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
  </p:notesMasterIdLst>
  <p:sldIdLst>
    <p:sldId id="264" r:id="rId2"/>
    <p:sldId id="305" r:id="rId3"/>
    <p:sldId id="306" r:id="rId4"/>
  </p:sldIdLst>
  <p:sldSz cx="9144000" cy="5143500" type="screen16x9"/>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orient="horz" pos="94">
          <p15:clr>
            <a:srgbClr val="A4A3A4"/>
          </p15:clr>
        </p15:guide>
        <p15:guide id="3" orient="horz" pos="3012">
          <p15:clr>
            <a:srgbClr val="A4A3A4"/>
          </p15:clr>
        </p15:guide>
        <p15:guide id="4" orient="horz" pos="432">
          <p15:clr>
            <a:srgbClr val="A4A3A4"/>
          </p15:clr>
        </p15:guide>
        <p15:guide id="5" orient="horz" pos="2664">
          <p15:clr>
            <a:srgbClr val="A4A3A4"/>
          </p15:clr>
        </p15:guide>
        <p15:guide id="6" pos="5617">
          <p15:clr>
            <a:srgbClr val="A4A3A4"/>
          </p15:clr>
        </p15:guide>
        <p15:guide id="7" pos="144">
          <p15:clr>
            <a:srgbClr val="A4A3A4"/>
          </p15:clr>
        </p15:guide>
        <p15:guide id="8"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15A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70" autoAdjust="0"/>
    <p:restoredTop sz="94639" autoAdjust="0"/>
  </p:normalViewPr>
  <p:slideViewPr>
    <p:cSldViewPr showGuides="1">
      <p:cViewPr varScale="1">
        <p:scale>
          <a:sx n="93" d="100"/>
          <a:sy n="93" d="100"/>
        </p:scale>
        <p:origin x="996" y="78"/>
      </p:cViewPr>
      <p:guideLst>
        <p:guide orient="horz"/>
        <p:guide orient="horz" pos="94"/>
        <p:guide orient="horz" pos="3012"/>
        <p:guide orient="horz" pos="432"/>
        <p:guide orient="horz" pos="2664"/>
        <p:guide pos="5617"/>
        <p:guide pos="144"/>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343FDDB0-466A-40D5-A46B-8421CF049DAE}" type="datetimeFigureOut">
              <a:rPr lang="en-US" smtClean="0"/>
              <a:pPr/>
              <a:t>11/22/2016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44935FE3-9F03-4B44-A7B9-5DEB1C022EAA}" type="slidenum">
              <a:rPr lang="en-US" smtClean="0"/>
              <a:pPr/>
              <a:t>‹#›</a:t>
            </a:fld>
            <a:endParaRPr lang="en-US" dirty="0"/>
          </a:p>
        </p:txBody>
      </p:sp>
    </p:spTree>
    <p:extLst>
      <p:ext uri="{BB962C8B-B14F-4D97-AF65-F5344CB8AC3E}">
        <p14:creationId xmlns:p14="http://schemas.microsoft.com/office/powerpoint/2010/main" val="352976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stretch>
            <a:fillRect/>
          </a:stretch>
        </p:blipFill>
        <p:spPr>
          <a:xfrm>
            <a:off x="20" y="5357"/>
            <a:ext cx="9143959" cy="5132784"/>
          </a:xfrm>
          <a:prstGeom prst="rect">
            <a:avLst/>
          </a:prstGeom>
        </p:spPr>
      </p:pic>
      <p:sp>
        <p:nvSpPr>
          <p:cNvPr id="2" name="Title 1"/>
          <p:cNvSpPr>
            <a:spLocks noGrp="1"/>
          </p:cNvSpPr>
          <p:nvPr>
            <p:ph type="ctrTitle"/>
          </p:nvPr>
        </p:nvSpPr>
        <p:spPr>
          <a:xfrm>
            <a:off x="281070" y="79635"/>
            <a:ext cx="8552223" cy="968115"/>
          </a:xfrm>
        </p:spPr>
        <p:txBody>
          <a:bodyPr anchor="b">
            <a:normAutofit/>
          </a:bodyPr>
          <a:lstStyle>
            <a:lvl1pPr algn="l">
              <a:defRPr sz="4000" b="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81069" y="4410075"/>
            <a:ext cx="4290931" cy="571500"/>
          </a:xfrm>
        </p:spPr>
        <p:txBody>
          <a:bodyPr>
            <a:noAutofit/>
          </a:bodyPr>
          <a:lstStyle>
            <a:lvl1pPr marL="0" indent="0" algn="l">
              <a:lnSpc>
                <a:spcPct val="100000"/>
              </a:lnSpc>
              <a:spcBef>
                <a:spcPts val="0"/>
              </a:spcBef>
              <a:spcAft>
                <a:spcPts val="0"/>
              </a:spcAft>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0592" y="4568096"/>
            <a:ext cx="2514600" cy="308745"/>
          </a:xfrm>
          <a:prstGeom prst="rect">
            <a:avLst/>
          </a:prstGeom>
        </p:spPr>
      </p:pic>
    </p:spTree>
    <p:extLst>
      <p:ext uri="{BB962C8B-B14F-4D97-AF65-F5344CB8AC3E}">
        <p14:creationId xmlns:p14="http://schemas.microsoft.com/office/powerpoint/2010/main" val="1351093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F49C79-A2E7-49B7-BAD2-CDA14EE16AD4}" type="datetime1">
              <a:rPr lang="en-US" smtClean="0"/>
              <a:pPr/>
              <a:t>11/22/2016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1772274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20" y="5358"/>
            <a:ext cx="9143959" cy="5132784"/>
          </a:xfrm>
          <a:prstGeom prst="rect">
            <a:avLst/>
          </a:prstGeom>
        </p:spPr>
      </p:pic>
      <p:sp>
        <p:nvSpPr>
          <p:cNvPr id="2" name="Title 1"/>
          <p:cNvSpPr>
            <a:spLocks noGrp="1"/>
          </p:cNvSpPr>
          <p:nvPr>
            <p:ph type="title" hasCustomPrompt="1"/>
          </p:nvPr>
        </p:nvSpPr>
        <p:spPr>
          <a:xfrm>
            <a:off x="228601" y="709223"/>
            <a:ext cx="8688387" cy="1021556"/>
          </a:xfrm>
        </p:spPr>
        <p:txBody>
          <a:bodyPr anchor="ctr">
            <a:normAutofit/>
          </a:bodyPr>
          <a:lstStyle>
            <a:lvl1pPr algn="ctr">
              <a:defRPr sz="4000" b="0" cap="none">
                <a:solidFill>
                  <a:schemeClr val="bg1"/>
                </a:solidFill>
              </a:defRPr>
            </a:lvl1pPr>
          </a:lstStyle>
          <a:p>
            <a:r>
              <a:rPr lang="en-US" dirty="0" smtClean="0"/>
              <a:t>Click To Edit Master Title Style</a:t>
            </a:r>
            <a:endParaRPr lang="en-US" dirty="0"/>
          </a:p>
        </p:txBody>
      </p:sp>
      <p:sp>
        <p:nvSpPr>
          <p:cNvPr id="6" name="Text Placeholder 2"/>
          <p:cNvSpPr txBox="1">
            <a:spLocks/>
          </p:cNvSpPr>
          <p:nvPr userDrawn="1"/>
        </p:nvSpPr>
        <p:spPr>
          <a:xfrm>
            <a:off x="356657" y="4328160"/>
            <a:ext cx="5510743" cy="47244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dirty="0" smtClean="0"/>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endParaRPr lang="en-US" dirty="0" smtClean="0"/>
          </a:p>
          <a:p>
            <a:endParaRPr lang="en-US"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63157" y="4394200"/>
            <a:ext cx="2514600" cy="308745"/>
          </a:xfrm>
          <a:prstGeom prst="rect">
            <a:avLst/>
          </a:prstGeom>
        </p:spPr>
      </p:pic>
    </p:spTree>
    <p:extLst>
      <p:ext uri="{BB962C8B-B14F-4D97-AF65-F5344CB8AC3E}">
        <p14:creationId xmlns:p14="http://schemas.microsoft.com/office/powerpoint/2010/main" val="2983393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0" y="0"/>
            <a:ext cx="6629400" cy="3562350"/>
          </a:xfrm>
        </p:spPr>
        <p:txBody>
          <a:bodyPr anchor="ctr">
            <a:normAutofit/>
          </a:bodyPr>
          <a:lstStyle>
            <a:lvl1pPr algn="ctr">
              <a:defRPr sz="4000" b="0" cap="none">
                <a:solidFill>
                  <a:srgbClr val="0070C0"/>
                </a:solidFill>
              </a:defRPr>
            </a:lvl1pPr>
          </a:lstStyle>
          <a:p>
            <a:r>
              <a:rPr lang="en-US" dirty="0" smtClean="0"/>
              <a:t>Click To Edit Master Title Style</a:t>
            </a:r>
            <a:endParaRPr lang="en-US" dirty="0"/>
          </a:p>
        </p:txBody>
      </p:sp>
      <p:grpSp>
        <p:nvGrpSpPr>
          <p:cNvPr id="9" name="Group 8"/>
          <p:cNvGrpSpPr/>
          <p:nvPr userDrawn="1"/>
        </p:nvGrpSpPr>
        <p:grpSpPr>
          <a:xfrm>
            <a:off x="0" y="-334"/>
            <a:ext cx="9156701" cy="5143753"/>
            <a:chOff x="0" y="-334"/>
            <a:chExt cx="9156701" cy="5143753"/>
          </a:xfrm>
        </p:grpSpPr>
        <p:grpSp>
          <p:nvGrpSpPr>
            <p:cNvPr id="10" name="Group 9"/>
            <p:cNvGrpSpPr>
              <a:grpSpLocks/>
            </p:cNvGrpSpPr>
            <p:nvPr/>
          </p:nvGrpSpPr>
          <p:grpSpPr bwMode="auto">
            <a:xfrm rot="10800000">
              <a:off x="0" y="-334"/>
              <a:ext cx="9143785" cy="5143753"/>
              <a:chOff x="-3280" y="1493"/>
              <a:chExt cx="19120" cy="10749"/>
            </a:xfrm>
          </p:grpSpPr>
          <p:pic>
            <p:nvPicPr>
              <p:cNvPr id="14" name="Picture 13"/>
              <p:cNvPicPr>
                <a:picLocks noChangeAspect="1" noChangeArrowheads="1"/>
              </p:cNvPicPr>
              <p:nvPr/>
            </p:nvPicPr>
            <p:blipFill>
              <a:blip r:embed="rId2" cstate="print"/>
              <a:srcRect/>
              <a:stretch>
                <a:fillRect/>
              </a:stretch>
            </p:blipFill>
            <p:spPr bwMode="auto">
              <a:xfrm>
                <a:off x="12569" y="10263"/>
                <a:ext cx="2048" cy="1977"/>
              </a:xfrm>
              <a:prstGeom prst="rect">
                <a:avLst/>
              </a:prstGeom>
              <a:noFill/>
            </p:spPr>
          </p:pic>
          <p:pic>
            <p:nvPicPr>
              <p:cNvPr id="15" name="Picture 14"/>
              <p:cNvPicPr>
                <a:picLocks noChangeAspect="1" noChangeArrowheads="1"/>
              </p:cNvPicPr>
              <p:nvPr/>
            </p:nvPicPr>
            <p:blipFill>
              <a:blip r:embed="rId3" cstate="print"/>
              <a:srcRect/>
              <a:stretch>
                <a:fillRect/>
              </a:stretch>
            </p:blipFill>
            <p:spPr bwMode="auto">
              <a:xfrm>
                <a:off x="14617" y="8216"/>
                <a:ext cx="1223" cy="2048"/>
              </a:xfrm>
              <a:prstGeom prst="rect">
                <a:avLst/>
              </a:prstGeom>
              <a:noFill/>
            </p:spPr>
          </p:pic>
          <p:pic>
            <p:nvPicPr>
              <p:cNvPr id="16" name="Picture 15"/>
              <p:cNvPicPr>
                <a:picLocks noChangeAspect="1" noChangeArrowheads="1"/>
              </p:cNvPicPr>
              <p:nvPr/>
            </p:nvPicPr>
            <p:blipFill>
              <a:blip r:embed="rId4" cstate="print"/>
              <a:srcRect/>
              <a:stretch>
                <a:fillRect/>
              </a:stretch>
            </p:blipFill>
            <p:spPr bwMode="auto">
              <a:xfrm>
                <a:off x="12569" y="6168"/>
                <a:ext cx="2048" cy="2048"/>
              </a:xfrm>
              <a:prstGeom prst="rect">
                <a:avLst/>
              </a:prstGeom>
              <a:noFill/>
            </p:spPr>
          </p:pic>
          <p:pic>
            <p:nvPicPr>
              <p:cNvPr id="17" name="Picture 16"/>
              <p:cNvPicPr>
                <a:picLocks noChangeAspect="1" noChangeArrowheads="1"/>
              </p:cNvPicPr>
              <p:nvPr/>
            </p:nvPicPr>
            <p:blipFill>
              <a:blip r:embed="rId5" cstate="print"/>
              <a:srcRect t="4661"/>
              <a:stretch>
                <a:fillRect/>
              </a:stretch>
            </p:blipFill>
            <p:spPr bwMode="auto">
              <a:xfrm>
                <a:off x="14617" y="4269"/>
                <a:ext cx="1223" cy="1900"/>
              </a:xfrm>
              <a:prstGeom prst="rect">
                <a:avLst/>
              </a:prstGeom>
              <a:noFill/>
            </p:spPr>
          </p:pic>
          <p:pic>
            <p:nvPicPr>
              <p:cNvPr id="18" name="Picture 17"/>
              <p:cNvPicPr>
                <a:picLocks noChangeAspect="1" noChangeArrowheads="1"/>
              </p:cNvPicPr>
              <p:nvPr/>
            </p:nvPicPr>
            <p:blipFill>
              <a:blip r:embed="rId4" cstate="print"/>
              <a:srcRect/>
              <a:stretch>
                <a:fillRect/>
              </a:stretch>
            </p:blipFill>
            <p:spPr bwMode="auto">
              <a:xfrm>
                <a:off x="-3280" y="10259"/>
                <a:ext cx="2048" cy="1983"/>
              </a:xfrm>
              <a:prstGeom prst="rect">
                <a:avLst/>
              </a:prstGeom>
              <a:noFill/>
            </p:spPr>
          </p:pic>
          <p:pic>
            <p:nvPicPr>
              <p:cNvPr id="19" name="Picture 18"/>
              <p:cNvPicPr>
                <a:picLocks noChangeAspect="1" noChangeArrowheads="1"/>
              </p:cNvPicPr>
              <p:nvPr/>
            </p:nvPicPr>
            <p:blipFill>
              <a:blip r:embed="rId5" cstate="print"/>
              <a:srcRect t="4661"/>
              <a:stretch>
                <a:fillRect/>
              </a:stretch>
            </p:blipFill>
            <p:spPr bwMode="auto">
              <a:xfrm>
                <a:off x="14617" y="1493"/>
                <a:ext cx="1223" cy="1552"/>
              </a:xfrm>
              <a:prstGeom prst="rect">
                <a:avLst/>
              </a:prstGeom>
              <a:noFill/>
            </p:spPr>
          </p:pic>
          <p:pic>
            <p:nvPicPr>
              <p:cNvPr id="20" name="Picture 19"/>
              <p:cNvPicPr>
                <a:picLocks noChangeAspect="1" noChangeArrowheads="1"/>
              </p:cNvPicPr>
              <p:nvPr/>
            </p:nvPicPr>
            <p:blipFill>
              <a:blip r:embed="rId4" cstate="print"/>
              <a:srcRect/>
              <a:stretch>
                <a:fillRect/>
              </a:stretch>
            </p:blipFill>
            <p:spPr bwMode="auto">
              <a:xfrm>
                <a:off x="-3280" y="1493"/>
                <a:ext cx="2048" cy="1552"/>
              </a:xfrm>
              <a:prstGeom prst="rect">
                <a:avLst/>
              </a:prstGeom>
              <a:noFill/>
            </p:spPr>
          </p:pic>
          <p:pic>
            <p:nvPicPr>
              <p:cNvPr id="21" name="Picture 20"/>
              <p:cNvPicPr>
                <a:picLocks noChangeAspect="1" noChangeArrowheads="1"/>
              </p:cNvPicPr>
              <p:nvPr/>
            </p:nvPicPr>
            <p:blipFill>
              <a:blip r:embed="rId4" cstate="print"/>
              <a:srcRect/>
              <a:stretch>
                <a:fillRect/>
              </a:stretch>
            </p:blipFill>
            <p:spPr bwMode="auto">
              <a:xfrm>
                <a:off x="885" y="1493"/>
                <a:ext cx="2048" cy="1552"/>
              </a:xfrm>
              <a:prstGeom prst="rect">
                <a:avLst/>
              </a:prstGeom>
              <a:noFill/>
            </p:spPr>
          </p:pic>
          <p:pic>
            <p:nvPicPr>
              <p:cNvPr id="22" name="Picture 21"/>
              <p:cNvPicPr>
                <a:picLocks noChangeAspect="1" noChangeArrowheads="1"/>
              </p:cNvPicPr>
              <p:nvPr/>
            </p:nvPicPr>
            <p:blipFill>
              <a:blip r:embed="rId5" cstate="print"/>
              <a:srcRect t="4661"/>
              <a:stretch>
                <a:fillRect/>
              </a:stretch>
            </p:blipFill>
            <p:spPr bwMode="auto">
              <a:xfrm>
                <a:off x="8116" y="1493"/>
                <a:ext cx="1223" cy="1552"/>
              </a:xfrm>
              <a:prstGeom prst="rect">
                <a:avLst/>
              </a:prstGeom>
              <a:noFill/>
            </p:spPr>
          </p:pic>
        </p:grpSp>
        <p:pic>
          <p:nvPicPr>
            <p:cNvPr id="11" name="Picture 10" descr="1.jpg"/>
            <p:cNvPicPr>
              <a:picLocks noChangeAspect="1"/>
            </p:cNvPicPr>
            <p:nvPr/>
          </p:nvPicPr>
          <p:blipFill>
            <a:blip r:embed="rId6" cstate="print"/>
            <a:stretch>
              <a:fillRect/>
            </a:stretch>
          </p:blipFill>
          <p:spPr>
            <a:xfrm>
              <a:off x="8166101" y="946150"/>
              <a:ext cx="990600" cy="1614126"/>
            </a:xfrm>
            <a:prstGeom prst="rect">
              <a:avLst/>
            </a:prstGeom>
          </p:spPr>
        </p:pic>
        <p:pic>
          <p:nvPicPr>
            <p:cNvPr id="12" name="Picture 11" descr="2.jpg"/>
            <p:cNvPicPr>
              <a:picLocks noChangeAspect="1"/>
            </p:cNvPicPr>
            <p:nvPr/>
          </p:nvPicPr>
          <p:blipFill>
            <a:blip r:embed="rId7" cstate="print"/>
            <a:srcRect t="8182" r="39937"/>
            <a:stretch>
              <a:fillRect/>
            </a:stretch>
          </p:blipFill>
          <p:spPr>
            <a:xfrm>
              <a:off x="7155544" y="2571750"/>
              <a:ext cx="1019175" cy="1039764"/>
            </a:xfrm>
            <a:prstGeom prst="rect">
              <a:avLst/>
            </a:prstGeom>
          </p:spPr>
        </p:pic>
        <p:pic>
          <p:nvPicPr>
            <p:cNvPr id="13" name="Picture 12" descr="3.jpg"/>
            <p:cNvPicPr>
              <a:picLocks noChangeAspect="1"/>
            </p:cNvPicPr>
            <p:nvPr/>
          </p:nvPicPr>
          <p:blipFill>
            <a:blip r:embed="rId8" cstate="print"/>
            <a:srcRect l="3822" t="2724" b="11021"/>
            <a:stretch>
              <a:fillRect/>
            </a:stretch>
          </p:blipFill>
          <p:spPr>
            <a:xfrm>
              <a:off x="586740" y="2899410"/>
              <a:ext cx="2514302" cy="1501140"/>
            </a:xfrm>
            <a:prstGeom prst="rect">
              <a:avLst/>
            </a:prstGeom>
          </p:spPr>
        </p:pic>
      </p:grpSp>
    </p:spTree>
    <p:extLst>
      <p:ext uri="{BB962C8B-B14F-4D97-AF65-F5344CB8AC3E}">
        <p14:creationId xmlns:p14="http://schemas.microsoft.com/office/powerpoint/2010/main" val="4132705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358"/>
            <a:ext cx="9144000" cy="5132784"/>
          </a:xfrm>
          <a:prstGeom prst="rect">
            <a:avLst/>
          </a:prstGeom>
        </p:spPr>
      </p:pic>
      <p:sp>
        <p:nvSpPr>
          <p:cNvPr id="2" name="Title 1"/>
          <p:cNvSpPr>
            <a:spLocks noGrp="1"/>
          </p:cNvSpPr>
          <p:nvPr>
            <p:ph type="title" hasCustomPrompt="1"/>
          </p:nvPr>
        </p:nvSpPr>
        <p:spPr>
          <a:xfrm>
            <a:off x="228601" y="2060972"/>
            <a:ext cx="8688387" cy="1021556"/>
          </a:xfrm>
        </p:spPr>
        <p:txBody>
          <a:bodyPr anchor="ctr">
            <a:normAutofit/>
          </a:bodyPr>
          <a:lstStyle>
            <a:lvl1pPr algn="ctr">
              <a:defRPr sz="4000" b="0" cap="none">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32705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228599" y="839449"/>
            <a:ext cx="4283439" cy="3732551"/>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4467" y="839449"/>
            <a:ext cx="4283439" cy="3732551"/>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EFE22236-2660-4F9E-8CA2-A419AF9C98BF}" type="datetime1">
              <a:rPr lang="en-US" smtClean="0"/>
              <a:pPr/>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4150794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28598" y="839449"/>
            <a:ext cx="4268788" cy="479822"/>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28600" y="1371601"/>
            <a:ext cx="4268788" cy="32004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6" y="839449"/>
            <a:ext cx="4271961" cy="479822"/>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8" y="1371601"/>
            <a:ext cx="4271961" cy="32004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287BA3-E354-41B6-8162-5C6FA26A68A7}" type="datetime1">
              <a:rPr lang="en-US" smtClean="0"/>
              <a:pPr/>
              <a:t>11/22/2016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917455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732071EE-5F13-4D36-AFDC-117B7655062C}" type="datetime1">
              <a:rPr lang="en-US" smtClean="0"/>
              <a:pPr/>
              <a:t>11/22/2016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3610514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5BB88-A578-43E7-9EF3-24B9AFD949A5}" type="datetime1">
              <a:rPr lang="en-US" smtClean="0"/>
              <a:pPr/>
              <a:t>11/22/2016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598532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1" cstate="print">
            <a:extLst>
              <a:ext uri="{28A0092B-C50C-407E-A947-70E740481C1C}">
                <a14:useLocalDpi xmlns:a14="http://schemas.microsoft.com/office/drawing/2010/main" val="0"/>
              </a:ext>
            </a:extLst>
          </a:blip>
          <a:srcRect t="91913"/>
          <a:stretch/>
        </p:blipFill>
        <p:spPr>
          <a:xfrm>
            <a:off x="1" y="4686300"/>
            <a:ext cx="9143999" cy="457200"/>
          </a:xfrm>
          <a:prstGeom prst="rect">
            <a:avLst/>
          </a:prstGeom>
        </p:spPr>
      </p:pic>
      <p:sp>
        <p:nvSpPr>
          <p:cNvPr id="2" name="Title Placeholder 1"/>
          <p:cNvSpPr>
            <a:spLocks noGrp="1"/>
          </p:cNvSpPr>
          <p:nvPr>
            <p:ph type="title"/>
          </p:nvPr>
        </p:nvSpPr>
        <p:spPr>
          <a:xfrm>
            <a:off x="232350" y="146018"/>
            <a:ext cx="8684638" cy="531352"/>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32350" y="830081"/>
            <a:ext cx="8684638" cy="374191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3429000" y="4818128"/>
            <a:ext cx="2133600" cy="273844"/>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fld id="{18AB25E1-DB68-4E03-AE0C-D593F90802A8}" type="datetime1">
              <a:rPr lang="en-US" smtClean="0"/>
              <a:pPr/>
              <a:t>11/22/2016</a:t>
            </a:fld>
            <a:endParaRPr lang="en-US" dirty="0"/>
          </a:p>
        </p:txBody>
      </p:sp>
      <p:sp>
        <p:nvSpPr>
          <p:cNvPr id="5" name="Footer Placeholder 4"/>
          <p:cNvSpPr>
            <a:spLocks noGrp="1"/>
          </p:cNvSpPr>
          <p:nvPr>
            <p:ph type="ftr" sz="quarter" idx="3"/>
          </p:nvPr>
        </p:nvSpPr>
        <p:spPr>
          <a:xfrm>
            <a:off x="5562601" y="34850"/>
            <a:ext cx="2667065" cy="190821"/>
          </a:xfrm>
          <a:prstGeom prst="rect">
            <a:avLst/>
          </a:prstGeom>
        </p:spPr>
        <p:txBody>
          <a:bodyPr vert="horz" wrap="square" lIns="18288" tIns="18288" rIns="18288" bIns="18288" rtlCol="0" anchor="ctr">
            <a:spAutoFit/>
          </a:bodyPr>
          <a:lstStyle>
            <a:lvl1pPr algn="r">
              <a:defRPr sz="1000" b="1">
                <a:solidFill>
                  <a:schemeClr val="tx1"/>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8578728" y="34850"/>
            <a:ext cx="194027" cy="190821"/>
          </a:xfrm>
          <a:prstGeom prst="rect">
            <a:avLst/>
          </a:prstGeom>
        </p:spPr>
        <p:txBody>
          <a:bodyPr vert="horz" wrap="none" lIns="18288" tIns="18288" rIns="18288" bIns="18288" rtlCol="0" anchor="ctr">
            <a:spAutoFit/>
          </a:bodyPr>
          <a:lstStyle>
            <a:lvl1pPr algn="ctr">
              <a:defRPr sz="1000" b="1">
                <a:solidFill>
                  <a:schemeClr val="tx1"/>
                </a:solidFill>
                <a:latin typeface="Arial" pitchFamily="34" charset="0"/>
                <a:cs typeface="Arial" pitchFamily="34" charset="0"/>
              </a:defRPr>
            </a:lvl1pPr>
          </a:lstStyle>
          <a:p>
            <a:fld id="{14D65173-87C9-47C0-A890-7AD8E2754265}" type="slidenum">
              <a:rPr lang="en-US" smtClean="0"/>
              <a:pPr/>
              <a:t>‹#›</a:t>
            </a:fld>
            <a:endParaRPr lang="en-US" dirty="0"/>
          </a:p>
        </p:txBody>
      </p:sp>
      <p:sp>
        <p:nvSpPr>
          <p:cNvPr id="8" name="Rectangle 7"/>
          <p:cNvSpPr/>
          <p:nvPr userDrawn="1"/>
        </p:nvSpPr>
        <p:spPr>
          <a:xfrm>
            <a:off x="373063" y="1"/>
            <a:ext cx="1101725" cy="1460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endParaRPr>
          </a:p>
        </p:txBody>
      </p:sp>
      <p:cxnSp>
        <p:nvCxnSpPr>
          <p:cNvPr id="10" name="Straight Connector 9"/>
          <p:cNvCxnSpPr/>
          <p:nvPr userDrawn="1"/>
        </p:nvCxnSpPr>
        <p:spPr>
          <a:xfrm>
            <a:off x="8404196" y="81040"/>
            <a:ext cx="0" cy="984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6324600" y="4796993"/>
            <a:ext cx="2450592" cy="300886"/>
          </a:xfrm>
          <a:prstGeom prst="rect">
            <a:avLst/>
          </a:prstGeom>
        </p:spPr>
      </p:pic>
    </p:spTree>
    <p:extLst>
      <p:ext uri="{BB962C8B-B14F-4D97-AF65-F5344CB8AC3E}">
        <p14:creationId xmlns:p14="http://schemas.microsoft.com/office/powerpoint/2010/main" val="2823533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52" r:id="rId6"/>
    <p:sldLayoutId id="2147483653" r:id="rId7"/>
    <p:sldLayoutId id="2147483654" r:id="rId8"/>
    <p:sldLayoutId id="2147483655" r:id="rId9"/>
  </p:sldLayoutIdLst>
  <p:hf hdr="0" dt="0"/>
  <p:txStyles>
    <p:titleStyle>
      <a:lvl1pPr algn="l" defTabSz="914400" rtl="0" eaLnBrk="1" latinLnBrk="0" hangingPunct="1">
        <a:lnSpc>
          <a:spcPct val="90000"/>
        </a:lnSpc>
        <a:spcBef>
          <a:spcPct val="0"/>
        </a:spcBef>
        <a:buNone/>
        <a:defRPr sz="2500" b="1" kern="1200">
          <a:solidFill>
            <a:schemeClr val="accent1"/>
          </a:solidFill>
          <a:latin typeface="Arial" pitchFamily="34" charset="0"/>
          <a:ea typeface="+mj-ea"/>
          <a:cs typeface="Arial" pitchFamily="34" charset="0"/>
        </a:defRPr>
      </a:lvl1pPr>
    </p:titleStyle>
    <p:body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3200" dirty="0" smtClean="0"/>
              <a:t>ChatBot POC</a:t>
            </a:r>
            <a:endParaRPr lang="en-US" sz="3200" dirty="0"/>
          </a:p>
        </p:txBody>
      </p:sp>
    </p:spTree>
    <p:extLst>
      <p:ext uri="{BB962C8B-B14F-4D97-AF65-F5344CB8AC3E}">
        <p14:creationId xmlns:p14="http://schemas.microsoft.com/office/powerpoint/2010/main" val="1702146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100"/>
          <p:cNvSpPr/>
          <p:nvPr/>
        </p:nvSpPr>
        <p:spPr>
          <a:xfrm>
            <a:off x="762000" y="955429"/>
            <a:ext cx="626892" cy="2518521"/>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4" name="Rectangle 53"/>
          <p:cNvSpPr/>
          <p:nvPr/>
        </p:nvSpPr>
        <p:spPr>
          <a:xfrm rot="5400000">
            <a:off x="3445528" y="1631085"/>
            <a:ext cx="471946" cy="708781"/>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Title 4"/>
          <p:cNvSpPr>
            <a:spLocks noGrp="1"/>
          </p:cNvSpPr>
          <p:nvPr>
            <p:ph type="title"/>
          </p:nvPr>
        </p:nvSpPr>
        <p:spPr>
          <a:xfrm>
            <a:off x="306962" y="59198"/>
            <a:ext cx="8684638" cy="531352"/>
          </a:xfrm>
        </p:spPr>
        <p:txBody>
          <a:bodyPr>
            <a:noAutofit/>
          </a:bodyPr>
          <a:lstStyle/>
          <a:p>
            <a:r>
              <a:rPr lang="en-US" sz="2000" dirty="0" smtClean="0">
                <a:solidFill>
                  <a:srgbClr val="0070C0"/>
                </a:solidFill>
                <a:latin typeface="Calibri" pitchFamily="34" charset="0"/>
                <a:cs typeface="Calibri" pitchFamily="34" charset="0"/>
              </a:rPr>
              <a:t>Chat bot Architecture</a:t>
            </a:r>
            <a:endParaRPr lang="en-US" sz="2000" dirty="0"/>
          </a:p>
        </p:txBody>
      </p:sp>
      <p:sp>
        <p:nvSpPr>
          <p:cNvPr id="4" name="Slide Number Placeholder 3"/>
          <p:cNvSpPr>
            <a:spLocks noGrp="1"/>
          </p:cNvSpPr>
          <p:nvPr>
            <p:ph type="sldNum" sz="quarter" idx="12"/>
          </p:nvPr>
        </p:nvSpPr>
        <p:spPr/>
        <p:txBody>
          <a:bodyPr/>
          <a:lstStyle/>
          <a:p>
            <a:fld id="{14D65173-87C9-47C0-A890-7AD8E2754265}" type="slidenum">
              <a:rPr lang="en-US" smtClean="0"/>
              <a:pPr/>
              <a:t>2</a:t>
            </a:fld>
            <a:endParaRPr lang="en-US"/>
          </a:p>
        </p:txBody>
      </p:sp>
      <p:sp>
        <p:nvSpPr>
          <p:cNvPr id="7" name="Content Placeholder 2"/>
          <p:cNvSpPr txBox="1">
            <a:spLocks/>
          </p:cNvSpPr>
          <p:nvPr/>
        </p:nvSpPr>
        <p:spPr>
          <a:xfrm>
            <a:off x="226728" y="590550"/>
            <a:ext cx="8352000" cy="4038600"/>
          </a:xfrm>
          <a:prstGeom prst="rect">
            <a:avLst/>
          </a:prstGeom>
        </p:spPr>
        <p:txBody>
          <a:bodyPr>
            <a:normAutofit/>
          </a:bodyPr>
          <a:lst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2" name="Rectangle 1"/>
          <p:cNvSpPr/>
          <p:nvPr/>
        </p:nvSpPr>
        <p:spPr>
          <a:xfrm>
            <a:off x="2514600" y="895350"/>
            <a:ext cx="2286000" cy="3048000"/>
          </a:xfrm>
          <a:prstGeom prst="rect">
            <a:avLst/>
          </a:prstGeom>
          <a:solidFill>
            <a:schemeClr val="accent1">
              <a:lumMod val="40000"/>
              <a:lumOff val="6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 name="TextBox 5"/>
          <p:cNvSpPr txBox="1"/>
          <p:nvPr/>
        </p:nvSpPr>
        <p:spPr>
          <a:xfrm>
            <a:off x="2971800" y="627534"/>
            <a:ext cx="1409360" cy="230832"/>
          </a:xfrm>
          <a:prstGeom prst="rect">
            <a:avLst/>
          </a:prstGeom>
          <a:noFill/>
        </p:spPr>
        <p:txBody>
          <a:bodyPr wrap="none" rtlCol="0">
            <a:spAutoFit/>
          </a:bodyPr>
          <a:lstStyle/>
          <a:p>
            <a:r>
              <a:rPr lang="en-US" sz="900" b="1" dirty="0" smtClean="0">
                <a:latin typeface="Arial" pitchFamily="34" charset="0"/>
                <a:cs typeface="Arial" pitchFamily="34" charset="0"/>
              </a:rPr>
              <a:t>Chatbot Rest Services</a:t>
            </a:r>
          </a:p>
        </p:txBody>
      </p:sp>
      <p:pic>
        <p:nvPicPr>
          <p:cNvPr id="9" name="Picture 8"/>
          <p:cNvPicPr>
            <a:picLocks noChangeAspect="1"/>
          </p:cNvPicPr>
          <p:nvPr/>
        </p:nvPicPr>
        <p:blipFill>
          <a:blip r:embed="rId2"/>
          <a:stretch>
            <a:fillRect/>
          </a:stretch>
        </p:blipFill>
        <p:spPr>
          <a:xfrm>
            <a:off x="838200" y="1715502"/>
            <a:ext cx="474492" cy="482534"/>
          </a:xfrm>
          <a:prstGeom prst="rect">
            <a:avLst/>
          </a:prstGeom>
          <a:ln>
            <a:noFill/>
          </a:ln>
          <a:effectLst>
            <a:softEdge rad="112500"/>
          </a:effectLst>
        </p:spPr>
      </p:pic>
      <p:pic>
        <p:nvPicPr>
          <p:cNvPr id="10" name="Picture 9"/>
          <p:cNvPicPr>
            <a:picLocks noChangeAspect="1"/>
          </p:cNvPicPr>
          <p:nvPr/>
        </p:nvPicPr>
        <p:blipFill>
          <a:blip r:embed="rId3"/>
          <a:stretch>
            <a:fillRect/>
          </a:stretch>
        </p:blipFill>
        <p:spPr>
          <a:xfrm>
            <a:off x="866775" y="1151181"/>
            <a:ext cx="428625" cy="450795"/>
          </a:xfrm>
          <a:prstGeom prst="rect">
            <a:avLst/>
          </a:prstGeom>
          <a:ln>
            <a:noFill/>
          </a:ln>
          <a:effectLst>
            <a:softEdge rad="112500"/>
          </a:effectLst>
        </p:spPr>
      </p:pic>
      <p:pic>
        <p:nvPicPr>
          <p:cNvPr id="11" name="Picture 10"/>
          <p:cNvPicPr>
            <a:picLocks noChangeAspect="1"/>
          </p:cNvPicPr>
          <p:nvPr/>
        </p:nvPicPr>
        <p:blipFill>
          <a:blip r:embed="rId4"/>
          <a:stretch>
            <a:fillRect/>
          </a:stretch>
        </p:blipFill>
        <p:spPr>
          <a:xfrm>
            <a:off x="838200" y="2311562"/>
            <a:ext cx="522117" cy="505275"/>
          </a:xfrm>
          <a:prstGeom prst="rect">
            <a:avLst/>
          </a:prstGeom>
          <a:ln>
            <a:noFill/>
          </a:ln>
          <a:effectLst>
            <a:softEdge rad="112500"/>
          </a:effectLst>
        </p:spPr>
      </p:pic>
      <p:pic>
        <p:nvPicPr>
          <p:cNvPr id="12" name="Picture 11"/>
          <p:cNvPicPr>
            <a:picLocks noChangeAspect="1"/>
          </p:cNvPicPr>
          <p:nvPr/>
        </p:nvPicPr>
        <p:blipFill>
          <a:blip r:embed="rId5"/>
          <a:stretch>
            <a:fillRect/>
          </a:stretch>
        </p:blipFill>
        <p:spPr>
          <a:xfrm>
            <a:off x="838200" y="2909648"/>
            <a:ext cx="509588" cy="544136"/>
          </a:xfrm>
          <a:prstGeom prst="rect">
            <a:avLst/>
          </a:prstGeom>
          <a:ln>
            <a:noFill/>
          </a:ln>
          <a:effectLst>
            <a:softEdge rad="112500"/>
          </a:effectLst>
        </p:spPr>
      </p:pic>
      <p:sp>
        <p:nvSpPr>
          <p:cNvPr id="15" name="Rounded Rectangle 14"/>
          <p:cNvSpPr/>
          <p:nvPr/>
        </p:nvSpPr>
        <p:spPr>
          <a:xfrm>
            <a:off x="1752600" y="2816837"/>
            <a:ext cx="533400" cy="743465"/>
          </a:xfrm>
          <a:prstGeom prst="roundRect">
            <a:avLst/>
          </a:prstGeom>
          <a:ln>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TextBox 15"/>
          <p:cNvSpPr txBox="1"/>
          <p:nvPr/>
        </p:nvSpPr>
        <p:spPr>
          <a:xfrm>
            <a:off x="1676400" y="2966119"/>
            <a:ext cx="685799" cy="507831"/>
          </a:xfrm>
          <a:prstGeom prst="rect">
            <a:avLst/>
          </a:prstGeom>
          <a:noFill/>
        </p:spPr>
        <p:txBody>
          <a:bodyPr wrap="square" rtlCol="0">
            <a:spAutoFit/>
          </a:bodyPr>
          <a:lstStyle/>
          <a:p>
            <a:pPr algn="ctr"/>
            <a:r>
              <a:rPr lang="en-US" sz="900" dirty="0" smtClean="0">
                <a:latin typeface="Arial" pitchFamily="34" charset="0"/>
                <a:cs typeface="Arial" pitchFamily="34" charset="0"/>
              </a:rPr>
              <a:t>Amazon</a:t>
            </a:r>
          </a:p>
          <a:p>
            <a:pPr algn="ctr"/>
            <a:r>
              <a:rPr lang="en-US" sz="900" dirty="0" smtClean="0">
                <a:latin typeface="Arial" pitchFamily="34" charset="0"/>
                <a:cs typeface="Arial" pitchFamily="34" charset="0"/>
              </a:rPr>
              <a:t>Alexa</a:t>
            </a:r>
          </a:p>
          <a:p>
            <a:pPr algn="ctr"/>
            <a:r>
              <a:rPr lang="en-US" sz="900" dirty="0" smtClean="0">
                <a:latin typeface="Arial" pitchFamily="34" charset="0"/>
                <a:cs typeface="Arial" pitchFamily="34" charset="0"/>
              </a:rPr>
              <a:t>Service</a:t>
            </a:r>
          </a:p>
        </p:txBody>
      </p:sp>
      <p:sp>
        <p:nvSpPr>
          <p:cNvPr id="3" name="Rectangle 2"/>
          <p:cNvSpPr/>
          <p:nvPr/>
        </p:nvSpPr>
        <p:spPr>
          <a:xfrm rot="10800000">
            <a:off x="2642442" y="1054602"/>
            <a:ext cx="471946" cy="2505700"/>
          </a:xfrm>
          <a:prstGeom prst="rect">
            <a:avLst/>
          </a:prstGeom>
          <a:solidFill>
            <a:schemeClr val="bg1">
              <a:lumMod val="75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7" name="TextBox 16"/>
          <p:cNvSpPr txBox="1"/>
          <p:nvPr/>
        </p:nvSpPr>
        <p:spPr>
          <a:xfrm rot="16200000">
            <a:off x="1787129" y="2103966"/>
            <a:ext cx="2182569" cy="276999"/>
          </a:xfrm>
          <a:prstGeom prst="rect">
            <a:avLst/>
          </a:prstGeom>
          <a:noFill/>
        </p:spPr>
        <p:txBody>
          <a:bodyPr wrap="square" rtlCol="0">
            <a:spAutoFit/>
          </a:bodyPr>
          <a:lstStyle/>
          <a:p>
            <a:pPr algn="ctr"/>
            <a:r>
              <a:rPr lang="en-US" sz="1200" dirty="0" smtClean="0">
                <a:latin typeface="Arial" pitchFamily="34" charset="0"/>
                <a:cs typeface="Arial" pitchFamily="34" charset="0"/>
              </a:rPr>
              <a:t>Chatbot Controller</a:t>
            </a:r>
          </a:p>
        </p:txBody>
      </p:sp>
      <p:cxnSp>
        <p:nvCxnSpPr>
          <p:cNvPr id="20" name="Straight Arrow Connector 19"/>
          <p:cNvCxnSpPr>
            <a:stCxn id="12" idx="3"/>
          </p:cNvCxnSpPr>
          <p:nvPr/>
        </p:nvCxnSpPr>
        <p:spPr>
          <a:xfrm>
            <a:off x="1347788" y="3181716"/>
            <a:ext cx="385762" cy="0"/>
          </a:xfrm>
          <a:prstGeom prst="straightConnector1">
            <a:avLst/>
          </a:prstGeom>
          <a:ln>
            <a:solidFill>
              <a:schemeClr val="accent2">
                <a:lumMod val="75000"/>
              </a:schemeClr>
            </a:solidFill>
            <a:tailEnd type="triangle"/>
          </a:ln>
        </p:spPr>
        <p:style>
          <a:lnRef idx="2">
            <a:schemeClr val="accent2"/>
          </a:lnRef>
          <a:fillRef idx="0">
            <a:schemeClr val="accent2"/>
          </a:fillRef>
          <a:effectRef idx="1">
            <a:schemeClr val="accent2"/>
          </a:effectRef>
          <a:fontRef idx="minor">
            <a:schemeClr val="tx1"/>
          </a:fontRef>
        </p:style>
      </p:cxnSp>
      <p:sp>
        <p:nvSpPr>
          <p:cNvPr id="21" name="Rectangle 20"/>
          <p:cNvSpPr/>
          <p:nvPr/>
        </p:nvSpPr>
        <p:spPr>
          <a:xfrm rot="5400000">
            <a:off x="3451662" y="932759"/>
            <a:ext cx="465093" cy="708781"/>
          </a:xfrm>
          <a:prstGeom prst="rect">
            <a:avLst/>
          </a:prstGeom>
          <a:solidFill>
            <a:schemeClr val="bg1">
              <a:lumMod val="75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2" name="Rectangle 21"/>
          <p:cNvSpPr/>
          <p:nvPr/>
        </p:nvSpPr>
        <p:spPr>
          <a:xfrm rot="5400000">
            <a:off x="3448236" y="1632924"/>
            <a:ext cx="471946" cy="708781"/>
          </a:xfrm>
          <a:prstGeom prst="rect">
            <a:avLst/>
          </a:prstGeom>
          <a:solidFill>
            <a:schemeClr val="bg1">
              <a:lumMod val="75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3" name="Rectangle 22"/>
          <p:cNvSpPr/>
          <p:nvPr/>
        </p:nvSpPr>
        <p:spPr>
          <a:xfrm rot="5400000">
            <a:off x="4045058" y="2225348"/>
            <a:ext cx="471946" cy="789663"/>
          </a:xfrm>
          <a:prstGeom prst="rect">
            <a:avLst/>
          </a:prstGeom>
          <a:solidFill>
            <a:schemeClr val="bg1">
              <a:lumMod val="75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4" name="Rectangle 23"/>
          <p:cNvSpPr/>
          <p:nvPr/>
        </p:nvSpPr>
        <p:spPr>
          <a:xfrm rot="5400000">
            <a:off x="4047529" y="2908886"/>
            <a:ext cx="471946" cy="794607"/>
          </a:xfrm>
          <a:prstGeom prst="rect">
            <a:avLst/>
          </a:prstGeom>
          <a:ln>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nvGrpSpPr>
          <p:cNvPr id="41" name="Group 40"/>
          <p:cNvGrpSpPr/>
          <p:nvPr/>
        </p:nvGrpSpPr>
        <p:grpSpPr>
          <a:xfrm>
            <a:off x="5410200" y="716233"/>
            <a:ext cx="1295400" cy="2084117"/>
            <a:chOff x="4953000" y="640033"/>
            <a:chExt cx="1295400" cy="2084117"/>
          </a:xfrm>
        </p:grpSpPr>
        <p:sp>
          <p:nvSpPr>
            <p:cNvPr id="26" name="Rectangle 25"/>
            <p:cNvSpPr/>
            <p:nvPr/>
          </p:nvSpPr>
          <p:spPr>
            <a:xfrm>
              <a:off x="4953000" y="895350"/>
              <a:ext cx="1295400" cy="18288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7" name="TextBox 26"/>
            <p:cNvSpPr txBox="1"/>
            <p:nvPr/>
          </p:nvSpPr>
          <p:spPr>
            <a:xfrm>
              <a:off x="5277534" y="640033"/>
              <a:ext cx="652743" cy="230832"/>
            </a:xfrm>
            <a:prstGeom prst="rect">
              <a:avLst/>
            </a:prstGeom>
            <a:noFill/>
          </p:spPr>
          <p:txBody>
            <a:bodyPr wrap="none" rtlCol="0">
              <a:spAutoFit/>
            </a:bodyPr>
            <a:lstStyle/>
            <a:p>
              <a:r>
                <a:rPr lang="en-US" sz="900" b="1" dirty="0" smtClean="0">
                  <a:latin typeface="Arial" pitchFamily="34" charset="0"/>
                  <a:cs typeface="Arial" pitchFamily="34" charset="0"/>
                </a:rPr>
                <a:t>CAV-WS</a:t>
              </a:r>
            </a:p>
          </p:txBody>
        </p:sp>
        <p:sp>
          <p:nvSpPr>
            <p:cNvPr id="28" name="Rectangle 27"/>
            <p:cNvSpPr/>
            <p:nvPr/>
          </p:nvSpPr>
          <p:spPr>
            <a:xfrm>
              <a:off x="5181599" y="1096959"/>
              <a:ext cx="838200" cy="277570"/>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smtClean="0"/>
                <a:t>AT-WS</a:t>
              </a:r>
              <a:endParaRPr lang="en-US" sz="1100" dirty="0"/>
            </a:p>
          </p:txBody>
        </p:sp>
        <p:sp>
          <p:nvSpPr>
            <p:cNvPr id="29" name="Rectangle 28"/>
            <p:cNvSpPr/>
            <p:nvPr/>
          </p:nvSpPr>
          <p:spPr>
            <a:xfrm>
              <a:off x="5192939" y="1455980"/>
              <a:ext cx="838200" cy="277570"/>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smtClean="0"/>
                <a:t>AP-WS</a:t>
              </a:r>
              <a:endParaRPr lang="en-US" sz="1100" dirty="0"/>
            </a:p>
          </p:txBody>
        </p:sp>
        <p:sp>
          <p:nvSpPr>
            <p:cNvPr id="32" name="Rectangle 31"/>
            <p:cNvSpPr/>
            <p:nvPr/>
          </p:nvSpPr>
          <p:spPr>
            <a:xfrm>
              <a:off x="5192939" y="1848529"/>
              <a:ext cx="838200" cy="277570"/>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smtClean="0"/>
                <a:t>PIPAD-WS</a:t>
              </a:r>
              <a:endParaRPr lang="en-US" sz="1100" dirty="0"/>
            </a:p>
          </p:txBody>
        </p:sp>
        <p:sp>
          <p:nvSpPr>
            <p:cNvPr id="33" name="Rectangle 32"/>
            <p:cNvSpPr/>
            <p:nvPr/>
          </p:nvSpPr>
          <p:spPr>
            <a:xfrm>
              <a:off x="5199293" y="2226217"/>
              <a:ext cx="838200" cy="277570"/>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smtClean="0"/>
                <a:t>CS</a:t>
              </a:r>
              <a:endParaRPr lang="en-US" sz="1100" dirty="0"/>
            </a:p>
          </p:txBody>
        </p:sp>
      </p:grpSp>
      <p:sp>
        <p:nvSpPr>
          <p:cNvPr id="34" name="TextBox 33"/>
          <p:cNvSpPr txBox="1"/>
          <p:nvPr/>
        </p:nvSpPr>
        <p:spPr>
          <a:xfrm>
            <a:off x="3886200" y="2439797"/>
            <a:ext cx="789663" cy="369332"/>
          </a:xfrm>
          <a:prstGeom prst="rect">
            <a:avLst/>
          </a:prstGeom>
          <a:noFill/>
        </p:spPr>
        <p:txBody>
          <a:bodyPr wrap="square" rtlCol="0">
            <a:spAutoFit/>
          </a:bodyPr>
          <a:lstStyle/>
          <a:p>
            <a:pPr algn="ctr"/>
            <a:r>
              <a:rPr lang="en-US" sz="900" b="1" dirty="0" smtClean="0">
                <a:latin typeface="Arial" pitchFamily="34" charset="0"/>
                <a:cs typeface="Arial" pitchFamily="34" charset="0"/>
              </a:rPr>
              <a:t>Service </a:t>
            </a:r>
          </a:p>
          <a:p>
            <a:pPr algn="ctr"/>
            <a:r>
              <a:rPr lang="en-US" sz="900" b="1" dirty="0" smtClean="0">
                <a:latin typeface="Arial" pitchFamily="34" charset="0"/>
                <a:cs typeface="Arial" pitchFamily="34" charset="0"/>
              </a:rPr>
              <a:t>Integrator</a:t>
            </a:r>
          </a:p>
        </p:txBody>
      </p:sp>
      <p:grpSp>
        <p:nvGrpSpPr>
          <p:cNvPr id="42" name="Group 41"/>
          <p:cNvGrpSpPr/>
          <p:nvPr/>
        </p:nvGrpSpPr>
        <p:grpSpPr>
          <a:xfrm>
            <a:off x="5410200" y="2990551"/>
            <a:ext cx="1295400" cy="628949"/>
            <a:chOff x="4972507" y="3315252"/>
            <a:chExt cx="1295400" cy="628949"/>
          </a:xfrm>
        </p:grpSpPr>
        <p:sp>
          <p:nvSpPr>
            <p:cNvPr id="35" name="Rectangle 34"/>
            <p:cNvSpPr/>
            <p:nvPr/>
          </p:nvSpPr>
          <p:spPr>
            <a:xfrm>
              <a:off x="4972507" y="3315252"/>
              <a:ext cx="1295400" cy="62894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7" name="Rectangle 36"/>
            <p:cNvSpPr/>
            <p:nvPr/>
          </p:nvSpPr>
          <p:spPr>
            <a:xfrm>
              <a:off x="5217043" y="3490941"/>
              <a:ext cx="838200" cy="277570"/>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smtClean="0"/>
                <a:t>OLB Search</a:t>
              </a:r>
              <a:endParaRPr lang="en-US" sz="1100" dirty="0"/>
            </a:p>
          </p:txBody>
        </p:sp>
      </p:grpSp>
      <p:sp>
        <p:nvSpPr>
          <p:cNvPr id="39" name="TextBox 38"/>
          <p:cNvSpPr txBox="1"/>
          <p:nvPr/>
        </p:nvSpPr>
        <p:spPr>
          <a:xfrm>
            <a:off x="3344678" y="1101338"/>
            <a:ext cx="691215" cy="369332"/>
          </a:xfrm>
          <a:prstGeom prst="rect">
            <a:avLst/>
          </a:prstGeom>
          <a:noFill/>
        </p:spPr>
        <p:txBody>
          <a:bodyPr wrap="none" rtlCol="0">
            <a:spAutoFit/>
          </a:bodyPr>
          <a:lstStyle/>
          <a:p>
            <a:pPr algn="ctr"/>
            <a:r>
              <a:rPr lang="en-US" sz="900" b="1" dirty="0" smtClean="0">
                <a:latin typeface="Arial" pitchFamily="34" charset="0"/>
                <a:cs typeface="Arial" pitchFamily="34" charset="0"/>
              </a:rPr>
              <a:t>Stanford </a:t>
            </a:r>
          </a:p>
          <a:p>
            <a:pPr algn="ctr"/>
            <a:r>
              <a:rPr lang="en-US" sz="900" b="1" dirty="0" smtClean="0">
                <a:latin typeface="Arial" pitchFamily="34" charset="0"/>
                <a:cs typeface="Arial" pitchFamily="34" charset="0"/>
              </a:rPr>
              <a:t>NLP</a:t>
            </a:r>
          </a:p>
        </p:txBody>
      </p:sp>
      <p:sp>
        <p:nvSpPr>
          <p:cNvPr id="40" name="TextBox 39"/>
          <p:cNvSpPr txBox="1"/>
          <p:nvPr/>
        </p:nvSpPr>
        <p:spPr>
          <a:xfrm>
            <a:off x="3340467" y="1800809"/>
            <a:ext cx="665567" cy="369332"/>
          </a:xfrm>
          <a:prstGeom prst="rect">
            <a:avLst/>
          </a:prstGeom>
          <a:noFill/>
        </p:spPr>
        <p:txBody>
          <a:bodyPr wrap="none" rtlCol="0">
            <a:spAutoFit/>
          </a:bodyPr>
          <a:lstStyle/>
          <a:p>
            <a:pPr algn="ctr"/>
            <a:r>
              <a:rPr lang="en-US" sz="900" b="1" dirty="0" smtClean="0">
                <a:latin typeface="Arial" pitchFamily="34" charset="0"/>
                <a:cs typeface="Arial" pitchFamily="34" charset="0"/>
              </a:rPr>
              <a:t>ChatBot </a:t>
            </a:r>
          </a:p>
          <a:p>
            <a:pPr algn="ctr"/>
            <a:r>
              <a:rPr lang="en-US" sz="900" b="1" dirty="0" smtClean="0">
                <a:latin typeface="Arial" pitchFamily="34" charset="0"/>
                <a:cs typeface="Arial" pitchFamily="34" charset="0"/>
              </a:rPr>
              <a:t>Engine</a:t>
            </a:r>
          </a:p>
        </p:txBody>
      </p:sp>
      <p:cxnSp>
        <p:nvCxnSpPr>
          <p:cNvPr id="50" name="Straight Connector 49"/>
          <p:cNvCxnSpPr/>
          <p:nvPr/>
        </p:nvCxnSpPr>
        <p:spPr>
          <a:xfrm>
            <a:off x="1366370" y="2551120"/>
            <a:ext cx="1266945" cy="5381"/>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368674" y="1951336"/>
            <a:ext cx="1266945" cy="5381"/>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359381" y="1345242"/>
            <a:ext cx="1266945" cy="5381"/>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2281237" y="3181716"/>
            <a:ext cx="385762" cy="0"/>
          </a:xfrm>
          <a:prstGeom prst="straightConnector1">
            <a:avLst/>
          </a:prstGeom>
          <a:ln>
            <a:solidFill>
              <a:schemeClr val="accent2">
                <a:lumMod val="75000"/>
              </a:schemeClr>
            </a:solidFill>
            <a:tailEnd type="triangle"/>
          </a:ln>
        </p:spPr>
        <p:style>
          <a:lnRef idx="2">
            <a:schemeClr val="accent2"/>
          </a:lnRef>
          <a:fillRef idx="0">
            <a:schemeClr val="accent2"/>
          </a:fillRef>
          <a:effectRef idx="1">
            <a:schemeClr val="accent2"/>
          </a:effectRef>
          <a:fontRef idx="minor">
            <a:schemeClr val="tx1"/>
          </a:fontRef>
        </p:style>
      </p:cxnSp>
      <p:cxnSp>
        <p:nvCxnSpPr>
          <p:cNvPr id="56" name="Straight Connector 55"/>
          <p:cNvCxnSpPr>
            <a:endCxn id="21" idx="2"/>
          </p:cNvCxnSpPr>
          <p:nvPr/>
        </p:nvCxnSpPr>
        <p:spPr>
          <a:xfrm>
            <a:off x="3114675" y="1285875"/>
            <a:ext cx="215143" cy="1275"/>
          </a:xfrm>
          <a:prstGeom prst="line">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21" idx="3"/>
            <a:endCxn id="22" idx="1"/>
          </p:cNvCxnSpPr>
          <p:nvPr/>
        </p:nvCxnSpPr>
        <p:spPr>
          <a:xfrm>
            <a:off x="3684208" y="1519696"/>
            <a:ext cx="1" cy="231646"/>
          </a:xfrm>
          <a:prstGeom prst="line">
            <a:avLst/>
          </a:prstGeom>
          <a:ln>
            <a:headEnd type="none"/>
            <a:tailEnd type="triangle"/>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4333283" y="1810768"/>
            <a:ext cx="467317" cy="303782"/>
            <a:chOff x="3495082" y="1810768"/>
            <a:chExt cx="467317" cy="303782"/>
          </a:xfrm>
        </p:grpSpPr>
        <p:sp>
          <p:nvSpPr>
            <p:cNvPr id="64" name="Flowchart: Multidocument 63"/>
            <p:cNvSpPr/>
            <p:nvPr/>
          </p:nvSpPr>
          <p:spPr>
            <a:xfrm>
              <a:off x="3513831" y="1810768"/>
              <a:ext cx="399354" cy="303782"/>
            </a:xfrm>
            <a:prstGeom prst="flowChartMultidocumen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900" dirty="0"/>
            </a:p>
          </p:txBody>
        </p:sp>
        <p:sp>
          <p:nvSpPr>
            <p:cNvPr id="65" name="TextBox 64"/>
            <p:cNvSpPr txBox="1"/>
            <p:nvPr/>
          </p:nvSpPr>
          <p:spPr>
            <a:xfrm>
              <a:off x="3495082" y="1876645"/>
              <a:ext cx="467317" cy="215444"/>
            </a:xfrm>
            <a:prstGeom prst="rect">
              <a:avLst/>
            </a:prstGeom>
            <a:noFill/>
          </p:spPr>
          <p:txBody>
            <a:bodyPr wrap="square" rtlCol="0">
              <a:spAutoFit/>
            </a:bodyPr>
            <a:lstStyle/>
            <a:p>
              <a:pPr algn="ctr"/>
              <a:r>
                <a:rPr lang="en-US" sz="800" b="1" dirty="0" smtClean="0">
                  <a:latin typeface="Arial" pitchFamily="34" charset="0"/>
                  <a:cs typeface="Arial" pitchFamily="34" charset="0"/>
                </a:rPr>
                <a:t>AIML</a:t>
              </a:r>
            </a:p>
          </p:txBody>
        </p:sp>
      </p:grpSp>
      <p:cxnSp>
        <p:nvCxnSpPr>
          <p:cNvPr id="67" name="Straight Connector 66"/>
          <p:cNvCxnSpPr>
            <a:stCxn id="22" idx="0"/>
            <a:endCxn id="65" idx="1"/>
          </p:cNvCxnSpPr>
          <p:nvPr/>
        </p:nvCxnSpPr>
        <p:spPr>
          <a:xfrm flipV="1">
            <a:off x="4038600" y="1984367"/>
            <a:ext cx="294683" cy="2948"/>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a:stCxn id="34" idx="3"/>
          </p:cNvCxnSpPr>
          <p:nvPr/>
        </p:nvCxnSpPr>
        <p:spPr>
          <a:xfrm>
            <a:off x="4675863" y="2624463"/>
            <a:ext cx="73433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3886198" y="3056550"/>
            <a:ext cx="789665" cy="507831"/>
          </a:xfrm>
          <a:prstGeom prst="rect">
            <a:avLst/>
          </a:prstGeom>
          <a:noFill/>
        </p:spPr>
        <p:txBody>
          <a:bodyPr wrap="square" rtlCol="0">
            <a:spAutoFit/>
          </a:bodyPr>
          <a:lstStyle/>
          <a:p>
            <a:pPr algn="ctr"/>
            <a:r>
              <a:rPr lang="en-US" sz="900" b="1" dirty="0" smtClean="0">
                <a:latin typeface="Arial" pitchFamily="34" charset="0"/>
                <a:cs typeface="Arial" pitchFamily="34" charset="0"/>
              </a:rPr>
              <a:t>OLB </a:t>
            </a:r>
          </a:p>
          <a:p>
            <a:pPr algn="ctr"/>
            <a:r>
              <a:rPr lang="en-US" sz="900" b="1" dirty="0" smtClean="0">
                <a:latin typeface="Arial" pitchFamily="34" charset="0"/>
                <a:cs typeface="Arial" pitchFamily="34" charset="0"/>
              </a:rPr>
              <a:t>Search</a:t>
            </a:r>
          </a:p>
          <a:p>
            <a:pPr algn="ctr"/>
            <a:r>
              <a:rPr lang="en-US" sz="900" b="1" dirty="0" smtClean="0">
                <a:latin typeface="Arial" pitchFamily="34" charset="0"/>
                <a:cs typeface="Arial" pitchFamily="34" charset="0"/>
              </a:rPr>
              <a:t>Integration</a:t>
            </a:r>
          </a:p>
        </p:txBody>
      </p:sp>
      <p:cxnSp>
        <p:nvCxnSpPr>
          <p:cNvPr id="87" name="Straight Connector 86"/>
          <p:cNvCxnSpPr/>
          <p:nvPr/>
        </p:nvCxnSpPr>
        <p:spPr>
          <a:xfrm>
            <a:off x="3418564" y="2221449"/>
            <a:ext cx="6718" cy="1112301"/>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a:endCxn id="34" idx="1"/>
          </p:cNvCxnSpPr>
          <p:nvPr/>
        </p:nvCxnSpPr>
        <p:spPr>
          <a:xfrm>
            <a:off x="3422978" y="2624463"/>
            <a:ext cx="46322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p:nvPr/>
        </p:nvCxnSpPr>
        <p:spPr>
          <a:xfrm>
            <a:off x="3425282" y="3333750"/>
            <a:ext cx="463222" cy="0"/>
          </a:xfrm>
          <a:prstGeom prst="straightConnector1">
            <a:avLst/>
          </a:prstGeom>
          <a:ln>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a:stCxn id="24" idx="0"/>
            <a:endCxn id="35" idx="1"/>
          </p:cNvCxnSpPr>
          <p:nvPr/>
        </p:nvCxnSpPr>
        <p:spPr>
          <a:xfrm flipV="1">
            <a:off x="4680806" y="3305026"/>
            <a:ext cx="729394" cy="1164"/>
          </a:xfrm>
          <a:prstGeom prst="straightConnector1">
            <a:avLst/>
          </a:prstGeom>
          <a:ln>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a:off x="208119" y="4476750"/>
            <a:ext cx="385762" cy="0"/>
          </a:xfrm>
          <a:prstGeom prst="straightConnector1">
            <a:avLst/>
          </a:prstGeom>
          <a:ln>
            <a:solidFill>
              <a:schemeClr val="accent2">
                <a:lumMod val="75000"/>
              </a:schemeClr>
            </a:solidFill>
            <a:tailEnd type="none"/>
          </a:ln>
        </p:spPr>
        <p:style>
          <a:lnRef idx="2">
            <a:schemeClr val="accent2"/>
          </a:lnRef>
          <a:fillRef idx="0">
            <a:schemeClr val="accent2"/>
          </a:fillRef>
          <a:effectRef idx="1">
            <a:schemeClr val="accent2"/>
          </a:effectRef>
          <a:fontRef idx="minor">
            <a:schemeClr val="tx1"/>
          </a:fontRef>
        </p:style>
      </p:cxnSp>
      <p:cxnSp>
        <p:nvCxnSpPr>
          <p:cNvPr id="96" name="Straight Connector 95"/>
          <p:cNvCxnSpPr/>
          <p:nvPr/>
        </p:nvCxnSpPr>
        <p:spPr>
          <a:xfrm>
            <a:off x="220556" y="4209846"/>
            <a:ext cx="385762" cy="2457"/>
          </a:xfrm>
          <a:prstGeom prst="line">
            <a:avLst/>
          </a:prstGeom>
          <a:ln>
            <a:tailEnd type="none"/>
          </a:ln>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577743" y="4113695"/>
            <a:ext cx="1255472" cy="230832"/>
          </a:xfrm>
          <a:prstGeom prst="rect">
            <a:avLst/>
          </a:prstGeom>
          <a:noFill/>
        </p:spPr>
        <p:txBody>
          <a:bodyPr wrap="none" rtlCol="0">
            <a:spAutoFit/>
          </a:bodyPr>
          <a:lstStyle/>
          <a:p>
            <a:r>
              <a:rPr lang="en-US" sz="900" dirty="0" smtClean="0">
                <a:latin typeface="Arial" pitchFamily="34" charset="0"/>
                <a:cs typeface="Arial" pitchFamily="34" charset="0"/>
              </a:rPr>
              <a:t>POC Implementation</a:t>
            </a:r>
          </a:p>
        </p:txBody>
      </p:sp>
      <p:sp>
        <p:nvSpPr>
          <p:cNvPr id="99" name="TextBox 98"/>
          <p:cNvSpPr txBox="1"/>
          <p:nvPr/>
        </p:nvSpPr>
        <p:spPr>
          <a:xfrm>
            <a:off x="577743" y="4350804"/>
            <a:ext cx="1095172" cy="230832"/>
          </a:xfrm>
          <a:prstGeom prst="rect">
            <a:avLst/>
          </a:prstGeom>
          <a:noFill/>
        </p:spPr>
        <p:txBody>
          <a:bodyPr wrap="none" rtlCol="0">
            <a:spAutoFit/>
          </a:bodyPr>
          <a:lstStyle/>
          <a:p>
            <a:r>
              <a:rPr lang="en-US" sz="900" dirty="0" smtClean="0">
                <a:latin typeface="Arial" pitchFamily="34" charset="0"/>
                <a:cs typeface="Arial" pitchFamily="34" charset="0"/>
              </a:rPr>
              <a:t>Future Integration</a:t>
            </a:r>
          </a:p>
        </p:txBody>
      </p:sp>
      <p:sp>
        <p:nvSpPr>
          <p:cNvPr id="100" name="TextBox 99"/>
          <p:cNvSpPr txBox="1"/>
          <p:nvPr/>
        </p:nvSpPr>
        <p:spPr>
          <a:xfrm>
            <a:off x="4831119" y="2388002"/>
            <a:ext cx="492443" cy="230832"/>
          </a:xfrm>
          <a:prstGeom prst="rect">
            <a:avLst/>
          </a:prstGeom>
          <a:noFill/>
        </p:spPr>
        <p:txBody>
          <a:bodyPr wrap="none" rtlCol="0">
            <a:spAutoFit/>
          </a:bodyPr>
          <a:lstStyle/>
          <a:p>
            <a:r>
              <a:rPr lang="en-US" sz="900" dirty="0" smtClean="0">
                <a:latin typeface="Arial" pitchFamily="34" charset="0"/>
                <a:cs typeface="Arial" pitchFamily="34" charset="0"/>
              </a:rPr>
              <a:t>JSON</a:t>
            </a:r>
          </a:p>
        </p:txBody>
      </p:sp>
      <p:sp>
        <p:nvSpPr>
          <p:cNvPr id="102" name="TextBox 101"/>
          <p:cNvSpPr txBox="1"/>
          <p:nvPr/>
        </p:nvSpPr>
        <p:spPr>
          <a:xfrm>
            <a:off x="723560" y="645593"/>
            <a:ext cx="588623" cy="230832"/>
          </a:xfrm>
          <a:prstGeom prst="rect">
            <a:avLst/>
          </a:prstGeom>
          <a:noFill/>
        </p:spPr>
        <p:txBody>
          <a:bodyPr wrap="none" rtlCol="0">
            <a:spAutoFit/>
          </a:bodyPr>
          <a:lstStyle/>
          <a:p>
            <a:r>
              <a:rPr lang="en-US" sz="900" b="1" dirty="0" smtClean="0">
                <a:latin typeface="Arial" pitchFamily="34" charset="0"/>
                <a:cs typeface="Arial" pitchFamily="34" charset="0"/>
              </a:rPr>
              <a:t>Chat UI</a:t>
            </a:r>
          </a:p>
        </p:txBody>
      </p:sp>
    </p:spTree>
    <p:extLst>
      <p:ext uri="{BB962C8B-B14F-4D97-AF65-F5344CB8AC3E}">
        <p14:creationId xmlns:p14="http://schemas.microsoft.com/office/powerpoint/2010/main" val="186493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details</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D65173-87C9-47C0-A890-7AD8E2754265}" type="slidenum">
              <a:rPr lang="en-US" smtClean="0"/>
              <a:pPr/>
              <a:t>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387804312"/>
              </p:ext>
            </p:extLst>
          </p:nvPr>
        </p:nvGraphicFramePr>
        <p:xfrm>
          <a:off x="380998" y="687070"/>
          <a:ext cx="8391756" cy="3942080"/>
        </p:xfrm>
        <a:graphic>
          <a:graphicData uri="http://schemas.openxmlformats.org/drawingml/2006/table">
            <a:tbl>
              <a:tblPr firstRow="1" bandRow="1">
                <a:tableStyleId>{5C22544A-7EE6-4342-B048-85BDC9FD1C3A}</a:tableStyleId>
              </a:tblPr>
              <a:tblGrid>
                <a:gridCol w="457202"/>
                <a:gridCol w="2819400"/>
                <a:gridCol w="5115154"/>
              </a:tblGrid>
              <a:tr h="370840">
                <a:tc>
                  <a:txBody>
                    <a:bodyPr/>
                    <a:lstStyle/>
                    <a:p>
                      <a:r>
                        <a:rPr lang="en-US" sz="1600" dirty="0" smtClean="0"/>
                        <a:t>#</a:t>
                      </a:r>
                      <a:endParaRPr lang="en-US" sz="1600" dirty="0"/>
                    </a:p>
                  </a:txBody>
                  <a:tcPr/>
                </a:tc>
                <a:tc>
                  <a:txBody>
                    <a:bodyPr/>
                    <a:lstStyle/>
                    <a:p>
                      <a:r>
                        <a:rPr lang="en-US" sz="1600" dirty="0" smtClean="0"/>
                        <a:t>Component</a:t>
                      </a:r>
                      <a:endParaRPr lang="en-US" sz="1600" dirty="0"/>
                    </a:p>
                  </a:txBody>
                  <a:tcPr/>
                </a:tc>
                <a:tc>
                  <a:txBody>
                    <a:bodyPr/>
                    <a:lstStyle/>
                    <a:p>
                      <a:r>
                        <a:rPr lang="en-US" sz="1600" dirty="0" smtClean="0"/>
                        <a:t>Component description</a:t>
                      </a:r>
                      <a:endParaRPr lang="en-US" sz="1600" dirty="0"/>
                    </a:p>
                  </a:txBody>
                  <a:tcPr/>
                </a:tc>
              </a:tr>
              <a:tr h="370840">
                <a:tc>
                  <a:txBody>
                    <a:bodyPr/>
                    <a:lstStyle/>
                    <a:p>
                      <a:r>
                        <a:rPr lang="en-US" sz="1600" dirty="0" smtClean="0"/>
                        <a:t>1</a:t>
                      </a:r>
                      <a:endParaRPr lang="en-US" sz="1600" dirty="0"/>
                    </a:p>
                  </a:txBody>
                  <a:tcPr/>
                </a:tc>
                <a:tc>
                  <a:txBody>
                    <a:bodyPr/>
                    <a:lstStyle/>
                    <a:p>
                      <a:r>
                        <a:rPr lang="en-US" sz="1600" dirty="0" smtClean="0"/>
                        <a:t>Chat</a:t>
                      </a:r>
                      <a:r>
                        <a:rPr lang="en-US" sz="1600" baseline="0" dirty="0" smtClean="0"/>
                        <a:t> Bot Engine</a:t>
                      </a:r>
                      <a:endParaRPr lang="en-US" sz="1600"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smtClean="0"/>
                        <a:t>Chat Bot engine</a:t>
                      </a:r>
                      <a:r>
                        <a:rPr lang="en-US" sz="1600" baseline="0" dirty="0" smtClean="0"/>
                        <a:t> uses the standard </a:t>
                      </a:r>
                      <a:r>
                        <a:rPr lang="en-US" sz="1600" dirty="0" smtClean="0"/>
                        <a:t>AIML(</a:t>
                      </a:r>
                      <a:r>
                        <a:rPr lang="en-US" sz="1600" b="0" i="0" kern="1200" dirty="0" smtClean="0">
                          <a:solidFill>
                            <a:schemeClr val="dk1"/>
                          </a:solidFill>
                          <a:effectLst/>
                          <a:latin typeface="+mn-lt"/>
                          <a:ea typeface="+mn-ea"/>
                          <a:cs typeface="+mn-cs"/>
                        </a:rPr>
                        <a:t>Artificial Intelligence Markup Language) tags to respond to questions.</a:t>
                      </a:r>
                      <a:endParaRPr lang="en-US" sz="1600" dirty="0" smtClean="0"/>
                    </a:p>
                    <a:p>
                      <a:pPr marL="285750" indent="-285750">
                        <a:buFont typeface="Arial" panose="020B0604020202020204" pitchFamily="34" charset="0"/>
                        <a:buChar char="•"/>
                      </a:pPr>
                      <a:r>
                        <a:rPr lang="en-US" sz="1600" b="0" i="0" kern="1200" dirty="0" smtClean="0">
                          <a:solidFill>
                            <a:schemeClr val="dk1"/>
                          </a:solidFill>
                          <a:effectLst/>
                          <a:latin typeface="+mn-lt"/>
                          <a:ea typeface="+mn-ea"/>
                          <a:cs typeface="+mn-cs"/>
                        </a:rPr>
                        <a:t>AIML is an XML-compliant language that's easy to learn, and makes it possible for customizing an</a:t>
                      </a:r>
                      <a:r>
                        <a:rPr lang="en-US" sz="1600" b="0" i="0" kern="1200" baseline="0" dirty="0" smtClean="0">
                          <a:solidFill>
                            <a:schemeClr val="dk1"/>
                          </a:solidFill>
                          <a:effectLst/>
                          <a:latin typeface="+mn-lt"/>
                          <a:ea typeface="+mn-ea"/>
                          <a:cs typeface="+mn-cs"/>
                        </a:rPr>
                        <a:t> AIML based chat bots.</a:t>
                      </a:r>
                      <a:endParaRPr lang="en-US" sz="1600" dirty="0"/>
                    </a:p>
                  </a:txBody>
                  <a:tcPr/>
                </a:tc>
              </a:tr>
              <a:tr h="370840">
                <a:tc>
                  <a:txBody>
                    <a:bodyPr/>
                    <a:lstStyle/>
                    <a:p>
                      <a:r>
                        <a:rPr lang="en-US" sz="1600" dirty="0" smtClean="0"/>
                        <a:t>2</a:t>
                      </a:r>
                      <a:endParaRPr lang="en-US" sz="1600" dirty="0"/>
                    </a:p>
                  </a:txBody>
                  <a:tcPr/>
                </a:tc>
                <a:tc>
                  <a:txBody>
                    <a:bodyPr/>
                    <a:lstStyle/>
                    <a:p>
                      <a:r>
                        <a:rPr lang="en-US" sz="1600" dirty="0" smtClean="0"/>
                        <a:t>Stanford</a:t>
                      </a:r>
                      <a:r>
                        <a:rPr lang="en-US" sz="1600" baseline="0" dirty="0" smtClean="0"/>
                        <a:t> NLP (Natural Language Processing)</a:t>
                      </a:r>
                      <a:endParaRPr lang="en-US" sz="1600" dirty="0"/>
                    </a:p>
                  </a:txBody>
                  <a:tcPr/>
                </a:tc>
                <a:tc>
                  <a:txBody>
                    <a:bodyPr/>
                    <a:lstStyle/>
                    <a:p>
                      <a:pPr marL="285750" indent="-285750">
                        <a:buFont typeface="Arial" panose="020B0604020202020204" pitchFamily="34" charset="0"/>
                        <a:buChar char="•"/>
                      </a:pPr>
                      <a:r>
                        <a:rPr lang="en-US" sz="1600" dirty="0" smtClean="0"/>
                        <a:t>Used for</a:t>
                      </a:r>
                      <a:r>
                        <a:rPr lang="en-US" sz="1600" baseline="0" dirty="0" smtClean="0"/>
                        <a:t> improving user Intent accuracy.</a:t>
                      </a:r>
                      <a:endParaRPr lang="en-US" sz="1600" dirty="0"/>
                    </a:p>
                  </a:txBody>
                  <a:tcPr/>
                </a:tc>
              </a:tr>
              <a:tr h="370840">
                <a:tc>
                  <a:txBody>
                    <a:bodyPr/>
                    <a:lstStyle/>
                    <a:p>
                      <a:r>
                        <a:rPr lang="en-US" sz="1600" dirty="0" smtClean="0"/>
                        <a:t>3</a:t>
                      </a:r>
                      <a:endParaRPr lang="en-US" sz="1600" dirty="0"/>
                    </a:p>
                  </a:txBody>
                  <a:tcPr/>
                </a:tc>
                <a:tc>
                  <a:txBody>
                    <a:bodyPr/>
                    <a:lstStyle/>
                    <a:p>
                      <a:r>
                        <a:rPr lang="en-US" sz="1600" kern="1200" baseline="0" dirty="0" smtClean="0">
                          <a:solidFill>
                            <a:schemeClr val="dk1"/>
                          </a:solidFill>
                          <a:latin typeface="+mn-lt"/>
                          <a:ea typeface="+mn-ea"/>
                          <a:cs typeface="+mn-cs"/>
                        </a:rPr>
                        <a:t>Spring REST Controller</a:t>
                      </a:r>
                      <a:endParaRPr lang="en-US" sz="1600" kern="1200" baseline="0" dirty="0">
                        <a:solidFill>
                          <a:schemeClr val="dk1"/>
                        </a:solidFill>
                        <a:latin typeface="+mn-lt"/>
                        <a:ea typeface="+mn-ea"/>
                        <a:cs typeface="+mn-cs"/>
                      </a:endParaRPr>
                    </a:p>
                  </a:txBody>
                  <a:tcPr/>
                </a:tc>
                <a:tc>
                  <a:txBody>
                    <a:bodyPr/>
                    <a:lstStyle/>
                    <a:p>
                      <a:pPr marL="285750" indent="-285750">
                        <a:buFont typeface="Arial" panose="020B0604020202020204" pitchFamily="34" charset="0"/>
                        <a:buChar char="•"/>
                      </a:pPr>
                      <a:r>
                        <a:rPr lang="en-US" sz="1600" kern="1200" baseline="0" dirty="0" smtClean="0">
                          <a:solidFill>
                            <a:schemeClr val="dk1"/>
                          </a:solidFill>
                          <a:latin typeface="+mn-lt"/>
                          <a:ea typeface="+mn-ea"/>
                          <a:cs typeface="+mn-cs"/>
                        </a:rPr>
                        <a:t> To enable consumption from all channels</a:t>
                      </a:r>
                      <a:endParaRPr lang="en-US" sz="1600" kern="1200" baseline="0" dirty="0">
                        <a:solidFill>
                          <a:schemeClr val="dk1"/>
                        </a:solidFill>
                        <a:latin typeface="+mn-lt"/>
                        <a:ea typeface="+mn-ea"/>
                        <a:cs typeface="+mn-cs"/>
                      </a:endParaRPr>
                    </a:p>
                  </a:txBody>
                  <a:tcPr/>
                </a:tc>
              </a:tr>
              <a:tr h="370840">
                <a:tc>
                  <a:txBody>
                    <a:bodyPr/>
                    <a:lstStyle/>
                    <a:p>
                      <a:r>
                        <a:rPr lang="en-US" sz="1600" dirty="0" smtClean="0"/>
                        <a:t>4</a:t>
                      </a:r>
                      <a:endParaRPr lang="en-US" sz="1600" dirty="0"/>
                    </a:p>
                  </a:txBody>
                  <a:tcPr/>
                </a:tc>
                <a:tc>
                  <a:txBody>
                    <a:bodyPr/>
                    <a:lstStyle/>
                    <a:p>
                      <a:r>
                        <a:rPr lang="en-US" sz="1600" kern="1200" baseline="0" dirty="0" smtClean="0">
                          <a:solidFill>
                            <a:schemeClr val="dk1"/>
                          </a:solidFill>
                          <a:latin typeface="+mn-lt"/>
                          <a:ea typeface="+mn-ea"/>
                          <a:cs typeface="+mn-cs"/>
                        </a:rPr>
                        <a:t>Service Integration Layer</a:t>
                      </a:r>
                      <a:endParaRPr lang="en-US" sz="1600" kern="1200" baseline="0" dirty="0">
                        <a:solidFill>
                          <a:schemeClr val="dk1"/>
                        </a:solidFill>
                        <a:latin typeface="+mn-lt"/>
                        <a:ea typeface="+mn-ea"/>
                        <a:cs typeface="+mn-cs"/>
                      </a:endParaRPr>
                    </a:p>
                  </a:txBody>
                  <a:tcPr/>
                </a:tc>
                <a:tc>
                  <a:txBody>
                    <a:bodyPr/>
                    <a:lstStyle/>
                    <a:p>
                      <a:pPr marL="285750" indent="-285750">
                        <a:buFont typeface="Arial" panose="020B0604020202020204" pitchFamily="34" charset="0"/>
                        <a:buChar char="•"/>
                      </a:pPr>
                      <a:r>
                        <a:rPr lang="en-US" sz="1600" kern="1200" baseline="0" dirty="0" smtClean="0">
                          <a:solidFill>
                            <a:schemeClr val="dk1"/>
                          </a:solidFill>
                          <a:latin typeface="+mn-lt"/>
                          <a:ea typeface="+mn-ea"/>
                          <a:cs typeface="+mn-cs"/>
                        </a:rPr>
                        <a:t>To isolate the connection to the CAVs and underlying services. </a:t>
                      </a:r>
                    </a:p>
                    <a:p>
                      <a:pPr marL="285750" indent="-285750">
                        <a:buFont typeface="Arial" panose="020B0604020202020204" pitchFamily="34" charset="0"/>
                        <a:buChar char="•"/>
                      </a:pPr>
                      <a:r>
                        <a:rPr lang="en-US" sz="1600" kern="1200" baseline="0" dirty="0" smtClean="0">
                          <a:solidFill>
                            <a:schemeClr val="dk1"/>
                          </a:solidFill>
                          <a:latin typeface="+mn-lt"/>
                          <a:ea typeface="+mn-ea"/>
                          <a:cs typeface="+mn-cs"/>
                        </a:rPr>
                        <a:t>To isolate the Chat engine from the service implementations.</a:t>
                      </a:r>
                      <a:endParaRPr lang="en-US" sz="1600" kern="1200" baseline="0" dirty="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4214909865"/>
      </p:ext>
    </p:extLst>
  </p:cSld>
  <p:clrMapOvr>
    <a:masterClrMapping/>
  </p:clrMapOvr>
</p:sld>
</file>

<file path=ppt/theme/theme1.xml><?xml version="1.0" encoding="utf-8"?>
<a:theme xmlns:a="http://schemas.openxmlformats.org/drawingml/2006/main" name="Office Theme">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1457</TotalTime>
  <Words>139</Words>
  <Application>Microsoft Office PowerPoint</Application>
  <PresentationFormat>On-screen Show (16:9)</PresentationFormat>
  <Paragraphs>47</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ChatBot POC</vt:lpstr>
      <vt:lpstr>Chat bot Architecture</vt:lpstr>
      <vt:lpstr>Component details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Infosys</dc:creator>
  <cp:lastModifiedBy>Shashidhar S.</cp:lastModifiedBy>
  <cp:revision>230</cp:revision>
  <dcterms:created xsi:type="dcterms:W3CDTF">2013-05-05T14:52:23Z</dcterms:created>
  <dcterms:modified xsi:type="dcterms:W3CDTF">2016-11-22T04:55:42Z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