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61" r:id="rId2"/>
    <p:sldId id="363" r:id="rId3"/>
    <p:sldId id="364" r:id="rId4"/>
    <p:sldId id="408" r:id="rId5"/>
    <p:sldId id="410" r:id="rId6"/>
    <p:sldId id="409" r:id="rId7"/>
    <p:sldId id="411" r:id="rId8"/>
    <p:sldId id="412" r:id="rId9"/>
    <p:sldId id="413" r:id="rId10"/>
    <p:sldId id="414" r:id="rId11"/>
    <p:sldId id="415" r:id="rId12"/>
    <p:sldId id="416" r:id="rId13"/>
    <p:sldId id="405" r:id="rId14"/>
    <p:sldId id="40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54937" autoAdjust="0"/>
  </p:normalViewPr>
  <p:slideViewPr>
    <p:cSldViewPr>
      <p:cViewPr varScale="1">
        <p:scale>
          <a:sx n="73" d="100"/>
          <a:sy n="73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پردازش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A3C32-D70A-4436-8FE9-309A3A29FACC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AB9A-B4F3-4FBD-AB29-0F0B33B090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9DD7-98DA-479D-B714-E2F426B0561A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CBBC-4413-4F11-8923-0CCF3B2711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9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0.png"/><Relationship Id="rId4" Type="http://schemas.openxmlformats.org/officeDocument/2006/relationships/diagramData" Target="../diagrams/data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386840" y="764704"/>
            <a:ext cx="7406640" cy="2282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پیاده‌سازی یک ابزار داده‌کاوی مبتنی بر آپاچی اسپارک</a:t>
            </a:r>
            <a:b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</a:b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برای داده‌های جاری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90604" y="3254317"/>
            <a:ext cx="5599112" cy="3201348"/>
          </a:xfrm>
          <a:prstGeom prst="rect">
            <a:avLst/>
          </a:prstGeom>
        </p:spPr>
        <p:txBody>
          <a:bodyPr vert="horz" lIns="45720" rIns="45720" anchor="ctr">
            <a:normAutofit fontScale="92500" lnSpcReduction="20000"/>
          </a:bodyPr>
          <a:lstStyle/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سینا شیخ‌الاسلامی</a:t>
            </a:r>
            <a:endParaRPr kumimoji="0" lang="fa-IR" sz="3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900" dirty="0" smtClean="0">
                <a:solidFill>
                  <a:schemeClr val="tx2"/>
                </a:solidFill>
                <a:latin typeface="Calibri (Body)"/>
                <a:cs typeface="B Nazanin" pitchFamily="2" charset="-78"/>
              </a:rPr>
              <a:t>sinash@aut.ac.ir</a:t>
            </a:r>
            <a:endParaRPr kumimoji="0" lang="fa-IR" sz="19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 (Body)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استادان راهنما:</a:t>
            </a:r>
            <a:b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</a:b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/>
            </a:r>
            <a:b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</a:b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دکتر امیرحسین پی‌براه</a:t>
            </a: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دکتر سید رسول موسوی</a:t>
            </a: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B Nazanin" pitchFamily="2" charset="-78"/>
              </a:rPr>
              <a:t>دانشگاه صنعتی امیرکبیر</a:t>
            </a:r>
            <a:endParaRPr lang="en-US" sz="2000" dirty="0">
              <a:solidFill>
                <a:schemeClr val="tx2"/>
              </a:solidFill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fa-IR" sz="2000" dirty="0" smtClean="0">
                <a:solidFill>
                  <a:schemeClr val="tx2"/>
                </a:solidFill>
                <a:cs typeface="B Nazanin" pitchFamily="2" charset="-78"/>
              </a:rPr>
              <a:t>۹ تیر ۱۳۹۵</a:t>
            </a:r>
            <a:endParaRPr kumimoji="0" lang="fa-I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43">
        <p:fade/>
      </p:transition>
    </mc:Choice>
    <mc:Fallback xmlns="">
      <p:transition spd="med" advTm="5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معیار‌های موردنظر: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شرایط استفاده (آزاد بودن، متن‌باز بودن، گواهی‌های مورد استفاده)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میزان فعال بودن جامعه‌ی توسعه‌دهندگان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در دسترس بودن مستندات و منابع آموزشی</a:t>
            </a:r>
            <a:endParaRPr lang="en-US" sz="2400" dirty="0">
              <a:cs typeface="B Nazanin" panose="00000400000000000000" pitchFamily="2" charset="-78"/>
            </a:endParaRPr>
          </a:p>
          <a:p>
            <a:pPr lvl="2" algn="r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۹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01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 (ادامه)</a:t>
            </a:r>
            <a:r>
              <a:rPr lang="fa-IR" sz="2400" dirty="0" smtClean="0">
                <a:cs typeface="B Nazanin" panose="00000400000000000000" pitchFamily="2" charset="-78"/>
              </a:rPr>
              <a:t/>
            </a:r>
            <a:br>
              <a:rPr lang="fa-IR" sz="2400" dirty="0" smtClean="0">
                <a:cs typeface="B Nazanin" panose="00000400000000000000" pitchFamily="2" charset="-78"/>
              </a:rPr>
            </a:br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۱۰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89" y="1900264"/>
            <a:ext cx="6831517" cy="41538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1800" y="600212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۳ – تعداد تغییرات اعمال شده در کد در هر هفته برای هر بستر در بازه‌ی فوریه ۲۰۱۵ تا ژانویه ۲۰۱۶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965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 (ادامه)</a:t>
            </a:r>
            <a:r>
              <a:rPr lang="fa-IR" sz="2400" dirty="0" smtClean="0">
                <a:cs typeface="B Nazanin" panose="00000400000000000000" pitchFamily="2" charset="-78"/>
              </a:rPr>
              <a:t/>
            </a:r>
            <a:br>
              <a:rPr lang="fa-IR" sz="2400" dirty="0" smtClean="0">
                <a:cs typeface="B Nazanin" panose="00000400000000000000" pitchFamily="2" charset="-78"/>
              </a:rPr>
            </a:br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۱۱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557007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۳ – مقایسه‌ی برخی ویژگی‌های مربوط به توسعه‌ي سه بستر</a:t>
            </a:r>
            <a:br>
              <a:rPr lang="fa-IR" sz="1400" b="1" dirty="0" smtClean="0">
                <a:cs typeface="B Nazanin" panose="00000400000000000000" pitchFamily="2" charset="-78"/>
              </a:rPr>
            </a:br>
            <a:r>
              <a:rPr lang="fa-IR" sz="1400" b="1" dirty="0" smtClean="0">
                <a:cs typeface="B Nazanin" panose="00000400000000000000" pitchFamily="2" charset="-78"/>
              </a:rPr>
              <a:t>(در تاریخ ۳۱ ژانویه ۲۰۱۶)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5" y="2844867"/>
            <a:ext cx="7380574" cy="20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45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fa-IR" sz="1400" dirty="0" smtClean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[15]</a:t>
            </a:r>
            <a:r>
              <a:rPr lang="en-US" sz="1400" dirty="0" smtClean="0"/>
              <a:t>K</a:t>
            </a:r>
            <a:r>
              <a:rPr lang="en-US" sz="1400" dirty="0"/>
              <a:t>. M. Anderson, Class Lecture, Topic: “Lecture 15: Control Dependence Graphs” CSCI 5828, University of Colorado at Boulder, Spring 2000, Available: http://www.cs.colorado.edu/~kena/classes/5828/s00/lectures/lecture15.pdf [Jul. 25 2015].</a:t>
            </a:r>
          </a:p>
          <a:p>
            <a:pPr marL="82296" indent="0">
              <a:buNone/>
            </a:pPr>
            <a:r>
              <a:rPr lang="fa-IR" sz="1400" dirty="0"/>
              <a:t> </a:t>
            </a:r>
            <a:r>
              <a:rPr lang="fa-IR" sz="1400" dirty="0">
                <a:cs typeface="B Nazanin" panose="00000400000000000000" pitchFamily="2" charset="-78"/>
              </a:rPr>
              <a:t>[</a:t>
            </a:r>
            <a:r>
              <a:rPr lang="fa-IR" sz="1400" dirty="0" smtClean="0">
                <a:cs typeface="B Nazanin" panose="00000400000000000000" pitchFamily="2" charset="-78"/>
              </a:rPr>
              <a:t>16]</a:t>
            </a:r>
            <a:r>
              <a:rPr lang="en-US" sz="1400" dirty="0" smtClean="0"/>
              <a:t>T.</a:t>
            </a:r>
            <a:r>
              <a:rPr lang="fa-IR" sz="1400" dirty="0"/>
              <a:t> </a:t>
            </a:r>
            <a:r>
              <a:rPr lang="en-US" sz="1400" dirty="0" err="1" smtClean="0"/>
              <a:t>Teitelbaum</a:t>
            </a:r>
            <a:r>
              <a:rPr lang="en-US" sz="1400" dirty="0"/>
              <a:t>, Class Lecture, Topic: “Lecture 24: Control Flow Graphs” Introduction to Compilers, Cornell University, 2008, http://www.cs.cornell.edu/courses/cs412/2008sp/lectures/lec24.pdf [Jul. 25 2015].</a:t>
            </a:r>
          </a:p>
          <a:p>
            <a:pPr marL="82296" indent="0">
              <a:buNone/>
            </a:pPr>
            <a:r>
              <a:rPr lang="fa-IR" sz="1400" dirty="0"/>
              <a:t> </a:t>
            </a:r>
            <a:r>
              <a:rPr lang="fa-IR" sz="1400" dirty="0">
                <a:cs typeface="B Nazanin" panose="00000400000000000000" pitchFamily="2" charset="-78"/>
              </a:rPr>
              <a:t>[</a:t>
            </a:r>
            <a:r>
              <a:rPr lang="fa-IR" sz="1400" dirty="0" smtClean="0">
                <a:cs typeface="B Nazanin" panose="00000400000000000000" pitchFamily="2" charset="-78"/>
              </a:rPr>
              <a:t>17]</a:t>
            </a:r>
            <a:r>
              <a:rPr lang="en-US" sz="1400" dirty="0" smtClean="0"/>
              <a:t>C</a:t>
            </a:r>
            <a:r>
              <a:rPr lang="en-US" sz="1400" dirty="0"/>
              <a:t>. N. Fischer, Class Lecture, Topic: “The Program Dependence Graph: Control Flow and Control Dependences” S502 Compilers, Fall 2008,  Available: http://pages.cs.wisc.edu/~fischer/cs701.f08/lectures/Lecture19.4up.pdf  [Jul. 25 2015].</a:t>
            </a:r>
          </a:p>
          <a:p>
            <a:pPr marL="82296" indent="0" algn="just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[18]</a:t>
            </a:r>
            <a:r>
              <a:rPr lang="en-US" sz="1400" dirty="0" smtClean="0"/>
              <a:t>S</a:t>
            </a:r>
            <a:r>
              <a:rPr lang="en-US" sz="1400" dirty="0"/>
              <a:t>. Moore, A. </a:t>
            </a:r>
            <a:r>
              <a:rPr lang="en-US" sz="1400" dirty="0" err="1"/>
              <a:t>Askarov</a:t>
            </a:r>
            <a:r>
              <a:rPr lang="en-US" sz="1400" dirty="0"/>
              <a:t>, and S. Chong, “Precise enforcement of progress-sensitive security”, in </a:t>
            </a:r>
            <a:r>
              <a:rPr lang="en-US" sz="1400" i="1" dirty="0"/>
              <a:t>Proceedings of the 2012 ACM Conference on Computer and Communications Security</a:t>
            </a:r>
            <a:r>
              <a:rPr lang="en-US" sz="1400" dirty="0"/>
              <a:t>, CCS '12, ACM, 2012, pp. 881-893.</a:t>
            </a:r>
          </a:p>
          <a:p>
            <a:pPr marL="82296" indent="0" algn="just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[19]</a:t>
            </a:r>
            <a:r>
              <a:rPr lang="en-US" sz="1400" dirty="0" smtClean="0"/>
              <a:t>Roger </a:t>
            </a:r>
            <a:r>
              <a:rPr lang="en-US" sz="1400" dirty="0"/>
              <a:t>S. Pressman, “Process Models” in </a:t>
            </a:r>
            <a:r>
              <a:rPr lang="en-US" sz="1400" i="1" dirty="0"/>
              <a:t>Software Engineering: A Practitioner’s Approach</a:t>
            </a:r>
            <a:r>
              <a:rPr lang="en-US" sz="1400" dirty="0"/>
              <a:t>, 7</a:t>
            </a:r>
            <a:r>
              <a:rPr lang="en-US" sz="1400" baseline="30000" dirty="0"/>
              <a:t>th</a:t>
            </a:r>
            <a:r>
              <a:rPr lang="en-US" sz="1400" dirty="0"/>
              <a:t> ed., Mc </a:t>
            </a:r>
            <a:r>
              <a:rPr lang="en-US" sz="1400" dirty="0" err="1"/>
              <a:t>Graw</a:t>
            </a:r>
            <a:r>
              <a:rPr lang="en-US" sz="1400" dirty="0"/>
              <a:t>-Hill Higher Education, 2010, pp. 39-41.</a:t>
            </a:r>
          </a:p>
          <a:p>
            <a:pPr marL="82296" indent="0" algn="just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[20]</a:t>
            </a:r>
            <a:r>
              <a:rPr lang="en-US" sz="1400" dirty="0" smtClean="0"/>
              <a:t>E</a:t>
            </a:r>
            <a:r>
              <a:rPr lang="en-US" sz="1400" dirty="0"/>
              <a:t>. R. </a:t>
            </a:r>
            <a:r>
              <a:rPr lang="en-US" sz="1400" dirty="0" err="1"/>
              <a:t>Gansner</a:t>
            </a:r>
            <a:r>
              <a:rPr lang="en-US" sz="1400" dirty="0"/>
              <a:t> and S. C. North. “An Open Graph Visualization and Its Application to Software Engineering”, </a:t>
            </a:r>
            <a:r>
              <a:rPr lang="en-US" sz="1400" i="1" dirty="0"/>
              <a:t>Software – Practice and Experience Journal</a:t>
            </a:r>
            <a:r>
              <a:rPr lang="en-US" sz="1400" dirty="0"/>
              <a:t>, vol. 30, No. 11, 2000, pp. 1203-1233, Available: www.graphviz.org [Aug. 12 2015].</a:t>
            </a:r>
          </a:p>
          <a:p>
            <a:pPr marL="82296" indent="0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[21]</a:t>
            </a:r>
            <a:r>
              <a:rPr lang="en-US" sz="1400" dirty="0" smtClean="0"/>
              <a:t>“</a:t>
            </a:r>
            <a:r>
              <a:rPr lang="en-US" sz="1400" dirty="0" err="1"/>
              <a:t>AProVE</a:t>
            </a:r>
            <a:r>
              <a:rPr lang="en-US" sz="1400" dirty="0"/>
              <a:t>”, </a:t>
            </a:r>
            <a:r>
              <a:rPr lang="fa-IR" sz="1400" dirty="0" smtClean="0"/>
              <a:t> </a:t>
            </a:r>
            <a:r>
              <a:rPr lang="en-US" sz="1400" dirty="0" smtClean="0"/>
              <a:t>Available</a:t>
            </a:r>
            <a:r>
              <a:rPr lang="en-US" sz="1400" dirty="0"/>
              <a:t>: http://aprove.informatik.rwth</a:t>
            </a:r>
            <a:r>
              <a:rPr lang="fa-IR" sz="1400" dirty="0"/>
              <a:t>ـ</a:t>
            </a:r>
            <a:r>
              <a:rPr lang="en-US" sz="1400" dirty="0"/>
              <a:t>aachen.de/</a:t>
            </a:r>
            <a:r>
              <a:rPr lang="en-US" sz="1400" dirty="0" err="1"/>
              <a:t>index.asp?subform</a:t>
            </a:r>
            <a:r>
              <a:rPr lang="en-US" sz="1400" dirty="0"/>
              <a:t>=home.html [Aug. 25 2015].</a:t>
            </a:r>
          </a:p>
          <a:p>
            <a:pPr marL="82296" indent="0" algn="just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[22]</a:t>
            </a:r>
            <a:r>
              <a:rPr lang="en-US" sz="1400" dirty="0" smtClean="0"/>
              <a:t>“</a:t>
            </a:r>
            <a:r>
              <a:rPr lang="en-US" sz="1400" dirty="0" err="1"/>
              <a:t>RSyntaxTextArea</a:t>
            </a:r>
            <a:r>
              <a:rPr lang="en-US" sz="1400" dirty="0"/>
              <a:t>”, Available: http://bobbylight.github.io/RSyntaxTextArea/ [Sep. 04 2015].</a:t>
            </a:r>
          </a:p>
        </p:txBody>
      </p:sp>
    </p:spTree>
    <p:extLst>
      <p:ext uri="{BB962C8B-B14F-4D97-AF65-F5344CB8AC3E}">
        <p14:creationId xmlns:p14="http://schemas.microsoft.com/office/powerpoint/2010/main" val="32096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 تشکر از توجه شما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  <a:sym typeface="Wingdings" panose="05000000000000000000" pitchFamily="2" charset="2"/>
              </a:rPr>
              <a:t>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46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448" y="2061394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76128"/>
            <a:ext cx="7740476" cy="4285456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داده‌های جاری: کاربردها و چالش‌ها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بسترهای </a:t>
            </a:r>
            <a:r>
              <a:rPr lang="fa-IR" sz="2800" dirty="0" smtClean="0">
                <a:cs typeface="B Nazanin" panose="00000400000000000000" pitchFamily="2" charset="-78"/>
              </a:rPr>
              <a:t>پردازش </a:t>
            </a:r>
            <a:r>
              <a:rPr lang="fa-IR" sz="2800" dirty="0" smtClean="0">
                <a:cs typeface="B Nazanin" panose="00000400000000000000" pitchFamily="2" charset="-78"/>
              </a:rPr>
              <a:t>داده‌های جاری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الگوریتم نمونه‌برداری تصادفی توزیع‌یافته با مخزن ثابت</a:t>
            </a: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(</a:t>
            </a:r>
            <a:r>
              <a:rPr lang="en-US" sz="2800" dirty="0" smtClean="0">
                <a:cs typeface="B Nazanin" panose="00000400000000000000" pitchFamily="2" charset="-78"/>
              </a:rPr>
              <a:t>DRSFR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طراحی و پیاده‌سازی ابزار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جمع‌بندی و کارهای آینده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فهرست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">
        <p:fade/>
      </p:transition>
    </mc:Choice>
    <mc:Fallback xmlns="">
      <p:transition spd="med" advTm="30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داده‌های جاری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24553977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8304" y="5747430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sz="1400" dirty="0"/>
              <a:t>https://www.pehub.com/2014/03/thomson-reuters-partners-with-cambridge-associates-on-benchmark-data/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4" y="2059723"/>
            <a:ext cx="6192688" cy="3551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1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برخی کاربردهای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شناسایی الگوهای لحظه‌ای جستجو در وب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تشخیص موضوعات داغ در شبکه‌های اجتماعی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نظارتِ پزشکی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کنترل ترافیک هوشمند در شبکه‌های حمل و نقل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پایش محیط زیستی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شبکه‌های ه</a:t>
            </a:r>
            <a:r>
              <a:rPr lang="fa-IR" sz="2400" dirty="0" smtClean="0">
                <a:cs typeface="B Nazanin" panose="00000400000000000000" pitchFamily="2" charset="-78"/>
              </a:rPr>
              <a:t>وشمند انرژی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تشخیص ناهنجاری در تراکنش‌های بانکی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تشخیص حملات به شبکه‌های کامپیوتری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2991438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457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چالش‌های پردازش و کاوش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64033979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۴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8324" y="2062242"/>
            <a:ext cx="5832648" cy="3743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6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چالش‌های پردازش و کاوش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نیاز به الگوریتم‌های تک-عبوره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نیاز به پردازش و کاوش بهنگام یا کم‌تأخیر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عدم امکان ذخیره‌ی همه‌ی داده‌ها برروی حافظه‌های انبوه و پایگاه‌داده‌ها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امکان تغییر در نرخ ورود و حجم داده‌ها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وقوع تحول در داده‌ها</a:t>
            </a: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76278833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۵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37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مدل کلاسیک پردازش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93057922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۶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59295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۱ - یک سامانه‌ی پردازش داده‌های جاری [۲]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3513" y="2105805"/>
            <a:ext cx="4982270" cy="37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معماری بسترهای توزیع‌یافته‌ي پردازش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۷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295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۲</a:t>
            </a:r>
            <a:r>
              <a:rPr lang="fa-IR" sz="1400" b="1" dirty="0" smtClean="0">
                <a:cs typeface="B Nazanin" panose="00000400000000000000" pitchFamily="2" charset="-78"/>
              </a:rPr>
              <a:t> - معماری بسترهای توزیع‌یافته‌ي پردازش داده‌های جاری [۱۴]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2376003"/>
            <a:ext cx="7271087" cy="34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بسترهای توزیع‌یافته‌ی مطرح پردازش داده‌های جاری</a:t>
            </a:r>
            <a:r>
              <a:rPr lang="en-US" sz="2800" dirty="0" smtClean="0">
                <a:cs typeface="B Nazanin" panose="00000400000000000000" pitchFamily="2" charset="-78"/>
              </a:rPr>
              <a:t/>
            </a:r>
            <a:br>
              <a:rPr lang="en-US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Apache </a:t>
            </a:r>
            <a:r>
              <a:rPr lang="en-US" sz="2800" dirty="0" err="1" smtClean="0">
                <a:cs typeface="B Nazanin" panose="00000400000000000000" pitchFamily="2" charset="-78"/>
              </a:rPr>
              <a:t>Flink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Apache Storm</a:t>
            </a: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Apache Spark</a:t>
            </a: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Heron</a:t>
            </a:r>
          </a:p>
          <a:p>
            <a:pPr lvl="3" algn="r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۸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2" descr="http://twitter.github.io/heron/img/HeronText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07" y="5236045"/>
            <a:ext cx="24669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link.apache.org/img/logo/png/1000/flink_squirrel_10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07" y="4797152"/>
            <a:ext cx="1479913" cy="14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hortonworks.com/wp-content/uploads/2016/03/storm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18" y="4585532"/>
            <a:ext cx="1831181" cy="17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park.apache.org/images/spark-logo-trademark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22666"/>
            <a:ext cx="3275784" cy="17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7851</TotalTime>
  <Words>893</Words>
  <Application>Microsoft Office PowerPoint</Application>
  <PresentationFormat>On-screen Show (4:3)</PresentationFormat>
  <Paragraphs>184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 Nazanin</vt:lpstr>
      <vt:lpstr>Calibri</vt:lpstr>
      <vt:lpstr>Calibri (Body)</vt:lpstr>
      <vt:lpstr>Gill Sans MT</vt:lpstr>
      <vt:lpstr>Majalla UI</vt:lpstr>
      <vt:lpstr>MRT_Poster</vt:lpstr>
      <vt:lpstr>Verdana</vt:lpstr>
      <vt:lpstr>Wingdings</vt:lpstr>
      <vt:lpstr>Wingdings 2</vt:lpstr>
      <vt:lpstr>Wingdings 3</vt:lpstr>
      <vt:lpstr>Solstice</vt:lpstr>
      <vt:lpstr>PowerPoint Presentation</vt:lpstr>
      <vt:lpstr>فهرست</vt:lpstr>
      <vt:lpstr>داده‌های جاری: کاربردها و چالش‌ها</vt:lpstr>
      <vt:lpstr>داده‌های جاری: کاربردها و چالش‌ها</vt:lpstr>
      <vt:lpstr>داده‌های جاری: کاربردها و چالش‌ها</vt:lpstr>
      <vt:lpstr>داده‌های جاری: کاربردها و چالش‌ها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منابع و مراجع</vt:lpstr>
      <vt:lpstr>با تشکر از توجه شما </vt:lpstr>
    </vt:vector>
  </TitlesOfParts>
  <Company>sinash.ir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 Sheikholeslami - BSc Defense Session</dc:title>
  <dc:creator>Sina Sheikholeslami</dc:creator>
  <cp:lastModifiedBy>Sina Sheikholeslami</cp:lastModifiedBy>
  <cp:revision>48</cp:revision>
  <dcterms:created xsi:type="dcterms:W3CDTF">2012-09-25T07:25:39Z</dcterms:created>
  <dcterms:modified xsi:type="dcterms:W3CDTF">2016-06-29T04:06:10Z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