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61" r:id="rId2"/>
    <p:sldId id="363" r:id="rId3"/>
    <p:sldId id="364" r:id="rId4"/>
    <p:sldId id="408" r:id="rId5"/>
    <p:sldId id="410" r:id="rId6"/>
    <p:sldId id="409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05" r:id="rId29"/>
    <p:sldId id="4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54909" autoAdjust="0"/>
  </p:normalViewPr>
  <p:slideViewPr>
    <p:cSldViewPr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Today</a:t>
            </a:r>
            <a:r>
              <a:rPr lang="en-US" baseline="0" dirty="0" smtClean="0"/>
              <a:t> (June 29 2016), the number of tagged</a:t>
            </a:r>
            <a:r>
              <a:rPr lang="en-US" dirty="0" smtClean="0"/>
              <a:t> questions are:</a:t>
            </a:r>
          </a:p>
          <a:p>
            <a:r>
              <a:rPr lang="en-US" dirty="0" smtClean="0"/>
              <a:t>apache-spark</a:t>
            </a:r>
            <a:r>
              <a:rPr lang="en-US" baseline="0" dirty="0" smtClean="0"/>
              <a:t> 14985</a:t>
            </a:r>
          </a:p>
          <a:p>
            <a:r>
              <a:rPr lang="en-US" baseline="0" dirty="0" smtClean="0"/>
              <a:t>apache-storm 1675</a:t>
            </a:r>
          </a:p>
          <a:p>
            <a:r>
              <a:rPr lang="en-US" baseline="0" dirty="0" smtClean="0"/>
              <a:t>apache-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417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0.png"/><Relationship Id="rId4" Type="http://schemas.openxmlformats.org/officeDocument/2006/relationships/diagramData" Target="../diagrams/data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86840" y="764704"/>
            <a:ext cx="7406640" cy="2282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پیاده‌سازی یک ابزار داده‌کاوی مبتنی بر آپاچی اسپارک</a:t>
            </a:r>
            <a:b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برای داده‌های جاری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254317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 fontScale="92500" lnSpcReduction="20000"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سینا شیخ‌الاسلامی</a:t>
            </a:r>
            <a:endParaRPr kumimoji="0" lang="fa-IR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sinash@aut.ac.ir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استادان راهنما:</a:t>
            </a:r>
            <a:b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</a:b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/>
            </a:r>
            <a:b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</a:b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دکتر امیرحسین پی‌براه</a:t>
            </a: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دکتر سید رسول موسوی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fa-IR" sz="2000" dirty="0" smtClean="0">
                <a:solidFill>
                  <a:schemeClr val="tx2"/>
                </a:solidFill>
                <a:cs typeface="B Nazanin" pitchFamily="2" charset="-78"/>
              </a:rPr>
              <a:t>۹ تیر ۱۳۹۵</a:t>
            </a:r>
            <a:endParaRPr kumimoji="0" lang="fa-I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43">
        <p:fade/>
      </p:transition>
    </mc:Choice>
    <mc:Fallback xmlns="">
      <p:transition spd="med" advTm="5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معیار‌های موردنظر: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شرایط استفاده (آزاد بودن، متن‌باز بودن، گواهی‌های مورد استفاده)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میزان فعال بودن جامعه‌ی توسعه‌دهندگان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در دسترس بودن مستندات و منابع آموزشی</a:t>
            </a:r>
            <a:endParaRPr lang="en-US" sz="2400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۹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01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۱۰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89" y="1900264"/>
            <a:ext cx="6831517" cy="41538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1800" y="60021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۳ – تعداد تغییرات اعمال شده در کد در هر هفته برای هر بستر در بازه‌ی فوریه ۲۰۱۵ تا ژانویه ۲۰۱۶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965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۱۱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557007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۴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مقایسه‌ی برخی ویژگی‌های مربوط به توسعه‌ي سه بستر</a:t>
            </a:r>
            <a:br>
              <a:rPr lang="fa-IR" sz="1400" b="1" dirty="0" smtClean="0">
                <a:cs typeface="B Nazanin" panose="00000400000000000000" pitchFamily="2" charset="-78"/>
              </a:rPr>
            </a:br>
            <a:r>
              <a:rPr lang="fa-IR" sz="1400" b="1" dirty="0" smtClean="0">
                <a:cs typeface="B Nazanin" panose="00000400000000000000" pitchFamily="2" charset="-78"/>
              </a:rPr>
              <a:t>(در تاریخ ۳۱ ژانویه ۲۰۱۶)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5" y="2844867"/>
            <a:ext cx="7380574" cy="20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54015"/>
            <a:ext cx="5847910" cy="31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2446965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0" y="1678177"/>
            <a:ext cx="5904656" cy="43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۴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جایگاه اسپارک‌استریمینگ در </a:t>
            </a:r>
            <a:r>
              <a:rPr lang="en-US" sz="2800" dirty="0" smtClean="0">
                <a:cs typeface="B Nazanin" panose="00000400000000000000" pitchFamily="2" charset="-78"/>
              </a:rPr>
              <a:t>BDAS</a:t>
            </a:r>
            <a:r>
              <a:rPr lang="fa-IR" dirty="0" smtClean="0">
                <a:cs typeface="B Nazanin" panose="00000400000000000000" pitchFamily="2" charset="-78"/>
              </a:rPr>
              <a:t/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6" y="1975797"/>
            <a:ext cx="6658904" cy="37438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1904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۵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استک تحلیل داده‌های برکلی (</a:t>
            </a:r>
            <a:r>
              <a:rPr lang="en-US" sz="1400" b="1" dirty="0" smtClean="0">
                <a:cs typeface="B Nazanin" panose="00000400000000000000" pitchFamily="2" charset="-78"/>
              </a:rPr>
              <a:t>BDAS</a:t>
            </a:r>
            <a:r>
              <a:rPr lang="fa-IR" sz="1400" b="1" dirty="0" smtClean="0">
                <a:cs typeface="B Nazanin" panose="00000400000000000000" pitchFamily="2" charset="-78"/>
              </a:rPr>
              <a:t>) [۱۰]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89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۵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مفاهیم و ساختارهای اساسی اسپارک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مجموعه‌داده‌ي ارتجاعی توزیع‌یافته (</a:t>
            </a:r>
            <a:r>
              <a:rPr lang="en-US" dirty="0" smtClean="0">
                <a:cs typeface="B Nazanin" panose="00000400000000000000" pitchFamily="2" charset="-78"/>
              </a:rPr>
              <a:t>RDD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تبدیل‌ها (</a:t>
            </a:r>
            <a:r>
              <a:rPr lang="en-US" dirty="0" smtClean="0">
                <a:cs typeface="B Nazanin" panose="00000400000000000000" pitchFamily="2" charset="-78"/>
              </a:rPr>
              <a:t>Transformations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اقدا‌م‌ها (</a:t>
            </a:r>
            <a:r>
              <a:rPr lang="en-US" dirty="0" smtClean="0">
                <a:cs typeface="B Nazanin" panose="00000400000000000000" pitchFamily="2" charset="-78"/>
              </a:rPr>
              <a:t>Actions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ارزیابی تنبلِ تبدیل‌ها (</a:t>
            </a:r>
            <a:r>
              <a:rPr lang="en-US" dirty="0" smtClean="0">
                <a:cs typeface="B Nazanin" panose="00000400000000000000" pitchFamily="2" charset="-78"/>
              </a:rPr>
              <a:t>Lazy Evaluation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استفاده از زبان اسکالا (</a:t>
            </a:r>
            <a:r>
              <a:rPr lang="en-US" dirty="0" smtClean="0">
                <a:cs typeface="B Nazanin" panose="00000400000000000000" pitchFamily="2" charset="-78"/>
              </a:rPr>
              <a:t>Scala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0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۱۶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جریانِ ورودی و خروجی در اسپارک‌استریمینگ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87" y="2415357"/>
            <a:ext cx="7143921" cy="26698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43808" y="5251443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۶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جریان ورودی و خروجی اسپارک‌استریمینگ [۱۱]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18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۱۷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تقسیم جریان‌داده به دسته‌های داده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6" y="2708920"/>
            <a:ext cx="7915449" cy="17665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88895" y="4641680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۷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تقسیم جریان‌داده‌ی ورودی به دسته‌های داده برای پردازش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7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۱۸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جریانِ گسسته‌شده </a:t>
            </a:r>
            <a:r>
              <a:rPr lang="en-US" sz="2800" dirty="0" smtClean="0">
                <a:cs typeface="B Nazanin" panose="00000400000000000000" pitchFamily="2" charset="-78"/>
              </a:rPr>
              <a:t>(</a:t>
            </a:r>
            <a:r>
              <a:rPr lang="en-US" sz="2800" dirty="0" err="1" smtClean="0">
                <a:cs typeface="B Nazanin" panose="00000400000000000000" pitchFamily="2" charset="-78"/>
              </a:rPr>
              <a:t>DStream</a:t>
            </a:r>
            <a:r>
              <a:rPr lang="en-US" sz="2800" dirty="0" smtClean="0">
                <a:cs typeface="B Nazanin" panose="00000400000000000000" pitchFamily="2" charset="-78"/>
              </a:rPr>
              <a:t>)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6" y="2564904"/>
            <a:ext cx="7915449" cy="17339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88895" y="4641680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۸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جریانِ گسسته‌شده و </a:t>
            </a:r>
            <a:r>
              <a:rPr lang="en-US" sz="1400" b="1" dirty="0" smtClean="0">
                <a:cs typeface="B Nazanin" panose="00000400000000000000" pitchFamily="2" charset="-78"/>
              </a:rPr>
              <a:t>RDD</a:t>
            </a:r>
            <a:r>
              <a:rPr lang="fa-IR" sz="1400" b="1" dirty="0" smtClean="0">
                <a:cs typeface="B Nazanin" panose="00000400000000000000" pitchFamily="2" charset="-78"/>
              </a:rPr>
              <a:t>های موجود در آن [۱۱]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82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76128"/>
            <a:ext cx="7740476" cy="4285456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داده‌های جاری: کاربردها و چالش‌ها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بسترهای پردازش داده‌های جاری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توزیع‌یافته با مخزن ثابت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(</a:t>
            </a:r>
            <a:r>
              <a:rPr lang="en-US" sz="2800" dirty="0" smtClean="0">
                <a:cs typeface="B Nazanin" panose="00000400000000000000" pitchFamily="2" charset="-78"/>
              </a:rPr>
              <a:t>DRSFR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طراحی و پیاده‌سازی ابزار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جمع‌بندی و کارهای آینده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">
        <p:fade/>
      </p:transition>
    </mc:Choice>
    <mc:Fallback xmlns="">
      <p:transition spd="med" advTm="3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خلاصه‌ي مباحث مطرح شده تا اینجا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8937130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۱۹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62878" y="190386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داده‌های جاری، کاربردها و چالش‌ها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بسترهای پردازش داده‌های جاری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مدل کلاسیک پردازش داده‌های جاری</a:t>
            </a:r>
            <a:endParaRPr lang="fa-IR" dirty="0">
              <a:cs typeface="B Nazanin" panose="00000400000000000000" pitchFamily="2" charset="-78"/>
            </a:endParaRP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بسترهای توزیع‌یافته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انتخاب بستر پیاده‌سازی</a:t>
            </a:r>
            <a:endParaRPr lang="fa-IR" sz="2400" dirty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</a:p>
        </p:txBody>
      </p:sp>
    </p:spTree>
    <p:extLst>
      <p:ext uri="{BB962C8B-B14F-4D97-AF65-F5344CB8AC3E}">
        <p14:creationId xmlns:p14="http://schemas.microsoft.com/office/powerpoint/2010/main" val="13956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1968102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۲۰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خلاصه‌سازی، نمونه‌برداری و کاربردهای آن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با مخزن ثابت (</a:t>
            </a:r>
            <a:r>
              <a:rPr lang="en-US" sz="2800" dirty="0" smtClean="0">
                <a:cs typeface="B Nazanin" panose="00000400000000000000" pitchFamily="2" charset="-78"/>
              </a:rPr>
              <a:t>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sz="2800" dirty="0" smtClean="0">
                <a:cs typeface="B Nazanin" panose="00000400000000000000" pitchFamily="2" charset="-78"/>
              </a:rPr>
              <a:t>DRSFR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برای داده‌های شماره‌گذاری شده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برای داده‌های بدون شماره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3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کاربردهای خلاصه‌سازی (</a:t>
            </a:r>
            <a:r>
              <a:rPr lang="en-US" sz="2800" dirty="0" smtClean="0">
                <a:cs typeface="B Nazanin" panose="00000400000000000000" pitchFamily="2" charset="-78"/>
              </a:rPr>
              <a:t>Synopsis Construction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برخی روش‌های خلاصه‌سازی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نمونه‌برداری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lvl="4" algn="r" rtl="1"/>
            <a:r>
              <a:rPr lang="fa-IR" sz="2400" dirty="0" smtClean="0">
                <a:cs typeface="B Nazanin" panose="00000400000000000000" pitchFamily="2" charset="-78"/>
              </a:rPr>
              <a:t>نمونه‌برداری تصادفی (</a:t>
            </a:r>
            <a:r>
              <a:rPr lang="en-US" sz="2400" dirty="0" smtClean="0">
                <a:cs typeface="B Nazanin" panose="00000400000000000000" pitchFamily="2" charset="-78"/>
              </a:rPr>
              <a:t>Random Sampling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lvl="4" algn="r" rtl="1"/>
            <a:r>
              <a:rPr lang="fa-IR" sz="2400" dirty="0" smtClean="0">
                <a:cs typeface="B Nazanin" panose="00000400000000000000" pitchFamily="2" charset="-78"/>
              </a:rPr>
              <a:t>نمونه‌برداری مختصر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Concise Sampling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ساخت هیستوگرام (</a:t>
            </a:r>
            <a:r>
              <a:rPr lang="en-US" sz="2400" dirty="0" smtClean="0">
                <a:cs typeface="B Nazanin" panose="00000400000000000000" pitchFamily="2" charset="-78"/>
              </a:rPr>
              <a:t>Histogram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موجک‌ها</a:t>
            </a: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(</a:t>
            </a:r>
            <a:r>
              <a:rPr lang="en-US" sz="2400" dirty="0" smtClean="0">
                <a:cs typeface="B Nazanin" panose="00000400000000000000" pitchFamily="2" charset="-78"/>
              </a:rPr>
              <a:t>Wavelets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6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۲۲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الگوریتم نمونه‌برداری تصادفی با مخزن ثابت</a:t>
            </a:r>
            <a:endParaRPr lang="fa-IR" dirty="0" smtClean="0">
              <a:cs typeface="B Nazanin" panose="00000400000000000000" pitchFamily="2" charset="-78"/>
            </a:endParaRPr>
          </a:p>
          <a:p>
            <a:pPr marL="658368" lvl="2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17" y="2057904"/>
            <a:ext cx="7309862" cy="42039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87824" y="6213781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۹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گام‌های اجرای الگوریتم </a:t>
            </a:r>
            <a:r>
              <a:rPr lang="en-US" sz="1400" b="1" dirty="0" smtClean="0">
                <a:cs typeface="B Nazanin" panose="00000400000000000000" pitchFamily="2" charset="-78"/>
              </a:rPr>
              <a:t>RSFR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27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الگوریتم نمونه‌برداری تصادفی با مخزن ثابت (ادامه)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اثبات بدون تبعیض (</a:t>
            </a:r>
            <a:r>
              <a:rPr lang="en-US" dirty="0" smtClean="0">
                <a:cs typeface="B Nazanin" panose="00000400000000000000" pitchFamily="2" charset="-78"/>
              </a:rPr>
              <a:t>Unbiased</a:t>
            </a:r>
            <a:r>
              <a:rPr lang="fa-IR" dirty="0" smtClean="0">
                <a:cs typeface="B Nazanin" panose="00000400000000000000" pitchFamily="2" charset="-78"/>
              </a:rPr>
              <a:t>) بودن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ماهیت غیر توزیع‌یافته</a:t>
            </a:r>
          </a:p>
          <a:p>
            <a:pPr lvl="3" algn="r" rtl="1"/>
            <a:r>
              <a:rPr lang="fa-IR" dirty="0">
                <a:cs typeface="B Nazanin" panose="00000400000000000000" pitchFamily="2" charset="-78"/>
              </a:rPr>
              <a:t>حساس بودن به ورود عضو جدید و تضاد با مدل برنامه‌نویسی </a:t>
            </a:r>
            <a:r>
              <a:rPr lang="fa-IR" dirty="0" smtClean="0">
                <a:cs typeface="B Nazanin" panose="00000400000000000000" pitchFamily="2" charset="-78"/>
              </a:rPr>
              <a:t>اسپارک‌استریمینگ</a:t>
            </a:r>
          </a:p>
          <a:p>
            <a:pPr lvl="2"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81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۲۴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35608" y="1631777"/>
            <a:ext cx="7724051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الگوریتم نمونه‌برداری تصادفی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توزیع‌یافته</a:t>
            </a:r>
            <a:r>
              <a:rPr lang="fa-IR" sz="2400" dirty="0" smtClean="0">
                <a:cs typeface="B Nazanin" panose="00000400000000000000" pitchFamily="2" charset="-78"/>
              </a:rPr>
              <a:t> با مخزن ثابت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 smtClean="0">
                <a:cs typeface="B Nazanin" panose="00000400000000000000" pitchFamily="2" charset="-78"/>
              </a:rPr>
              <a:t>Distributed Random Sampling with a Fixed Reservoir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موازی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سازی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بازطراحی طراحی با توجه به مدل برنامه‌نویسی اسپارک‌استریمینگ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پیاده‌سازی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داده‌های شماره‌گذاری شده (</a:t>
            </a:r>
            <a:r>
              <a:rPr lang="en-US" dirty="0" smtClean="0">
                <a:cs typeface="B Nazanin" panose="00000400000000000000" pitchFamily="2" charset="-78"/>
              </a:rPr>
              <a:t>Pre-Indexed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داده‌های بدون شماره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عدم تغییر در منطق کلی و صدق‌کردن اثبات صورت گرفته برای بدون تبعیض بودن</a:t>
            </a:r>
            <a:endParaRPr lang="en-US" dirty="0" smtClean="0">
              <a:cs typeface="B Nazanin" panose="00000400000000000000" pitchFamily="2" charset="-78"/>
            </a:endParaRPr>
          </a:p>
          <a:p>
            <a:pPr lvl="2" algn="r" rtl="1"/>
            <a:endParaRPr lang="en-US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0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۵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35608" y="1631777"/>
            <a:ext cx="7724051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en-US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15" y="216024"/>
            <a:ext cx="5516039" cy="5877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99792" y="6091411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۹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گام‌های اجرای الگوریتم </a:t>
            </a:r>
            <a:r>
              <a:rPr lang="en-US" sz="1400" b="1" dirty="0" smtClean="0">
                <a:cs typeface="B Nazanin" panose="00000400000000000000" pitchFamily="2" charset="-78"/>
              </a:rPr>
              <a:t>DRSFR</a:t>
            </a:r>
            <a:r>
              <a:rPr lang="fa-IR" sz="1400" b="1" dirty="0" smtClean="0">
                <a:cs typeface="B Nazanin" panose="00000400000000000000" pitchFamily="2" charset="-78"/>
              </a:rPr>
              <a:t> برای داده‌های شماره‌گذاری شده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02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3526055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۲۶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16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endParaRPr lang="en-US" sz="14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۲۶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9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تشکر از توجه شما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8" y="1844824"/>
            <a:ext cx="3600400" cy="360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۲۶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داده‌های جاری</a:t>
            </a: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24553977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8304" y="574743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400" dirty="0"/>
              <a:t>https://www.pehub.com/2014/03/thomson-reuters-partners-with-cambridge-associates-on-benchmark-data/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4" y="2059723"/>
            <a:ext cx="6192688" cy="3551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برخی کاربردهای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شناسایی الگوهای لحظه‌ای جستجو در وب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موضوعات داغ در شبکه‌های اجتماعی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نظارتِ پزشکی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کنترل ترافیک هوشمند در شبکه‌های حمل و نقل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پایش محیط زیستی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شبکه‌های هوشمند انرژی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ناهنجاری در تراکنش‌های بانکی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حملات به شبکه‌های کامپیوتری</a:t>
            </a: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2991438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45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چالش‌های پردازش و کاوش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64033979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۴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324" y="2062242"/>
            <a:ext cx="5832648" cy="3743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6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چالش‌های پردازش و کاوش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نیاز به الگوریتم‌های تک-عبوره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نیاز به پردازش و کاوش بهنگام یا کم‌تأخیر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عدم امکان ذخیره‌ی همه‌ی داده‌ها برروی حافظه‌های انبوه و پایگاه‌داده‌ها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امکان تغییر در نرخ ورود و حجم داده‌ها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وقوع تحول در داده‌ها</a:t>
            </a: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6278833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۵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3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مدل کلاسیک پردازش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93057922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۶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۱ - یک سامانه‌ی پردازش داده‌های جاری [۲]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3513" y="2105805"/>
            <a:ext cx="4982270" cy="37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معماری بسترهای توزیع‌یافته‌ي پردازش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۷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۲</a:t>
            </a:r>
            <a:r>
              <a:rPr lang="fa-IR" sz="1400" b="1" dirty="0" smtClean="0">
                <a:cs typeface="B Nazanin" panose="00000400000000000000" pitchFamily="2" charset="-78"/>
              </a:rPr>
              <a:t> - معماری بسترهای توزیع‌یافته‌ي پردازش داده‌های جاری [۱۴]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376003"/>
            <a:ext cx="7271087" cy="34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بسترهای توزیع‌یافته‌ی مطرح پردازش داده‌های جاری</a:t>
            </a:r>
            <a:r>
              <a:rPr lang="en-US" sz="2800" dirty="0" smtClean="0">
                <a:cs typeface="B Nazanin" panose="00000400000000000000" pitchFamily="2" charset="-78"/>
              </a:rPr>
              <a:t/>
            </a:r>
            <a:br>
              <a:rPr lang="en-US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</a:t>
            </a:r>
            <a:r>
              <a:rPr lang="en-US" sz="2800" dirty="0" err="1" smtClean="0">
                <a:cs typeface="B Nazanin" panose="00000400000000000000" pitchFamily="2" charset="-78"/>
              </a:rPr>
              <a:t>Flink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Storm</a:t>
            </a: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Spark</a:t>
            </a: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Heron</a:t>
            </a:r>
          </a:p>
          <a:p>
            <a:pPr lvl="3" algn="r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۸ از 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http://twitter.github.io/heron/img/HeronText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07" y="5236045"/>
            <a:ext cx="2466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link.apache.org/img/logo/png/1000/flink_squirrel_10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07" y="4797152"/>
            <a:ext cx="1479913" cy="14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ortonworks.com/wp-content/uploads/2016/03/storm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18" y="4585532"/>
            <a:ext cx="1831181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22666"/>
            <a:ext cx="3275784" cy="17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7977</TotalTime>
  <Words>1427</Words>
  <Application>Microsoft Office PowerPoint</Application>
  <PresentationFormat>On-screen Show (4:3)</PresentationFormat>
  <Paragraphs>386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B Nazanin</vt:lpstr>
      <vt:lpstr>Calibri</vt:lpstr>
      <vt:lpstr>Calibri (Body)</vt:lpstr>
      <vt:lpstr>Gill Sans MT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داده‌های جاری: کاربردها و چالش‌ها</vt:lpstr>
      <vt:lpstr>داده‌های جاری: کاربردها و چالش‌ها</vt:lpstr>
      <vt:lpstr>داده‌های جاری: کاربردها و چالش‌ها</vt:lpstr>
      <vt:lpstr>داده‌های جاری: کاربردها و چالش‌ها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خلاصه‌ي مباحث مطرح شده تا اینجا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PowerPoint Presentation</vt:lpstr>
      <vt:lpstr>طراحی و پیاده‌سازی ابزار</vt:lpstr>
      <vt:lpstr>منابع و مراجع</vt:lpstr>
      <vt:lpstr>با تشکر از توجه شما </vt:lpstr>
    </vt:vector>
  </TitlesOfParts>
  <Company>sinash.ir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 Sheikholeslami - BSc Defense Session</dc:title>
  <dc:creator>Sina Sheikholeslami</dc:creator>
  <cp:lastModifiedBy>Sina Sheikholeslami</cp:lastModifiedBy>
  <cp:revision>99</cp:revision>
  <dcterms:created xsi:type="dcterms:W3CDTF">2012-09-25T07:25:39Z</dcterms:created>
  <dcterms:modified xsi:type="dcterms:W3CDTF">2016-06-29T06:15:22Z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