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72" r:id="rId1"/>
  </p:sldMasterIdLst>
  <p:notesMasterIdLst>
    <p:notesMasterId r:id="rId38"/>
  </p:notesMasterIdLst>
  <p:handoutMasterIdLst>
    <p:handoutMasterId r:id="rId39"/>
  </p:handoutMasterIdLst>
  <p:sldIdLst>
    <p:sldId id="361" r:id="rId2"/>
    <p:sldId id="363" r:id="rId3"/>
    <p:sldId id="364" r:id="rId4"/>
    <p:sldId id="408" r:id="rId5"/>
    <p:sldId id="410" r:id="rId6"/>
    <p:sldId id="409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421" r:id="rId18"/>
    <p:sldId id="422" r:id="rId19"/>
    <p:sldId id="423" r:id="rId20"/>
    <p:sldId id="424" r:id="rId21"/>
    <p:sldId id="425" r:id="rId22"/>
    <p:sldId id="426" r:id="rId23"/>
    <p:sldId id="427" r:id="rId24"/>
    <p:sldId id="428" r:id="rId25"/>
    <p:sldId id="429" r:id="rId26"/>
    <p:sldId id="430" r:id="rId27"/>
    <p:sldId id="431" r:id="rId28"/>
    <p:sldId id="432" r:id="rId29"/>
    <p:sldId id="433" r:id="rId30"/>
    <p:sldId id="434" r:id="rId31"/>
    <p:sldId id="435" r:id="rId32"/>
    <p:sldId id="436" r:id="rId33"/>
    <p:sldId id="437" r:id="rId34"/>
    <p:sldId id="405" r:id="rId35"/>
    <p:sldId id="438" r:id="rId36"/>
    <p:sldId id="40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54909" autoAdjust="0"/>
  </p:normalViewPr>
  <p:slideViewPr>
    <p:cSldViewPr>
      <p:cViewPr varScale="1">
        <p:scale>
          <a:sx n="73" d="100"/>
          <a:sy n="73" d="100"/>
        </p:scale>
        <p:origin x="119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rgbClr val="00B050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rgbClr val="00B050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rgbClr val="00B050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داده‌های جاری: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6">
            <a:lumMod val="40000"/>
            <a:lumOff val="6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6">
            <a:lumMod val="40000"/>
            <a:lumOff val="6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6">
            <a:lumMod val="40000"/>
            <a:lumOff val="6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6">
            <a:lumMod val="40000"/>
            <a:lumOff val="6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6">
            <a:lumMod val="40000"/>
            <a:lumOff val="6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6">
            <a:lumMod val="40000"/>
            <a:lumOff val="6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6"/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6"/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اسپارک استریمینگ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6" custScaleY="94642" custLinFactNeighborX="-1421" custLinFactNeighborY="10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6" custScaleY="12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6" custScaleY="13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6" custScaleY="3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4" presStyleCnt="6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5" presStyleCnt="6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F70714E-171B-4F40-8EAB-DD10C3371B75}" srcId="{96C61BC3-3C9B-4EAD-910F-035FD28ADF1F}" destId="{FB02042A-1059-4FDE-9E3D-CE6AFFEA083F}" srcOrd="5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4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A8E1A470-8972-4EA1-8692-B66C66B3DC97}" type="presParOf" srcId="{D7D398BE-746A-4687-9105-7573FE3ED76D}" destId="{CA45850A-1B50-41DB-B31A-F243C86B63BA}" srcOrd="8" destOrd="0" presId="urn:microsoft.com/office/officeart/2005/8/layout/process2"/>
    <dgm:cxn modelId="{376EC2E1-08C2-4A45-A104-DE259D687AD8}" type="presParOf" srcId="{D7D398BE-746A-4687-9105-7573FE3ED76D}" destId="{6BE7762F-0429-4D13-9C3B-3D1D1D036CCE}" srcOrd="9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داده‌های جاری: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37353"/>
          <a:ext cx="907192" cy="57689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داد‌ه‌های جاری: کاربردها و چالش‌ها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897" y="54250"/>
        <a:ext cx="873398" cy="543104"/>
      </dsp:txXfrm>
    </dsp:sp>
    <dsp:sp modelId="{62A9F07E-CA25-455D-B375-DC299C3D8F54}">
      <dsp:nvSpPr>
        <dsp:cNvPr id="0" name=""/>
        <dsp:cNvSpPr/>
      </dsp:nvSpPr>
      <dsp:spPr>
        <a:xfrm rot="5400000">
          <a:off x="351040" y="613842"/>
          <a:ext cx="205111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71306" y="648437"/>
        <a:ext cx="164581" cy="143578"/>
      </dsp:txXfrm>
    </dsp:sp>
    <dsp:sp modelId="{E7421483-D7CE-4C9B-9B35-A5607D2A495E}">
      <dsp:nvSpPr>
        <dsp:cNvPr id="0" name=""/>
        <dsp:cNvSpPr/>
      </dsp:nvSpPr>
      <dsp:spPr>
        <a:xfrm>
          <a:off x="0" y="887733"/>
          <a:ext cx="907192" cy="735633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بسترهای پردازش داده‌های جاری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1546" y="909279"/>
        <a:ext cx="864100" cy="692541"/>
      </dsp:txXfrm>
    </dsp:sp>
    <dsp:sp modelId="{F2315A7E-AE7C-4CEF-BF83-964C2680C859}">
      <dsp:nvSpPr>
        <dsp:cNvPr id="0" name=""/>
        <dsp:cNvSpPr/>
      </dsp:nvSpPr>
      <dsp:spPr>
        <a:xfrm rot="5400000">
          <a:off x="339303" y="1638605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371305" y="1661464"/>
        <a:ext cx="164581" cy="160009"/>
      </dsp:txXfrm>
    </dsp:sp>
    <dsp:sp modelId="{92B3867B-E186-4F24-8ADB-0AAD44E92FB2}">
      <dsp:nvSpPr>
        <dsp:cNvPr id="0" name=""/>
        <dsp:cNvSpPr/>
      </dsp:nvSpPr>
      <dsp:spPr>
        <a:xfrm>
          <a:off x="0" y="1928145"/>
          <a:ext cx="907192" cy="806189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مروری بر رابط برنامه‌نویسی اسپارک استریمینگ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23612" y="1951757"/>
        <a:ext cx="859968" cy="758965"/>
      </dsp:txXfrm>
    </dsp:sp>
    <dsp:sp modelId="{BCCC62D2-7622-4711-89EF-44A97BB89C5B}">
      <dsp:nvSpPr>
        <dsp:cNvPr id="0" name=""/>
        <dsp:cNvSpPr/>
      </dsp:nvSpPr>
      <dsp:spPr>
        <a:xfrm rot="5400000">
          <a:off x="339303" y="2749574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371305" y="2772433"/>
        <a:ext cx="164581" cy="160009"/>
      </dsp:txXfrm>
    </dsp:sp>
    <dsp:sp modelId="{BCBFF185-281B-49BD-BCFB-EBDA1B8EE99C}">
      <dsp:nvSpPr>
        <dsp:cNvPr id="0" name=""/>
        <dsp:cNvSpPr/>
      </dsp:nvSpPr>
      <dsp:spPr>
        <a:xfrm>
          <a:off x="0" y="3039114"/>
          <a:ext cx="907192" cy="23568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DRSFR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6903" y="3046017"/>
        <a:ext cx="893386" cy="221879"/>
      </dsp:txXfrm>
    </dsp:sp>
    <dsp:sp modelId="{8DF516BF-4CA2-4EC9-A25F-55157D79D208}">
      <dsp:nvSpPr>
        <dsp:cNvPr id="0" name=""/>
        <dsp:cNvSpPr/>
      </dsp:nvSpPr>
      <dsp:spPr>
        <a:xfrm rot="5400000">
          <a:off x="339303" y="3290039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371305" y="3312898"/>
        <a:ext cx="164581" cy="160009"/>
      </dsp:txXfrm>
    </dsp:sp>
    <dsp:sp modelId="{CA45850A-1B50-41DB-B31A-F243C86B63BA}">
      <dsp:nvSpPr>
        <dsp:cNvPr id="0" name=""/>
        <dsp:cNvSpPr/>
      </dsp:nvSpPr>
      <dsp:spPr>
        <a:xfrm>
          <a:off x="0" y="3579579"/>
          <a:ext cx="907192" cy="51355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طراحی و پیاده‌سازی ابزار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042" y="3594621"/>
        <a:ext cx="877108" cy="483474"/>
      </dsp:txXfrm>
    </dsp:sp>
    <dsp:sp modelId="{6BE7762F-0429-4D13-9C3B-3D1D1D036CCE}">
      <dsp:nvSpPr>
        <dsp:cNvPr id="0" name=""/>
        <dsp:cNvSpPr/>
      </dsp:nvSpPr>
      <dsp:spPr>
        <a:xfrm rot="5400000">
          <a:off x="339303" y="4108377"/>
          <a:ext cx="228584" cy="27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-5400000">
        <a:off x="371305" y="4131236"/>
        <a:ext cx="164581" cy="160009"/>
      </dsp:txXfrm>
    </dsp:sp>
    <dsp:sp modelId="{D99304E0-E699-40C6-9E47-8EE22DC74A82}">
      <dsp:nvSpPr>
        <dsp:cNvPr id="0" name=""/>
        <dsp:cNvSpPr/>
      </dsp:nvSpPr>
      <dsp:spPr>
        <a:xfrm>
          <a:off x="0" y="4397917"/>
          <a:ext cx="907192" cy="46774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700" y="4411617"/>
        <a:ext cx="879792" cy="440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A3C32-D70A-4436-8FE9-309A3A29FACC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8AB9A-B4F3-4FBD-AB29-0F0B33B090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2008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D9DD7-98DA-479D-B714-E2F426B0561A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4CBBC-4413-4F11-8923-0CCF3B2711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494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8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of Today</a:t>
            </a:r>
            <a:r>
              <a:rPr lang="en-US" baseline="0" dirty="0" smtClean="0"/>
              <a:t> (June 29 2016), the number of tagged</a:t>
            </a:r>
            <a:r>
              <a:rPr lang="en-US" dirty="0" smtClean="0"/>
              <a:t> questions are:</a:t>
            </a:r>
          </a:p>
          <a:p>
            <a:r>
              <a:rPr lang="en-US" dirty="0" smtClean="0"/>
              <a:t>apache-spark</a:t>
            </a:r>
            <a:r>
              <a:rPr lang="en-US" baseline="0" dirty="0" smtClean="0"/>
              <a:t> 14985</a:t>
            </a:r>
          </a:p>
          <a:p>
            <a:r>
              <a:rPr lang="en-US" baseline="0" dirty="0" smtClean="0"/>
              <a:t>apache-storm 1675</a:t>
            </a:r>
          </a:p>
          <a:p>
            <a:r>
              <a:rPr lang="en-US" baseline="0" dirty="0" smtClean="0"/>
              <a:t>apache-</a:t>
            </a:r>
            <a:r>
              <a:rPr lang="en-US" baseline="0" dirty="0" err="1" smtClean="0"/>
              <a:t>flink</a:t>
            </a:r>
            <a:r>
              <a:rPr lang="en-US" baseline="0" dirty="0" smtClean="0"/>
              <a:t> 417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53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46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20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19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microsoft.com/office/2007/relationships/diagramDrawing" Target="../diagrams/drawing10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Relationship Id="rId9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7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7.xml"/><Relationship Id="rId5" Type="http://schemas.openxmlformats.org/officeDocument/2006/relationships/diagramLayout" Target="../diagrams/layout17.xml"/><Relationship Id="rId4" Type="http://schemas.openxmlformats.org/officeDocument/2006/relationships/diagramData" Target="../diagrams/data17.xml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8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8.xml"/><Relationship Id="rId5" Type="http://schemas.openxmlformats.org/officeDocument/2006/relationships/diagramLayout" Target="../diagrams/layout18.xml"/><Relationship Id="rId4" Type="http://schemas.openxmlformats.org/officeDocument/2006/relationships/diagramData" Target="../diagrams/data18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9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9.xml"/><Relationship Id="rId5" Type="http://schemas.openxmlformats.org/officeDocument/2006/relationships/diagramLayout" Target="../diagrams/layout19.xml"/><Relationship Id="rId4" Type="http://schemas.openxmlformats.org/officeDocument/2006/relationships/diagramData" Target="../diagrams/data19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0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0.xml"/><Relationship Id="rId5" Type="http://schemas.openxmlformats.org/officeDocument/2006/relationships/diagramLayout" Target="../diagrams/layout20.xml"/><Relationship Id="rId4" Type="http://schemas.openxmlformats.org/officeDocument/2006/relationships/diagramData" Target="../diagrams/data20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1.xml"/><Relationship Id="rId5" Type="http://schemas.openxmlformats.org/officeDocument/2006/relationships/diagramLayout" Target="../diagrams/layout21.xml"/><Relationship Id="rId4" Type="http://schemas.openxmlformats.org/officeDocument/2006/relationships/diagramData" Target="../diagrams/data21.xml"/><Relationship Id="rId9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2.xml"/><Relationship Id="rId5" Type="http://schemas.openxmlformats.org/officeDocument/2006/relationships/diagramLayout" Target="../diagrams/layout22.xml"/><Relationship Id="rId4" Type="http://schemas.openxmlformats.org/officeDocument/2006/relationships/diagramData" Target="../diagrams/data22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3.xml"/><Relationship Id="rId5" Type="http://schemas.openxmlformats.org/officeDocument/2006/relationships/diagramLayout" Target="../diagrams/layout23.xml"/><Relationship Id="rId4" Type="http://schemas.openxmlformats.org/officeDocument/2006/relationships/diagramData" Target="../diagrams/data23.xml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4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4.xml"/><Relationship Id="rId5" Type="http://schemas.openxmlformats.org/officeDocument/2006/relationships/diagramLayout" Target="../diagrams/layout24.xml"/><Relationship Id="rId4" Type="http://schemas.openxmlformats.org/officeDocument/2006/relationships/diagramData" Target="../diagrams/data24.xml"/><Relationship Id="rId9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5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5.xml"/><Relationship Id="rId5" Type="http://schemas.openxmlformats.org/officeDocument/2006/relationships/diagramLayout" Target="../diagrams/layout25.xml"/><Relationship Id="rId4" Type="http://schemas.openxmlformats.org/officeDocument/2006/relationships/diagramData" Target="../diagrams/data25.xml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6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6.xml"/><Relationship Id="rId5" Type="http://schemas.openxmlformats.org/officeDocument/2006/relationships/diagramLayout" Target="../diagrams/layout26.xml"/><Relationship Id="rId4" Type="http://schemas.openxmlformats.org/officeDocument/2006/relationships/diagramData" Target="../diagrams/data26.xml"/><Relationship Id="rId9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7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7.xml"/><Relationship Id="rId5" Type="http://schemas.openxmlformats.org/officeDocument/2006/relationships/diagramLayout" Target="../diagrams/layout27.xml"/><Relationship Id="rId4" Type="http://schemas.openxmlformats.org/officeDocument/2006/relationships/diagramData" Target="../diagrams/data27.xml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8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8.xml"/><Relationship Id="rId5" Type="http://schemas.openxmlformats.org/officeDocument/2006/relationships/diagramLayout" Target="../diagrams/layout28.xml"/><Relationship Id="rId4" Type="http://schemas.openxmlformats.org/officeDocument/2006/relationships/diagramData" Target="../diagrams/data28.xml"/><Relationship Id="rId9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9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9.xml"/><Relationship Id="rId5" Type="http://schemas.openxmlformats.org/officeDocument/2006/relationships/diagramLayout" Target="../diagrams/layout29.xml"/><Relationship Id="rId4" Type="http://schemas.openxmlformats.org/officeDocument/2006/relationships/diagramData" Target="../diagrams/data29.xml"/><Relationship Id="rId9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0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0.xml"/><Relationship Id="rId5" Type="http://schemas.openxmlformats.org/officeDocument/2006/relationships/diagramLayout" Target="../diagrams/layout30.xml"/><Relationship Id="rId4" Type="http://schemas.openxmlformats.org/officeDocument/2006/relationships/diagramData" Target="../diagrams/data30.xml"/><Relationship Id="rId9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1.xml"/><Relationship Id="rId5" Type="http://schemas.openxmlformats.org/officeDocument/2006/relationships/diagramLayout" Target="../diagrams/layout31.xml"/><Relationship Id="rId4" Type="http://schemas.openxmlformats.org/officeDocument/2006/relationships/diagramData" Target="../diagrams/data3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Relationship Id="rId9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7.xml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11" Type="http://schemas.openxmlformats.org/officeDocument/2006/relationships/image" Target="../media/image11.png"/><Relationship Id="rId5" Type="http://schemas.openxmlformats.org/officeDocument/2006/relationships/diagramLayout" Target="../diagrams/layout7.xml"/><Relationship Id="rId10" Type="http://schemas.openxmlformats.org/officeDocument/2006/relationships/image" Target="../media/image10.png"/><Relationship Id="rId4" Type="http://schemas.openxmlformats.org/officeDocument/2006/relationships/diagramData" Target="../diagrams/data7.xm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1386840" y="764704"/>
            <a:ext cx="7406640" cy="228284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rtl="1"/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پیاده‌سازی یک ابزار داده‌کاوی مبتنی بر آپاچی اسپارک</a:t>
            </a:r>
            <a:b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</a:br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برای داده‌های جاری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2290604" y="3254317"/>
            <a:ext cx="5599112" cy="3201348"/>
          </a:xfrm>
          <a:prstGeom prst="rect">
            <a:avLst/>
          </a:prstGeom>
        </p:spPr>
        <p:txBody>
          <a:bodyPr vert="horz" lIns="45720" rIns="45720" anchor="ctr">
            <a:normAutofit fontScale="92500" lnSpcReduction="20000"/>
          </a:bodyPr>
          <a:lstStyle/>
          <a:p>
            <a:pPr marL="0" marR="64008" lvl="0" indent="0" algn="ct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fa-I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سینا شیخ‌الاسلامی</a:t>
            </a:r>
            <a:endParaRPr kumimoji="0" lang="fa-IR" sz="3000" b="0" i="0" u="none" strike="noStrike" kern="120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0" marR="64008" lvl="0" indent="0" algn="ct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en-US" sz="1900" dirty="0" smtClean="0">
                <a:solidFill>
                  <a:schemeClr val="tx2"/>
                </a:solidFill>
                <a:latin typeface="Calibri (Body)"/>
                <a:cs typeface="B Nazanin" pitchFamily="2" charset="-78"/>
              </a:rPr>
              <a:t>sinash@aut.ac.ir</a:t>
            </a:r>
            <a:endParaRPr kumimoji="0" lang="fa-IR" sz="1900" b="0" i="0" u="none" strike="noStrike" kern="120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 (Body)"/>
              <a:cs typeface="B Nazanin" pitchFamily="2" charset="-78"/>
            </a:endParaRPr>
          </a:p>
          <a:p>
            <a:pPr marL="0" marR="64008" lvl="0" indent="0" algn="ct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R="64008" lvl="0" algn="ctr" rtl="1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fa-IR" sz="2700" dirty="0" smtClean="0">
                <a:solidFill>
                  <a:schemeClr val="tx2"/>
                </a:solidFill>
                <a:cs typeface="B Nazanin" pitchFamily="2" charset="-78"/>
              </a:rPr>
              <a:t>استادان راهنما:</a:t>
            </a:r>
            <a:br>
              <a:rPr lang="fa-IR" sz="2700" dirty="0" smtClean="0">
                <a:solidFill>
                  <a:schemeClr val="tx2"/>
                </a:solidFill>
                <a:cs typeface="B Nazanin" pitchFamily="2" charset="-78"/>
              </a:rPr>
            </a:br>
            <a:r>
              <a:rPr lang="fa-IR" sz="2700" dirty="0" smtClean="0">
                <a:solidFill>
                  <a:schemeClr val="tx2"/>
                </a:solidFill>
                <a:cs typeface="B Nazanin" pitchFamily="2" charset="-78"/>
              </a:rPr>
              <a:t/>
            </a:r>
            <a:br>
              <a:rPr lang="fa-IR" sz="2700" dirty="0" smtClean="0">
                <a:solidFill>
                  <a:schemeClr val="tx2"/>
                </a:solidFill>
                <a:cs typeface="B Nazanin" pitchFamily="2" charset="-78"/>
              </a:rPr>
            </a:br>
            <a:r>
              <a:rPr lang="fa-IR" sz="2700" dirty="0" smtClean="0">
                <a:solidFill>
                  <a:schemeClr val="tx2"/>
                </a:solidFill>
                <a:cs typeface="B Nazanin" pitchFamily="2" charset="-78"/>
              </a:rPr>
              <a:t>دکتر امیرحسین پی‌براه</a:t>
            </a:r>
          </a:p>
          <a:p>
            <a:pPr marR="64008" lvl="0" algn="ctr" rtl="1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fa-IR" sz="2700" dirty="0" smtClean="0">
                <a:solidFill>
                  <a:schemeClr val="tx2"/>
                </a:solidFill>
                <a:cs typeface="B Nazanin" pitchFamily="2" charset="-78"/>
              </a:rPr>
              <a:t>دکتر سید رسول موسوی</a:t>
            </a:r>
          </a:p>
          <a:p>
            <a:pPr marL="0" marR="64008" lvl="0" indent="0" algn="ct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fa-I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0" marR="64008" lvl="0" indent="0" algn="ct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fa-I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B Nazanin" pitchFamily="2" charset="-78"/>
              </a:rPr>
              <a:t>دانشگاه صنعتی امیرکبیر</a:t>
            </a:r>
            <a:endParaRPr lang="en-US" sz="2000" dirty="0">
              <a:solidFill>
                <a:schemeClr val="tx2"/>
              </a:solidFill>
              <a:cs typeface="B Nazanin" pitchFamily="2" charset="-78"/>
            </a:endParaRPr>
          </a:p>
          <a:p>
            <a:pPr marL="0" marR="64008" lvl="0" indent="0" algn="ct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fa-IR" sz="2000" dirty="0" smtClean="0">
                <a:solidFill>
                  <a:schemeClr val="tx2"/>
                </a:solidFill>
                <a:cs typeface="B Nazanin" pitchFamily="2" charset="-78"/>
              </a:rPr>
              <a:t>۹ تیر ۱۳۹۵</a:t>
            </a:r>
            <a:endParaRPr kumimoji="0" lang="fa-I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683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43">
        <p:fade/>
      </p:transition>
    </mc:Choice>
    <mc:Fallback xmlns="">
      <p:transition spd="med" advTm="504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بسترهای پردازش داده‌های جاری</a:t>
            </a: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lvl="2" algn="r" rtl="1"/>
            <a:r>
              <a:rPr lang="fa-IR" sz="2800" dirty="0" smtClean="0">
                <a:cs typeface="B Nazanin" panose="00000400000000000000" pitchFamily="2" charset="-78"/>
              </a:rPr>
              <a:t>انتخاب بستر پیاده‌سازی و اجرای الگوریتم‌ها</a:t>
            </a:r>
            <a:endParaRPr lang="en-US" sz="2800" dirty="0" smtClean="0">
              <a:cs typeface="B Nazanin" panose="00000400000000000000" pitchFamily="2" charset="-78"/>
            </a:endParaRPr>
          </a:p>
          <a:p>
            <a:pPr lvl="2" algn="r" rtl="1"/>
            <a:r>
              <a:rPr lang="fa-IR" sz="2800" dirty="0" smtClean="0">
                <a:cs typeface="B Nazanin" panose="00000400000000000000" pitchFamily="2" charset="-78"/>
              </a:rPr>
              <a:t>معیار‌های موردنظر:</a:t>
            </a:r>
            <a:br>
              <a:rPr lang="fa-IR" sz="2800" dirty="0" smtClean="0">
                <a:cs typeface="B Nazanin" panose="00000400000000000000" pitchFamily="2" charset="-78"/>
              </a:rPr>
            </a:br>
            <a:endParaRPr lang="fa-IR" sz="2800" dirty="0" smtClean="0">
              <a:cs typeface="B Nazanin" panose="00000400000000000000" pitchFamily="2" charset="-78"/>
            </a:endParaRPr>
          </a:p>
          <a:p>
            <a:pPr lvl="3" algn="r" rtl="1"/>
            <a:r>
              <a:rPr lang="fa-IR" sz="2400" dirty="0" smtClean="0">
                <a:cs typeface="B Nazanin" panose="00000400000000000000" pitchFamily="2" charset="-78"/>
              </a:rPr>
              <a:t>شرایط استفاده (آزاد بودن، متن‌باز بودن، گواهی‌های مورد استفاده)</a:t>
            </a:r>
          </a:p>
          <a:p>
            <a:pPr lvl="3" algn="r" rtl="1"/>
            <a:r>
              <a:rPr lang="fa-IR" sz="2400" dirty="0" smtClean="0">
                <a:cs typeface="B Nazanin" panose="00000400000000000000" pitchFamily="2" charset="-78"/>
              </a:rPr>
              <a:t>میزان فعال بودن جامعه‌ی توسعه‌دهندگان</a:t>
            </a:r>
          </a:p>
          <a:p>
            <a:pPr lvl="3" algn="r" rtl="1"/>
            <a:r>
              <a:rPr lang="fa-IR" sz="2400" dirty="0" smtClean="0">
                <a:cs typeface="B Nazanin" panose="00000400000000000000" pitchFamily="2" charset="-78"/>
              </a:rPr>
              <a:t>در دسترس بودن مستندات و منابع آموزشی</a:t>
            </a:r>
            <a:endParaRPr lang="en-US" sz="2400" dirty="0">
              <a:cs typeface="B Nazanin" panose="00000400000000000000" pitchFamily="2" charset="-78"/>
            </a:endParaRPr>
          </a:p>
          <a:p>
            <a:pPr lvl="2" algn="r" rtl="1"/>
            <a:endParaRPr lang="fa-IR" sz="2400" dirty="0" smtClean="0">
              <a:cs typeface="B Nazanin" panose="00000400000000000000" pitchFamily="2" charset="-78"/>
            </a:endParaRPr>
          </a:p>
          <a:p>
            <a:pPr lvl="3" algn="just" rtl="1"/>
            <a:endParaRPr lang="fa-IR" sz="2400" dirty="0" smtClean="0">
              <a:cs typeface="B Nazanin" panose="00000400000000000000" pitchFamily="2" charset="-78"/>
            </a:endParaRPr>
          </a:p>
          <a:p>
            <a:pPr lvl="3" algn="r" rtl="1"/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۹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۳۵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7015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بسترهای پردازش داده‌های جاری</a:t>
            </a: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lvl="2" algn="r" rtl="1"/>
            <a:r>
              <a:rPr lang="fa-IR" sz="2800" dirty="0" smtClean="0">
                <a:cs typeface="B Nazanin" panose="00000400000000000000" pitchFamily="2" charset="-78"/>
              </a:rPr>
              <a:t>انتخاب بستر پیاده‌سازی و اجرای الگوریتم‌ها (ادامه)</a:t>
            </a:r>
            <a:r>
              <a:rPr lang="fa-IR" sz="2400" dirty="0" smtClean="0">
                <a:cs typeface="B Nazanin" panose="00000400000000000000" pitchFamily="2" charset="-78"/>
              </a:rPr>
              <a:t/>
            </a:r>
            <a:br>
              <a:rPr lang="fa-IR" sz="2400" dirty="0" smtClean="0">
                <a:cs typeface="B Nazanin" panose="00000400000000000000" pitchFamily="2" charset="-78"/>
              </a:rPr>
            </a:br>
            <a:endParaRPr lang="fa-IR" sz="2400" dirty="0" smtClean="0">
              <a:cs typeface="B Nazanin" panose="00000400000000000000" pitchFamily="2" charset="-78"/>
            </a:endParaRPr>
          </a:p>
          <a:p>
            <a:pPr lvl="3" algn="just" rtl="1"/>
            <a:endParaRPr lang="fa-IR" sz="2400" dirty="0" smtClean="0">
              <a:cs typeface="B Nazanin" panose="00000400000000000000" pitchFamily="2" charset="-78"/>
            </a:endParaRPr>
          </a:p>
          <a:p>
            <a:pPr lvl="3" algn="r" rtl="1"/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۱۰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۳۵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889" y="1900264"/>
            <a:ext cx="6831517" cy="415384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71800" y="6002124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400" b="1" dirty="0" smtClean="0">
                <a:cs typeface="B Nazanin" panose="00000400000000000000" pitchFamily="2" charset="-78"/>
              </a:rPr>
              <a:t>شکل ۳ – تعداد تغییرات اعمال شده در کد در هر هفته برای هر بستر در بازه‌ی فوریه ۲۰۱۵ تا ژانویه ۲۰۱۶</a:t>
            </a:r>
            <a:endParaRPr lang="en-US" sz="1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0965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بسترهای پردازش داده‌های جاری</a:t>
            </a: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lvl="2" algn="r" rtl="1"/>
            <a:r>
              <a:rPr lang="fa-IR" sz="2800" dirty="0" smtClean="0">
                <a:cs typeface="B Nazanin" panose="00000400000000000000" pitchFamily="2" charset="-78"/>
              </a:rPr>
              <a:t>انتخاب بستر پیاده‌سازی و اجرای الگوریتم‌ها (ادامه)</a:t>
            </a:r>
            <a:r>
              <a:rPr lang="fa-IR" sz="2400" dirty="0" smtClean="0">
                <a:cs typeface="B Nazanin" panose="00000400000000000000" pitchFamily="2" charset="-78"/>
              </a:rPr>
              <a:t/>
            </a:r>
            <a:br>
              <a:rPr lang="fa-IR" sz="2400" dirty="0" smtClean="0">
                <a:cs typeface="B Nazanin" panose="00000400000000000000" pitchFamily="2" charset="-78"/>
              </a:rPr>
            </a:br>
            <a:endParaRPr lang="fa-IR" sz="2400" dirty="0" smtClean="0">
              <a:cs typeface="B Nazanin" panose="00000400000000000000" pitchFamily="2" charset="-78"/>
            </a:endParaRPr>
          </a:p>
          <a:p>
            <a:pPr lvl="3" algn="just" rtl="1"/>
            <a:endParaRPr lang="fa-IR" sz="2400" dirty="0" smtClean="0">
              <a:cs typeface="B Nazanin" panose="00000400000000000000" pitchFamily="2" charset="-78"/>
            </a:endParaRPr>
          </a:p>
          <a:p>
            <a:pPr lvl="3" algn="r" rtl="1"/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۱۱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۳۵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71800" y="5570076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400" b="1" dirty="0" smtClean="0">
                <a:cs typeface="B Nazanin" panose="00000400000000000000" pitchFamily="2" charset="-78"/>
              </a:rPr>
              <a:t>شکل </a:t>
            </a:r>
            <a:r>
              <a:rPr lang="fa-IR" sz="1400" b="1" dirty="0">
                <a:cs typeface="B Nazanin" panose="00000400000000000000" pitchFamily="2" charset="-78"/>
              </a:rPr>
              <a:t>۴</a:t>
            </a:r>
            <a:r>
              <a:rPr lang="fa-IR" sz="1400" b="1" dirty="0" smtClean="0">
                <a:cs typeface="B Nazanin" panose="00000400000000000000" pitchFamily="2" charset="-78"/>
              </a:rPr>
              <a:t> </a:t>
            </a:r>
            <a:r>
              <a:rPr lang="fa-IR" sz="1400" b="1" dirty="0" smtClean="0">
                <a:cs typeface="B Nazanin" panose="00000400000000000000" pitchFamily="2" charset="-78"/>
              </a:rPr>
              <a:t>– مقایسه‌ی برخی ویژگی‌های مربوط به توسعه‌ي سه بستر</a:t>
            </a:r>
            <a:br>
              <a:rPr lang="fa-IR" sz="1400" b="1" dirty="0" smtClean="0">
                <a:cs typeface="B Nazanin" panose="00000400000000000000" pitchFamily="2" charset="-78"/>
              </a:rPr>
            </a:br>
            <a:r>
              <a:rPr lang="fa-IR" sz="1400" b="1" dirty="0" smtClean="0">
                <a:cs typeface="B Nazanin" panose="00000400000000000000" pitchFamily="2" charset="-78"/>
              </a:rPr>
              <a:t>(در تاریخ ۳۱ ژانویه ۲۰۱۶)</a:t>
            </a:r>
            <a:endParaRPr lang="en-US" sz="1400" b="1" dirty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145" y="2844867"/>
            <a:ext cx="7380574" cy="208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5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بسترهای پردازش داده‌های جاری</a:t>
            </a: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lvl="2" algn="r" rtl="1"/>
            <a:r>
              <a:rPr lang="fa-IR" sz="2800" dirty="0" smtClean="0">
                <a:cs typeface="B Nazanin" panose="00000400000000000000" pitchFamily="2" charset="-78"/>
              </a:rPr>
              <a:t>انتخاب بستر پیاده‌سازی و اجرای الگوریتم‌ها (ادامه)</a:t>
            </a:r>
            <a:r>
              <a:rPr lang="fa-IR" sz="2400" dirty="0" smtClean="0">
                <a:cs typeface="B Nazanin" panose="00000400000000000000" pitchFamily="2" charset="-78"/>
              </a:rPr>
              <a:t/>
            </a:r>
            <a:br>
              <a:rPr lang="fa-IR" sz="2400" dirty="0" smtClean="0">
                <a:cs typeface="B Nazanin" panose="00000400000000000000" pitchFamily="2" charset="-78"/>
              </a:rPr>
            </a:br>
            <a:endParaRPr lang="fa-IR" sz="2400" dirty="0" smtClean="0">
              <a:cs typeface="B Nazanin" panose="00000400000000000000" pitchFamily="2" charset="-78"/>
            </a:endParaRPr>
          </a:p>
          <a:p>
            <a:pPr lvl="3" algn="just" rtl="1"/>
            <a:endParaRPr lang="fa-IR" sz="2400" dirty="0" smtClean="0">
              <a:cs typeface="B Nazanin" panose="00000400000000000000" pitchFamily="2" charset="-78"/>
            </a:endParaRPr>
          </a:p>
          <a:p>
            <a:pPr lvl="3" algn="r" rtl="1"/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۱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۲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 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۳۵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13" name="Picture 10" descr="http://spark.apache.org/images/spark-logo-trademark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154015"/>
            <a:ext cx="5847910" cy="311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43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مروری بر رابط برنامه‌نویسی اسپارک‌استریمینگ</a:t>
            </a: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lvl="3" algn="just" rtl="1"/>
            <a:endParaRPr lang="fa-IR" sz="2400" dirty="0" smtClean="0">
              <a:cs typeface="B Nazanin" panose="00000400000000000000" pitchFamily="2" charset="-78"/>
            </a:endParaRPr>
          </a:p>
          <a:p>
            <a:pPr lvl="3" algn="r" rtl="1"/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522446965"/>
              </p:ext>
            </p:extLst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۱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۳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 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۳۵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320" y="1678177"/>
            <a:ext cx="5904656" cy="436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1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مروری بر رابط برنامه‌نویسی اسپارک‌استریمینگ</a:t>
            </a: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lvl="3" algn="just" rtl="1"/>
            <a:endParaRPr lang="fa-IR" sz="2400" dirty="0" smtClean="0">
              <a:cs typeface="B Nazanin" panose="00000400000000000000" pitchFamily="2" charset="-78"/>
            </a:endParaRPr>
          </a:p>
          <a:p>
            <a:pPr lvl="3" algn="r" rtl="1"/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۱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۴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 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۳۵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645920" y="1290811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2" algn="r" rtl="1"/>
            <a:r>
              <a:rPr lang="fa-IR" sz="2800" dirty="0" smtClean="0">
                <a:cs typeface="B Nazanin" panose="00000400000000000000" pitchFamily="2" charset="-78"/>
              </a:rPr>
              <a:t>جایگاه اسپارک‌استریمینگ در </a:t>
            </a:r>
            <a:r>
              <a:rPr lang="en-US" sz="2800" dirty="0" smtClean="0">
                <a:cs typeface="B Nazanin" panose="00000400000000000000" pitchFamily="2" charset="-78"/>
              </a:rPr>
              <a:t>BDAS</a:t>
            </a:r>
            <a:r>
              <a:rPr lang="fa-IR" dirty="0" smtClean="0">
                <a:cs typeface="B Nazanin" panose="00000400000000000000" pitchFamily="2" charset="-78"/>
              </a:rPr>
              <a:t/>
            </a:r>
            <a:br>
              <a:rPr lang="fa-IR" dirty="0" smtClean="0">
                <a:cs typeface="B Nazanin" panose="00000400000000000000" pitchFamily="2" charset="-78"/>
              </a:rPr>
            </a:br>
            <a:endParaRPr lang="fa-IR" dirty="0" smtClean="0">
              <a:cs typeface="B Nazanin" panose="00000400000000000000" pitchFamily="2" charset="-78"/>
            </a:endParaRPr>
          </a:p>
          <a:p>
            <a:pPr lvl="3" algn="just" rtl="1"/>
            <a:endParaRPr lang="fa-IR" sz="2400" dirty="0" smtClean="0">
              <a:cs typeface="B Nazanin" panose="00000400000000000000" pitchFamily="2" charset="-78"/>
            </a:endParaRPr>
          </a:p>
          <a:p>
            <a:pPr lvl="3" algn="r" rtl="1"/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196" y="1975797"/>
            <a:ext cx="6658904" cy="374384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21904" y="5929535"/>
            <a:ext cx="4680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400" b="1" dirty="0" smtClean="0">
                <a:cs typeface="B Nazanin" panose="00000400000000000000" pitchFamily="2" charset="-78"/>
              </a:rPr>
              <a:t>شکل </a:t>
            </a:r>
            <a:r>
              <a:rPr lang="fa-IR" sz="1400" b="1" dirty="0" smtClean="0">
                <a:cs typeface="B Nazanin" panose="00000400000000000000" pitchFamily="2" charset="-78"/>
              </a:rPr>
              <a:t>۵</a:t>
            </a:r>
            <a:r>
              <a:rPr lang="fa-IR" sz="1400" b="1" dirty="0" smtClean="0">
                <a:cs typeface="B Nazanin" panose="00000400000000000000" pitchFamily="2" charset="-78"/>
              </a:rPr>
              <a:t> </a:t>
            </a:r>
            <a:r>
              <a:rPr lang="fa-IR" sz="1400" b="1" dirty="0" smtClean="0">
                <a:cs typeface="B Nazanin" panose="00000400000000000000" pitchFamily="2" charset="-78"/>
              </a:rPr>
              <a:t>– </a:t>
            </a:r>
            <a:r>
              <a:rPr lang="fa-IR" sz="1400" b="1" dirty="0" smtClean="0">
                <a:cs typeface="B Nazanin" panose="00000400000000000000" pitchFamily="2" charset="-78"/>
              </a:rPr>
              <a:t>استک تحلیل داده‌های برکلی (</a:t>
            </a:r>
            <a:r>
              <a:rPr lang="en-US" sz="1400" b="1" dirty="0" smtClean="0">
                <a:cs typeface="B Nazanin" panose="00000400000000000000" pitchFamily="2" charset="-78"/>
              </a:rPr>
              <a:t>BDAS</a:t>
            </a:r>
            <a:r>
              <a:rPr lang="fa-IR" sz="1400" b="1" dirty="0" smtClean="0">
                <a:cs typeface="B Nazanin" panose="00000400000000000000" pitchFamily="2" charset="-78"/>
              </a:rPr>
              <a:t>) [۱۰]</a:t>
            </a:r>
            <a:endParaRPr lang="en-US" sz="1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7899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مروری بر رابط برنامه‌نویسی اسپارک‌استریمینگ</a:t>
            </a: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lvl="3" algn="just" rtl="1"/>
            <a:endParaRPr lang="fa-IR" sz="2400" dirty="0" smtClean="0">
              <a:cs typeface="B Nazanin" panose="00000400000000000000" pitchFamily="2" charset="-78"/>
            </a:endParaRPr>
          </a:p>
          <a:p>
            <a:pPr lvl="3" algn="r" rtl="1"/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۱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۵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 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۳۵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645920" y="1290811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2" algn="r" rtl="1"/>
            <a:r>
              <a:rPr lang="fa-IR" sz="2800" dirty="0" smtClean="0">
                <a:cs typeface="B Nazanin" panose="00000400000000000000" pitchFamily="2" charset="-78"/>
              </a:rPr>
              <a:t>مفاهیم و ساختارهای اساسی اسپارک</a:t>
            </a:r>
            <a:br>
              <a:rPr lang="fa-IR" sz="2800" dirty="0" smtClean="0">
                <a:cs typeface="B Nazanin" panose="00000400000000000000" pitchFamily="2" charset="-78"/>
              </a:rPr>
            </a:br>
            <a:endParaRPr lang="fa-IR" sz="2800" dirty="0" smtClean="0">
              <a:cs typeface="B Nazanin" panose="00000400000000000000" pitchFamily="2" charset="-78"/>
            </a:endParaRPr>
          </a:p>
          <a:p>
            <a:pPr lvl="3" algn="r" rtl="1"/>
            <a:r>
              <a:rPr lang="fa-IR" dirty="0" smtClean="0">
                <a:cs typeface="B Nazanin" panose="00000400000000000000" pitchFamily="2" charset="-78"/>
              </a:rPr>
              <a:t>مجموعه‌داده‌ي ارتجاعی توزیع‌یافته (</a:t>
            </a:r>
            <a:r>
              <a:rPr lang="en-US" dirty="0" smtClean="0">
                <a:cs typeface="B Nazanin" panose="00000400000000000000" pitchFamily="2" charset="-78"/>
              </a:rPr>
              <a:t>RDD</a:t>
            </a:r>
            <a:r>
              <a:rPr lang="fa-IR" dirty="0" smtClean="0">
                <a:cs typeface="B Nazanin" panose="00000400000000000000" pitchFamily="2" charset="-78"/>
              </a:rPr>
              <a:t>)</a:t>
            </a:r>
            <a:endParaRPr lang="en-US" dirty="0" smtClean="0">
              <a:cs typeface="B Nazanin" panose="00000400000000000000" pitchFamily="2" charset="-78"/>
            </a:endParaRPr>
          </a:p>
          <a:p>
            <a:pPr lvl="3" algn="r" rtl="1"/>
            <a:r>
              <a:rPr lang="fa-IR" dirty="0" smtClean="0">
                <a:cs typeface="B Nazanin" panose="00000400000000000000" pitchFamily="2" charset="-78"/>
              </a:rPr>
              <a:t>تبدیل‌ها (</a:t>
            </a:r>
            <a:r>
              <a:rPr lang="en-US" dirty="0" smtClean="0">
                <a:cs typeface="B Nazanin" panose="00000400000000000000" pitchFamily="2" charset="-78"/>
              </a:rPr>
              <a:t>Transformations</a:t>
            </a:r>
            <a:r>
              <a:rPr lang="fa-IR" dirty="0" smtClean="0">
                <a:cs typeface="B Nazanin" panose="00000400000000000000" pitchFamily="2" charset="-78"/>
              </a:rPr>
              <a:t>)</a:t>
            </a:r>
          </a:p>
          <a:p>
            <a:pPr lvl="3" algn="r" rtl="1"/>
            <a:r>
              <a:rPr lang="fa-IR" dirty="0" smtClean="0">
                <a:cs typeface="B Nazanin" panose="00000400000000000000" pitchFamily="2" charset="-78"/>
              </a:rPr>
              <a:t>اقدا‌م‌ها (</a:t>
            </a:r>
            <a:r>
              <a:rPr lang="en-US" dirty="0" smtClean="0">
                <a:cs typeface="B Nazanin" panose="00000400000000000000" pitchFamily="2" charset="-78"/>
              </a:rPr>
              <a:t>Actions</a:t>
            </a:r>
            <a:r>
              <a:rPr lang="fa-IR" dirty="0" smtClean="0">
                <a:cs typeface="B Nazanin" panose="00000400000000000000" pitchFamily="2" charset="-78"/>
              </a:rPr>
              <a:t>)</a:t>
            </a:r>
          </a:p>
          <a:p>
            <a:pPr lvl="3" algn="r" rtl="1"/>
            <a:r>
              <a:rPr lang="fa-IR" dirty="0" smtClean="0">
                <a:cs typeface="B Nazanin" panose="00000400000000000000" pitchFamily="2" charset="-78"/>
              </a:rPr>
              <a:t>ارزیابی تنبلِ تبدیل‌ها (</a:t>
            </a:r>
            <a:r>
              <a:rPr lang="en-US" dirty="0" smtClean="0">
                <a:cs typeface="B Nazanin" panose="00000400000000000000" pitchFamily="2" charset="-78"/>
              </a:rPr>
              <a:t>Lazy Evaluation</a:t>
            </a:r>
            <a:r>
              <a:rPr lang="fa-IR" dirty="0" smtClean="0">
                <a:cs typeface="B Nazanin" panose="00000400000000000000" pitchFamily="2" charset="-78"/>
              </a:rPr>
              <a:t>)</a:t>
            </a:r>
            <a:endParaRPr lang="en-US" dirty="0" smtClean="0">
              <a:cs typeface="B Nazanin" panose="00000400000000000000" pitchFamily="2" charset="-78"/>
            </a:endParaRPr>
          </a:p>
          <a:p>
            <a:pPr lvl="3" algn="r" rtl="1"/>
            <a:r>
              <a:rPr lang="fa-IR" dirty="0" smtClean="0">
                <a:cs typeface="B Nazanin" panose="00000400000000000000" pitchFamily="2" charset="-78"/>
              </a:rPr>
              <a:t>استفاده از زبان اسکالا (</a:t>
            </a:r>
            <a:r>
              <a:rPr lang="en-US" dirty="0" smtClean="0">
                <a:cs typeface="B Nazanin" panose="00000400000000000000" pitchFamily="2" charset="-78"/>
              </a:rPr>
              <a:t>Scala</a:t>
            </a:r>
            <a:r>
              <a:rPr lang="fa-IR" dirty="0" smtClean="0">
                <a:cs typeface="B Nazanin" panose="00000400000000000000" pitchFamily="2" charset="-7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301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مروری بر رابط برنامه‌نویسی اسپارک‌استریمینگ</a:t>
            </a: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lvl="3" algn="just" rtl="1"/>
            <a:endParaRPr lang="fa-IR" sz="2400" dirty="0" smtClean="0">
              <a:cs typeface="B Nazanin" panose="00000400000000000000" pitchFamily="2" charset="-78"/>
            </a:endParaRPr>
          </a:p>
          <a:p>
            <a:pPr lvl="3" algn="r" rtl="1"/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۱۶ 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۳۵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645920" y="1290811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2" algn="r" rtl="1"/>
            <a:r>
              <a:rPr lang="fa-IR" sz="2800" dirty="0" smtClean="0">
                <a:cs typeface="B Nazanin" panose="00000400000000000000" pitchFamily="2" charset="-78"/>
              </a:rPr>
              <a:t>جریانِ ورودی و خروجی در اسپارک‌استریمینگ</a:t>
            </a:r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87" y="2415357"/>
            <a:ext cx="7143921" cy="266982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843808" y="5251443"/>
            <a:ext cx="4680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400" b="1" dirty="0" smtClean="0">
                <a:cs typeface="B Nazanin" panose="00000400000000000000" pitchFamily="2" charset="-78"/>
              </a:rPr>
              <a:t>شکل </a:t>
            </a:r>
            <a:r>
              <a:rPr lang="fa-IR" sz="1400" b="1" dirty="0">
                <a:cs typeface="B Nazanin" panose="00000400000000000000" pitchFamily="2" charset="-78"/>
              </a:rPr>
              <a:t>۶</a:t>
            </a:r>
            <a:r>
              <a:rPr lang="fa-IR" sz="1400" b="1" dirty="0" smtClean="0">
                <a:cs typeface="B Nazanin" panose="00000400000000000000" pitchFamily="2" charset="-78"/>
              </a:rPr>
              <a:t> </a:t>
            </a:r>
            <a:r>
              <a:rPr lang="fa-IR" sz="1400" b="1" dirty="0" smtClean="0">
                <a:cs typeface="B Nazanin" panose="00000400000000000000" pitchFamily="2" charset="-78"/>
              </a:rPr>
              <a:t>– </a:t>
            </a:r>
            <a:r>
              <a:rPr lang="fa-IR" sz="1400" b="1" dirty="0" smtClean="0">
                <a:cs typeface="B Nazanin" panose="00000400000000000000" pitchFamily="2" charset="-78"/>
              </a:rPr>
              <a:t>جریان ورودی و خروجی اسپارک‌استریمینگ [۱۱]</a:t>
            </a:r>
            <a:endParaRPr lang="en-US" sz="1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1187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مروری بر رابط برنامه‌نویسی اسپارک‌استریمینگ</a:t>
            </a: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lvl="3" algn="just" rtl="1"/>
            <a:endParaRPr lang="fa-IR" sz="2400" dirty="0" smtClean="0">
              <a:cs typeface="B Nazanin" panose="00000400000000000000" pitchFamily="2" charset="-78"/>
            </a:endParaRPr>
          </a:p>
          <a:p>
            <a:pPr lvl="3" algn="r" rtl="1"/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۱۷ 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۳۵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645920" y="1290811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2" algn="r" rtl="1"/>
            <a:r>
              <a:rPr lang="fa-IR" sz="2800" dirty="0" smtClean="0">
                <a:cs typeface="B Nazanin" panose="00000400000000000000" pitchFamily="2" charset="-78"/>
              </a:rPr>
              <a:t>تقسیم جریان‌داده به دسته‌های داده</a:t>
            </a:r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66" y="2708920"/>
            <a:ext cx="7915449" cy="176650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788895" y="4641680"/>
            <a:ext cx="4680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400" b="1" dirty="0" smtClean="0">
                <a:cs typeface="B Nazanin" panose="00000400000000000000" pitchFamily="2" charset="-78"/>
              </a:rPr>
              <a:t>شکل </a:t>
            </a:r>
            <a:r>
              <a:rPr lang="fa-IR" sz="1400" b="1" dirty="0" smtClean="0">
                <a:cs typeface="B Nazanin" panose="00000400000000000000" pitchFamily="2" charset="-78"/>
              </a:rPr>
              <a:t>۷ </a:t>
            </a:r>
            <a:r>
              <a:rPr lang="fa-IR" sz="1400" b="1" dirty="0" smtClean="0">
                <a:cs typeface="B Nazanin" panose="00000400000000000000" pitchFamily="2" charset="-78"/>
              </a:rPr>
              <a:t>– </a:t>
            </a:r>
            <a:r>
              <a:rPr lang="fa-IR" sz="1400" b="1" dirty="0" smtClean="0">
                <a:cs typeface="B Nazanin" panose="00000400000000000000" pitchFamily="2" charset="-78"/>
              </a:rPr>
              <a:t>تقسیم جریان‌داده‌ی ورودی به دسته‌های داده برای پردازش</a:t>
            </a:r>
            <a:endParaRPr lang="en-US" sz="1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5777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مروری بر رابط برنامه‌نویسی اسپارک‌استریمینگ</a:t>
            </a: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lvl="3" algn="just" rtl="1"/>
            <a:endParaRPr lang="fa-IR" sz="2400" dirty="0" smtClean="0">
              <a:cs typeface="B Nazanin" panose="00000400000000000000" pitchFamily="2" charset="-78"/>
            </a:endParaRPr>
          </a:p>
          <a:p>
            <a:pPr lvl="3" algn="r" rtl="1"/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۱۸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 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۳۵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645920" y="1290811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2" algn="r" rtl="1"/>
            <a:r>
              <a:rPr lang="fa-IR" sz="2800" dirty="0" smtClean="0">
                <a:cs typeface="B Nazanin" panose="00000400000000000000" pitchFamily="2" charset="-78"/>
              </a:rPr>
              <a:t>جریانِ گسسته‌شده </a:t>
            </a:r>
            <a:r>
              <a:rPr lang="en-US" sz="2800" dirty="0" smtClean="0">
                <a:cs typeface="B Nazanin" panose="00000400000000000000" pitchFamily="2" charset="-78"/>
              </a:rPr>
              <a:t>(</a:t>
            </a:r>
            <a:r>
              <a:rPr lang="en-US" sz="2800" dirty="0" err="1" smtClean="0">
                <a:cs typeface="B Nazanin" panose="00000400000000000000" pitchFamily="2" charset="-78"/>
              </a:rPr>
              <a:t>DStream</a:t>
            </a:r>
            <a:r>
              <a:rPr lang="en-US" sz="2800" dirty="0" smtClean="0">
                <a:cs typeface="B Nazanin" panose="00000400000000000000" pitchFamily="2" charset="-78"/>
              </a:rPr>
              <a:t>)</a:t>
            </a:r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66" y="2564904"/>
            <a:ext cx="7915449" cy="173399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788895" y="4641680"/>
            <a:ext cx="4680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400" b="1" dirty="0" smtClean="0">
                <a:cs typeface="B Nazanin" panose="00000400000000000000" pitchFamily="2" charset="-78"/>
              </a:rPr>
              <a:t>شکل </a:t>
            </a:r>
            <a:r>
              <a:rPr lang="fa-IR" sz="1400" b="1" dirty="0" smtClean="0">
                <a:cs typeface="B Nazanin" panose="00000400000000000000" pitchFamily="2" charset="-78"/>
              </a:rPr>
              <a:t>۸ </a:t>
            </a:r>
            <a:r>
              <a:rPr lang="fa-IR" sz="1400" b="1" dirty="0" smtClean="0">
                <a:cs typeface="B Nazanin" panose="00000400000000000000" pitchFamily="2" charset="-78"/>
              </a:rPr>
              <a:t>– </a:t>
            </a:r>
            <a:r>
              <a:rPr lang="fa-IR" sz="1400" b="1" dirty="0" smtClean="0">
                <a:cs typeface="B Nazanin" panose="00000400000000000000" pitchFamily="2" charset="-78"/>
              </a:rPr>
              <a:t>جریانِ گسسته‌شده و </a:t>
            </a:r>
            <a:r>
              <a:rPr lang="en-US" sz="1400" b="1" dirty="0" smtClean="0">
                <a:cs typeface="B Nazanin" panose="00000400000000000000" pitchFamily="2" charset="-78"/>
              </a:rPr>
              <a:t>RDD</a:t>
            </a:r>
            <a:r>
              <a:rPr lang="fa-IR" sz="1400" b="1" dirty="0" smtClean="0">
                <a:cs typeface="B Nazanin" panose="00000400000000000000" pitchFamily="2" charset="-78"/>
              </a:rPr>
              <a:t>های موجود در آن [۱۱]</a:t>
            </a:r>
            <a:endParaRPr lang="en-US" sz="1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4829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576128"/>
            <a:ext cx="7740476" cy="4285456"/>
          </a:xfrm>
        </p:spPr>
        <p:txBody>
          <a:bodyPr>
            <a:normAutofit/>
          </a:bodyPr>
          <a:lstStyle/>
          <a:p>
            <a:pPr algn="r" rtl="1"/>
            <a:r>
              <a:rPr lang="fa-IR" sz="2800" dirty="0" smtClean="0">
                <a:cs typeface="B Nazanin" panose="00000400000000000000" pitchFamily="2" charset="-78"/>
              </a:rPr>
              <a:t>داده‌های جاری: کاربردها و چالش‌ها</a:t>
            </a:r>
          </a:p>
          <a:p>
            <a:pPr algn="r" rtl="1"/>
            <a:r>
              <a:rPr lang="fa-IR" sz="2800" dirty="0" smtClean="0">
                <a:cs typeface="B Nazanin" panose="00000400000000000000" pitchFamily="2" charset="-78"/>
              </a:rPr>
              <a:t>بسترهای پردازش داده‌های جاری</a:t>
            </a:r>
          </a:p>
          <a:p>
            <a:pPr algn="r" rtl="1"/>
            <a:r>
              <a:rPr lang="fa-IR" sz="2800" dirty="0" smtClean="0">
                <a:cs typeface="B Nazanin" panose="00000400000000000000" pitchFamily="2" charset="-78"/>
              </a:rPr>
              <a:t>مروری بر رابط برنامه‌نویسی اسپارک‌استریمینگ</a:t>
            </a:r>
          </a:p>
          <a:p>
            <a:pPr algn="r" rtl="1"/>
            <a:r>
              <a:rPr lang="fa-IR" sz="2800" dirty="0" smtClean="0">
                <a:cs typeface="B Nazanin" panose="00000400000000000000" pitchFamily="2" charset="-78"/>
              </a:rPr>
              <a:t>الگوریتم نمونه‌برداری تصادفی توزیع‌یافته با مخزن ثابت</a:t>
            </a:r>
            <a:r>
              <a:rPr lang="en-US" sz="2800" dirty="0" smtClean="0">
                <a:cs typeface="B Nazanin" panose="00000400000000000000" pitchFamily="2" charset="-78"/>
              </a:rPr>
              <a:t> </a:t>
            </a:r>
            <a:r>
              <a:rPr lang="fa-IR" sz="2800" dirty="0" smtClean="0">
                <a:cs typeface="B Nazanin" panose="00000400000000000000" pitchFamily="2" charset="-78"/>
              </a:rPr>
              <a:t>(</a:t>
            </a:r>
            <a:r>
              <a:rPr lang="en-US" sz="2800" dirty="0" smtClean="0">
                <a:cs typeface="B Nazanin" panose="00000400000000000000" pitchFamily="2" charset="-78"/>
              </a:rPr>
              <a:t>DRSFR</a:t>
            </a:r>
            <a:r>
              <a:rPr lang="fa-IR" sz="2800" dirty="0" smtClean="0">
                <a:cs typeface="B Nazanin" panose="00000400000000000000" pitchFamily="2" charset="-78"/>
              </a:rPr>
              <a:t>)</a:t>
            </a:r>
          </a:p>
          <a:p>
            <a:pPr algn="r" rtl="1"/>
            <a:r>
              <a:rPr lang="fa-IR" sz="2800" dirty="0" smtClean="0">
                <a:cs typeface="B Nazanin" panose="00000400000000000000" pitchFamily="2" charset="-78"/>
              </a:rPr>
              <a:t>طراحی و پیاده‌سازی ابزار</a:t>
            </a:r>
          </a:p>
          <a:p>
            <a:pPr algn="r" rtl="1"/>
            <a:r>
              <a:rPr lang="fa-IR" sz="2800" dirty="0" smtClean="0">
                <a:cs typeface="B Nazanin" panose="00000400000000000000" pitchFamily="2" charset="-78"/>
              </a:rPr>
              <a:t>جمع‌بندی و کارهای آینده</a:t>
            </a: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فهرست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۱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۳۵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8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21">
        <p:fade/>
      </p:transition>
    </mc:Choice>
    <mc:Fallback xmlns="">
      <p:transition spd="med" advTm="302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خلاصه‌ي مباحث مطرح شده تا اینجا</a:t>
            </a: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lvl="3" algn="just" rtl="1"/>
            <a:endParaRPr lang="fa-IR" sz="2400" dirty="0" smtClean="0">
              <a:cs typeface="B Nazanin" panose="00000400000000000000" pitchFamily="2" charset="-78"/>
            </a:endParaRPr>
          </a:p>
          <a:p>
            <a:pPr lvl="3" algn="r" rtl="1"/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68937130"/>
              </p:ext>
            </p:extLst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۱۹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 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۳۵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662878" y="1903867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2" algn="r" rtl="1"/>
            <a:r>
              <a:rPr lang="fa-IR" sz="2800" dirty="0" smtClean="0">
                <a:cs typeface="B Nazanin" panose="00000400000000000000" pitchFamily="2" charset="-78"/>
              </a:rPr>
              <a:t>داده‌های جاری، کاربردها و چالش‌ها</a:t>
            </a:r>
          </a:p>
          <a:p>
            <a:pPr lvl="2" algn="r" rtl="1"/>
            <a:r>
              <a:rPr lang="fa-IR" sz="2800" dirty="0" smtClean="0">
                <a:cs typeface="B Nazanin" panose="00000400000000000000" pitchFamily="2" charset="-78"/>
              </a:rPr>
              <a:t>بسترهای پردازش داده‌های جاری</a:t>
            </a:r>
          </a:p>
          <a:p>
            <a:pPr lvl="3" algn="r" rtl="1"/>
            <a:r>
              <a:rPr lang="fa-IR" sz="2400" dirty="0" smtClean="0">
                <a:cs typeface="B Nazanin" panose="00000400000000000000" pitchFamily="2" charset="-78"/>
              </a:rPr>
              <a:t>مدل کلاسیک پردازش داده‌های جاری</a:t>
            </a:r>
            <a:endParaRPr lang="fa-IR" dirty="0">
              <a:cs typeface="B Nazanin" panose="00000400000000000000" pitchFamily="2" charset="-78"/>
            </a:endParaRPr>
          </a:p>
          <a:p>
            <a:pPr lvl="3" algn="r" rtl="1"/>
            <a:r>
              <a:rPr lang="fa-IR" sz="2400" dirty="0" smtClean="0">
                <a:cs typeface="B Nazanin" panose="00000400000000000000" pitchFamily="2" charset="-78"/>
              </a:rPr>
              <a:t>بسترهای توزیع‌یافته</a:t>
            </a:r>
          </a:p>
          <a:p>
            <a:pPr lvl="3" algn="r" rtl="1"/>
            <a:r>
              <a:rPr lang="fa-IR" sz="2400" dirty="0" smtClean="0">
                <a:cs typeface="B Nazanin" panose="00000400000000000000" pitchFamily="2" charset="-78"/>
              </a:rPr>
              <a:t>انتخاب بستر پیاده‌سازی</a:t>
            </a:r>
            <a:endParaRPr lang="fa-IR" sz="2400" dirty="0">
              <a:cs typeface="B Nazanin" panose="00000400000000000000" pitchFamily="2" charset="-78"/>
            </a:endParaRPr>
          </a:p>
          <a:p>
            <a:pPr lvl="2" algn="r" rtl="1"/>
            <a:r>
              <a:rPr lang="fa-IR" sz="2800" dirty="0" smtClean="0">
                <a:cs typeface="B Nazanin" panose="00000400000000000000" pitchFamily="2" charset="-78"/>
              </a:rPr>
              <a:t>مروری بر رابط برنامه‌نویسی اسپارک‌استریمینگ</a:t>
            </a:r>
          </a:p>
        </p:txBody>
      </p:sp>
    </p:spTree>
    <p:extLst>
      <p:ext uri="{BB962C8B-B14F-4D97-AF65-F5344CB8AC3E}">
        <p14:creationId xmlns:p14="http://schemas.microsoft.com/office/powerpoint/2010/main" val="139562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الگوریتم نمونه‌برداری تصادفی توزیع‌یافته با مخزن ثابت (</a:t>
            </a:r>
            <a:r>
              <a:rPr lang="en-US" dirty="0" smtClean="0">
                <a:cs typeface="B Nazanin" panose="00000400000000000000" pitchFamily="2" charset="-78"/>
              </a:rPr>
              <a:t>DRSFR</a:t>
            </a:r>
            <a:r>
              <a:rPr lang="fa-IR" dirty="0" smtClean="0">
                <a:cs typeface="B Nazanin" panose="00000400000000000000" pitchFamily="2" charset="-78"/>
              </a:rPr>
              <a:t>)</a:t>
            </a: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121968102"/>
              </p:ext>
            </p:extLst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۲۰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 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۳۵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645920" y="1290811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2" algn="r" rtl="1"/>
            <a:endParaRPr lang="fa-IR" sz="2800" dirty="0" smtClean="0">
              <a:cs typeface="B Nazanin" panose="00000400000000000000" pitchFamily="2" charset="-78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661579" y="1631777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2" algn="r" rtl="1"/>
            <a:r>
              <a:rPr lang="fa-IR" sz="2800" dirty="0" smtClean="0">
                <a:cs typeface="B Nazanin" panose="00000400000000000000" pitchFamily="2" charset="-78"/>
              </a:rPr>
              <a:t>خلاصه‌سازی، نمونه‌برداری و کاربردهای آن</a:t>
            </a:r>
          </a:p>
          <a:p>
            <a:pPr lvl="2" algn="r" rtl="1"/>
            <a:r>
              <a:rPr lang="fa-IR" sz="2800" dirty="0" smtClean="0">
                <a:cs typeface="B Nazanin" panose="00000400000000000000" pitchFamily="2" charset="-78"/>
              </a:rPr>
              <a:t>الگوریتم نمونه‌برداری تصادفی با مخزن ثابت (</a:t>
            </a:r>
            <a:r>
              <a:rPr lang="en-US" sz="2800" dirty="0" smtClean="0">
                <a:cs typeface="B Nazanin" panose="00000400000000000000" pitchFamily="2" charset="-78"/>
              </a:rPr>
              <a:t>RSFR</a:t>
            </a:r>
            <a:r>
              <a:rPr lang="fa-IR" sz="2800" dirty="0" smtClean="0">
                <a:cs typeface="B Nazanin" panose="00000400000000000000" pitchFamily="2" charset="-78"/>
              </a:rPr>
              <a:t>)</a:t>
            </a:r>
          </a:p>
          <a:p>
            <a:pPr lvl="2" algn="r" rtl="1"/>
            <a:r>
              <a:rPr lang="fa-IR" sz="2800" dirty="0" smtClean="0">
                <a:cs typeface="B Nazanin" panose="00000400000000000000" pitchFamily="2" charset="-78"/>
              </a:rPr>
              <a:t>الگوریتم نمونه‌برداری تصادفی توزیع‌یافته با مخزن ثابت (</a:t>
            </a:r>
            <a:r>
              <a:rPr lang="en-US" sz="2800" dirty="0" smtClean="0">
                <a:cs typeface="B Nazanin" panose="00000400000000000000" pitchFamily="2" charset="-78"/>
              </a:rPr>
              <a:t>DRSFR</a:t>
            </a:r>
            <a:r>
              <a:rPr lang="fa-IR" sz="2800" dirty="0" smtClean="0">
                <a:cs typeface="B Nazanin" panose="00000400000000000000" pitchFamily="2" charset="-78"/>
              </a:rPr>
              <a:t>)</a:t>
            </a:r>
          </a:p>
          <a:p>
            <a:pPr lvl="3" algn="r" rtl="1"/>
            <a:r>
              <a:rPr lang="fa-IR" sz="2400" dirty="0" smtClean="0">
                <a:cs typeface="B Nazanin" panose="00000400000000000000" pitchFamily="2" charset="-78"/>
              </a:rPr>
              <a:t>برای داده‌های شماره‌گذاری شده</a:t>
            </a:r>
          </a:p>
          <a:p>
            <a:pPr lvl="3" algn="r" rtl="1"/>
            <a:r>
              <a:rPr lang="fa-IR" sz="2400" dirty="0" smtClean="0">
                <a:cs typeface="B Nazanin" panose="00000400000000000000" pitchFamily="2" charset="-78"/>
              </a:rPr>
              <a:t>برای داده‌های بدون شماره</a:t>
            </a:r>
            <a:endParaRPr lang="en-US" sz="2400" dirty="0" smtClean="0">
              <a:cs typeface="B Nazanin" panose="00000400000000000000" pitchFamily="2" charset="-78"/>
            </a:endParaRPr>
          </a:p>
          <a:p>
            <a:pPr lvl="2" algn="r" rtl="1"/>
            <a:endParaRPr lang="fa-IR" sz="2800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6335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الگوریتم نمونه‌برداری تصادفی توزیع‌یافته با مخزن ثابت (</a:t>
            </a:r>
            <a:r>
              <a:rPr lang="en-US" dirty="0" smtClean="0">
                <a:cs typeface="B Nazanin" panose="00000400000000000000" pitchFamily="2" charset="-78"/>
              </a:rPr>
              <a:t>DRSFR</a:t>
            </a:r>
            <a:r>
              <a:rPr lang="fa-IR" dirty="0" smtClean="0">
                <a:cs typeface="B Nazanin" panose="00000400000000000000" pitchFamily="2" charset="-78"/>
              </a:rPr>
              <a:t>)</a:t>
            </a: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۲۱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 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۳۵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645920" y="1290811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2" algn="r" rtl="1"/>
            <a:endParaRPr lang="fa-IR" sz="2800" dirty="0" smtClean="0">
              <a:cs typeface="B Nazanin" panose="00000400000000000000" pitchFamily="2" charset="-78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661579" y="1631777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2" algn="r" rtl="1"/>
            <a:r>
              <a:rPr lang="fa-IR" sz="2800" dirty="0" smtClean="0">
                <a:cs typeface="B Nazanin" panose="00000400000000000000" pitchFamily="2" charset="-78"/>
              </a:rPr>
              <a:t>کاربردهای خلاصه‌سازی (</a:t>
            </a:r>
            <a:r>
              <a:rPr lang="en-US" sz="2800" dirty="0" smtClean="0">
                <a:cs typeface="B Nazanin" panose="00000400000000000000" pitchFamily="2" charset="-78"/>
              </a:rPr>
              <a:t>Synopsis Construction</a:t>
            </a:r>
            <a:r>
              <a:rPr lang="fa-IR" sz="2800" dirty="0" smtClean="0">
                <a:cs typeface="B Nazanin" panose="00000400000000000000" pitchFamily="2" charset="-78"/>
              </a:rPr>
              <a:t>)</a:t>
            </a:r>
          </a:p>
          <a:p>
            <a:pPr lvl="2" algn="r" rtl="1"/>
            <a:r>
              <a:rPr lang="fa-IR" sz="2800" dirty="0" smtClean="0">
                <a:cs typeface="B Nazanin" panose="00000400000000000000" pitchFamily="2" charset="-78"/>
              </a:rPr>
              <a:t>برخی روش‌های خلاصه‌سازی</a:t>
            </a:r>
          </a:p>
          <a:p>
            <a:pPr lvl="3" algn="r" rtl="1"/>
            <a:r>
              <a:rPr lang="fa-IR" sz="2400" dirty="0" smtClean="0">
                <a:cs typeface="B Nazanin" panose="00000400000000000000" pitchFamily="2" charset="-78"/>
              </a:rPr>
              <a:t>نمونه‌برداری</a:t>
            </a:r>
            <a:endParaRPr lang="en-US" sz="2400" dirty="0" smtClean="0">
              <a:cs typeface="B Nazanin" panose="00000400000000000000" pitchFamily="2" charset="-78"/>
            </a:endParaRPr>
          </a:p>
          <a:p>
            <a:pPr lvl="4" algn="r" rtl="1"/>
            <a:r>
              <a:rPr lang="fa-IR" sz="2400" dirty="0" smtClean="0">
                <a:cs typeface="B Nazanin" panose="00000400000000000000" pitchFamily="2" charset="-78"/>
              </a:rPr>
              <a:t>نمونه‌برداری تصادفی (</a:t>
            </a:r>
            <a:r>
              <a:rPr lang="en-US" sz="2400" dirty="0" smtClean="0">
                <a:cs typeface="B Nazanin" panose="00000400000000000000" pitchFamily="2" charset="-78"/>
              </a:rPr>
              <a:t>Random Sampling</a:t>
            </a:r>
            <a:r>
              <a:rPr lang="fa-IR" sz="2400" dirty="0" smtClean="0">
                <a:cs typeface="B Nazanin" panose="00000400000000000000" pitchFamily="2" charset="-78"/>
              </a:rPr>
              <a:t>)</a:t>
            </a:r>
          </a:p>
          <a:p>
            <a:pPr lvl="4" algn="r" rtl="1"/>
            <a:r>
              <a:rPr lang="fa-IR" sz="2400" dirty="0" smtClean="0">
                <a:cs typeface="B Nazanin" panose="00000400000000000000" pitchFamily="2" charset="-78"/>
              </a:rPr>
              <a:t>نمونه‌برداری مختصر</a:t>
            </a:r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(</a:t>
            </a:r>
            <a:r>
              <a:rPr lang="en-US" sz="2400" dirty="0" smtClean="0">
                <a:cs typeface="B Nazanin" panose="00000400000000000000" pitchFamily="2" charset="-78"/>
              </a:rPr>
              <a:t>Concise Sampling</a:t>
            </a:r>
            <a:r>
              <a:rPr lang="fa-IR" sz="2400" dirty="0" smtClean="0">
                <a:cs typeface="B Nazanin" panose="00000400000000000000" pitchFamily="2" charset="-78"/>
              </a:rPr>
              <a:t>)</a:t>
            </a:r>
          </a:p>
          <a:p>
            <a:pPr lvl="3" algn="r" rtl="1"/>
            <a:r>
              <a:rPr lang="fa-IR" sz="2400" dirty="0" smtClean="0">
                <a:cs typeface="B Nazanin" panose="00000400000000000000" pitchFamily="2" charset="-78"/>
              </a:rPr>
              <a:t>ساخت هیستوگرام (</a:t>
            </a:r>
            <a:r>
              <a:rPr lang="en-US" sz="2400" dirty="0" smtClean="0">
                <a:cs typeface="B Nazanin" panose="00000400000000000000" pitchFamily="2" charset="-78"/>
              </a:rPr>
              <a:t>Histogram</a:t>
            </a:r>
            <a:r>
              <a:rPr lang="fa-IR" sz="2400" dirty="0" smtClean="0">
                <a:cs typeface="B Nazanin" panose="00000400000000000000" pitchFamily="2" charset="-78"/>
              </a:rPr>
              <a:t>)</a:t>
            </a:r>
          </a:p>
          <a:p>
            <a:pPr lvl="3" algn="r" rtl="1"/>
            <a:r>
              <a:rPr lang="fa-IR" sz="2400" dirty="0" smtClean="0">
                <a:cs typeface="B Nazanin" panose="00000400000000000000" pitchFamily="2" charset="-78"/>
              </a:rPr>
              <a:t>موجک‌ها</a:t>
            </a:r>
            <a:r>
              <a:rPr lang="en-US" sz="2400" dirty="0" smtClean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 (</a:t>
            </a:r>
            <a:r>
              <a:rPr lang="en-US" sz="2400" dirty="0" smtClean="0">
                <a:cs typeface="B Nazanin" panose="00000400000000000000" pitchFamily="2" charset="-78"/>
              </a:rPr>
              <a:t>Wavelets</a:t>
            </a:r>
            <a:r>
              <a:rPr lang="fa-IR" sz="2400" dirty="0" smtClean="0">
                <a:cs typeface="B Nazanin" panose="00000400000000000000" pitchFamily="2" charset="-7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365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الگوریتم نمونه‌برداری تصادفی توزیع‌یافته با مخزن ثابت (</a:t>
            </a:r>
            <a:r>
              <a:rPr lang="en-US" dirty="0" smtClean="0">
                <a:cs typeface="B Nazanin" panose="00000400000000000000" pitchFamily="2" charset="-78"/>
              </a:rPr>
              <a:t>DRSFR</a:t>
            </a:r>
            <a:r>
              <a:rPr lang="fa-IR" dirty="0" smtClean="0">
                <a:cs typeface="B Nazanin" panose="00000400000000000000" pitchFamily="2" charset="-78"/>
              </a:rPr>
              <a:t>)</a:t>
            </a: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۲۲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 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۳۵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645920" y="1290811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2" algn="r" rtl="1"/>
            <a:endParaRPr lang="fa-IR" sz="2800" dirty="0" smtClean="0">
              <a:cs typeface="B Nazanin" panose="00000400000000000000" pitchFamily="2" charset="-78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661579" y="1631777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2" algn="r" rtl="1"/>
            <a:r>
              <a:rPr lang="fa-IR" sz="2400" dirty="0" smtClean="0">
                <a:cs typeface="B Nazanin" panose="00000400000000000000" pitchFamily="2" charset="-78"/>
              </a:rPr>
              <a:t>الگوریتم نمونه‌برداری تصادفی با مخزن ثابت</a:t>
            </a:r>
            <a:endParaRPr lang="fa-IR" dirty="0" smtClean="0">
              <a:cs typeface="B Nazanin" panose="00000400000000000000" pitchFamily="2" charset="-78"/>
            </a:endParaRPr>
          </a:p>
          <a:p>
            <a:pPr marL="658368" lvl="2" indent="0" algn="r" rtl="1">
              <a:buNone/>
            </a:pP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717" y="2057904"/>
            <a:ext cx="7309862" cy="420399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987824" y="6213781"/>
            <a:ext cx="4680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400" b="1" dirty="0" smtClean="0">
                <a:cs typeface="B Nazanin" panose="00000400000000000000" pitchFamily="2" charset="-78"/>
              </a:rPr>
              <a:t>شکل </a:t>
            </a:r>
            <a:r>
              <a:rPr lang="fa-IR" sz="1400" b="1" dirty="0">
                <a:cs typeface="B Nazanin" panose="00000400000000000000" pitchFamily="2" charset="-78"/>
              </a:rPr>
              <a:t>۹</a:t>
            </a:r>
            <a:r>
              <a:rPr lang="fa-IR" sz="1400" b="1" dirty="0" smtClean="0">
                <a:cs typeface="B Nazanin" panose="00000400000000000000" pitchFamily="2" charset="-78"/>
              </a:rPr>
              <a:t> </a:t>
            </a:r>
            <a:r>
              <a:rPr lang="fa-IR" sz="1400" b="1" dirty="0" smtClean="0">
                <a:cs typeface="B Nazanin" panose="00000400000000000000" pitchFamily="2" charset="-78"/>
              </a:rPr>
              <a:t>– </a:t>
            </a:r>
            <a:r>
              <a:rPr lang="fa-IR" sz="1400" b="1" dirty="0" smtClean="0">
                <a:cs typeface="B Nazanin" panose="00000400000000000000" pitchFamily="2" charset="-78"/>
              </a:rPr>
              <a:t>گام‌های اجرای الگوریتم </a:t>
            </a:r>
            <a:r>
              <a:rPr lang="en-US" sz="1400" b="1" dirty="0" smtClean="0">
                <a:cs typeface="B Nazanin" panose="00000400000000000000" pitchFamily="2" charset="-78"/>
              </a:rPr>
              <a:t>RSFR</a:t>
            </a:r>
            <a:endParaRPr lang="en-US" sz="1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5279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الگوریتم نمونه‌برداری تصادفی توزیع‌یافته با مخزن ثابت (</a:t>
            </a:r>
            <a:r>
              <a:rPr lang="en-US" dirty="0" smtClean="0">
                <a:cs typeface="B Nazanin" panose="00000400000000000000" pitchFamily="2" charset="-78"/>
              </a:rPr>
              <a:t>DRSFR</a:t>
            </a:r>
            <a:r>
              <a:rPr lang="fa-IR" dirty="0" smtClean="0">
                <a:cs typeface="B Nazanin" panose="00000400000000000000" pitchFamily="2" charset="-78"/>
              </a:rPr>
              <a:t>)</a:t>
            </a: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۲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۳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 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۳۵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645920" y="1290811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2" algn="r" rtl="1"/>
            <a:endParaRPr lang="fa-IR" sz="2800" dirty="0" smtClean="0">
              <a:cs typeface="B Nazanin" panose="00000400000000000000" pitchFamily="2" charset="-78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661579" y="1631777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2" algn="r" rtl="1"/>
            <a:r>
              <a:rPr lang="fa-IR" sz="2400" dirty="0" smtClean="0">
                <a:cs typeface="B Nazanin" panose="00000400000000000000" pitchFamily="2" charset="-78"/>
              </a:rPr>
              <a:t>الگوریتم نمونه‌برداری تصادفی با مخزن ثابت (ادامه)</a:t>
            </a:r>
          </a:p>
          <a:p>
            <a:pPr lvl="3" algn="r" rtl="1"/>
            <a:r>
              <a:rPr lang="fa-IR" dirty="0" smtClean="0">
                <a:cs typeface="B Nazanin" panose="00000400000000000000" pitchFamily="2" charset="-78"/>
              </a:rPr>
              <a:t>اثبات بدون تبعیض (</a:t>
            </a:r>
            <a:r>
              <a:rPr lang="en-US" dirty="0" smtClean="0">
                <a:cs typeface="B Nazanin" panose="00000400000000000000" pitchFamily="2" charset="-78"/>
              </a:rPr>
              <a:t>Unbiased</a:t>
            </a:r>
            <a:r>
              <a:rPr lang="fa-IR" dirty="0" smtClean="0">
                <a:cs typeface="B Nazanin" panose="00000400000000000000" pitchFamily="2" charset="-78"/>
              </a:rPr>
              <a:t>) بودن</a:t>
            </a:r>
          </a:p>
          <a:p>
            <a:pPr lvl="3" algn="r" rtl="1"/>
            <a:r>
              <a:rPr lang="fa-IR" dirty="0" smtClean="0">
                <a:cs typeface="B Nazanin" panose="00000400000000000000" pitchFamily="2" charset="-78"/>
              </a:rPr>
              <a:t>ماهیت غیر توزیع‌یافته</a:t>
            </a:r>
          </a:p>
          <a:p>
            <a:pPr lvl="3" algn="r" rtl="1"/>
            <a:r>
              <a:rPr lang="fa-IR" dirty="0">
                <a:cs typeface="B Nazanin" panose="00000400000000000000" pitchFamily="2" charset="-78"/>
              </a:rPr>
              <a:t>حساس بودن به ورود عضو جدید و تضاد با مدل برنامه‌نویسی </a:t>
            </a:r>
            <a:r>
              <a:rPr lang="fa-IR" dirty="0" smtClean="0">
                <a:cs typeface="B Nazanin" panose="00000400000000000000" pitchFamily="2" charset="-78"/>
              </a:rPr>
              <a:t>اسپارک‌استریمینگ</a:t>
            </a:r>
          </a:p>
          <a:p>
            <a:pPr lvl="2" algn="r" rtl="1"/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3816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الگوریتم نمونه‌برداری تصادفی توزیع‌یافته با مخزن ثابت (</a:t>
            </a:r>
            <a:r>
              <a:rPr lang="en-US" dirty="0" smtClean="0">
                <a:cs typeface="B Nazanin" panose="00000400000000000000" pitchFamily="2" charset="-78"/>
              </a:rPr>
              <a:t>DRSFR</a:t>
            </a:r>
            <a:r>
              <a:rPr lang="fa-IR" dirty="0" smtClean="0">
                <a:cs typeface="B Nazanin" panose="00000400000000000000" pitchFamily="2" charset="-78"/>
              </a:rPr>
              <a:t>)</a:t>
            </a: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۲۴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 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۳۵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645920" y="1290811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2" algn="r" rtl="1"/>
            <a:endParaRPr lang="fa-IR" sz="2800" dirty="0" smtClean="0">
              <a:cs typeface="B Nazanin" panose="00000400000000000000" pitchFamily="2" charset="-78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435608" y="1631777"/>
            <a:ext cx="7724051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2" algn="r" rtl="1"/>
            <a:r>
              <a:rPr lang="fa-IR" sz="2400" dirty="0" smtClean="0">
                <a:cs typeface="B Nazanin" panose="00000400000000000000" pitchFamily="2" charset="-78"/>
              </a:rPr>
              <a:t>الگوریتم نمونه‌برداری تصادفی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 smtClean="0">
                <a:cs typeface="B Nazanin" panose="00000400000000000000" pitchFamily="2" charset="-78"/>
              </a:rPr>
              <a:t>توزیع‌یافته</a:t>
            </a:r>
            <a:r>
              <a:rPr lang="fa-IR" sz="2400" dirty="0" smtClean="0">
                <a:cs typeface="B Nazanin" panose="00000400000000000000" pitchFamily="2" charset="-78"/>
              </a:rPr>
              <a:t> با مخزن ثابت</a:t>
            </a: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en-US" dirty="0" smtClean="0">
                <a:cs typeface="B Nazanin" panose="00000400000000000000" pitchFamily="2" charset="-78"/>
              </a:rPr>
              <a:t>Distributed Random Sampling with a Fixed Reservoir</a:t>
            </a:r>
          </a:p>
          <a:p>
            <a:pPr lvl="3" algn="r" rtl="1"/>
            <a:r>
              <a:rPr lang="fa-IR" dirty="0" smtClean="0">
                <a:cs typeface="B Nazanin" panose="00000400000000000000" pitchFamily="2" charset="-78"/>
              </a:rPr>
              <a:t>موازی</a:t>
            </a:r>
            <a:r>
              <a:rPr lang="en-US" dirty="0" smtClean="0">
                <a:cs typeface="B Nazanin" panose="00000400000000000000" pitchFamily="2" charset="-78"/>
              </a:rPr>
              <a:t> </a:t>
            </a:r>
            <a:r>
              <a:rPr lang="fa-IR" dirty="0" smtClean="0">
                <a:cs typeface="B Nazanin" panose="00000400000000000000" pitchFamily="2" charset="-78"/>
              </a:rPr>
              <a:t>سازی</a:t>
            </a:r>
          </a:p>
          <a:p>
            <a:pPr lvl="3" algn="r" rtl="1"/>
            <a:r>
              <a:rPr lang="fa-IR" dirty="0" smtClean="0">
                <a:cs typeface="B Nazanin" panose="00000400000000000000" pitchFamily="2" charset="-78"/>
              </a:rPr>
              <a:t>بازطراحی طراحی با توجه به مدل برنامه‌نویسی اسپارک‌استریمینگ</a:t>
            </a:r>
          </a:p>
          <a:p>
            <a:pPr lvl="3" algn="r" rtl="1"/>
            <a:r>
              <a:rPr lang="fa-IR" dirty="0" smtClean="0">
                <a:cs typeface="B Nazanin" panose="00000400000000000000" pitchFamily="2" charset="-78"/>
              </a:rPr>
              <a:t>پیاده‌سازی</a:t>
            </a:r>
          </a:p>
          <a:p>
            <a:pPr lvl="4" algn="r" rtl="1"/>
            <a:r>
              <a:rPr lang="fa-IR" dirty="0" smtClean="0">
                <a:cs typeface="B Nazanin" panose="00000400000000000000" pitchFamily="2" charset="-78"/>
              </a:rPr>
              <a:t>داده‌های شماره‌گذاری شده (</a:t>
            </a:r>
            <a:r>
              <a:rPr lang="en-US" dirty="0" smtClean="0">
                <a:cs typeface="B Nazanin" panose="00000400000000000000" pitchFamily="2" charset="-78"/>
              </a:rPr>
              <a:t>Pre-Indexed</a:t>
            </a:r>
            <a:r>
              <a:rPr lang="fa-IR" dirty="0" smtClean="0">
                <a:cs typeface="B Nazanin" panose="00000400000000000000" pitchFamily="2" charset="-78"/>
              </a:rPr>
              <a:t>)</a:t>
            </a:r>
          </a:p>
          <a:p>
            <a:pPr lvl="4" algn="r" rtl="1"/>
            <a:r>
              <a:rPr lang="fa-IR" dirty="0" smtClean="0">
                <a:cs typeface="B Nazanin" panose="00000400000000000000" pitchFamily="2" charset="-78"/>
              </a:rPr>
              <a:t>داده‌های بدون شماره</a:t>
            </a:r>
          </a:p>
          <a:p>
            <a:pPr lvl="3" algn="r" rtl="1"/>
            <a:r>
              <a:rPr lang="fa-IR" dirty="0" smtClean="0">
                <a:cs typeface="B Nazanin" panose="00000400000000000000" pitchFamily="2" charset="-78"/>
              </a:rPr>
              <a:t>عدم تغییر در منطق کلی و صدق‌کردن اثبات صورت گرفته برای بدون تبعیض بودن</a:t>
            </a:r>
            <a:endParaRPr lang="en-US" dirty="0" smtClean="0">
              <a:cs typeface="B Nazanin" panose="00000400000000000000" pitchFamily="2" charset="-78"/>
            </a:endParaRPr>
          </a:p>
          <a:p>
            <a:pPr lvl="2" algn="r" rtl="1"/>
            <a:endParaRPr lang="en-US" dirty="0">
              <a:cs typeface="B Nazanin" panose="00000400000000000000" pitchFamily="2" charset="-78"/>
            </a:endParaRPr>
          </a:p>
          <a:p>
            <a:pPr lvl="2" algn="r" rtl="1"/>
            <a:endParaRPr lang="fa-IR" sz="2400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0400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۲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۵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 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۳۵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645920" y="1290811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2" algn="r" rtl="1"/>
            <a:endParaRPr lang="fa-IR" sz="2800" dirty="0" smtClean="0">
              <a:cs typeface="B Nazanin" panose="00000400000000000000" pitchFamily="2" charset="-78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435608" y="1631777"/>
            <a:ext cx="7724051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2" algn="r" rtl="1"/>
            <a:endParaRPr lang="en-US" dirty="0">
              <a:cs typeface="B Nazanin" panose="00000400000000000000" pitchFamily="2" charset="-78"/>
            </a:endParaRPr>
          </a:p>
          <a:p>
            <a:pPr lvl="2" algn="r" rtl="1"/>
            <a:endParaRPr lang="fa-IR" sz="2400" dirty="0" smtClean="0"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015" y="216024"/>
            <a:ext cx="5516039" cy="587727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699792" y="6145559"/>
            <a:ext cx="4938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400" b="1" dirty="0" smtClean="0">
                <a:cs typeface="B Nazanin" panose="00000400000000000000" pitchFamily="2" charset="-78"/>
              </a:rPr>
              <a:t>شکل </a:t>
            </a:r>
            <a:r>
              <a:rPr lang="fa-IR" sz="1400" b="1" dirty="0">
                <a:cs typeface="B Nazanin" panose="00000400000000000000" pitchFamily="2" charset="-78"/>
              </a:rPr>
              <a:t>۹</a:t>
            </a:r>
            <a:r>
              <a:rPr lang="fa-IR" sz="1400" b="1" dirty="0" smtClean="0">
                <a:cs typeface="B Nazanin" panose="00000400000000000000" pitchFamily="2" charset="-78"/>
              </a:rPr>
              <a:t> </a:t>
            </a:r>
            <a:r>
              <a:rPr lang="fa-IR" sz="1400" b="1" dirty="0" smtClean="0">
                <a:cs typeface="B Nazanin" panose="00000400000000000000" pitchFamily="2" charset="-78"/>
              </a:rPr>
              <a:t>– </a:t>
            </a:r>
            <a:r>
              <a:rPr lang="fa-IR" sz="1400" b="1" dirty="0" smtClean="0">
                <a:cs typeface="B Nazanin" panose="00000400000000000000" pitchFamily="2" charset="-78"/>
              </a:rPr>
              <a:t>گام‌های اجرای الگوریتم </a:t>
            </a:r>
            <a:r>
              <a:rPr lang="en-US" sz="1400" b="1" dirty="0" smtClean="0">
                <a:cs typeface="B Nazanin" panose="00000400000000000000" pitchFamily="2" charset="-78"/>
              </a:rPr>
              <a:t>DRSFR</a:t>
            </a:r>
            <a:r>
              <a:rPr lang="fa-IR" sz="1400" b="1" dirty="0" smtClean="0">
                <a:cs typeface="B Nazanin" panose="00000400000000000000" pitchFamily="2" charset="-78"/>
              </a:rPr>
              <a:t> برای داده‌های شماره‌گذاری شده</a:t>
            </a:r>
            <a:endParaRPr lang="en-US" sz="1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8024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طراحی و پیاده‌سازی ابزار</a:t>
            </a: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703526055"/>
              </p:ext>
            </p:extLst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۲۶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 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۳۵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645920" y="1290811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2" algn="r" rtl="1"/>
            <a:endParaRPr lang="fa-IR" sz="2800" dirty="0" smtClean="0">
              <a:cs typeface="B Nazanin" panose="00000400000000000000" pitchFamily="2" charset="-78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661579" y="1631777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2" algn="r" rtl="1"/>
            <a:r>
              <a:rPr lang="fa-IR" dirty="0" smtClean="0">
                <a:cs typeface="B Nazanin" panose="00000400000000000000" pitchFamily="2" charset="-78"/>
              </a:rPr>
              <a:t>معماری کلی و پیکرپاره‌های ابزار </a:t>
            </a:r>
            <a:r>
              <a:rPr lang="en-US" dirty="0" err="1" smtClean="0">
                <a:cs typeface="B Nazanin" panose="00000400000000000000" pitchFamily="2" charset="-78"/>
              </a:rPr>
              <a:t>SDMiner</a:t>
            </a:r>
            <a:endParaRPr lang="fa-IR" dirty="0" smtClean="0">
              <a:cs typeface="B Nazanin" panose="00000400000000000000" pitchFamily="2" charset="-78"/>
            </a:endParaRPr>
          </a:p>
          <a:p>
            <a:pPr lvl="3" algn="r" rtl="1"/>
            <a:r>
              <a:rPr lang="fa-IR" dirty="0" smtClean="0">
                <a:cs typeface="B Nazanin" panose="00000400000000000000" pitchFamily="2" charset="-78"/>
              </a:rPr>
              <a:t>هدف از ایجاد ابزار: </a:t>
            </a:r>
            <a:r>
              <a:rPr lang="fa-IR" dirty="0">
                <a:cs typeface="B Nazanin" panose="00000400000000000000" pitchFamily="2" charset="-78"/>
              </a:rPr>
              <a:t>ساده‌تر کردن تعریف و اجرای وظایف داده‌کاوی بر بستر آپاچی </a:t>
            </a:r>
            <a:r>
              <a:rPr lang="fa-IR" dirty="0" smtClean="0">
                <a:cs typeface="B Nazanin" panose="00000400000000000000" pitchFamily="2" charset="-78"/>
              </a:rPr>
              <a:t>اسپارک</a:t>
            </a:r>
          </a:p>
          <a:p>
            <a:pPr lvl="2" algn="r" rtl="1"/>
            <a:r>
              <a:rPr lang="fa-IR" dirty="0" smtClean="0">
                <a:cs typeface="B Nazanin" panose="00000400000000000000" pitchFamily="2" charset="-78"/>
              </a:rPr>
              <a:t>مدل فرآیندی آبشاری</a:t>
            </a:r>
            <a:endParaRPr lang="fa-IR" dirty="0">
              <a:cs typeface="B Nazanin" panose="00000400000000000000" pitchFamily="2" charset="-78"/>
            </a:endParaRPr>
          </a:p>
          <a:p>
            <a:pPr lvl="2" algn="r" rtl="1"/>
            <a:r>
              <a:rPr lang="fa-IR" dirty="0" smtClean="0">
                <a:cs typeface="B Nazanin" panose="00000400000000000000" pitchFamily="2" charset="-78"/>
              </a:rPr>
              <a:t>برخی از مستندات تحلیل و طراحی</a:t>
            </a:r>
          </a:p>
        </p:txBody>
      </p:sp>
    </p:spTree>
    <p:extLst>
      <p:ext uri="{BB962C8B-B14F-4D97-AF65-F5344CB8AC3E}">
        <p14:creationId xmlns:p14="http://schemas.microsoft.com/office/powerpoint/2010/main" val="220165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طراحی و پیاده‌سازی ابزار</a:t>
            </a: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۲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۷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 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۳۵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645920" y="1290811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2" algn="r" rtl="1"/>
            <a:endParaRPr lang="fa-IR" sz="2800" dirty="0" smtClean="0">
              <a:cs typeface="B Nazanin" panose="00000400000000000000" pitchFamily="2" charset="-78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661579" y="1631777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2" algn="r" rtl="1"/>
            <a:r>
              <a:rPr lang="fa-IR" dirty="0" smtClean="0">
                <a:cs typeface="B Nazanin" panose="00000400000000000000" pitchFamily="2" charset="-78"/>
              </a:rPr>
              <a:t>معماری و پیکرپاره‌های ابزار </a:t>
            </a:r>
            <a:r>
              <a:rPr lang="en-US" dirty="0" err="1" smtClean="0">
                <a:cs typeface="B Nazanin" panose="00000400000000000000" pitchFamily="2" charset="-78"/>
              </a:rPr>
              <a:t>SDMiner</a:t>
            </a:r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56" y="2276872"/>
            <a:ext cx="5121583" cy="351533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15596" y="5985402"/>
            <a:ext cx="4938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400" b="1" dirty="0" smtClean="0">
                <a:cs typeface="B Nazanin" panose="00000400000000000000" pitchFamily="2" charset="-78"/>
              </a:rPr>
              <a:t>شکل </a:t>
            </a:r>
            <a:r>
              <a:rPr lang="fa-IR" sz="1400" b="1" dirty="0" smtClean="0">
                <a:cs typeface="B Nazanin" panose="00000400000000000000" pitchFamily="2" charset="-78"/>
              </a:rPr>
              <a:t>۱۰</a:t>
            </a:r>
            <a:r>
              <a:rPr lang="fa-IR" sz="1400" b="1" dirty="0" smtClean="0">
                <a:cs typeface="B Nazanin" panose="00000400000000000000" pitchFamily="2" charset="-78"/>
              </a:rPr>
              <a:t> </a:t>
            </a:r>
            <a:r>
              <a:rPr lang="fa-IR" sz="1400" b="1" dirty="0" smtClean="0">
                <a:cs typeface="B Nazanin" panose="00000400000000000000" pitchFamily="2" charset="-78"/>
              </a:rPr>
              <a:t>– </a:t>
            </a:r>
            <a:r>
              <a:rPr lang="fa-IR" sz="1400" b="1" dirty="0" smtClean="0">
                <a:cs typeface="B Nazanin" panose="00000400000000000000" pitchFamily="2" charset="-78"/>
              </a:rPr>
              <a:t>معماری لایه‌ای </a:t>
            </a:r>
            <a:r>
              <a:rPr lang="en-US" sz="1400" b="1" dirty="0" err="1" smtClean="0">
                <a:cs typeface="B Nazanin" panose="00000400000000000000" pitchFamily="2" charset="-78"/>
              </a:rPr>
              <a:t>SDMiner</a:t>
            </a:r>
            <a:endParaRPr lang="en-US" sz="1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0948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طراحی و پیاده‌سازی ابزار</a:t>
            </a: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۲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۸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 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۳۵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645920" y="1290811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2" algn="r" rtl="1"/>
            <a:endParaRPr lang="fa-IR" sz="2800" dirty="0" smtClean="0">
              <a:cs typeface="B Nazanin" panose="00000400000000000000" pitchFamily="2" charset="-78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661579" y="1631777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2" algn="r" rtl="1"/>
            <a:r>
              <a:rPr lang="fa-IR" dirty="0" smtClean="0">
                <a:cs typeface="B Nazanin" panose="00000400000000000000" pitchFamily="2" charset="-78"/>
              </a:rPr>
              <a:t>رابط کاربری تحت وب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15597" y="5760122"/>
            <a:ext cx="4938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400" b="1" dirty="0" smtClean="0">
                <a:cs typeface="B Nazanin" panose="00000400000000000000" pitchFamily="2" charset="-78"/>
              </a:rPr>
              <a:t>شکل </a:t>
            </a:r>
            <a:r>
              <a:rPr lang="fa-IR" sz="1400" b="1" dirty="0" smtClean="0">
                <a:cs typeface="B Nazanin" panose="00000400000000000000" pitchFamily="2" charset="-78"/>
              </a:rPr>
              <a:t>۱۱ – نمای تعریف وظایف داده‌کاوی در </a:t>
            </a:r>
            <a:r>
              <a:rPr lang="en-US" sz="1400" b="1" dirty="0" err="1" smtClean="0">
                <a:cs typeface="B Nazanin" panose="00000400000000000000" pitchFamily="2" charset="-78"/>
              </a:rPr>
              <a:t>SDMiner</a:t>
            </a:r>
            <a:endParaRPr lang="en-US" sz="1400" b="1" dirty="0"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824" y="2240144"/>
            <a:ext cx="7020272" cy="302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2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داده‌های </a:t>
            </a:r>
            <a:r>
              <a:rPr lang="fa-IR" dirty="0">
                <a:cs typeface="B Nazanin" panose="00000400000000000000" pitchFamily="2" charset="-78"/>
              </a:rPr>
              <a:t>جاری: کاربردها و چالش‌ها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 algn="r" rtl="1"/>
            <a:r>
              <a:rPr lang="fa-IR" dirty="0" smtClean="0">
                <a:cs typeface="B Nazanin" panose="00000400000000000000" pitchFamily="2" charset="-78"/>
              </a:rPr>
              <a:t>داده‌های جاری</a:t>
            </a:r>
          </a:p>
          <a:p>
            <a:pPr lvl="2"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024553977"/>
              </p:ext>
            </p:extLst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88304" y="5747430"/>
            <a:ext cx="619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  <a:r>
              <a:rPr lang="en-US" sz="1400" dirty="0"/>
              <a:t>https://www.pehub.com/2014/03/thomson-reuters-partners-with-cambridge-associates-on-benchmark-data/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304" y="2059723"/>
            <a:ext cx="6192688" cy="35518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۲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۳۵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7152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طراحی و پیاده‌سازی ابزار</a:t>
            </a: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۲۹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 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۳۵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645920" y="1290811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2" algn="r" rtl="1"/>
            <a:endParaRPr lang="fa-IR" sz="2800" dirty="0" smtClean="0">
              <a:cs typeface="B Nazanin" panose="00000400000000000000" pitchFamily="2" charset="-78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661579" y="1631777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2" algn="r" rtl="1"/>
            <a:r>
              <a:rPr lang="fa-IR" dirty="0" smtClean="0">
                <a:cs typeface="B Nazanin" panose="00000400000000000000" pitchFamily="2" charset="-78"/>
              </a:rPr>
              <a:t>مدل فرآیندی آبشاری</a:t>
            </a:r>
          </a:p>
          <a:p>
            <a:pPr lvl="3" algn="r" rtl="1"/>
            <a:r>
              <a:rPr lang="fa-IR" dirty="0" smtClean="0">
                <a:cs typeface="B Nazanin" panose="00000400000000000000" pitchFamily="2" charset="-78"/>
              </a:rPr>
              <a:t>ارتباط</a:t>
            </a:r>
          </a:p>
          <a:p>
            <a:pPr lvl="3" algn="r" rtl="1"/>
            <a:r>
              <a:rPr lang="fa-IR" dirty="0" smtClean="0">
                <a:cs typeface="B Nazanin" panose="00000400000000000000" pitchFamily="2" charset="-78"/>
              </a:rPr>
              <a:t>برنامه‌ریزی</a:t>
            </a:r>
          </a:p>
          <a:p>
            <a:pPr lvl="3" algn="r" rtl="1"/>
            <a:r>
              <a:rPr lang="fa-IR" dirty="0" smtClean="0">
                <a:cs typeface="B Nazanin" panose="00000400000000000000" pitchFamily="2" charset="-78"/>
              </a:rPr>
              <a:t>مدل‌سازی</a:t>
            </a:r>
          </a:p>
          <a:p>
            <a:pPr lvl="3" algn="r" rtl="1"/>
            <a:r>
              <a:rPr lang="fa-IR" dirty="0" smtClean="0">
                <a:cs typeface="B Nazanin" panose="00000400000000000000" pitchFamily="2" charset="-78"/>
              </a:rPr>
              <a:t>ساخت</a:t>
            </a:r>
          </a:p>
          <a:p>
            <a:pPr lvl="3" algn="r" rtl="1"/>
            <a:r>
              <a:rPr lang="fa-IR" dirty="0" smtClean="0">
                <a:cs typeface="B Nazanin" panose="00000400000000000000" pitchFamily="2" charset="-78"/>
              </a:rPr>
              <a:t>استقرار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15597" y="5949280"/>
            <a:ext cx="4938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400" b="1" dirty="0" smtClean="0">
                <a:cs typeface="B Nazanin" panose="00000400000000000000" pitchFamily="2" charset="-78"/>
              </a:rPr>
              <a:t>شکل </a:t>
            </a:r>
            <a:r>
              <a:rPr lang="fa-IR" sz="1400" b="1" dirty="0" smtClean="0">
                <a:cs typeface="B Nazanin" panose="00000400000000000000" pitchFamily="2" charset="-78"/>
              </a:rPr>
              <a:t>۱۲ - مدل فرآیندی آبشاری [۱۳]</a:t>
            </a:r>
            <a:endParaRPr lang="en-US" sz="1400" b="1" dirty="0"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08" y="3991059"/>
            <a:ext cx="7312856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5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طراحی و پیاده‌سازی ابزار</a:t>
            </a: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۳۰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 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۳۵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645920" y="1290811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2" algn="r" rtl="1"/>
            <a:endParaRPr lang="fa-IR" sz="2800" dirty="0" smtClean="0">
              <a:cs typeface="B Nazanin" panose="00000400000000000000" pitchFamily="2" charset="-78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661579" y="1631777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2" algn="r" rtl="1"/>
            <a:r>
              <a:rPr lang="fa-IR" dirty="0" smtClean="0">
                <a:cs typeface="B Nazanin" panose="00000400000000000000" pitchFamily="2" charset="-78"/>
              </a:rPr>
              <a:t>مستندات تحلیل و طراحی: نمودار مفهومی سطح صفر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15597" y="5949280"/>
            <a:ext cx="4938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400" b="1" dirty="0" smtClean="0">
                <a:cs typeface="B Nazanin" panose="00000400000000000000" pitchFamily="2" charset="-78"/>
              </a:rPr>
              <a:t>شکل ۱۳</a:t>
            </a:r>
            <a:r>
              <a:rPr lang="fa-IR" sz="1400" b="1" dirty="0" smtClean="0">
                <a:cs typeface="B Nazanin" panose="00000400000000000000" pitchFamily="2" charset="-78"/>
              </a:rPr>
              <a:t> – نمودار مفهومی سطح صفر</a:t>
            </a:r>
            <a:endParaRPr lang="en-US" sz="1400" b="1" dirty="0">
              <a:cs typeface="B Nazanin" panose="00000400000000000000" pitchFamily="2" charset="-78"/>
            </a:endParaRPr>
          </a:p>
        </p:txBody>
      </p:sp>
      <p:pic>
        <p:nvPicPr>
          <p:cNvPr id="16" name="image06.png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89" y="2605733"/>
            <a:ext cx="5786715" cy="285268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00036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طراحی و پیاده‌سازی ابزار</a:t>
            </a: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۳۱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 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۳۵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645920" y="1290811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2" algn="r" rtl="1"/>
            <a:endParaRPr lang="fa-IR" sz="2800" dirty="0" smtClean="0">
              <a:cs typeface="B Nazanin" panose="00000400000000000000" pitchFamily="2" charset="-78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661579" y="1631777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2" algn="r" rtl="1"/>
            <a:r>
              <a:rPr lang="fa-IR" dirty="0" smtClean="0">
                <a:cs typeface="B Nazanin" panose="00000400000000000000" pitchFamily="2" charset="-78"/>
              </a:rPr>
              <a:t>مستندات تحلیل و طراحی: نمودار مورد کاربرد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15597" y="5949280"/>
            <a:ext cx="4938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400" b="1" dirty="0" smtClean="0">
                <a:cs typeface="B Nazanin" panose="00000400000000000000" pitchFamily="2" charset="-78"/>
              </a:rPr>
              <a:t>شکل ۱۴</a:t>
            </a:r>
            <a:r>
              <a:rPr lang="fa-IR" sz="1400" b="1" dirty="0" smtClean="0">
                <a:cs typeface="B Nazanin" panose="00000400000000000000" pitchFamily="2" charset="-78"/>
              </a:rPr>
              <a:t> – نمودار مفهومی سطح صفر</a:t>
            </a:r>
            <a:endParaRPr lang="en-US" sz="1400" b="1" dirty="0">
              <a:cs typeface="B Nazanin" panose="00000400000000000000" pitchFamily="2" charset="-78"/>
            </a:endParaRPr>
          </a:p>
        </p:txBody>
      </p:sp>
      <p:pic>
        <p:nvPicPr>
          <p:cNvPr id="16" name="image06.png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151" y="2276873"/>
            <a:ext cx="4104456" cy="360039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7388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جمع‌بندی و کارهای آینده</a:t>
            </a: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992106245"/>
              </p:ext>
            </p:extLst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۳۲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 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۳۵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645920" y="1290811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2" algn="r" rtl="1"/>
            <a:endParaRPr lang="fa-IR" sz="2800" dirty="0" smtClean="0">
              <a:cs typeface="B Nazanin" panose="00000400000000000000" pitchFamily="2" charset="-78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435608" y="1631777"/>
            <a:ext cx="7724051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2" algn="r" rtl="1"/>
            <a:r>
              <a:rPr lang="fa-IR" dirty="0" smtClean="0">
                <a:cs typeface="B Nazanin" panose="00000400000000000000" pitchFamily="2" charset="-78"/>
              </a:rPr>
              <a:t>مرور مباحث مطرح شده</a:t>
            </a:r>
          </a:p>
          <a:p>
            <a:pPr lvl="2" algn="r" rtl="1"/>
            <a:r>
              <a:rPr lang="fa-IR" dirty="0" smtClean="0">
                <a:cs typeface="B Nazanin" panose="00000400000000000000" pitchFamily="2" charset="-78"/>
              </a:rPr>
              <a:t>کارهای قابل انجام برای توسعه‌ی این پروژه:</a:t>
            </a:r>
          </a:p>
          <a:p>
            <a:pPr lvl="3" algn="r" rtl="1"/>
            <a:r>
              <a:rPr lang="fa-IR" dirty="0" smtClean="0">
                <a:cs typeface="B Nazanin" panose="00000400000000000000" pitchFamily="2" charset="-78"/>
              </a:rPr>
              <a:t>غِنابخشی به کتابخانه‌ی الگوریتم‌ها</a:t>
            </a:r>
          </a:p>
          <a:p>
            <a:pPr lvl="4" algn="r" rtl="1"/>
            <a:r>
              <a:rPr lang="fa-IR" dirty="0" smtClean="0">
                <a:cs typeface="B Nazanin" panose="00000400000000000000" pitchFamily="2" charset="-78"/>
              </a:rPr>
              <a:t>بازطراحی الگوریتم‌ها به صورت توزیع‌یافته و مبتنی بر مدل برنامه‌نویسی اسپارک</a:t>
            </a:r>
          </a:p>
          <a:p>
            <a:pPr lvl="3" algn="r" rtl="1"/>
            <a:r>
              <a:rPr lang="fa-IR" dirty="0" smtClean="0">
                <a:cs typeface="B Nazanin" panose="00000400000000000000" pitchFamily="2" charset="-78"/>
              </a:rPr>
              <a:t>بهبود رابط کاربری</a:t>
            </a:r>
          </a:p>
          <a:p>
            <a:pPr lvl="4" algn="r" rtl="1"/>
            <a:r>
              <a:rPr lang="fa-IR" dirty="0" smtClean="0">
                <a:cs typeface="B Nazanin" panose="00000400000000000000" pitchFamily="2" charset="-78"/>
              </a:rPr>
              <a:t>استفاده از روش‌های مصورسازی (</a:t>
            </a:r>
            <a:r>
              <a:rPr lang="en-US" dirty="0" smtClean="0">
                <a:cs typeface="B Nazanin" panose="00000400000000000000" pitchFamily="2" charset="-78"/>
              </a:rPr>
              <a:t>Visualization</a:t>
            </a:r>
            <a:r>
              <a:rPr lang="fa-IR" dirty="0" smtClean="0">
                <a:cs typeface="B Nazanin" panose="00000400000000000000" pitchFamily="2" charset="-78"/>
              </a:rPr>
              <a:t>)</a:t>
            </a:r>
          </a:p>
          <a:p>
            <a:pPr lvl="3" algn="r" rtl="1"/>
            <a:r>
              <a:rPr lang="fa-IR" dirty="0" smtClean="0">
                <a:cs typeface="B Nazanin" panose="00000400000000000000" pitchFamily="2" charset="-78"/>
              </a:rPr>
              <a:t>افزودن قابلیت نصب، تنظیم و راه‌اندازی اسپارک و لیوی بر روی خوشه‌های موردنظر</a:t>
            </a:r>
          </a:p>
          <a:p>
            <a:pPr lvl="4" algn="r" rtl="1"/>
            <a:r>
              <a:rPr lang="fa-IR" dirty="0" smtClean="0">
                <a:cs typeface="B Nazanin" panose="00000400000000000000" pitchFamily="2" charset="-78"/>
              </a:rPr>
              <a:t>افزودن امکان میزان‌سازی (</a:t>
            </a:r>
            <a:r>
              <a:rPr lang="en-US" dirty="0" smtClean="0">
                <a:cs typeface="B Nazanin" panose="00000400000000000000" pitchFamily="2" charset="-78"/>
              </a:rPr>
              <a:t>Tuning</a:t>
            </a:r>
            <a:r>
              <a:rPr lang="fa-IR" dirty="0" smtClean="0">
                <a:cs typeface="B Nazanin" panose="00000400000000000000" pitchFamily="2" charset="-78"/>
              </a:rPr>
              <a:t>)</a:t>
            </a:r>
          </a:p>
          <a:p>
            <a:pPr lvl="3" algn="r" rtl="1"/>
            <a:r>
              <a:rPr lang="fa-IR" dirty="0" smtClean="0">
                <a:cs typeface="B Nazanin" panose="00000400000000000000" pitchFamily="2" charset="-78"/>
              </a:rPr>
              <a:t>پشتیبانی از دریافت و پردازش هم‌زمان جریان‌داده‌های مختلف</a:t>
            </a:r>
          </a:p>
          <a:p>
            <a:pPr lvl="3" algn="r" rtl="1"/>
            <a:r>
              <a:rPr lang="fa-IR" dirty="0" smtClean="0">
                <a:cs typeface="B Nazanin" panose="00000400000000000000" pitchFamily="2" charset="-78"/>
              </a:rPr>
              <a:t>پیشتیبانی از بسترهای توزیع‌یافته‌ی دیگر</a:t>
            </a:r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3110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منابع و مراجع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2296" indent="0">
              <a:buNone/>
            </a:pPr>
            <a:r>
              <a:rPr lang="fa-IR" sz="1400" dirty="0"/>
              <a:t>[۱] </a:t>
            </a:r>
            <a:r>
              <a:rPr lang="en-US" sz="1400" dirty="0" smtClean="0"/>
              <a:t> Aggarwal</a:t>
            </a:r>
            <a:r>
              <a:rPr lang="en-US" sz="1400" dirty="0"/>
              <a:t>, </a:t>
            </a:r>
            <a:r>
              <a:rPr lang="en-US" sz="1400" dirty="0" err="1"/>
              <a:t>Charu</a:t>
            </a:r>
            <a:r>
              <a:rPr lang="en-US" sz="1400" dirty="0"/>
              <a:t> C. Data streams: models and algorithms. Vol. 31. Springer Science &amp; Business Media, 2007</a:t>
            </a:r>
            <a:r>
              <a:rPr lang="en-US" sz="1400" dirty="0" smtClean="0"/>
              <a:t>.</a:t>
            </a:r>
          </a:p>
          <a:p>
            <a:pPr marL="82296" indent="0">
              <a:buNone/>
            </a:pPr>
            <a:r>
              <a:rPr lang="fa-IR" sz="1400" dirty="0"/>
              <a:t>[۲] </a:t>
            </a:r>
            <a:r>
              <a:rPr lang="en-US" sz="1400" dirty="0" smtClean="0"/>
              <a:t> </a:t>
            </a:r>
            <a:r>
              <a:rPr lang="en-US" sz="1400" dirty="0" err="1" smtClean="0"/>
              <a:t>Leskovec</a:t>
            </a:r>
            <a:r>
              <a:rPr lang="en-US" sz="1400" dirty="0"/>
              <a:t>, Jure, </a:t>
            </a:r>
            <a:r>
              <a:rPr lang="en-US" sz="1400" dirty="0" err="1"/>
              <a:t>Anand</a:t>
            </a:r>
            <a:r>
              <a:rPr lang="en-US" sz="1400" dirty="0"/>
              <a:t> </a:t>
            </a:r>
            <a:r>
              <a:rPr lang="en-US" sz="1400" dirty="0" err="1"/>
              <a:t>Rajaraman</a:t>
            </a:r>
            <a:r>
              <a:rPr lang="en-US" sz="1400" dirty="0"/>
              <a:t>, and Jeffrey David Ullman. Mining of massive datasets. Cambridge University Press, 2014</a:t>
            </a:r>
            <a:r>
              <a:rPr lang="en-US" sz="1400" dirty="0" smtClean="0"/>
              <a:t>.</a:t>
            </a:r>
          </a:p>
          <a:p>
            <a:pPr marL="82296" indent="0">
              <a:buNone/>
            </a:pPr>
            <a:r>
              <a:rPr lang="fa-IR" sz="1400" dirty="0"/>
              <a:t>[۳] </a:t>
            </a:r>
            <a:r>
              <a:rPr lang="en-US" sz="1400" dirty="0" smtClean="0"/>
              <a:t> Andrade</a:t>
            </a:r>
            <a:r>
              <a:rPr lang="en-US" sz="1400" dirty="0"/>
              <a:t>, Henrique CM, </a:t>
            </a:r>
            <a:r>
              <a:rPr lang="en-US" sz="1400" dirty="0" err="1"/>
              <a:t>Buğra</a:t>
            </a:r>
            <a:r>
              <a:rPr lang="en-US" sz="1400" dirty="0"/>
              <a:t> </a:t>
            </a:r>
            <a:r>
              <a:rPr lang="en-US" sz="1400" dirty="0" err="1"/>
              <a:t>Gedik</a:t>
            </a:r>
            <a:r>
              <a:rPr lang="en-US" sz="1400" dirty="0"/>
              <a:t>, and Deepak S. </a:t>
            </a:r>
            <a:r>
              <a:rPr lang="en-US" sz="1400" dirty="0" err="1"/>
              <a:t>Turaga</a:t>
            </a:r>
            <a:r>
              <a:rPr lang="en-US" sz="1400" dirty="0"/>
              <a:t>. Fundamentals of Stream Processing: Application Design, Systems, and Analytics. Cambridge University Press, 2014</a:t>
            </a:r>
            <a:r>
              <a:rPr lang="en-US" sz="1400" dirty="0" smtClean="0"/>
              <a:t>.</a:t>
            </a:r>
          </a:p>
          <a:p>
            <a:pPr marL="82296" indent="0">
              <a:buNone/>
            </a:pPr>
            <a:r>
              <a:rPr lang="fa-IR" sz="1400" dirty="0"/>
              <a:t>[۴] </a:t>
            </a:r>
            <a:r>
              <a:rPr lang="en-US" sz="1400" dirty="0" smtClean="0"/>
              <a:t> Han</a:t>
            </a:r>
            <a:r>
              <a:rPr lang="en-US" sz="1400" dirty="0"/>
              <a:t>, </a:t>
            </a:r>
            <a:r>
              <a:rPr lang="en-US" sz="1400" dirty="0" err="1"/>
              <a:t>Jiawei</a:t>
            </a:r>
            <a:r>
              <a:rPr lang="en-US" sz="1400" dirty="0"/>
              <a:t>, </a:t>
            </a:r>
            <a:r>
              <a:rPr lang="en-US" sz="1400" dirty="0" err="1"/>
              <a:t>Micheline</a:t>
            </a:r>
            <a:r>
              <a:rPr lang="en-US" sz="1400" dirty="0"/>
              <a:t> </a:t>
            </a:r>
            <a:r>
              <a:rPr lang="en-US" sz="1400" dirty="0" err="1"/>
              <a:t>Kamber</a:t>
            </a:r>
            <a:r>
              <a:rPr lang="en-US" sz="1400" dirty="0"/>
              <a:t>, and Jian Pei. Data mining: concepts and techniques. Elsevier, 2011</a:t>
            </a:r>
            <a:r>
              <a:rPr lang="en-US" sz="1400" dirty="0" smtClean="0"/>
              <a:t>.</a:t>
            </a:r>
          </a:p>
          <a:p>
            <a:pPr marL="82296" indent="0">
              <a:buNone/>
            </a:pPr>
            <a:r>
              <a:rPr lang="en-US" sz="1400" dirty="0" smtClean="0"/>
              <a:t> [</a:t>
            </a:r>
            <a:r>
              <a:rPr lang="fa-IR" sz="1400" dirty="0" smtClean="0"/>
              <a:t>۵</a:t>
            </a:r>
            <a:r>
              <a:rPr lang="en-US" sz="1400" dirty="0" smtClean="0"/>
              <a:t>] “Apache </a:t>
            </a:r>
            <a:r>
              <a:rPr lang="en-US" sz="1400" dirty="0" err="1"/>
              <a:t>Flink</a:t>
            </a:r>
            <a:r>
              <a:rPr lang="en-US" sz="1400" dirty="0"/>
              <a:t>: Scalable Batch and Stream Data Processing." Web. 31 Jan. 2016. </a:t>
            </a:r>
            <a:r>
              <a:rPr lang="en-US" sz="1400" dirty="0" smtClean="0"/>
              <a:t>&lt;</a:t>
            </a:r>
            <a:r>
              <a:rPr lang="en-US" sz="1400" dirty="0"/>
              <a:t>http://flink.apache.org</a:t>
            </a:r>
            <a:r>
              <a:rPr lang="en-US" sz="1400" dirty="0" smtClean="0"/>
              <a:t>/&gt;.</a:t>
            </a:r>
          </a:p>
          <a:p>
            <a:pPr marL="82296" indent="0">
              <a:buNone/>
            </a:pPr>
            <a:r>
              <a:rPr lang="fa-IR" sz="1400" dirty="0"/>
              <a:t>[۶] </a:t>
            </a:r>
            <a:r>
              <a:rPr lang="en-US" sz="1400" dirty="0" smtClean="0"/>
              <a:t> “Apache </a:t>
            </a:r>
            <a:r>
              <a:rPr lang="en-US" sz="1400" dirty="0"/>
              <a:t>Storm</a:t>
            </a:r>
            <a:r>
              <a:rPr lang="en-US" sz="1400" dirty="0" smtClean="0"/>
              <a:t>." </a:t>
            </a:r>
            <a:r>
              <a:rPr lang="en-US" sz="1400" dirty="0"/>
              <a:t>Web. 31 Jan. 2016. &lt;http://storm.apache.org</a:t>
            </a:r>
            <a:r>
              <a:rPr lang="en-US" sz="1400" dirty="0" smtClean="0"/>
              <a:t>/&gt;.</a:t>
            </a:r>
          </a:p>
          <a:p>
            <a:pPr marL="82296" indent="0">
              <a:buNone/>
            </a:pPr>
            <a:r>
              <a:rPr lang="fa-IR" sz="1400" dirty="0"/>
              <a:t>[۷] </a:t>
            </a:r>
            <a:r>
              <a:rPr lang="en-US" sz="1400" dirty="0" smtClean="0"/>
              <a:t> </a:t>
            </a:r>
            <a:r>
              <a:rPr lang="en-US" sz="1400" dirty="0" err="1" smtClean="0"/>
              <a:t>Zaharia</a:t>
            </a:r>
            <a:r>
              <a:rPr lang="en-US" sz="1400" dirty="0"/>
              <a:t>, </a:t>
            </a:r>
            <a:r>
              <a:rPr lang="en-US" sz="1400" dirty="0" err="1"/>
              <a:t>Matei</a:t>
            </a:r>
            <a:r>
              <a:rPr lang="en-US" sz="1400" dirty="0"/>
              <a:t>, et al. "Discretized streams: Fault-tolerant streaming computation at scale." Proceedings of the Twenty-Fourth ACM Symposium on Operating Systems Principles. ACM, 2013</a:t>
            </a:r>
            <a:r>
              <a:rPr lang="en-US" sz="1400" dirty="0" smtClean="0"/>
              <a:t>.</a:t>
            </a:r>
          </a:p>
          <a:p>
            <a:pPr marL="82296" indent="0">
              <a:buNone/>
            </a:pPr>
            <a:r>
              <a:rPr lang="fa-IR" sz="1400" dirty="0"/>
              <a:t>[۸] </a:t>
            </a:r>
            <a:r>
              <a:rPr lang="en-US" sz="1400" dirty="0" smtClean="0"/>
              <a:t> </a:t>
            </a:r>
            <a:r>
              <a:rPr lang="en-US" sz="1400" dirty="0" err="1" smtClean="0"/>
              <a:t>Zaharia</a:t>
            </a:r>
            <a:r>
              <a:rPr lang="en-US" sz="1400" dirty="0"/>
              <a:t>, </a:t>
            </a:r>
            <a:r>
              <a:rPr lang="en-US" sz="1400" dirty="0" err="1"/>
              <a:t>Matei</a:t>
            </a:r>
            <a:r>
              <a:rPr lang="en-US" sz="1400" dirty="0"/>
              <a:t>, et al. "Resilient distributed datasets: A fault-tolerant abstraction for in-memory cluster computing." Proceedings of the 9th USENIX conference on Networked Systems Design and Implementation. USENIX Association, 2012</a:t>
            </a:r>
            <a:r>
              <a:rPr lang="en-US" sz="1400" dirty="0" smtClean="0"/>
              <a:t>.</a:t>
            </a:r>
          </a:p>
          <a:p>
            <a:pPr marL="82296" indent="0">
              <a:buNone/>
            </a:pPr>
            <a:r>
              <a:rPr lang="fa-IR" sz="1400" dirty="0"/>
              <a:t>[۹] </a:t>
            </a:r>
            <a:r>
              <a:rPr lang="en-US" sz="1400" dirty="0" smtClean="0"/>
              <a:t>“Apache </a:t>
            </a:r>
            <a:r>
              <a:rPr lang="en-US" sz="1400" dirty="0"/>
              <a:t>Spark™ - Lightning-Fast Cluster Computing." Web. 31 Jan. 2016. &lt;http://spark.apache.org</a:t>
            </a:r>
            <a:r>
              <a:rPr lang="en-US" sz="1400" dirty="0" smtClean="0"/>
              <a:t>/&gt;.</a:t>
            </a:r>
          </a:p>
          <a:p>
            <a:pPr marL="82296" indent="0">
              <a:buNone/>
            </a:pPr>
            <a:r>
              <a:rPr lang="fa-IR" sz="1400" dirty="0"/>
              <a:t>[۱۰] </a:t>
            </a:r>
            <a:r>
              <a:rPr lang="en-US" sz="1400" dirty="0" smtClean="0"/>
              <a:t>“BDAS</a:t>
            </a:r>
            <a:r>
              <a:rPr lang="en-US" sz="1400" dirty="0"/>
              <a:t>, the Berkeley Data Analytics Stack." </a:t>
            </a:r>
            <a:r>
              <a:rPr lang="en-US" sz="1400" dirty="0" err="1"/>
              <a:t>AMPLab</a:t>
            </a:r>
            <a:r>
              <a:rPr lang="en-US" sz="1400" dirty="0"/>
              <a:t> UC Berkeley. Web. 31 Jan. 2016. &lt;http://amplab.cs.berkeley.edu/software/&gt;.</a:t>
            </a:r>
            <a:endParaRPr lang="en-US" sz="1400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۳۳ 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۳۵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0966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منابع و مراجع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2296" indent="0">
              <a:buNone/>
            </a:pPr>
            <a:r>
              <a:rPr lang="fa-IR" sz="1400" dirty="0"/>
              <a:t>[۱۱</a:t>
            </a:r>
            <a:r>
              <a:rPr lang="fa-IR" sz="1400" dirty="0" smtClean="0"/>
              <a:t>] </a:t>
            </a:r>
            <a:r>
              <a:rPr lang="en-US" sz="1400" dirty="0" smtClean="0"/>
              <a:t> “Spark </a:t>
            </a:r>
            <a:r>
              <a:rPr lang="en-US" sz="1400" dirty="0"/>
              <a:t>Streaming | Apache Spark." Web. 31 Jan. 2016. &lt;http://spark.apache.org/streaming</a:t>
            </a:r>
            <a:r>
              <a:rPr lang="en-US" sz="1400" dirty="0" smtClean="0"/>
              <a:t>/&gt;.</a:t>
            </a:r>
            <a:r>
              <a:rPr lang="fa-IR" sz="1400" dirty="0" smtClean="0"/>
              <a:t> [</a:t>
            </a:r>
            <a:r>
              <a:rPr lang="fa-IR" sz="1400" dirty="0"/>
              <a:t>۱۲</a:t>
            </a:r>
            <a:r>
              <a:rPr lang="fa-IR" sz="1400" dirty="0" smtClean="0"/>
              <a:t>] </a:t>
            </a:r>
            <a:r>
              <a:rPr lang="en-US" sz="1400" dirty="0" smtClean="0"/>
              <a:t> Kreps</a:t>
            </a:r>
            <a:r>
              <a:rPr lang="en-US" sz="1400" dirty="0"/>
              <a:t>, Jay, Neha </a:t>
            </a:r>
            <a:r>
              <a:rPr lang="en-US" sz="1400" dirty="0" err="1"/>
              <a:t>Narkhede</a:t>
            </a:r>
            <a:r>
              <a:rPr lang="en-US" sz="1400" dirty="0"/>
              <a:t>, and Jun Rao. "Kafka: A distributed messaging system for log processing." </a:t>
            </a:r>
            <a:r>
              <a:rPr lang="en-US" sz="1400" dirty="0" err="1"/>
              <a:t>NetDB</a:t>
            </a:r>
            <a:r>
              <a:rPr lang="en-US" sz="1400" dirty="0"/>
              <a:t>, 2011</a:t>
            </a:r>
            <a:r>
              <a:rPr lang="en-US" sz="1400" dirty="0" smtClean="0"/>
              <a:t>.</a:t>
            </a:r>
          </a:p>
          <a:p>
            <a:pPr marL="82296" indent="0">
              <a:buNone/>
            </a:pPr>
            <a:r>
              <a:rPr lang="fa-IR" sz="1400" dirty="0"/>
              <a:t>[۱۳] </a:t>
            </a:r>
            <a:r>
              <a:rPr lang="en-US" sz="1400" dirty="0" smtClean="0"/>
              <a:t> Pressman</a:t>
            </a:r>
            <a:r>
              <a:rPr lang="en-US" sz="1400" dirty="0"/>
              <a:t>, Roger S. Software engineering: a practitioner's approach., 7th Edition, McGraw-Hill, 2009</a:t>
            </a:r>
            <a:r>
              <a:rPr lang="en-US" sz="1400" dirty="0" smtClean="0"/>
              <a:t>.</a:t>
            </a:r>
          </a:p>
          <a:p>
            <a:pPr marL="82296" indent="0">
              <a:buNone/>
            </a:pPr>
            <a:r>
              <a:rPr lang="fa-IR" sz="1400" dirty="0"/>
              <a:t>[۱۴] </a:t>
            </a:r>
            <a:r>
              <a:rPr lang="en-US" sz="1400" dirty="0" smtClean="0"/>
              <a:t> </a:t>
            </a:r>
            <a:r>
              <a:rPr lang="en-US" sz="1400" dirty="0" err="1" smtClean="0"/>
              <a:t>Kamburugamuve</a:t>
            </a:r>
            <a:r>
              <a:rPr lang="en-US" sz="1400" dirty="0"/>
              <a:t>, </a:t>
            </a:r>
            <a:r>
              <a:rPr lang="en-US" sz="1400" dirty="0" err="1"/>
              <a:t>Supun</a:t>
            </a:r>
            <a:r>
              <a:rPr lang="en-US" sz="1400" dirty="0"/>
              <a:t>, and Geoffrey Fox. "Survey of Distributed Stream Processing.", 2015</a:t>
            </a:r>
            <a:r>
              <a:rPr lang="en-US" sz="1400" dirty="0" smtClean="0"/>
              <a:t>.</a:t>
            </a:r>
          </a:p>
          <a:p>
            <a:pPr marL="82296" indent="0">
              <a:buNone/>
            </a:pPr>
            <a:r>
              <a:rPr lang="fa-IR" sz="1400" dirty="0"/>
              <a:t>[۱۵] </a:t>
            </a:r>
            <a:r>
              <a:rPr lang="en-US" sz="1400" dirty="0" smtClean="0"/>
              <a:t> </a:t>
            </a:r>
            <a:r>
              <a:rPr lang="en-US" sz="1400" dirty="0" err="1" smtClean="0"/>
              <a:t>Bifet</a:t>
            </a:r>
            <a:r>
              <a:rPr lang="en-US" sz="1400" dirty="0"/>
              <a:t>, Albert, et al. "</a:t>
            </a:r>
            <a:r>
              <a:rPr lang="en-US" sz="1400" dirty="0" err="1"/>
              <a:t>StreamDM</a:t>
            </a:r>
            <a:r>
              <a:rPr lang="en-US" sz="1400" dirty="0"/>
              <a:t>: Advanced Data Mining in Spark Streaming." 2015 IEEE International Conference on Data Mining Workshop (ICDMW). IEEE, 2015</a:t>
            </a:r>
            <a:r>
              <a:rPr lang="en-US" sz="1400" dirty="0" smtClean="0"/>
              <a:t>.</a:t>
            </a:r>
          </a:p>
          <a:p>
            <a:pPr marL="82296" indent="0">
              <a:buNone/>
            </a:pPr>
            <a:r>
              <a:rPr lang="fa-IR" sz="1400" dirty="0"/>
              <a:t>[۱۶] </a:t>
            </a:r>
            <a:r>
              <a:rPr lang="en-US" sz="1400" dirty="0" smtClean="0"/>
              <a:t> “Spark </a:t>
            </a:r>
            <a:r>
              <a:rPr lang="en-US" sz="1400" dirty="0"/>
              <a:t>Streaming Programming Guide." Spark Streaming. Web. 06 Apr. 2016. &lt;http://spark.apache.org/docs/latest/streaming-programming-guide.html</a:t>
            </a:r>
            <a:r>
              <a:rPr lang="en-US" sz="1400" dirty="0" smtClean="0"/>
              <a:t>&gt;.</a:t>
            </a:r>
          </a:p>
          <a:p>
            <a:pPr marL="82296" indent="0">
              <a:buNone/>
            </a:pPr>
            <a:r>
              <a:rPr lang="fa-IR" sz="1400" dirty="0"/>
              <a:t>[۱۷] </a:t>
            </a:r>
            <a:r>
              <a:rPr lang="en-US" sz="1400" dirty="0"/>
              <a:t>Das, </a:t>
            </a:r>
            <a:r>
              <a:rPr lang="en-US" sz="1400" dirty="0" err="1"/>
              <a:t>Tathagata</a:t>
            </a:r>
            <a:r>
              <a:rPr lang="en-US" sz="1400" dirty="0"/>
              <a:t>, </a:t>
            </a:r>
            <a:r>
              <a:rPr lang="en-US" sz="1400" dirty="0" err="1"/>
              <a:t>Matei</a:t>
            </a:r>
            <a:r>
              <a:rPr lang="en-US" sz="1400" dirty="0"/>
              <a:t> </a:t>
            </a:r>
            <a:r>
              <a:rPr lang="en-US" sz="1400" dirty="0" err="1"/>
              <a:t>Zaharia</a:t>
            </a:r>
            <a:r>
              <a:rPr lang="en-US" sz="1400" dirty="0"/>
              <a:t>, and Patrick Wendell. "Diving into Spark Streaming's Execution Model." </a:t>
            </a:r>
            <a:r>
              <a:rPr lang="en-US" sz="1400" dirty="0" err="1"/>
              <a:t>Databricks</a:t>
            </a:r>
            <a:r>
              <a:rPr lang="en-US" sz="1400" dirty="0"/>
              <a:t>. 2015. Web. 06 Apr. 2016. &lt;https://databricks.com/blog/2015/07/30/diving-into-spark-streamings-execution-model.html</a:t>
            </a:r>
            <a:r>
              <a:rPr lang="en-US" sz="1400" dirty="0" smtClean="0"/>
              <a:t>&gt;.</a:t>
            </a:r>
          </a:p>
          <a:p>
            <a:pPr marL="82296" indent="0">
              <a:buNone/>
            </a:pPr>
            <a:r>
              <a:rPr lang="fa-IR" sz="1400" dirty="0"/>
              <a:t>[۱۸] </a:t>
            </a:r>
            <a:r>
              <a:rPr lang="en-US" sz="1400" dirty="0" smtClean="0"/>
              <a:t> “</a:t>
            </a:r>
            <a:r>
              <a:rPr lang="en-US" sz="1400" dirty="0" err="1" smtClean="0"/>
              <a:t>MLlib</a:t>
            </a:r>
            <a:r>
              <a:rPr lang="en-US" sz="1400" dirty="0" smtClean="0"/>
              <a:t> </a:t>
            </a:r>
            <a:r>
              <a:rPr lang="en-US" sz="1400" dirty="0"/>
              <a:t>| Apache Spark." Web. 06 Apr. 2016. &lt;http://spark.apache.org/mllib</a:t>
            </a:r>
            <a:r>
              <a:rPr lang="en-US" sz="1400" dirty="0" smtClean="0"/>
              <a:t>/&gt;.</a:t>
            </a:r>
          </a:p>
          <a:p>
            <a:pPr marL="82296" indent="0">
              <a:buNone/>
            </a:pPr>
            <a:r>
              <a:rPr lang="fa-IR" sz="1400" dirty="0"/>
              <a:t>[۱۹] </a:t>
            </a:r>
            <a:r>
              <a:rPr lang="en-US" sz="1400" dirty="0" smtClean="0"/>
              <a:t> “Livy</a:t>
            </a:r>
            <a:r>
              <a:rPr lang="en-US" sz="1400" dirty="0"/>
              <a:t>, an Open Source REST Service for Apache Spark" Web. 21 June. 2016. &lt;http://livy.io/&gt;.</a:t>
            </a:r>
            <a:endParaRPr lang="en-US" sz="1400" dirty="0" smtClean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۳۴ 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از </a:t>
            </a:r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۳۵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3668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با تشکر از توجه شما </a:t>
            </a:r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  <a:sym typeface="Wingdings" panose="05000000000000000000" pitchFamily="2" charset="2"/>
              </a:rPr>
              <a:t>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4448" y="1844824"/>
            <a:ext cx="3600400" cy="3600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۳۵ از ۳۵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0411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داده‌های </a:t>
            </a:r>
            <a:r>
              <a:rPr lang="fa-IR" dirty="0">
                <a:cs typeface="B Nazanin" panose="00000400000000000000" pitchFamily="2" charset="-78"/>
              </a:rPr>
              <a:t>جاری: کاربردها و چالش‌ها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 algn="r" rtl="1"/>
            <a:r>
              <a:rPr lang="fa-IR" sz="2800" dirty="0" smtClean="0">
                <a:cs typeface="B Nazanin" panose="00000400000000000000" pitchFamily="2" charset="-78"/>
              </a:rPr>
              <a:t>برخی کاربردهای داده‌های جاری</a:t>
            </a:r>
            <a:br>
              <a:rPr lang="fa-IR" sz="2800" dirty="0" smtClean="0">
                <a:cs typeface="B Nazanin" panose="00000400000000000000" pitchFamily="2" charset="-78"/>
              </a:rPr>
            </a:br>
            <a:endParaRPr lang="fa-IR" sz="2800" dirty="0" smtClean="0">
              <a:cs typeface="B Nazanin" panose="00000400000000000000" pitchFamily="2" charset="-78"/>
            </a:endParaRPr>
          </a:p>
          <a:p>
            <a:pPr lvl="3" algn="just" rtl="1"/>
            <a:r>
              <a:rPr lang="fa-IR" sz="2400" dirty="0" smtClean="0">
                <a:cs typeface="B Nazanin" panose="00000400000000000000" pitchFamily="2" charset="-78"/>
              </a:rPr>
              <a:t>شناسایی الگوهای لحظه‌ای جستجو در وب</a:t>
            </a:r>
          </a:p>
          <a:p>
            <a:pPr lvl="3" algn="just" rtl="1"/>
            <a:r>
              <a:rPr lang="fa-IR" sz="2400" dirty="0" smtClean="0">
                <a:cs typeface="B Nazanin" panose="00000400000000000000" pitchFamily="2" charset="-78"/>
              </a:rPr>
              <a:t>تشخیص موضوعات داغ در شبکه‌های اجتماعی</a:t>
            </a:r>
          </a:p>
          <a:p>
            <a:pPr lvl="3" algn="just" rtl="1"/>
            <a:r>
              <a:rPr lang="fa-IR" sz="2400" dirty="0" smtClean="0">
                <a:cs typeface="B Nazanin" panose="00000400000000000000" pitchFamily="2" charset="-78"/>
              </a:rPr>
              <a:t>نظارتِ پزشکی</a:t>
            </a:r>
          </a:p>
          <a:p>
            <a:pPr lvl="3" algn="just" rtl="1"/>
            <a:r>
              <a:rPr lang="fa-IR" sz="2400" dirty="0" smtClean="0">
                <a:cs typeface="B Nazanin" panose="00000400000000000000" pitchFamily="2" charset="-78"/>
              </a:rPr>
              <a:t>کنترل ترافیک هوشمند در شبکه‌های حمل و نقل</a:t>
            </a:r>
          </a:p>
          <a:p>
            <a:pPr lvl="3" algn="just" rtl="1"/>
            <a:r>
              <a:rPr lang="fa-IR" sz="2400" dirty="0" smtClean="0">
                <a:cs typeface="B Nazanin" panose="00000400000000000000" pitchFamily="2" charset="-78"/>
              </a:rPr>
              <a:t>پایش محیط زیستی</a:t>
            </a:r>
          </a:p>
          <a:p>
            <a:pPr lvl="3" algn="just" rtl="1"/>
            <a:r>
              <a:rPr lang="fa-IR" sz="2400" dirty="0" smtClean="0">
                <a:cs typeface="B Nazanin" panose="00000400000000000000" pitchFamily="2" charset="-78"/>
              </a:rPr>
              <a:t>شبکه‌های هوشمند انرژی</a:t>
            </a:r>
          </a:p>
          <a:p>
            <a:pPr lvl="3" algn="just" rtl="1"/>
            <a:r>
              <a:rPr lang="fa-IR" sz="2400" dirty="0" smtClean="0">
                <a:cs typeface="B Nazanin" panose="00000400000000000000" pitchFamily="2" charset="-78"/>
              </a:rPr>
              <a:t>تشخیص ناهنجاری در تراکنش‌های بانکی</a:t>
            </a:r>
          </a:p>
          <a:p>
            <a:pPr lvl="3" algn="just" rtl="1"/>
            <a:r>
              <a:rPr lang="fa-IR" sz="2400" dirty="0" smtClean="0">
                <a:cs typeface="B Nazanin" panose="00000400000000000000" pitchFamily="2" charset="-78"/>
              </a:rPr>
              <a:t>تشخیص حملات به شبکه‌های کامپیوتری</a:t>
            </a:r>
          </a:p>
          <a:p>
            <a:pPr lvl="3" algn="r" rtl="1"/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742991438"/>
              </p:ext>
            </p:extLst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۳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۳۵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4457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داده‌های </a:t>
            </a:r>
            <a:r>
              <a:rPr lang="fa-IR" dirty="0">
                <a:cs typeface="B Nazanin" panose="00000400000000000000" pitchFamily="2" charset="-78"/>
              </a:rPr>
              <a:t>جاری: کاربردها و چالش‌ها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lvl="2" algn="r" rtl="1"/>
            <a:r>
              <a:rPr lang="fa-IR" sz="2800" dirty="0" smtClean="0">
                <a:cs typeface="B Nazanin" panose="00000400000000000000" pitchFamily="2" charset="-78"/>
              </a:rPr>
              <a:t>چالش‌های پردازش و کاوش داده‌های جاری</a:t>
            </a:r>
            <a:br>
              <a:rPr lang="fa-IR" sz="2800" dirty="0" smtClean="0">
                <a:cs typeface="B Nazanin" panose="00000400000000000000" pitchFamily="2" charset="-78"/>
              </a:rPr>
            </a:br>
            <a:endParaRPr lang="fa-IR" sz="2800" dirty="0" smtClean="0">
              <a:cs typeface="B Nazanin" panose="00000400000000000000" pitchFamily="2" charset="-78"/>
            </a:endParaRPr>
          </a:p>
          <a:p>
            <a:pPr lvl="3" algn="just" rtl="1"/>
            <a:endParaRPr lang="fa-IR" sz="2400" dirty="0" smtClean="0">
              <a:cs typeface="B Nazanin" panose="00000400000000000000" pitchFamily="2" charset="-78"/>
            </a:endParaRPr>
          </a:p>
          <a:p>
            <a:pPr lvl="3" algn="r" rtl="1"/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164033979"/>
              </p:ext>
            </p:extLst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۴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۳۵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68324" y="2062242"/>
            <a:ext cx="5832648" cy="37430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2643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داده‌های </a:t>
            </a:r>
            <a:r>
              <a:rPr lang="fa-IR" dirty="0">
                <a:cs typeface="B Nazanin" panose="00000400000000000000" pitchFamily="2" charset="-78"/>
              </a:rPr>
              <a:t>جاری: کاربردها و چالش‌ها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lvl="2" algn="r" rtl="1"/>
            <a:r>
              <a:rPr lang="fa-IR" sz="2800" dirty="0" smtClean="0">
                <a:cs typeface="B Nazanin" panose="00000400000000000000" pitchFamily="2" charset="-78"/>
              </a:rPr>
              <a:t>چالش‌های پردازش و کاوش داده‌های جاری</a:t>
            </a:r>
            <a:br>
              <a:rPr lang="fa-IR" sz="2800" dirty="0" smtClean="0">
                <a:cs typeface="B Nazanin" panose="00000400000000000000" pitchFamily="2" charset="-78"/>
              </a:rPr>
            </a:br>
            <a:endParaRPr lang="fa-IR" sz="2800" dirty="0" smtClean="0">
              <a:cs typeface="B Nazanin" panose="00000400000000000000" pitchFamily="2" charset="-78"/>
            </a:endParaRPr>
          </a:p>
          <a:p>
            <a:pPr lvl="3" algn="just" rtl="1"/>
            <a:r>
              <a:rPr lang="fa-IR" sz="2400" dirty="0" smtClean="0">
                <a:cs typeface="B Nazanin" panose="00000400000000000000" pitchFamily="2" charset="-78"/>
              </a:rPr>
              <a:t>نیاز به الگوریتم‌های تک-عبوره</a:t>
            </a:r>
          </a:p>
          <a:p>
            <a:pPr lvl="3" algn="just" rtl="1"/>
            <a:r>
              <a:rPr lang="fa-IR" sz="2400" dirty="0" smtClean="0">
                <a:cs typeface="B Nazanin" panose="00000400000000000000" pitchFamily="2" charset="-78"/>
              </a:rPr>
              <a:t>نیاز به پردازش و کاوش بهنگام یا کم‌تأخیر</a:t>
            </a:r>
          </a:p>
          <a:p>
            <a:pPr lvl="3" algn="just" rtl="1"/>
            <a:r>
              <a:rPr lang="fa-IR" sz="2400" dirty="0" smtClean="0">
                <a:cs typeface="B Nazanin" panose="00000400000000000000" pitchFamily="2" charset="-78"/>
              </a:rPr>
              <a:t>عدم امکان ذخیره‌ی همه‌ی داده‌ها برروی حافظه‌های انبوه و پایگاه‌داده‌ها</a:t>
            </a:r>
          </a:p>
          <a:p>
            <a:pPr lvl="3" algn="just" rtl="1"/>
            <a:r>
              <a:rPr lang="fa-IR" sz="2400" dirty="0" smtClean="0">
                <a:cs typeface="B Nazanin" panose="00000400000000000000" pitchFamily="2" charset="-78"/>
              </a:rPr>
              <a:t>امکان تغییر در نرخ ورود و حجم داده‌ها</a:t>
            </a:r>
          </a:p>
          <a:p>
            <a:pPr lvl="3" algn="just" rtl="1"/>
            <a:r>
              <a:rPr lang="fa-IR" sz="2400" dirty="0" smtClean="0">
                <a:cs typeface="B Nazanin" panose="00000400000000000000" pitchFamily="2" charset="-78"/>
              </a:rPr>
              <a:t>وقوع تحول در داده‌ها</a:t>
            </a:r>
          </a:p>
          <a:p>
            <a:pPr lvl="3" algn="just" rtl="1"/>
            <a:endParaRPr lang="fa-IR" sz="2400" dirty="0" smtClean="0">
              <a:cs typeface="B Nazanin" panose="00000400000000000000" pitchFamily="2" charset="-78"/>
            </a:endParaRPr>
          </a:p>
          <a:p>
            <a:pPr lvl="3" algn="r" rtl="1"/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76278833"/>
              </p:ext>
            </p:extLst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۵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۳۵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737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بسترهای پردازش داده‌های جاری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lvl="2" algn="r" rtl="1"/>
            <a:r>
              <a:rPr lang="fa-IR" sz="2800" dirty="0" smtClean="0">
                <a:cs typeface="B Nazanin" panose="00000400000000000000" pitchFamily="2" charset="-78"/>
              </a:rPr>
              <a:t>مدل کلاسیک پردازش داده‌های جاری</a:t>
            </a:r>
            <a:br>
              <a:rPr lang="fa-IR" sz="2800" dirty="0" smtClean="0">
                <a:cs typeface="B Nazanin" panose="00000400000000000000" pitchFamily="2" charset="-78"/>
              </a:rPr>
            </a:br>
            <a:endParaRPr lang="fa-IR" sz="2800" dirty="0" smtClean="0">
              <a:cs typeface="B Nazanin" panose="00000400000000000000" pitchFamily="2" charset="-78"/>
            </a:endParaRPr>
          </a:p>
          <a:p>
            <a:pPr lvl="3" algn="just" rtl="1"/>
            <a:endParaRPr lang="fa-IR" sz="2400" dirty="0" smtClean="0">
              <a:cs typeface="B Nazanin" panose="00000400000000000000" pitchFamily="2" charset="-78"/>
            </a:endParaRPr>
          </a:p>
          <a:p>
            <a:pPr lvl="3" algn="r" rtl="1"/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293057922"/>
              </p:ext>
            </p:extLst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۶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۳۵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71800" y="5929535"/>
            <a:ext cx="4680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400" b="1" dirty="0" smtClean="0">
                <a:cs typeface="B Nazanin" panose="00000400000000000000" pitchFamily="2" charset="-78"/>
              </a:rPr>
              <a:t>شکل ۱ - یک سامانه‌ی پردازش داده‌های جاری [۲]</a:t>
            </a:r>
            <a:endParaRPr lang="en-US" sz="1400" b="1" dirty="0">
              <a:cs typeface="B Nazanin" panose="00000400000000000000" pitchFamily="2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3513" y="2105805"/>
            <a:ext cx="4982270" cy="374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3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بسترهای پردازش داده‌های جاری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lvl="2" algn="r" rtl="1"/>
            <a:r>
              <a:rPr lang="fa-IR" sz="2800" dirty="0" smtClean="0">
                <a:cs typeface="B Nazanin" panose="00000400000000000000" pitchFamily="2" charset="-78"/>
              </a:rPr>
              <a:t>معماری بسترهای توزیع‌یافته‌ي پردازش داده‌های جاری</a:t>
            </a:r>
            <a:br>
              <a:rPr lang="fa-IR" sz="2800" dirty="0" smtClean="0">
                <a:cs typeface="B Nazanin" panose="00000400000000000000" pitchFamily="2" charset="-78"/>
              </a:rPr>
            </a:br>
            <a:endParaRPr lang="fa-IR" sz="2800" dirty="0" smtClean="0">
              <a:cs typeface="B Nazanin" panose="00000400000000000000" pitchFamily="2" charset="-78"/>
            </a:endParaRPr>
          </a:p>
          <a:p>
            <a:pPr lvl="3" algn="just" rtl="1"/>
            <a:endParaRPr lang="fa-IR" sz="2400" dirty="0" smtClean="0">
              <a:cs typeface="B Nazanin" panose="00000400000000000000" pitchFamily="2" charset="-78"/>
            </a:endParaRPr>
          </a:p>
          <a:p>
            <a:pPr lvl="3" algn="r" rtl="1"/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۷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۳۵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1800" y="5929535"/>
            <a:ext cx="4680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400" b="1" dirty="0" smtClean="0">
                <a:cs typeface="B Nazanin" panose="00000400000000000000" pitchFamily="2" charset="-78"/>
              </a:rPr>
              <a:t>شکل </a:t>
            </a:r>
            <a:r>
              <a:rPr lang="fa-IR" sz="1400" b="1" dirty="0">
                <a:cs typeface="B Nazanin" panose="00000400000000000000" pitchFamily="2" charset="-78"/>
              </a:rPr>
              <a:t>۲</a:t>
            </a:r>
            <a:r>
              <a:rPr lang="fa-IR" sz="1400" b="1" dirty="0" smtClean="0">
                <a:cs typeface="B Nazanin" panose="00000400000000000000" pitchFamily="2" charset="-78"/>
              </a:rPr>
              <a:t> - معماری بسترهای توزیع‌یافته‌ي پردازش داده‌های جاری [۱۴]</a:t>
            </a:r>
            <a:endParaRPr lang="en-US" sz="1400" b="1" dirty="0">
              <a:cs typeface="B Nazanin" panose="000004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08" y="2376003"/>
            <a:ext cx="7271087" cy="347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2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بسترهای پردازش داده‌های جاری</a:t>
            </a: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lvl="2" algn="r" rtl="1"/>
            <a:r>
              <a:rPr lang="fa-IR" sz="2800" dirty="0" smtClean="0">
                <a:cs typeface="B Nazanin" panose="00000400000000000000" pitchFamily="2" charset="-78"/>
              </a:rPr>
              <a:t>بسترهای توزیع‌یافته‌ی مطرح پردازش داده‌های جاری</a:t>
            </a:r>
            <a:r>
              <a:rPr lang="en-US" sz="2800" dirty="0" smtClean="0">
                <a:cs typeface="B Nazanin" panose="00000400000000000000" pitchFamily="2" charset="-78"/>
              </a:rPr>
              <a:t/>
            </a:r>
            <a:br>
              <a:rPr lang="en-US" sz="2800" dirty="0" smtClean="0">
                <a:cs typeface="B Nazanin" panose="00000400000000000000" pitchFamily="2" charset="-78"/>
              </a:rPr>
            </a:br>
            <a:endParaRPr lang="fa-IR" sz="2800" dirty="0" smtClean="0">
              <a:cs typeface="B Nazanin" panose="00000400000000000000" pitchFamily="2" charset="-78"/>
            </a:endParaRPr>
          </a:p>
          <a:p>
            <a:pPr lvl="3" algn="l"/>
            <a:r>
              <a:rPr lang="en-US" sz="2800" dirty="0" smtClean="0">
                <a:cs typeface="B Nazanin" panose="00000400000000000000" pitchFamily="2" charset="-78"/>
              </a:rPr>
              <a:t>Apache </a:t>
            </a:r>
            <a:r>
              <a:rPr lang="en-US" sz="2800" dirty="0" err="1" smtClean="0">
                <a:cs typeface="B Nazanin" panose="00000400000000000000" pitchFamily="2" charset="-78"/>
              </a:rPr>
              <a:t>Flink</a:t>
            </a:r>
            <a:endParaRPr lang="en-US" sz="2800" dirty="0" smtClean="0">
              <a:cs typeface="B Nazanin" panose="00000400000000000000" pitchFamily="2" charset="-78"/>
            </a:endParaRPr>
          </a:p>
          <a:p>
            <a:pPr lvl="3" algn="l"/>
            <a:r>
              <a:rPr lang="en-US" sz="2800" dirty="0" smtClean="0">
                <a:cs typeface="B Nazanin" panose="00000400000000000000" pitchFamily="2" charset="-78"/>
              </a:rPr>
              <a:t>Apache Storm</a:t>
            </a:r>
          </a:p>
          <a:p>
            <a:pPr lvl="3" algn="l"/>
            <a:r>
              <a:rPr lang="en-US" sz="2800" dirty="0" smtClean="0">
                <a:cs typeface="B Nazanin" panose="00000400000000000000" pitchFamily="2" charset="-78"/>
              </a:rPr>
              <a:t>Apache Spark</a:t>
            </a:r>
          </a:p>
          <a:p>
            <a:pPr lvl="3" algn="l"/>
            <a:r>
              <a:rPr lang="en-US" sz="2800" dirty="0" smtClean="0">
                <a:cs typeface="B Nazanin" panose="00000400000000000000" pitchFamily="2" charset="-78"/>
              </a:rPr>
              <a:t>Heron</a:t>
            </a:r>
          </a:p>
          <a:p>
            <a:pPr lvl="3" algn="r" rtl="1"/>
            <a:endParaRPr lang="fa-IR" sz="2400" dirty="0" smtClean="0">
              <a:cs typeface="B Nazanin" panose="00000400000000000000" pitchFamily="2" charset="-78"/>
            </a:endParaRPr>
          </a:p>
          <a:p>
            <a:pPr lvl="3" algn="just" rtl="1"/>
            <a:endParaRPr lang="fa-IR" sz="2400" dirty="0" smtClean="0">
              <a:cs typeface="B Nazanin" panose="00000400000000000000" pitchFamily="2" charset="-78"/>
            </a:endParaRPr>
          </a:p>
          <a:p>
            <a:pPr lvl="3" algn="r" rtl="1"/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005554"/>
          <a:ext cx="907192" cy="487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۹ تیر ۱۳۹۵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b="1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سینا شیخ‌الاسلامی</a:t>
            </a:r>
            <a:endParaRPr lang="en-US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۸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۳۵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1026" name="Picture 2" descr="http://twitter.github.io/heron/img/HeronText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307" y="5236045"/>
            <a:ext cx="24669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flink.apache.org/img/logo/png/1000/flink_squirrel_1000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407" y="4797152"/>
            <a:ext cx="1479913" cy="147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hortonworks.com/wp-content/uploads/2016/03/storm_logo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118" y="4585532"/>
            <a:ext cx="1831181" cy="179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spark.apache.org/images/spark-logo-trademark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622666"/>
            <a:ext cx="3275784" cy="174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67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40.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8012</TotalTime>
  <Words>2394</Words>
  <Application>Microsoft Office PowerPoint</Application>
  <PresentationFormat>On-screen Show (4:3)</PresentationFormat>
  <Paragraphs>498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B Nazanin</vt:lpstr>
      <vt:lpstr>Calibri</vt:lpstr>
      <vt:lpstr>Calibri (Body)</vt:lpstr>
      <vt:lpstr>Gill Sans MT</vt:lpstr>
      <vt:lpstr>Majalla UI</vt:lpstr>
      <vt:lpstr>Verdana</vt:lpstr>
      <vt:lpstr>Wingdings</vt:lpstr>
      <vt:lpstr>Wingdings 2</vt:lpstr>
      <vt:lpstr>Wingdings 3</vt:lpstr>
      <vt:lpstr>Solstice</vt:lpstr>
      <vt:lpstr>PowerPoint Presentation</vt:lpstr>
      <vt:lpstr>فهرست</vt:lpstr>
      <vt:lpstr>داده‌های جاری: کاربردها و چالش‌ها</vt:lpstr>
      <vt:lpstr>داده‌های جاری: کاربردها و چالش‌ها</vt:lpstr>
      <vt:lpstr>داده‌های جاری: کاربردها و چالش‌ها</vt:lpstr>
      <vt:lpstr>داده‌های جاری: کاربردها و چالش‌ها</vt:lpstr>
      <vt:lpstr>بسترهای پردازش داده‌های جاری</vt:lpstr>
      <vt:lpstr>بسترهای پردازش داده‌های جاری</vt:lpstr>
      <vt:lpstr>بسترهای پردازش داده‌های جاری</vt:lpstr>
      <vt:lpstr>بسترهای پردازش داده‌های جاری</vt:lpstr>
      <vt:lpstr>بسترهای پردازش داده‌های جاری</vt:lpstr>
      <vt:lpstr>بسترهای پردازش داده‌های جاری</vt:lpstr>
      <vt:lpstr>بسترهای پردازش داده‌های جاری</vt:lpstr>
      <vt:lpstr>مروری بر رابط برنامه‌نویسی اسپارک‌استریمینگ</vt:lpstr>
      <vt:lpstr>مروری بر رابط برنامه‌نویسی اسپارک‌استریمینگ</vt:lpstr>
      <vt:lpstr>مروری بر رابط برنامه‌نویسی اسپارک‌استریمینگ</vt:lpstr>
      <vt:lpstr>مروری بر رابط برنامه‌نویسی اسپارک‌استریمینگ</vt:lpstr>
      <vt:lpstr>مروری بر رابط برنامه‌نویسی اسپارک‌استریمینگ</vt:lpstr>
      <vt:lpstr>مروری بر رابط برنامه‌نویسی اسپارک‌استریمینگ</vt:lpstr>
      <vt:lpstr>خلاصه‌ي مباحث مطرح شده تا اینجا</vt:lpstr>
      <vt:lpstr>الگوریتم نمونه‌برداری تصادفی توزیع‌یافته با مخزن ثابت (DRSFR)</vt:lpstr>
      <vt:lpstr>الگوریتم نمونه‌برداری تصادفی توزیع‌یافته با مخزن ثابت (DRSFR)</vt:lpstr>
      <vt:lpstr>الگوریتم نمونه‌برداری تصادفی توزیع‌یافته با مخزن ثابت (DRSFR)</vt:lpstr>
      <vt:lpstr>الگوریتم نمونه‌برداری تصادفی توزیع‌یافته با مخزن ثابت (DRSFR)</vt:lpstr>
      <vt:lpstr>الگوریتم نمونه‌برداری تصادفی توزیع‌یافته با مخزن ثابت (DRSFR)</vt:lpstr>
      <vt:lpstr>PowerPoint Presentation</vt:lpstr>
      <vt:lpstr>طراحی و پیاده‌سازی ابزار</vt:lpstr>
      <vt:lpstr>طراحی و پیاده‌سازی ابزار</vt:lpstr>
      <vt:lpstr>طراحی و پیاده‌سازی ابزار</vt:lpstr>
      <vt:lpstr>طراحی و پیاده‌سازی ابزار</vt:lpstr>
      <vt:lpstr>طراحی و پیاده‌سازی ابزار</vt:lpstr>
      <vt:lpstr>طراحی و پیاده‌سازی ابزار</vt:lpstr>
      <vt:lpstr>جمع‌بندی و کارهای آینده</vt:lpstr>
      <vt:lpstr>منابع و مراجع</vt:lpstr>
      <vt:lpstr>منابع و مراجع</vt:lpstr>
      <vt:lpstr>با تشکر از توجه شما </vt:lpstr>
    </vt:vector>
  </TitlesOfParts>
  <Company>sinash.ir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Sina Sheikholeslami - BSc Defense Session</dc:title>
  <dc:creator>Sina Sheikholeslami</dc:creator>
  <cp:lastModifiedBy>Sina Sheikholeslami</cp:lastModifiedBy>
  <cp:revision>139</cp:revision>
  <dcterms:created xsi:type="dcterms:W3CDTF">2012-09-25T07:25:39Z</dcterms:created>
  <dcterms:modified xsi:type="dcterms:W3CDTF">2016-06-29T06:50:50Z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