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9"/>
  </p:notesMasterIdLst>
  <p:handoutMasterIdLst>
    <p:handoutMasterId r:id="rId50"/>
  </p:handoutMasterIdLst>
  <p:sldIdLst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304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296" r:id="rId48"/>
  </p:sldIdLst>
  <p:sldSz cx="9144000" cy="6858000" type="screen4x3"/>
  <p:notesSz cx="7023100" cy="9309100"/>
  <p:defaultTextStyle>
    <a:defPPr>
      <a:defRPr lang="en-CA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386" autoAdjust="0"/>
  </p:normalViewPr>
  <p:slideViewPr>
    <p:cSldViewPr snapToGrid="0" snapToObjects="1">
      <p:cViewPr>
        <p:scale>
          <a:sx n="76" d="100"/>
          <a:sy n="76" d="100"/>
        </p:scale>
        <p:origin x="-120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wrap="square" lIns="93324" tIns="46662" rIns="93324" bIns="46662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FD92CD43-9D68-45FB-A442-C7CE3B3D3545}" type="datetime1">
              <a:rPr lang="en-CA"/>
              <a:pPr>
                <a:defRPr/>
              </a:pPr>
              <a:t>2022-02-04</a:t>
            </a:fld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5924710A-3B13-4853-A863-07E63A225BFC}" type="slidenum">
              <a:rPr lang="en-CA"/>
              <a:pPr>
                <a:defRPr/>
              </a:pPr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27006473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wrap="square" lIns="93324" tIns="46662" rIns="93324" bIns="46662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16B7FDEE-163F-45A9-B753-B70BF8F5AC22}" type="datetime1">
              <a:rPr lang="en-CA"/>
              <a:pPr>
                <a:defRPr/>
              </a:pPr>
              <a:t>2022-02-04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94018A7E-A63B-43AF-99D9-302FC1756EDD}" type="slidenum">
              <a:rPr lang="en-CA"/>
              <a:pPr>
                <a:defRPr/>
              </a:pPr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5378393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ITIL is the most broadly accepted set of best </a:t>
            </a:r>
            <a:r>
              <a:rPr lang="en-US" dirty="0" err="1" smtClean="0"/>
              <a:t>practises</a:t>
            </a:r>
            <a:r>
              <a:rPr lang="en-US" dirty="0" smtClean="0"/>
              <a:t> for IT operations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018A7E-A63B-43AF-99D9-302FC1756EDD}" type="slidenum">
              <a:rPr lang="en-CA" smtClean="0"/>
              <a:pPr>
                <a:defRPr/>
              </a:pPr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4241958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80311-C9AC-7345-B9D4-5D160162816A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09296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80311-C9AC-7345-B9D4-5D160162816A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88890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Plan (Planning)-Service Strategy &amp; Design</a:t>
            </a:r>
          </a:p>
          <a:p>
            <a:pPr lvl="1"/>
            <a:r>
              <a:rPr lang="en-US" dirty="0" smtClean="0"/>
              <a:t>Do (Implementing)-Service Transition &amp; Operation</a:t>
            </a:r>
          </a:p>
          <a:p>
            <a:pPr lvl="1"/>
            <a:r>
              <a:rPr lang="en-US" dirty="0" smtClean="0"/>
              <a:t>Check (Auditing) &amp; Act (Improving)-Continual Service Improvement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80311-C9AC-7345-B9D4-5D160162816A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27485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Examples: SLAs with an area where you</a:t>
            </a:r>
            <a:r>
              <a:rPr lang="en-US" baseline="0" dirty="0" smtClean="0"/>
              <a:t> provide service (the chair/dean/principle/director may negotiate and pay for the SLA, but the users of the service include many other people)</a:t>
            </a:r>
          </a:p>
          <a:p>
            <a:r>
              <a:rPr lang="en-US" baseline="0" dirty="0" smtClean="0"/>
              <a:t>Students are customers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80311-C9AC-7345-B9D4-5D160162816A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77318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2" defTabSz="466563">
              <a:defRPr/>
            </a:pPr>
            <a:r>
              <a:rPr lang="en-US" dirty="0" smtClean="0"/>
              <a:t>e.g. </a:t>
            </a:r>
            <a:r>
              <a:rPr lang="en-US" sz="1800" dirty="0"/>
              <a:t>Reboot a domain controller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80311-C9AC-7345-B9D4-5D160162816A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86132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80311-C9AC-7345-B9D4-5D160162816A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77500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80311-C9AC-7345-B9D4-5D160162816A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77500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4390" y="1182415"/>
            <a:ext cx="7512410" cy="241803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8845" y="3684743"/>
            <a:ext cx="5277983" cy="1167524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64724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#watitis2012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5D1BD0-C30C-4F9A-82CA-294CA14EA50F}" type="slidenum">
              <a:rPr lang="en-CA"/>
              <a:pPr>
                <a:defRPr/>
              </a:pPr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2670388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2926" y="3582278"/>
            <a:ext cx="4340454" cy="2204216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3723" y="1086070"/>
            <a:ext cx="7418553" cy="2364828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773896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1629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1629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#watitis2012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0367B9-464F-473F-A9C3-8A4EDF15BE6F}" type="slidenum">
              <a:rPr lang="en-CA"/>
              <a:pPr>
                <a:defRPr/>
              </a:pPr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009284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5620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5620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#watitis2012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44F605-DAEF-4240-96AE-5680AB5296E2}" type="slidenum">
              <a:rPr lang="en-CA"/>
              <a:pPr>
                <a:defRPr/>
              </a:pPr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123162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#watitis2012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EA92D5-0772-4D59-BF88-0CE7E3C1D8FB}" type="slidenum">
              <a:rPr lang="en-CA"/>
              <a:pPr>
                <a:defRPr/>
              </a:pPr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2227721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#watitis2012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41F485-D4CF-4AF2-9766-2B1D28F6A208}" type="slidenum">
              <a:rPr lang="en-CA"/>
              <a:pPr>
                <a:defRPr/>
              </a:pPr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213067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4288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266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#watitis2012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E90E30-4840-4B25-8B85-0DD1FA9A7039}" type="slidenum">
              <a:rPr lang="en-CA"/>
              <a:pPr>
                <a:defRPr/>
              </a:pPr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870010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599143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11318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65881"/>
            <a:ext cx="5486400" cy="37831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#watitis2012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498A2B-DA84-4D7B-82C0-9FCAF13DF8F0}" type="slidenum">
              <a:rPr lang="en-CA"/>
              <a:pPr>
                <a:defRPr/>
              </a:pPr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474926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CA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07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27300" y="6227763"/>
            <a:ext cx="3163888" cy="246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#watitis2012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27300" y="5959475"/>
            <a:ext cx="3163888" cy="25717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0988" y="6089650"/>
            <a:ext cx="7858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884C1FBF-7A0B-451D-BF2A-FB5793512265}" type="slidenum">
              <a:rPr lang="en-CA"/>
              <a:pPr>
                <a:defRPr/>
              </a:pPr>
              <a:t>‹#›</a:t>
            </a:fld>
            <a:endParaRPr lang="en-CA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36" r:id="rId2"/>
    <p:sldLayoutId id="2147483844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</p:sldLayoutIdLst>
  <p:hf sldNum="0" hdr="0" ft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W._Edwards_Deming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ITI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W._Edwards_Deming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648200"/>
          </a:xfrm>
        </p:spPr>
        <p:txBody>
          <a:bodyPr/>
          <a:lstStyle/>
          <a:p>
            <a:r>
              <a:rPr lang="en-US" dirty="0"/>
              <a:t>ITIL </a:t>
            </a:r>
            <a:r>
              <a:rPr lang="en-US" dirty="0" smtClean="0"/>
              <a:t>defined</a:t>
            </a:r>
          </a:p>
          <a:p>
            <a:r>
              <a:rPr lang="en-US" dirty="0" smtClean="0"/>
              <a:t>What </a:t>
            </a:r>
            <a:r>
              <a:rPr lang="en-US" dirty="0"/>
              <a:t>is </a:t>
            </a:r>
            <a:r>
              <a:rPr lang="en-US" dirty="0" smtClean="0"/>
              <a:t>ITIL?</a:t>
            </a:r>
            <a:endParaRPr lang="en-US" dirty="0"/>
          </a:p>
          <a:p>
            <a:r>
              <a:rPr lang="en-US" dirty="0"/>
              <a:t>Why use ITIL?</a:t>
            </a:r>
          </a:p>
          <a:p>
            <a:r>
              <a:rPr lang="en-US" dirty="0"/>
              <a:t>ITIL Processes, Lifecycle</a:t>
            </a:r>
          </a:p>
          <a:p>
            <a:r>
              <a:rPr lang="en-US" dirty="0"/>
              <a:t>ITIL Highlights</a:t>
            </a:r>
          </a:p>
          <a:p>
            <a:r>
              <a:rPr lang="en-US" dirty="0" smtClean="0"/>
              <a:t>Moving </a:t>
            </a:r>
            <a:r>
              <a:rPr lang="en-US" dirty="0"/>
              <a:t>forward</a:t>
            </a:r>
          </a:p>
          <a:p>
            <a:r>
              <a:rPr lang="en-US" dirty="0" smtClean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xmlns="" val="130359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729606" cy="1066800"/>
          </a:xfrm>
        </p:spPr>
        <p:txBody>
          <a:bodyPr/>
          <a:lstStyle/>
          <a:p>
            <a:r>
              <a:rPr lang="en-US" sz="2800" dirty="0" smtClean="0"/>
              <a:t>ITIL Lifecycle/Processes High Level Overview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0" y="990600"/>
            <a:ext cx="2743200" cy="4723962"/>
          </a:xfrm>
        </p:spPr>
        <p:txBody>
          <a:bodyPr/>
          <a:lstStyle/>
          <a:p>
            <a:r>
              <a:rPr lang="en-US" sz="1800" b="1" dirty="0" smtClean="0"/>
              <a:t>ITIL “Lifecycle”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/>
              <a:t>5 stages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/>
              <a:t>Multiple </a:t>
            </a:r>
            <a:r>
              <a:rPr lang="en-US" sz="1800" dirty="0"/>
              <a:t>processes per </a:t>
            </a:r>
            <a:r>
              <a:rPr lang="en-US" sz="1800" dirty="0" smtClean="0"/>
              <a:t>stage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/>
              <a:t>Natural </a:t>
            </a:r>
            <a:r>
              <a:rPr lang="en-US" sz="1800" b="1" dirty="0" smtClean="0"/>
              <a:t>life cycle of a service</a:t>
            </a:r>
            <a:r>
              <a:rPr lang="en-US" sz="1800" dirty="0" smtClean="0"/>
              <a:t> from </a:t>
            </a:r>
            <a:r>
              <a:rPr lang="en-US" sz="1800" b="1" i="1" dirty="0" smtClean="0"/>
              <a:t>pre-birth (planning)</a:t>
            </a:r>
            <a:r>
              <a:rPr lang="en-US" sz="1800" dirty="0" smtClean="0"/>
              <a:t> to </a:t>
            </a:r>
            <a:r>
              <a:rPr lang="en-US" sz="1800" b="1" i="1" dirty="0" smtClean="0"/>
              <a:t>retirement and replacement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/>
              <a:t>Many </a:t>
            </a:r>
            <a:r>
              <a:rPr lang="en-US" sz="1800" dirty="0" smtClean="0"/>
              <a:t>processes are familiar: </a:t>
            </a:r>
            <a:endParaRPr lang="en-US" sz="18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/>
              <a:t> Change Management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/>
              <a:t> Asset Management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/>
              <a:t> Incident </a:t>
            </a:r>
            <a:r>
              <a:rPr lang="en-US" sz="1800" dirty="0"/>
              <a:t>and Problem </a:t>
            </a:r>
            <a:r>
              <a:rPr lang="en-US" sz="1800" dirty="0" smtClean="0"/>
              <a:t>     Management</a:t>
            </a:r>
            <a:endParaRPr lang="en-US" sz="1800" dirty="0"/>
          </a:p>
          <a:p>
            <a:pPr marL="285750" indent="-285750">
              <a:buFont typeface="Arial" pitchFamily="34" charset="0"/>
              <a:buChar char="•"/>
            </a:pP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28856" y="1143000"/>
            <a:ext cx="622935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3567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505200" cy="1066800"/>
          </a:xfrm>
        </p:spPr>
        <p:txBody>
          <a:bodyPr/>
          <a:lstStyle/>
          <a:p>
            <a:pPr algn="l"/>
            <a:r>
              <a:rPr lang="en-US" sz="3600" dirty="0" smtClean="0"/>
              <a:t>ITIL </a:t>
            </a:r>
            <a:br>
              <a:rPr lang="en-US" sz="3600" dirty="0" smtClean="0"/>
            </a:br>
            <a:r>
              <a:rPr lang="en-US" sz="3600" dirty="0" smtClean="0"/>
              <a:t>Lifecycle</a:t>
            </a:r>
            <a:endParaRPr lang="en-US" sz="360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half" idx="2"/>
          </p:nvPr>
        </p:nvSpPr>
        <p:spPr>
          <a:xfrm>
            <a:off x="1793" y="1066800"/>
            <a:ext cx="2817607" cy="4800599"/>
          </a:xfrm>
        </p:spPr>
        <p:txBody>
          <a:bodyPr/>
          <a:lstStyle/>
          <a:p>
            <a:r>
              <a:rPr lang="en-US" dirty="0" smtClean="0"/>
              <a:t>Lifecycle of a service, from ‘cradle’ to ‘grave’</a:t>
            </a:r>
          </a:p>
          <a:p>
            <a:r>
              <a:rPr lang="en-US" b="1" dirty="0" smtClean="0"/>
              <a:t>Stages (each stage includes multiple processes):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Service strategy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Service gets approved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Service transition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Service is tested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Service design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Service is designed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Service operation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Coordinate and carry out activities and processes required to deliver the service and manage them at agreed levels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Continual Service Improvement (CSI)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Continually align and re-align IT services to changing needs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91409" y="-28600"/>
            <a:ext cx="6252592" cy="64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5245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Deming Cycle and ITIL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32313"/>
          </a:xfrm>
        </p:spPr>
        <p:txBody>
          <a:bodyPr/>
          <a:lstStyle/>
          <a:p>
            <a:r>
              <a:rPr lang="en-US" dirty="0" smtClean="0"/>
              <a:t>Dr. William Edwards Deming</a:t>
            </a:r>
          </a:p>
          <a:p>
            <a:pPr lvl="1"/>
            <a:r>
              <a:rPr lang="en-US" dirty="0" smtClean="0"/>
              <a:t>Responsible for much of Japan’s success is manufacturing and business</a:t>
            </a:r>
          </a:p>
          <a:p>
            <a:r>
              <a:rPr lang="en-US" dirty="0" smtClean="0"/>
              <a:t>Deming Cycle vs</a:t>
            </a:r>
            <a:r>
              <a:rPr lang="en-US" dirty="0"/>
              <a:t>.</a:t>
            </a:r>
            <a:r>
              <a:rPr lang="en-US" dirty="0" smtClean="0"/>
              <a:t> ITIL Lifecycle</a:t>
            </a:r>
          </a:p>
          <a:p>
            <a:endParaRPr lang="en-US" dirty="0" smtClean="0">
              <a:hlinkClick r:id="rId2"/>
            </a:endParaRPr>
          </a:p>
          <a:p>
            <a:endParaRPr lang="en-US" dirty="0">
              <a:hlinkClick r:id="rId2"/>
            </a:endParaRPr>
          </a:p>
          <a:p>
            <a:endParaRPr lang="en-US" dirty="0" smtClean="0">
              <a:hlinkClick r:id=""/>
            </a:endParaRPr>
          </a:p>
          <a:p>
            <a:pPr marL="0" indent="0">
              <a:buNone/>
            </a:pPr>
            <a:endParaRPr lang="en-US" dirty="0" smtClean="0">
              <a:hlinkClick r:id="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99267542"/>
              </p:ext>
            </p:extLst>
          </p:nvPr>
        </p:nvGraphicFramePr>
        <p:xfrm>
          <a:off x="381000" y="3352800"/>
          <a:ext cx="84582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9100"/>
                <a:gridCol w="4229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Deming Cycle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ITIL Lifecycle</a:t>
                      </a:r>
                      <a:r>
                        <a:rPr lang="en-US" baseline="0" dirty="0" smtClean="0"/>
                        <a:t> Stage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Plan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Service Strategy &amp; Design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 (Implementing)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Service Transition &amp; Operation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Check (Auditing)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Continual Service Improvement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 (Improving)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Continual Service Improvement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14618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 smtClean="0"/>
              <a:t>ITIL Highlights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562600"/>
          </a:xfrm>
        </p:spPr>
        <p:txBody>
          <a:bodyPr/>
          <a:lstStyle/>
          <a:p>
            <a:r>
              <a:rPr lang="en-US" dirty="0" smtClean="0"/>
              <a:t>Lifecycle, Stages and Processes, CSI</a:t>
            </a:r>
          </a:p>
          <a:p>
            <a:r>
              <a:rPr lang="en-US" dirty="0"/>
              <a:t>Service Desk (Help desk) functions</a:t>
            </a:r>
          </a:p>
          <a:p>
            <a:r>
              <a:rPr lang="en-US" dirty="0" smtClean="0"/>
              <a:t>Roles, Ownership</a:t>
            </a:r>
          </a:p>
          <a:p>
            <a:r>
              <a:rPr lang="en-US" dirty="0" smtClean="0"/>
              <a:t>Measuring/Metrics</a:t>
            </a:r>
            <a:endParaRPr lang="en-US" dirty="0"/>
          </a:p>
          <a:p>
            <a:r>
              <a:rPr lang="en-US" dirty="0"/>
              <a:t>Asset </a:t>
            </a:r>
            <a:r>
              <a:rPr lang="en-US" dirty="0" smtClean="0"/>
              <a:t>Management</a:t>
            </a:r>
            <a:endParaRPr lang="en-US" dirty="0"/>
          </a:p>
          <a:p>
            <a:r>
              <a:rPr lang="en-US" dirty="0" smtClean="0"/>
              <a:t>SLAs, Customers and Users</a:t>
            </a:r>
            <a:endParaRPr lang="en-US" dirty="0"/>
          </a:p>
          <a:p>
            <a:r>
              <a:rPr lang="en-US" dirty="0"/>
              <a:t>Change </a:t>
            </a:r>
            <a:r>
              <a:rPr lang="en-US" dirty="0" smtClean="0"/>
              <a:t>Management</a:t>
            </a:r>
            <a:endParaRPr lang="en-US" dirty="0"/>
          </a:p>
          <a:p>
            <a:r>
              <a:rPr lang="en-US" dirty="0"/>
              <a:t>Knowledge Management</a:t>
            </a:r>
          </a:p>
          <a:p>
            <a:r>
              <a:rPr lang="en-US" dirty="0" smtClean="0"/>
              <a:t>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3417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Lifecycle Stages and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processes that make the most sense or are the most useful for an organization</a:t>
            </a:r>
          </a:p>
          <a:p>
            <a:r>
              <a:rPr lang="en-US" dirty="0" smtClean="0"/>
              <a:t>Allows reassessment of </a:t>
            </a:r>
          </a:p>
          <a:p>
            <a:pPr lvl="1"/>
            <a:r>
              <a:rPr lang="en-US" dirty="0" smtClean="0"/>
              <a:t>how things are done</a:t>
            </a:r>
          </a:p>
          <a:p>
            <a:pPr lvl="1"/>
            <a:r>
              <a:rPr lang="en-US" dirty="0" smtClean="0"/>
              <a:t>if current processes are meeting client/business needs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1011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/>
          <a:lstStyle/>
          <a:p>
            <a:r>
              <a:rPr lang="en-US" dirty="0" smtClean="0"/>
              <a:t>Why Define Processes?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181600"/>
          </a:xfrm>
        </p:spPr>
        <p:txBody>
          <a:bodyPr/>
          <a:lstStyle/>
          <a:p>
            <a:r>
              <a:rPr lang="en-US" sz="2800" dirty="0" smtClean="0"/>
              <a:t>Documented, available, processes:</a:t>
            </a:r>
          </a:p>
          <a:p>
            <a:pPr lvl="1"/>
            <a:r>
              <a:rPr lang="en-US" sz="2400" dirty="0" smtClean="0"/>
              <a:t>IT Staff</a:t>
            </a:r>
          </a:p>
          <a:p>
            <a:pPr lvl="2"/>
            <a:r>
              <a:rPr lang="en-US" sz="2000" dirty="0" smtClean="0"/>
              <a:t>Better </a:t>
            </a:r>
            <a:r>
              <a:rPr lang="en-US" sz="2000" dirty="0"/>
              <a:t>understanding (IT </a:t>
            </a:r>
            <a:r>
              <a:rPr lang="en-US" sz="2000" dirty="0" smtClean="0"/>
              <a:t>staff) of </a:t>
            </a:r>
            <a:r>
              <a:rPr lang="en-US" sz="2000" dirty="0"/>
              <a:t>how </a:t>
            </a:r>
            <a:r>
              <a:rPr lang="en-US" sz="2000" dirty="0" smtClean="0"/>
              <a:t>something is done</a:t>
            </a:r>
          </a:p>
          <a:p>
            <a:pPr lvl="2"/>
            <a:r>
              <a:rPr lang="en-US" sz="2000" dirty="0" smtClean="0"/>
              <a:t>Fewer mistakes</a:t>
            </a:r>
          </a:p>
          <a:p>
            <a:pPr lvl="2"/>
            <a:r>
              <a:rPr lang="en-US" sz="2000" dirty="0" smtClean="0"/>
              <a:t>Useful for new employees or when a staff member is away</a:t>
            </a:r>
          </a:p>
          <a:p>
            <a:pPr lvl="2"/>
            <a:r>
              <a:rPr lang="en-US" sz="2000" dirty="0" smtClean="0"/>
              <a:t>Can manage expectations easier, when processes are predictable</a:t>
            </a:r>
          </a:p>
          <a:p>
            <a:pPr lvl="1"/>
            <a:r>
              <a:rPr lang="en-US" sz="2400" dirty="0" smtClean="0"/>
              <a:t>IT Clients</a:t>
            </a:r>
          </a:p>
          <a:p>
            <a:pPr lvl="2"/>
            <a:r>
              <a:rPr lang="en-US" sz="2000" dirty="0" smtClean="0"/>
              <a:t>Better </a:t>
            </a:r>
            <a:r>
              <a:rPr lang="en-US" sz="2000" dirty="0"/>
              <a:t>understanding </a:t>
            </a:r>
            <a:r>
              <a:rPr lang="en-US" sz="2000" dirty="0" smtClean="0"/>
              <a:t>(clients</a:t>
            </a:r>
            <a:r>
              <a:rPr lang="en-US" sz="2000" dirty="0"/>
              <a:t>) of how to get something </a:t>
            </a:r>
            <a:r>
              <a:rPr lang="en-US" sz="2000" dirty="0" smtClean="0"/>
              <a:t>done (how to request a service/work)</a:t>
            </a:r>
            <a:endParaRPr lang="en-US" sz="2400" dirty="0"/>
          </a:p>
          <a:p>
            <a:pPr lvl="1"/>
            <a:r>
              <a:rPr lang="en-US" sz="2400" dirty="0"/>
              <a:t>Better service-things are done the same way every time (regardless of who performs them)</a:t>
            </a:r>
          </a:p>
          <a:p>
            <a:pPr lvl="1"/>
            <a:r>
              <a:rPr lang="en-US" sz="2400" dirty="0"/>
              <a:t>Coordinated work across the </a:t>
            </a:r>
            <a:r>
              <a:rPr lang="en-US" sz="2400" dirty="0" smtClean="0"/>
              <a:t>organization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13134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914400"/>
          </a:xfrm>
        </p:spPr>
        <p:txBody>
          <a:bodyPr/>
          <a:lstStyle/>
          <a:p>
            <a:r>
              <a:rPr lang="en-US" dirty="0" smtClean="0"/>
              <a:t>Process Owner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191000"/>
          </a:xfrm>
        </p:spPr>
        <p:txBody>
          <a:bodyPr/>
          <a:lstStyle/>
          <a:p>
            <a:r>
              <a:rPr lang="en-US" sz="3200" dirty="0" smtClean="0"/>
              <a:t>Process Owner is a</a:t>
            </a:r>
            <a:r>
              <a:rPr lang="en-US" dirty="0" smtClean="0"/>
              <a:t>ccountable for</a:t>
            </a:r>
          </a:p>
          <a:p>
            <a:pPr lvl="1"/>
            <a:r>
              <a:rPr lang="en-US" dirty="0" smtClean="0"/>
              <a:t>the process</a:t>
            </a:r>
          </a:p>
          <a:p>
            <a:pPr lvl="1"/>
            <a:r>
              <a:rPr lang="en-US" dirty="0" smtClean="0"/>
              <a:t>identifying process improvements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5500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r>
              <a:rPr lang="en-US" dirty="0" smtClean="0"/>
              <a:t>Examples of Service Desk/Help Desk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67200"/>
          </a:xfrm>
        </p:spPr>
        <p:txBody>
          <a:bodyPr/>
          <a:lstStyle/>
          <a:p>
            <a:pPr marL="342900" lvl="1" indent="-342900">
              <a:buFont typeface="Arial" charset="0"/>
              <a:buChar char="•"/>
            </a:pPr>
            <a:r>
              <a:rPr lang="en-US" dirty="0" smtClean="0"/>
              <a:t>ITIL uses the term “Service Desk” for Help desk</a:t>
            </a:r>
          </a:p>
          <a:p>
            <a:pPr marL="342900" lvl="1" indent="-342900">
              <a:buFont typeface="Arial" charset="0"/>
              <a:buChar char="•"/>
            </a:pPr>
            <a:r>
              <a:rPr lang="en-US" dirty="0" smtClean="0"/>
              <a:t>Processes, currently  </a:t>
            </a:r>
            <a:r>
              <a:rPr lang="en-US" dirty="0"/>
              <a:t>done in </a:t>
            </a:r>
            <a:r>
              <a:rPr lang="en-US" dirty="0" smtClean="0"/>
              <a:t>RT (Service </a:t>
            </a:r>
            <a:r>
              <a:rPr lang="en-US" dirty="0"/>
              <a:t>Operation </a:t>
            </a:r>
            <a:r>
              <a:rPr lang="en-US" dirty="0" smtClean="0"/>
              <a:t>Stage)</a:t>
            </a:r>
          </a:p>
          <a:p>
            <a:pPr lvl="1"/>
            <a:r>
              <a:rPr lang="en-US" dirty="0" smtClean="0"/>
              <a:t>Incident Management</a:t>
            </a:r>
          </a:p>
          <a:p>
            <a:pPr lvl="1"/>
            <a:r>
              <a:rPr lang="en-US" dirty="0" smtClean="0"/>
              <a:t>Problem Management (link with incidents)</a:t>
            </a:r>
          </a:p>
          <a:p>
            <a:pPr lvl="1"/>
            <a:r>
              <a:rPr lang="en-US" dirty="0" smtClean="0"/>
              <a:t>Request Fulfillment (create work flow)</a:t>
            </a:r>
          </a:p>
          <a:p>
            <a:pPr lvl="1"/>
            <a:r>
              <a:rPr lang="en-US" dirty="0" smtClean="0"/>
              <a:t>Access Management (create work flow)</a:t>
            </a:r>
          </a:p>
          <a:p>
            <a:pPr lvl="1"/>
            <a:r>
              <a:rPr lang="en-US" dirty="0" smtClean="0"/>
              <a:t>Event Management (link with problems)</a:t>
            </a:r>
          </a:p>
          <a:p>
            <a:pPr marL="0" indent="0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40336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the service desk does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4913313"/>
          </a:xfrm>
        </p:spPr>
        <p:txBody>
          <a:bodyPr/>
          <a:lstStyle/>
          <a:p>
            <a:r>
              <a:rPr lang="en-US" sz="2800" dirty="0"/>
              <a:t>Provide first-line investigation/diagnosis</a:t>
            </a:r>
          </a:p>
          <a:p>
            <a:r>
              <a:rPr lang="en-US" sz="2800" dirty="0" smtClean="0"/>
              <a:t>Log, ownership &amp; resolution (where possible) of incidents &amp; service requests </a:t>
            </a:r>
            <a:endParaRPr lang="en-US" sz="2800" dirty="0"/>
          </a:p>
          <a:p>
            <a:r>
              <a:rPr lang="en-US" sz="2800" dirty="0" smtClean="0"/>
              <a:t>Escalate </a:t>
            </a:r>
            <a:r>
              <a:rPr lang="en-US" sz="2800" dirty="0"/>
              <a:t>incidents </a:t>
            </a:r>
            <a:r>
              <a:rPr lang="en-US" sz="2800" dirty="0" smtClean="0"/>
              <a:t>&amp; service </a:t>
            </a:r>
            <a:r>
              <a:rPr lang="en-US" sz="2800" dirty="0"/>
              <a:t>requests to other parties to resolve within agreed </a:t>
            </a:r>
            <a:r>
              <a:rPr lang="en-US" sz="2800" dirty="0" smtClean="0"/>
              <a:t>timescales</a:t>
            </a:r>
            <a:endParaRPr lang="en-US" sz="2800" dirty="0"/>
          </a:p>
          <a:p>
            <a:r>
              <a:rPr lang="en-US" sz="2800" dirty="0" smtClean="0"/>
              <a:t>Keep </a:t>
            </a:r>
            <a:r>
              <a:rPr lang="en-US" sz="2800" dirty="0"/>
              <a:t>users informed of </a:t>
            </a:r>
            <a:r>
              <a:rPr lang="en-US" sz="2800" dirty="0" smtClean="0"/>
              <a:t>progress</a:t>
            </a:r>
            <a:endParaRPr lang="en-US" sz="2800" dirty="0"/>
          </a:p>
          <a:p>
            <a:r>
              <a:rPr lang="en-US" sz="2800" dirty="0" smtClean="0"/>
              <a:t>Close resolved incidents, service requests, etc.</a:t>
            </a:r>
            <a:endParaRPr lang="en-US" sz="2800" dirty="0"/>
          </a:p>
          <a:p>
            <a:r>
              <a:rPr lang="en-US" sz="2800" dirty="0" smtClean="0"/>
              <a:t>Conduct </a:t>
            </a:r>
            <a:r>
              <a:rPr lang="en-US" sz="2800" dirty="0"/>
              <a:t>satisfaction </a:t>
            </a:r>
            <a:r>
              <a:rPr lang="en-US" sz="2800" dirty="0" smtClean="0"/>
              <a:t>surveys</a:t>
            </a:r>
          </a:p>
          <a:p>
            <a:r>
              <a:rPr lang="en-US" sz="2800" dirty="0" smtClean="0"/>
              <a:t>Processes in place (e.g. Questions </a:t>
            </a:r>
            <a:r>
              <a:rPr lang="en-US" sz="2800" dirty="0"/>
              <a:t>to </a:t>
            </a:r>
            <a:r>
              <a:rPr lang="en-US" sz="2800" dirty="0" smtClean="0"/>
              <a:t>ask, escalation process, workflow </a:t>
            </a:r>
            <a:r>
              <a:rPr lang="en-US" sz="2800" dirty="0"/>
              <a:t>for certain types of </a:t>
            </a:r>
            <a:r>
              <a:rPr lang="en-US" sz="2800" dirty="0" smtClean="0"/>
              <a:t>requests)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323479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Incident/Event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Unplanned incident related to an event</a:t>
            </a:r>
          </a:p>
          <a:p>
            <a:pPr lvl="1"/>
            <a:r>
              <a:rPr lang="en-US" dirty="0" smtClean="0"/>
              <a:t>Analyze and report on afterwards</a:t>
            </a:r>
          </a:p>
          <a:p>
            <a:pPr lvl="2"/>
            <a:r>
              <a:rPr lang="en-US" dirty="0" smtClean="0"/>
              <a:t>What happened</a:t>
            </a:r>
          </a:p>
          <a:p>
            <a:pPr lvl="2"/>
            <a:r>
              <a:rPr lang="en-US" dirty="0" smtClean="0"/>
              <a:t>Root cause analysis</a:t>
            </a:r>
          </a:p>
          <a:p>
            <a:pPr lvl="2"/>
            <a:r>
              <a:rPr lang="en-US" dirty="0" smtClean="0"/>
              <a:t>Fix if possible</a:t>
            </a:r>
          </a:p>
          <a:p>
            <a:pPr lvl="2"/>
            <a:r>
              <a:rPr lang="en-US" dirty="0" smtClean="0"/>
              <a:t>Known error database (available to front line staff for future incidents that come in)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7424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ITIL Defined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ITIL ≡ “Information Technology Infrastructure Library”</a:t>
            </a:r>
          </a:p>
          <a:p>
            <a:pPr lvl="1"/>
            <a:r>
              <a:rPr lang="en-US" dirty="0" smtClean="0"/>
              <a:t>Books that describe best practices for IT Service Management</a:t>
            </a:r>
          </a:p>
          <a:p>
            <a:pPr lvl="1"/>
            <a:r>
              <a:rPr lang="en-US" dirty="0" smtClean="0"/>
              <a:t>Published by the UK government </a:t>
            </a:r>
          </a:p>
        </p:txBody>
      </p:sp>
    </p:spTree>
    <p:extLst>
      <p:ext uri="{BB962C8B-B14F-4D97-AF65-F5344CB8AC3E}">
        <p14:creationId xmlns:p14="http://schemas.microsoft.com/office/powerpoint/2010/main" xmlns="" val="11944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Catalogue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/>
          <a:lstStyle/>
          <a:p>
            <a:r>
              <a:rPr lang="en-US" dirty="0" smtClean="0"/>
              <a:t>Service catalogue</a:t>
            </a:r>
          </a:p>
          <a:p>
            <a:pPr lvl="1"/>
            <a:r>
              <a:rPr lang="en-US" dirty="0" smtClean="0"/>
              <a:t>Contains </a:t>
            </a:r>
            <a:r>
              <a:rPr lang="en-US" dirty="0"/>
              <a:t>services that have been chartered (</a:t>
            </a:r>
            <a:r>
              <a:rPr lang="en-US" dirty="0" smtClean="0"/>
              <a:t>approved, money available </a:t>
            </a:r>
            <a:r>
              <a:rPr lang="en-US" dirty="0"/>
              <a:t>to </a:t>
            </a:r>
            <a:r>
              <a:rPr lang="en-US" dirty="0" smtClean="0"/>
              <a:t>develop)</a:t>
            </a:r>
          </a:p>
          <a:p>
            <a:pPr lvl="2"/>
            <a:r>
              <a:rPr lang="en-US" dirty="0"/>
              <a:t>(Some of these services are live, some may still be in development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Available to clients</a:t>
            </a:r>
          </a:p>
          <a:p>
            <a:pPr lvl="1"/>
            <a:r>
              <a:rPr lang="en-US" dirty="0" smtClean="0"/>
              <a:t>Could be interactive (request service directly from the catalogue)</a:t>
            </a:r>
          </a:p>
          <a:p>
            <a:pPr lvl="1"/>
            <a:r>
              <a:rPr lang="en-US" dirty="0" smtClean="0"/>
              <a:t>Lists how </a:t>
            </a:r>
            <a:r>
              <a:rPr lang="en-US" dirty="0"/>
              <a:t>long it will take to fix problems (e.g. email, </a:t>
            </a:r>
            <a:r>
              <a:rPr lang="en-US" dirty="0" smtClean="0"/>
              <a:t>network)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399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CSI </a:t>
            </a:r>
            <a:r>
              <a:rPr lang="en-US" dirty="0"/>
              <a:t>Continual Service Improvement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16462" y="1558925"/>
            <a:ext cx="3665538" cy="3702564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What is the vision?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Business vision, mission, goals, objectives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Where are we now?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Baseline assessments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Where do we want to be?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Measureable targets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How do we get there?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Service &amp; Process Improvement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How did we get there?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Measurement and metrics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How do we keep the momentum going?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Revisit the vision (see 1. above and continue)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0078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12838"/>
          </a:xfrm>
        </p:spPr>
        <p:txBody>
          <a:bodyPr/>
          <a:lstStyle/>
          <a:p>
            <a:pPr lvl="1"/>
            <a:r>
              <a:rPr lang="en-US" dirty="0"/>
              <a:t>Defining of roles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105400"/>
          </a:xfrm>
        </p:spPr>
        <p:txBody>
          <a:bodyPr/>
          <a:lstStyle/>
          <a:p>
            <a:r>
              <a:rPr lang="en-US" sz="2800" dirty="0" smtClean="0"/>
              <a:t>Service </a:t>
            </a:r>
            <a:r>
              <a:rPr lang="en-US" sz="2800" dirty="0"/>
              <a:t>owners </a:t>
            </a:r>
            <a:r>
              <a:rPr lang="en-US" sz="2800" dirty="0" smtClean="0"/>
              <a:t>responsibilities:</a:t>
            </a:r>
            <a:endParaRPr lang="en-US" sz="2800" dirty="0"/>
          </a:p>
          <a:p>
            <a:pPr lvl="1"/>
            <a:r>
              <a:rPr lang="en-US" sz="2400" dirty="0"/>
              <a:t>Understands the service and its components </a:t>
            </a:r>
          </a:p>
          <a:p>
            <a:pPr lvl="1"/>
            <a:r>
              <a:rPr lang="en-US" sz="2400" dirty="0" smtClean="0"/>
              <a:t>Provides &amp; coordinates </a:t>
            </a:r>
            <a:r>
              <a:rPr lang="en-US" sz="2400" dirty="0"/>
              <a:t>technical support for the service  </a:t>
            </a:r>
          </a:p>
          <a:p>
            <a:pPr lvl="1"/>
            <a:r>
              <a:rPr lang="en-US" sz="2400" dirty="0"/>
              <a:t>Represents the service in change management activities</a:t>
            </a:r>
          </a:p>
          <a:p>
            <a:pPr lvl="1"/>
            <a:r>
              <a:rPr lang="en-US" sz="2400" dirty="0"/>
              <a:t>Represents the service across the organization</a:t>
            </a:r>
          </a:p>
          <a:p>
            <a:pPr lvl="1"/>
            <a:r>
              <a:rPr lang="en-US" sz="2400" dirty="0" smtClean="0"/>
              <a:t>Is </a:t>
            </a:r>
            <a:r>
              <a:rPr lang="en-US" sz="2400" dirty="0"/>
              <a:t>responsible for continual improvement of the service and management of change in the service</a:t>
            </a:r>
          </a:p>
          <a:p>
            <a:pPr lvl="1"/>
            <a:r>
              <a:rPr lang="en-US" sz="2400" dirty="0" smtClean="0"/>
              <a:t>Communication </a:t>
            </a:r>
            <a:r>
              <a:rPr lang="en-US" sz="2400" dirty="0"/>
              <a:t>about the service to clients (e.g. upgrade notices, upgrade benefits)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2161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12838"/>
          </a:xfrm>
        </p:spPr>
        <p:txBody>
          <a:bodyPr/>
          <a:lstStyle/>
          <a:p>
            <a:pPr lvl="1"/>
            <a:r>
              <a:rPr lang="en-US" dirty="0"/>
              <a:t>Defining of roles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105400"/>
          </a:xfrm>
        </p:spPr>
        <p:txBody>
          <a:bodyPr/>
          <a:lstStyle/>
          <a:p>
            <a:r>
              <a:rPr lang="en-US" sz="2800" dirty="0" smtClean="0"/>
              <a:t>Service </a:t>
            </a:r>
            <a:r>
              <a:rPr lang="en-US" sz="2800" dirty="0"/>
              <a:t>desk </a:t>
            </a:r>
            <a:r>
              <a:rPr lang="en-US" sz="2800" dirty="0" smtClean="0"/>
              <a:t>manager responsibilities</a:t>
            </a:r>
          </a:p>
          <a:p>
            <a:pPr lvl="1"/>
            <a:r>
              <a:rPr lang="en-US" sz="2400" dirty="0" smtClean="0"/>
              <a:t>Manages </a:t>
            </a:r>
            <a:r>
              <a:rPr lang="en-US" sz="2400" dirty="0"/>
              <a:t>service desk </a:t>
            </a:r>
            <a:r>
              <a:rPr lang="en-US" sz="2400" dirty="0" smtClean="0"/>
              <a:t>staff</a:t>
            </a:r>
          </a:p>
          <a:p>
            <a:pPr lvl="1"/>
            <a:r>
              <a:rPr lang="en-US" sz="2400" dirty="0" smtClean="0"/>
              <a:t>Takes </a:t>
            </a:r>
            <a:r>
              <a:rPr lang="en-US" sz="2400" dirty="0"/>
              <a:t>overall responsibility for dealing with incidents and service requests at the service </a:t>
            </a:r>
            <a:r>
              <a:rPr lang="en-US" sz="2400" dirty="0" smtClean="0"/>
              <a:t>desk</a:t>
            </a:r>
          </a:p>
          <a:p>
            <a:pPr lvl="1"/>
            <a:r>
              <a:rPr lang="en-US" sz="2400" dirty="0" smtClean="0"/>
              <a:t>Acts </a:t>
            </a:r>
            <a:r>
              <a:rPr lang="en-US" sz="2400" dirty="0"/>
              <a:t>as the escalation point for difficult calls. </a:t>
            </a:r>
            <a:endParaRPr lang="en-US" sz="2400" dirty="0" smtClean="0"/>
          </a:p>
          <a:p>
            <a:r>
              <a:rPr lang="en-US" sz="2800" dirty="0"/>
              <a:t>Problem manager responsibilities</a:t>
            </a:r>
          </a:p>
          <a:p>
            <a:pPr lvl="1"/>
            <a:r>
              <a:rPr lang="en-US" sz="2400" dirty="0"/>
              <a:t>Responsible for allocating the appropriate technical staff or teams for problem investigation</a:t>
            </a:r>
          </a:p>
          <a:p>
            <a:pPr lvl="1"/>
            <a:r>
              <a:rPr lang="en-US" sz="2400" dirty="0"/>
              <a:t>Ensures known error DB is up to date and </a:t>
            </a:r>
            <a:r>
              <a:rPr lang="en-US" sz="2400" dirty="0" smtClean="0"/>
              <a:t>reliable</a:t>
            </a:r>
          </a:p>
          <a:p>
            <a:r>
              <a:rPr lang="en-US" dirty="0"/>
              <a:t>Roles vs. People (one person could have multiple roles</a:t>
            </a:r>
            <a:r>
              <a:rPr lang="en-US" dirty="0" smtClean="0"/>
              <a:t>): Process/Service Owners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0134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Ownership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53000"/>
          </a:xfrm>
        </p:spPr>
        <p:txBody>
          <a:bodyPr/>
          <a:lstStyle/>
          <a:p>
            <a:r>
              <a:rPr lang="en-US" dirty="0" smtClean="0"/>
              <a:t>Service Desk (Helpdesk)</a:t>
            </a:r>
          </a:p>
          <a:p>
            <a:pPr lvl="1"/>
            <a:r>
              <a:rPr lang="en-US" dirty="0" smtClean="0"/>
              <a:t>Owns incidents or service requests that come into the service desk</a:t>
            </a:r>
          </a:p>
          <a:p>
            <a:pPr lvl="1"/>
            <a:r>
              <a:rPr lang="en-US" dirty="0" smtClean="0"/>
              <a:t>Service Desk staff are collectively responsible for the incident/service request from when it comes in until it is closed</a:t>
            </a:r>
          </a:p>
          <a:p>
            <a:r>
              <a:rPr lang="en-US" dirty="0" smtClean="0"/>
              <a:t>Process Owners</a:t>
            </a:r>
          </a:p>
          <a:p>
            <a:pPr lvl="1"/>
            <a:r>
              <a:rPr lang="en-US" dirty="0" smtClean="0"/>
              <a:t>Accountable for the process and identifying improvements</a:t>
            </a:r>
          </a:p>
          <a:p>
            <a:r>
              <a:rPr lang="en-US" dirty="0" smtClean="0"/>
              <a:t>Service owners (described above)</a:t>
            </a:r>
          </a:p>
        </p:txBody>
      </p:sp>
    </p:spTree>
    <p:extLst>
      <p:ext uri="{BB962C8B-B14F-4D97-AF65-F5344CB8AC3E}">
        <p14:creationId xmlns:p14="http://schemas.microsoft.com/office/powerpoint/2010/main" xmlns="" val="348858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 smtClean="0"/>
              <a:t>Measuring/Metrics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4684713"/>
          </a:xfrm>
        </p:spPr>
        <p:txBody>
          <a:bodyPr/>
          <a:lstStyle/>
          <a:p>
            <a:r>
              <a:rPr lang="en-US" dirty="0" smtClean="0"/>
              <a:t>Technology metric	s</a:t>
            </a:r>
          </a:p>
          <a:p>
            <a:pPr lvl="1"/>
            <a:r>
              <a:rPr lang="en-US" dirty="0" smtClean="0"/>
              <a:t>Availability of a server, performance of network</a:t>
            </a:r>
          </a:p>
          <a:p>
            <a:r>
              <a:rPr lang="en-US" dirty="0" smtClean="0"/>
              <a:t>Service metrics</a:t>
            </a:r>
          </a:p>
          <a:p>
            <a:pPr lvl="1"/>
            <a:r>
              <a:rPr lang="en-US" dirty="0" smtClean="0"/>
              <a:t>Email, web service</a:t>
            </a:r>
          </a:p>
          <a:p>
            <a:r>
              <a:rPr lang="en-US" dirty="0" smtClean="0"/>
              <a:t>Process metrics</a:t>
            </a:r>
          </a:p>
          <a:p>
            <a:pPr lvl="1"/>
            <a:r>
              <a:rPr lang="en-US" dirty="0" smtClean="0"/>
              <a:t>%age decrease in # of failed changes (change management)</a:t>
            </a:r>
          </a:p>
          <a:p>
            <a:pPr lvl="1"/>
            <a:r>
              <a:rPr lang="en-US" dirty="0" smtClean="0"/>
              <a:t>Maintaining customer satisfaction</a:t>
            </a:r>
          </a:p>
          <a:p>
            <a:pPr lvl="1"/>
            <a:r>
              <a:rPr lang="en-US" dirty="0" smtClean="0"/>
              <a:t>How quickly incidents/problems are resolved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11153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 smtClean="0"/>
              <a:t>Managing Asset Inventory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143000"/>
            <a:ext cx="9067800" cy="4724400"/>
          </a:xfrm>
        </p:spPr>
        <p:txBody>
          <a:bodyPr/>
          <a:lstStyle/>
          <a:p>
            <a:r>
              <a:rPr lang="en-US" dirty="0" smtClean="0"/>
              <a:t>Asset (and configuration) management is a process in the Service Transition Stage</a:t>
            </a:r>
          </a:p>
          <a:p>
            <a:pPr lvl="1"/>
            <a:r>
              <a:rPr lang="en-US" sz="2400" dirty="0" smtClean="0"/>
              <a:t>Provides accurate information on the IT infrastructure assets being utilized to deliver the current levels of service</a:t>
            </a:r>
          </a:p>
          <a:p>
            <a:pPr lvl="1"/>
            <a:r>
              <a:rPr lang="en-US" sz="2400" dirty="0" smtClean="0"/>
              <a:t>Identifies assets that are ‘out of service’, but may still be contractually supported</a:t>
            </a:r>
          </a:p>
          <a:p>
            <a:pPr lvl="1"/>
            <a:r>
              <a:rPr lang="en-US" sz="2400" dirty="0" smtClean="0"/>
              <a:t>Tracks and supports the value of IT assets utilized</a:t>
            </a:r>
          </a:p>
          <a:p>
            <a:pPr lvl="1"/>
            <a:r>
              <a:rPr lang="en-US" sz="2400" dirty="0"/>
              <a:t>Provides input into financial management’s understanding of the real cost of ‘IT’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40454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SLA(Service Level Agreements)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839200" cy="4227513"/>
          </a:xfrm>
        </p:spPr>
        <p:txBody>
          <a:bodyPr/>
          <a:lstStyle/>
          <a:p>
            <a:r>
              <a:rPr lang="en-US" dirty="0" smtClean="0"/>
              <a:t>Service </a:t>
            </a:r>
            <a:r>
              <a:rPr lang="en-US" dirty="0"/>
              <a:t>Level Agreements need </a:t>
            </a:r>
            <a:r>
              <a:rPr lang="en-US" dirty="0" smtClean="0"/>
              <a:t>to specify</a:t>
            </a:r>
          </a:p>
          <a:p>
            <a:pPr lvl="1"/>
            <a:r>
              <a:rPr lang="en-US" dirty="0" smtClean="0"/>
              <a:t>Service hours</a:t>
            </a:r>
          </a:p>
          <a:p>
            <a:pPr lvl="1"/>
            <a:r>
              <a:rPr lang="en-US" dirty="0" smtClean="0"/>
              <a:t>Availability/Reliability</a:t>
            </a:r>
          </a:p>
          <a:p>
            <a:pPr lvl="1"/>
            <a:r>
              <a:rPr lang="en-US" dirty="0" smtClean="0"/>
              <a:t>Security</a:t>
            </a:r>
          </a:p>
          <a:p>
            <a:pPr lvl="1"/>
            <a:r>
              <a:rPr lang="en-US" dirty="0" smtClean="0"/>
              <a:t>Support </a:t>
            </a:r>
            <a:r>
              <a:rPr lang="en-US" dirty="0"/>
              <a:t>desk </a:t>
            </a:r>
            <a:r>
              <a:rPr lang="en-US" dirty="0" smtClean="0"/>
              <a:t>information</a:t>
            </a:r>
          </a:p>
          <a:p>
            <a:pPr lvl="1"/>
            <a:r>
              <a:rPr lang="en-US" dirty="0" smtClean="0"/>
              <a:t>Reporting </a:t>
            </a:r>
            <a:r>
              <a:rPr lang="en-US" dirty="0"/>
              <a:t>and review </a:t>
            </a:r>
            <a:r>
              <a:rPr lang="en-US" dirty="0" smtClean="0"/>
              <a:t>information </a:t>
            </a:r>
          </a:p>
          <a:p>
            <a:pPr lvl="1"/>
            <a:r>
              <a:rPr lang="en-US" dirty="0" smtClean="0"/>
              <a:t>Expectations are well defined and managed</a:t>
            </a:r>
            <a:endParaRPr lang="en-US" dirty="0"/>
          </a:p>
          <a:p>
            <a:r>
              <a:rPr lang="en-US" dirty="0" smtClean="0"/>
              <a:t>Need </a:t>
            </a:r>
            <a:r>
              <a:rPr lang="en-US" dirty="0"/>
              <a:t>to formalize </a:t>
            </a:r>
            <a:r>
              <a:rPr lang="en-US" dirty="0" smtClean="0"/>
              <a:t>SLAs for various areas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2943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Customers and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32313"/>
          </a:xfrm>
        </p:spPr>
        <p:txBody>
          <a:bodyPr/>
          <a:lstStyle/>
          <a:p>
            <a:r>
              <a:rPr lang="en-US" dirty="0" smtClean="0"/>
              <a:t>Customers </a:t>
            </a:r>
            <a:r>
              <a:rPr lang="en-US" b="1" dirty="0" smtClean="0"/>
              <a:t>pay</a:t>
            </a:r>
            <a:r>
              <a:rPr lang="en-US" dirty="0" smtClean="0"/>
              <a:t> for the service	</a:t>
            </a:r>
          </a:p>
          <a:p>
            <a:pPr lvl="1"/>
            <a:r>
              <a:rPr lang="en-US" dirty="0" smtClean="0"/>
              <a:t>Agree on the service level targets and SLAs</a:t>
            </a:r>
          </a:p>
          <a:p>
            <a:pPr lvl="1"/>
            <a:r>
              <a:rPr lang="en-US" dirty="0" smtClean="0"/>
              <a:t>Specify the service</a:t>
            </a:r>
          </a:p>
          <a:p>
            <a:pPr lvl="1"/>
            <a:r>
              <a:rPr lang="en-US" dirty="0" smtClean="0"/>
              <a:t>Pay for the service </a:t>
            </a:r>
          </a:p>
          <a:p>
            <a:pPr lvl="1"/>
            <a:r>
              <a:rPr lang="en-US" dirty="0" smtClean="0"/>
              <a:t>Customers could be internal or external to the organization</a:t>
            </a:r>
          </a:p>
          <a:p>
            <a:r>
              <a:rPr lang="en-US" dirty="0" smtClean="0"/>
              <a:t>Users</a:t>
            </a:r>
          </a:p>
          <a:p>
            <a:pPr lvl="1"/>
            <a:r>
              <a:rPr lang="en-US" dirty="0" smtClean="0"/>
              <a:t>Users consume  what the customer purchases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6990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US" dirty="0" smtClean="0"/>
              <a:t>Change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105400"/>
          </a:xfrm>
        </p:spPr>
        <p:txBody>
          <a:bodyPr/>
          <a:lstStyle/>
          <a:p>
            <a:r>
              <a:rPr lang="en-US" sz="2800" dirty="0" smtClean="0"/>
              <a:t>Change Management Processes </a:t>
            </a:r>
          </a:p>
          <a:p>
            <a:pPr lvl="1"/>
            <a:r>
              <a:rPr lang="en-US" sz="2400" dirty="0" smtClean="0"/>
              <a:t>Identify and address RISKS</a:t>
            </a:r>
          </a:p>
          <a:p>
            <a:pPr lvl="2"/>
            <a:r>
              <a:rPr lang="en-US" sz="2000" dirty="0" smtClean="0"/>
              <a:t>How </a:t>
            </a:r>
            <a:r>
              <a:rPr lang="en-US" sz="2000" dirty="0"/>
              <a:t>would it affect </a:t>
            </a:r>
            <a:r>
              <a:rPr lang="en-US" sz="2000" dirty="0" smtClean="0"/>
              <a:t>users/systems/etc., What </a:t>
            </a:r>
            <a:r>
              <a:rPr lang="en-US" sz="2000" dirty="0"/>
              <a:t>can we do to make sure this is less </a:t>
            </a:r>
            <a:r>
              <a:rPr lang="en-US" sz="2000" dirty="0" smtClean="0"/>
              <a:t>disruptive, Etc.</a:t>
            </a:r>
          </a:p>
          <a:p>
            <a:pPr lvl="1"/>
            <a:r>
              <a:rPr lang="en-US" sz="2400" dirty="0" smtClean="0"/>
              <a:t>Back out (roll back) plan</a:t>
            </a:r>
          </a:p>
          <a:p>
            <a:pPr lvl="1"/>
            <a:r>
              <a:rPr lang="en-US" sz="2400" dirty="0" smtClean="0"/>
              <a:t>Communication plan </a:t>
            </a:r>
          </a:p>
          <a:p>
            <a:pPr lvl="2"/>
            <a:r>
              <a:rPr lang="en-US" sz="2000" dirty="0" smtClean="0"/>
              <a:t>Ahead of time, ensure no conflicts</a:t>
            </a:r>
          </a:p>
          <a:p>
            <a:pPr lvl="1"/>
            <a:r>
              <a:rPr lang="en-US" sz="2400" dirty="0" smtClean="0"/>
              <a:t>Approval process</a:t>
            </a:r>
          </a:p>
          <a:p>
            <a:pPr lvl="2"/>
            <a:r>
              <a:rPr lang="en-US" sz="2000" dirty="0"/>
              <a:t>Business owner (e.g. group director) sign </a:t>
            </a:r>
            <a:r>
              <a:rPr lang="en-US" sz="2000" dirty="0" smtClean="0"/>
              <a:t>off</a:t>
            </a:r>
          </a:p>
          <a:p>
            <a:pPr lvl="2"/>
            <a:r>
              <a:rPr lang="en-US" sz="2000" dirty="0" smtClean="0"/>
              <a:t>Prioritize</a:t>
            </a:r>
            <a:endParaRPr lang="en-US" sz="2000" dirty="0"/>
          </a:p>
          <a:p>
            <a:pPr lvl="1"/>
            <a:r>
              <a:rPr lang="en-US" sz="2400" dirty="0" smtClean="0"/>
              <a:t>Testing</a:t>
            </a:r>
          </a:p>
          <a:p>
            <a:pPr lvl="1"/>
            <a:r>
              <a:rPr lang="en-US" sz="2400" dirty="0" smtClean="0"/>
              <a:t>Ownership of the change</a:t>
            </a:r>
          </a:p>
        </p:txBody>
      </p:sp>
    </p:spTree>
    <p:extLst>
      <p:ext uri="{BB962C8B-B14F-4D97-AF65-F5344CB8AC3E}">
        <p14:creationId xmlns:p14="http://schemas.microsoft.com/office/powerpoint/2010/main" xmlns="" val="265678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r>
              <a:rPr lang="en-US" dirty="0" smtClean="0"/>
              <a:t>What is ITIL?-1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334000"/>
          </a:xfrm>
        </p:spPr>
        <p:txBody>
          <a:bodyPr/>
          <a:lstStyle/>
          <a:p>
            <a:pPr lvl="0"/>
            <a:r>
              <a:rPr lang="en-US" dirty="0"/>
              <a:t>Think of it as an ‘instruction manual’ for effective IT Service</a:t>
            </a:r>
          </a:p>
          <a:p>
            <a:pPr lvl="1"/>
            <a:r>
              <a:rPr lang="en-US" dirty="0"/>
              <a:t>You can take the parts of it that you need</a:t>
            </a:r>
          </a:p>
          <a:p>
            <a:pPr lvl="0"/>
            <a:r>
              <a:rPr lang="en-US" dirty="0" smtClean="0"/>
              <a:t>Framework </a:t>
            </a:r>
            <a:r>
              <a:rPr lang="en-US" dirty="0"/>
              <a:t>of “suggestions</a:t>
            </a:r>
            <a:r>
              <a:rPr lang="en-US" dirty="0" smtClean="0"/>
              <a:t>” and suggested processes </a:t>
            </a:r>
            <a:r>
              <a:rPr lang="en-US" dirty="0"/>
              <a:t>for managing IT services</a:t>
            </a:r>
          </a:p>
          <a:p>
            <a:r>
              <a:rPr lang="en-US" dirty="0" smtClean="0"/>
              <a:t>Customer focused </a:t>
            </a:r>
          </a:p>
          <a:p>
            <a:pPr lvl="1"/>
            <a:r>
              <a:rPr lang="en-US" dirty="0" smtClean="0"/>
              <a:t>Focus on providing the value to customers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5214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495800"/>
          </a:xfrm>
        </p:spPr>
        <p:txBody>
          <a:bodyPr/>
          <a:lstStyle/>
          <a:p>
            <a:r>
              <a:rPr lang="en-US" dirty="0" smtClean="0"/>
              <a:t>Knowledge required to manage IT services</a:t>
            </a:r>
          </a:p>
          <a:p>
            <a:pPr lvl="1"/>
            <a:r>
              <a:rPr lang="en-US" dirty="0"/>
              <a:t>Knowledge base</a:t>
            </a:r>
          </a:p>
          <a:p>
            <a:pPr lvl="2"/>
            <a:r>
              <a:rPr lang="en-US" dirty="0"/>
              <a:t>Documents of past experiences</a:t>
            </a:r>
          </a:p>
          <a:p>
            <a:pPr lvl="2"/>
            <a:r>
              <a:rPr lang="en-US" dirty="0"/>
              <a:t>Internal/external (self help) </a:t>
            </a:r>
          </a:p>
          <a:p>
            <a:pPr lvl="1"/>
            <a:r>
              <a:rPr lang="en-US" dirty="0"/>
              <a:t>SLAs</a:t>
            </a:r>
          </a:p>
          <a:p>
            <a:pPr lvl="1"/>
            <a:r>
              <a:rPr lang="en-US" dirty="0"/>
              <a:t>Technical manuals</a:t>
            </a:r>
          </a:p>
          <a:p>
            <a:pPr lvl="1"/>
            <a:r>
              <a:rPr lang="en-US" dirty="0"/>
              <a:t>Project documents, references, etc.</a:t>
            </a:r>
          </a:p>
          <a:p>
            <a:pPr lvl="1"/>
            <a:r>
              <a:rPr lang="en-US" dirty="0" smtClean="0"/>
              <a:t>Service measurement data and targets</a:t>
            </a:r>
          </a:p>
        </p:txBody>
      </p:sp>
    </p:spTree>
    <p:extLst>
      <p:ext uri="{BB962C8B-B14F-4D97-AF65-F5344CB8AC3E}">
        <p14:creationId xmlns:p14="http://schemas.microsoft.com/office/powerpoint/2010/main" xmlns="" val="385588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Communicating Well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Operational (helpdesk, etc.) communication</a:t>
            </a:r>
          </a:p>
          <a:p>
            <a:r>
              <a:rPr lang="en-US" dirty="0" smtClean="0"/>
              <a:t>Performance reporting</a:t>
            </a:r>
          </a:p>
          <a:p>
            <a:r>
              <a:rPr lang="en-US" dirty="0" smtClean="0"/>
              <a:t>Within projects</a:t>
            </a:r>
          </a:p>
          <a:p>
            <a:r>
              <a:rPr lang="en-US" dirty="0"/>
              <a:t>C</a:t>
            </a:r>
            <a:r>
              <a:rPr lang="en-US" dirty="0" smtClean="0"/>
              <a:t>hange management</a:t>
            </a:r>
          </a:p>
          <a:p>
            <a:r>
              <a:rPr lang="en-US" dirty="0" smtClean="0"/>
              <a:t>Emergencies</a:t>
            </a:r>
          </a:p>
          <a:p>
            <a:r>
              <a:rPr lang="en-US" dirty="0" smtClean="0"/>
              <a:t>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6544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24400"/>
          </a:xfrm>
        </p:spPr>
        <p:txBody>
          <a:bodyPr/>
          <a:lstStyle/>
          <a:p>
            <a:r>
              <a:rPr lang="en-US" dirty="0" smtClean="0"/>
              <a:t>ITIL is one framework to draw from</a:t>
            </a:r>
          </a:p>
          <a:p>
            <a:r>
              <a:rPr lang="en-US" dirty="0" smtClean="0"/>
              <a:t>Mesh with university priorities</a:t>
            </a:r>
          </a:p>
          <a:p>
            <a:r>
              <a:rPr lang="en-US" dirty="0" smtClean="0"/>
              <a:t>Best practices for Waterloo can draw from</a:t>
            </a:r>
          </a:p>
          <a:p>
            <a:pPr lvl="1"/>
            <a:r>
              <a:rPr lang="en-US" dirty="0" smtClean="0"/>
              <a:t>ITIL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has worked for Waterloo in the past</a:t>
            </a:r>
          </a:p>
          <a:p>
            <a:pPr lvl="1"/>
            <a:r>
              <a:rPr lang="en-US" dirty="0" smtClean="0"/>
              <a:t>Other frameworks</a:t>
            </a:r>
          </a:p>
        </p:txBody>
      </p:sp>
    </p:spTree>
    <p:extLst>
      <p:ext uri="{BB962C8B-B14F-4D97-AF65-F5344CB8AC3E}">
        <p14:creationId xmlns:p14="http://schemas.microsoft.com/office/powerpoint/2010/main" xmlns="" val="230043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90801" y="0"/>
            <a:ext cx="6476999" cy="5924258"/>
          </a:xfrm>
        </p:spPr>
      </p:pic>
      <p:sp>
        <p:nvSpPr>
          <p:cNvPr id="6" name="TextBox 5"/>
          <p:cNvSpPr txBox="1"/>
          <p:nvPr/>
        </p:nvSpPr>
        <p:spPr>
          <a:xfrm>
            <a:off x="0" y="381000"/>
            <a:ext cx="2590800" cy="430887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3 Pillars of Success</a:t>
            </a:r>
          </a:p>
          <a:p>
            <a:endParaRPr lang="en-US" sz="20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Communication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Training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Necessary to have an understanding of why changes are happening</a:t>
            </a:r>
          </a:p>
          <a:p>
            <a:r>
              <a:rPr lang="en-US" dirty="0"/>
              <a:t>	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Management Involvement, Mentoring and Support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0049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Service Best Practices Project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227513"/>
          </a:xfrm>
        </p:spPr>
        <p:txBody>
          <a:bodyPr/>
          <a:lstStyle/>
          <a:p>
            <a:r>
              <a:rPr lang="en-US" sz="2800" dirty="0" smtClean="0"/>
              <a:t>Expect to start in early 2013</a:t>
            </a:r>
          </a:p>
          <a:p>
            <a:r>
              <a:rPr lang="en-US" sz="2800" dirty="0" smtClean="0"/>
              <a:t>Hope to review </a:t>
            </a:r>
            <a:r>
              <a:rPr lang="en-US" sz="2800" dirty="0"/>
              <a:t>existing procedures and best practices used across campus and also industry best practice models such as ITIL </a:t>
            </a:r>
            <a:endParaRPr lang="en-US" sz="2800" dirty="0" smtClean="0"/>
          </a:p>
          <a:p>
            <a:r>
              <a:rPr lang="en-US" sz="2800" dirty="0" smtClean="0"/>
              <a:t>Collaborative </a:t>
            </a:r>
          </a:p>
          <a:p>
            <a:r>
              <a:rPr lang="en-US" sz="2800" dirty="0" smtClean="0"/>
              <a:t>Could work with:</a:t>
            </a:r>
          </a:p>
          <a:p>
            <a:pPr lvl="1"/>
            <a:r>
              <a:rPr lang="en-US" sz="2400" dirty="0" smtClean="0"/>
              <a:t>RT Investigation Project</a:t>
            </a:r>
          </a:p>
          <a:p>
            <a:pPr lvl="1"/>
            <a:r>
              <a:rPr lang="en-US" sz="2400" dirty="0" smtClean="0"/>
              <a:t>Asset Management Project</a:t>
            </a:r>
          </a:p>
          <a:p>
            <a:r>
              <a:rPr lang="en-US" sz="2800" dirty="0" smtClean="0"/>
              <a:t>Communication and training</a:t>
            </a:r>
          </a:p>
        </p:txBody>
      </p:sp>
    </p:spTree>
    <p:extLst>
      <p:ext uri="{BB962C8B-B14F-4D97-AF65-F5344CB8AC3E}">
        <p14:creationId xmlns:p14="http://schemas.microsoft.com/office/powerpoint/2010/main" xmlns="" val="272862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ITIL for Dummies, Peter Farenden</a:t>
            </a:r>
          </a:p>
          <a:p>
            <a:r>
              <a:rPr lang="en-US" dirty="0"/>
              <a:t>Service Management For </a:t>
            </a:r>
            <a:r>
              <a:rPr lang="en-US" dirty="0" smtClean="0"/>
              <a:t>Dummies, Judith </a:t>
            </a:r>
            <a:r>
              <a:rPr lang="en-US" dirty="0"/>
              <a:t>Hurwitz, Robin Bloor, Marcia Kaufman, Fern Halper </a:t>
            </a:r>
          </a:p>
          <a:p>
            <a:r>
              <a:rPr lang="en-US" dirty="0" smtClean="0">
                <a:hlinkClick r:id="rId3"/>
              </a:rPr>
              <a:t>ITIL Wikipedia article</a:t>
            </a:r>
            <a:endParaRPr lang="en-US" dirty="0">
              <a:hlinkClick r:id="rId4"/>
            </a:endParaRPr>
          </a:p>
          <a:p>
            <a:r>
              <a:rPr lang="en-US" dirty="0" smtClean="0">
                <a:hlinkClick r:id="rId4"/>
              </a:rPr>
              <a:t>Deming-Wikipedia </a:t>
            </a:r>
            <a:r>
              <a:rPr lang="en-US" dirty="0">
                <a:hlinkClick r:id="rId4"/>
              </a:rPr>
              <a:t>article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2764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ITIL Applied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Michael Tennant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#watitis2012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6886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Pharmaceuticals</a:t>
            </a:r>
            <a:endParaRPr lang="en-CA" dirty="0" smtClean="0">
              <a:ea typeface="ＭＳ Ｐゴシック" pitchFamily="34" charset="-128"/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203325"/>
            <a:ext cx="8415338" cy="5368925"/>
          </a:xfrm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4 Locations, 3k+ staff, 90k devices, 3 data centres</a:t>
            </a:r>
          </a:p>
          <a:p>
            <a:r>
              <a:rPr lang="en-US" dirty="0" smtClean="0">
                <a:ea typeface="ＭＳ Ｐゴシック" pitchFamily="34" charset="-128"/>
              </a:rPr>
              <a:t>Challenges 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Service Delivery Problems</a:t>
            </a:r>
          </a:p>
          <a:p>
            <a:pPr lvl="2"/>
            <a:r>
              <a:rPr lang="en-US" dirty="0" smtClean="0">
                <a:ea typeface="ＭＳ Ｐゴシック" pitchFamily="34" charset="-128"/>
              </a:rPr>
              <a:t>Outages due to upgrades, changes, etc.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Poor support for business stakeholders</a:t>
            </a:r>
          </a:p>
          <a:p>
            <a:pPr lvl="2"/>
            <a:r>
              <a:rPr lang="en-US" dirty="0" smtClean="0">
                <a:ea typeface="ＭＳ Ｐゴシック" pitchFamily="34" charset="-128"/>
              </a:rPr>
              <a:t>Lack of consistent processes and procedures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Non Compliance with regulations</a:t>
            </a:r>
          </a:p>
          <a:p>
            <a:pPr lvl="2"/>
            <a:r>
              <a:rPr lang="en-US" dirty="0" smtClean="0">
                <a:ea typeface="ＭＳ Ｐゴシック" pitchFamily="34" charset="-128"/>
              </a:rPr>
              <a:t>SOX, ISO, FDA, etc.</a:t>
            </a:r>
          </a:p>
          <a:p>
            <a:endParaRPr lang="en-CA" dirty="0" smtClean="0">
              <a:ea typeface="ＭＳ Ｐゴシック" pitchFamily="34" charset="-128"/>
            </a:endParaRPr>
          </a:p>
          <a:p>
            <a:pPr lvl="1"/>
            <a:endParaRPr lang="en-CA" dirty="0" smtClean="0">
              <a:ea typeface="ＭＳ Ｐゴシック" pitchFamily="34" charset="-128"/>
            </a:endParaRPr>
          </a:p>
          <a:p>
            <a:pPr lvl="1">
              <a:buFont typeface="Arial" charset="0"/>
              <a:buNone/>
            </a:pPr>
            <a:endParaRPr lang="en-CA" dirty="0" smtClean="0">
              <a:ea typeface="ＭＳ Ｐゴシック" pitchFamily="34" charset="-128"/>
            </a:endParaRPr>
          </a:p>
          <a:p>
            <a:endParaRPr lang="en-CA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5126355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Pharmaceutical- ITIL</a:t>
            </a:r>
            <a:endParaRPr lang="en-CA" dirty="0" smtClean="0">
              <a:ea typeface="ＭＳ Ｐゴシック" pitchFamily="34" charset="-128"/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064713"/>
            <a:ext cx="8415338" cy="5507538"/>
          </a:xfrm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Application Management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Define application development standards and processes</a:t>
            </a:r>
          </a:p>
          <a:p>
            <a:r>
              <a:rPr lang="en-US" dirty="0" smtClean="0">
                <a:ea typeface="ＭＳ Ｐゴシック" pitchFamily="34" charset="-128"/>
              </a:rPr>
              <a:t>Incident Management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Define and publish procedures for support</a:t>
            </a:r>
          </a:p>
          <a:p>
            <a:r>
              <a:rPr lang="en-US" dirty="0" smtClean="0">
                <a:ea typeface="ＭＳ Ｐゴシック" pitchFamily="34" charset="-128"/>
              </a:rPr>
              <a:t>Change Management 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Change Advisory Board (CAB) with cross company representation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Validation of change documentation before change occurs (Service Validation and Testing)</a:t>
            </a:r>
          </a:p>
          <a:p>
            <a:endParaRPr lang="en-CA" dirty="0" smtClean="0">
              <a:ea typeface="ＭＳ Ｐゴシック" pitchFamily="34" charset="-128"/>
            </a:endParaRPr>
          </a:p>
          <a:p>
            <a:pPr lvl="1"/>
            <a:endParaRPr lang="en-CA" dirty="0" smtClean="0">
              <a:ea typeface="ＭＳ Ｐゴシック" pitchFamily="34" charset="-128"/>
            </a:endParaRPr>
          </a:p>
          <a:p>
            <a:pPr lvl="1">
              <a:buFont typeface="Arial" charset="0"/>
              <a:buNone/>
            </a:pPr>
            <a:endParaRPr lang="en-CA" dirty="0" smtClean="0">
              <a:ea typeface="ＭＳ Ｐゴシック" pitchFamily="34" charset="-128"/>
            </a:endParaRPr>
          </a:p>
          <a:p>
            <a:endParaRPr lang="en-CA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2567401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Pharmaceutical- Results</a:t>
            </a:r>
            <a:endParaRPr lang="en-CA" dirty="0" smtClean="0">
              <a:ea typeface="ＭＳ Ｐゴシック" pitchFamily="34" charset="-128"/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1203325"/>
            <a:ext cx="8415338" cy="5368925"/>
          </a:xfrm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Delivery - Speed to Market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Product cycle (concept to Shelf) shortened 30%</a:t>
            </a:r>
          </a:p>
          <a:p>
            <a:r>
              <a:rPr lang="en-US" dirty="0" smtClean="0">
                <a:ea typeface="ＭＳ Ｐゴシック" pitchFamily="34" charset="-128"/>
              </a:rPr>
              <a:t>Reduction of Outages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Unplanned outages virtually eliminated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Planned outages non-intrusive to business</a:t>
            </a:r>
          </a:p>
          <a:p>
            <a:r>
              <a:rPr lang="en-US" dirty="0" smtClean="0">
                <a:ea typeface="ＭＳ Ｐゴシック" pitchFamily="34" charset="-128"/>
              </a:rPr>
              <a:t>Compliance – back in scope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Validation, planning, testing and Documentation satisfied requirements</a:t>
            </a:r>
            <a:endParaRPr lang="en-CA" dirty="0" smtClean="0">
              <a:ea typeface="ＭＳ Ｐゴシック" pitchFamily="34" charset="-128"/>
            </a:endParaRPr>
          </a:p>
          <a:p>
            <a:pPr lvl="1"/>
            <a:endParaRPr lang="en-CA" dirty="0" smtClean="0">
              <a:ea typeface="ＭＳ Ｐゴシック" pitchFamily="34" charset="-128"/>
            </a:endParaRPr>
          </a:p>
          <a:p>
            <a:pPr lvl="1">
              <a:buFont typeface="Arial" charset="0"/>
              <a:buNone/>
            </a:pPr>
            <a:endParaRPr lang="en-CA" dirty="0" smtClean="0">
              <a:ea typeface="ＭＳ Ｐゴシック" pitchFamily="34" charset="-128"/>
            </a:endParaRPr>
          </a:p>
          <a:p>
            <a:endParaRPr lang="en-CA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4362949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r>
              <a:rPr lang="en-US" dirty="0" smtClean="0"/>
              <a:t>What is ITIL?-2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334000"/>
          </a:xfrm>
        </p:spPr>
        <p:txBody>
          <a:bodyPr/>
          <a:lstStyle/>
          <a:p>
            <a:r>
              <a:rPr lang="en-US" dirty="0" smtClean="0"/>
              <a:t>Provides approaches/models/etc.</a:t>
            </a:r>
          </a:p>
          <a:p>
            <a:pPr lvl="1"/>
            <a:r>
              <a:rPr lang="en-US" dirty="0" smtClean="0"/>
              <a:t>E.g. Continual </a:t>
            </a:r>
            <a:r>
              <a:rPr lang="en-US" dirty="0"/>
              <a:t>Service Improvement (CSI</a:t>
            </a:r>
            <a:r>
              <a:rPr lang="en-US" dirty="0" smtClean="0"/>
              <a:t>)</a:t>
            </a:r>
            <a:endParaRPr lang="en-US" dirty="0"/>
          </a:p>
          <a:p>
            <a:pPr lvl="0"/>
            <a:r>
              <a:rPr lang="en-US" dirty="0" smtClean="0"/>
              <a:t>Validated </a:t>
            </a:r>
            <a:r>
              <a:rPr lang="en-US" dirty="0"/>
              <a:t>across many other </a:t>
            </a:r>
            <a:r>
              <a:rPr lang="en-US" dirty="0" smtClean="0"/>
              <a:t>organizations</a:t>
            </a:r>
          </a:p>
          <a:p>
            <a:pPr lvl="0"/>
            <a:r>
              <a:rPr lang="en-US" dirty="0" smtClean="0"/>
              <a:t>Non-prescriptive </a:t>
            </a:r>
            <a:r>
              <a:rPr lang="en-US" dirty="0"/>
              <a:t>(can use </a:t>
            </a:r>
            <a:r>
              <a:rPr lang="en-US" dirty="0" smtClean="0"/>
              <a:t>parts)–”ITIL-lite”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3060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Call Centre</a:t>
            </a:r>
            <a:endParaRPr lang="en-CA" dirty="0" smtClean="0">
              <a:ea typeface="ＭＳ Ｐゴシック" pitchFamily="34" charset="-128"/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1203325"/>
            <a:ext cx="8415338" cy="5368925"/>
          </a:xfrm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155 Locations, 7 business units, 150,000+ staff, 1million+ devices, 5 data centres</a:t>
            </a:r>
          </a:p>
          <a:p>
            <a:r>
              <a:rPr lang="en-US" dirty="0" smtClean="0">
                <a:ea typeface="ＭＳ Ｐゴシック" pitchFamily="34" charset="-128"/>
              </a:rPr>
              <a:t>Challenges 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Service Delivery Problems</a:t>
            </a:r>
          </a:p>
          <a:p>
            <a:pPr lvl="2"/>
            <a:r>
              <a:rPr lang="en-US" dirty="0" smtClean="0">
                <a:ea typeface="ＭＳ Ｐゴシック" pitchFamily="34" charset="-128"/>
              </a:rPr>
              <a:t>Outages due to upgrades, changes, etc.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Poor support for business stakeholders</a:t>
            </a:r>
          </a:p>
          <a:p>
            <a:pPr lvl="2"/>
            <a:r>
              <a:rPr lang="en-US" dirty="0" smtClean="0">
                <a:ea typeface="ＭＳ Ｐゴシック" pitchFamily="34" charset="-128"/>
              </a:rPr>
              <a:t>Lack of consistent processes and procedures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Non Compliance with regulations</a:t>
            </a:r>
          </a:p>
          <a:p>
            <a:pPr lvl="2"/>
            <a:r>
              <a:rPr lang="en-US" dirty="0" smtClean="0">
                <a:ea typeface="ＭＳ Ｐゴシック" pitchFamily="34" charset="-128"/>
              </a:rPr>
              <a:t>SOX, ISO, FDA, client regulations, etc.</a:t>
            </a:r>
          </a:p>
          <a:p>
            <a:endParaRPr lang="en-CA" dirty="0" smtClean="0">
              <a:ea typeface="ＭＳ Ｐゴシック" pitchFamily="34" charset="-128"/>
            </a:endParaRPr>
          </a:p>
          <a:p>
            <a:pPr lvl="1"/>
            <a:endParaRPr lang="en-CA" dirty="0" smtClean="0">
              <a:ea typeface="ＭＳ Ｐゴシック" pitchFamily="34" charset="-128"/>
            </a:endParaRPr>
          </a:p>
          <a:p>
            <a:pPr lvl="1">
              <a:buFont typeface="Arial" charset="0"/>
              <a:buNone/>
            </a:pPr>
            <a:endParaRPr lang="en-CA" dirty="0" smtClean="0">
              <a:ea typeface="ＭＳ Ｐゴシック" pitchFamily="34" charset="-128"/>
            </a:endParaRPr>
          </a:p>
          <a:p>
            <a:endParaRPr lang="en-CA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5157579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Call Centre - ITIL</a:t>
            </a:r>
            <a:endParaRPr lang="en-CA" dirty="0" smtClean="0">
              <a:ea typeface="ＭＳ Ｐゴシック" pitchFamily="34" charset="-128"/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1203325"/>
            <a:ext cx="8415338" cy="5368925"/>
          </a:xfrm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Service Portfolio Management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Create Service Catalogue, SLA’s, OLA’s, UC’s</a:t>
            </a:r>
          </a:p>
          <a:p>
            <a:r>
              <a:rPr lang="en-US" dirty="0" smtClean="0">
                <a:ea typeface="ＭＳ Ｐゴシック" pitchFamily="34" charset="-128"/>
              </a:rPr>
              <a:t>Incident Management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Define and publish procedures for support</a:t>
            </a:r>
          </a:p>
          <a:p>
            <a:r>
              <a:rPr lang="en-US" dirty="0" smtClean="0">
                <a:ea typeface="ＭＳ Ｐゴシック" pitchFamily="34" charset="-128"/>
              </a:rPr>
              <a:t>Change Management 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CAB with cross company representation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Validation of change documentation before change occurs (Service Validation and Testing)</a:t>
            </a:r>
          </a:p>
          <a:p>
            <a:endParaRPr lang="en-CA" dirty="0" smtClean="0">
              <a:ea typeface="ＭＳ Ｐゴシック" pitchFamily="34" charset="-128"/>
            </a:endParaRPr>
          </a:p>
          <a:p>
            <a:pPr lvl="1"/>
            <a:endParaRPr lang="en-CA" dirty="0" smtClean="0">
              <a:ea typeface="ＭＳ Ｐゴシック" pitchFamily="34" charset="-128"/>
            </a:endParaRPr>
          </a:p>
          <a:p>
            <a:pPr lvl="1">
              <a:buFont typeface="Arial" charset="0"/>
              <a:buNone/>
            </a:pPr>
            <a:endParaRPr lang="en-CA" dirty="0" smtClean="0">
              <a:ea typeface="ＭＳ Ｐゴシック" pitchFamily="34" charset="-128"/>
            </a:endParaRPr>
          </a:p>
          <a:p>
            <a:endParaRPr lang="en-CA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3824410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Call Centre- Results</a:t>
            </a:r>
            <a:endParaRPr lang="en-CA" dirty="0" smtClean="0">
              <a:ea typeface="ＭＳ Ｐゴシック" pitchFamily="34" charset="-128"/>
            </a:endParaRP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1203325"/>
            <a:ext cx="8415338" cy="5368925"/>
          </a:xfrm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Service – Stakeholder Satisfaction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1</a:t>
            </a:r>
            <a:r>
              <a:rPr lang="en-US" baseline="30000" dirty="0" smtClean="0">
                <a:ea typeface="ＭＳ Ｐゴシック" pitchFamily="34" charset="-128"/>
              </a:rPr>
              <a:t>st</a:t>
            </a:r>
            <a:r>
              <a:rPr lang="en-US" dirty="0" smtClean="0">
                <a:ea typeface="ＭＳ Ｐゴシック" pitchFamily="34" charset="-128"/>
              </a:rPr>
              <a:t> call resolution increased 30% to 70%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Satisfaction surveys increased 25-85%</a:t>
            </a:r>
          </a:p>
          <a:p>
            <a:r>
              <a:rPr lang="en-US" dirty="0" smtClean="0">
                <a:ea typeface="ＭＳ Ｐゴシック" pitchFamily="34" charset="-128"/>
              </a:rPr>
              <a:t>Reduction of Outages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Unplanned eliminated (1/day – 1/ ~2 months)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Planned outages non-intrusive to stakeholders</a:t>
            </a:r>
          </a:p>
          <a:p>
            <a:r>
              <a:rPr lang="en-US" dirty="0" smtClean="0">
                <a:ea typeface="ＭＳ Ｐゴシック" pitchFamily="34" charset="-128"/>
              </a:rPr>
              <a:t>Compliance – back in scope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Validation, planning and Documentation satisfied requirements</a:t>
            </a:r>
            <a:endParaRPr lang="en-CA" dirty="0" smtClean="0">
              <a:ea typeface="ＭＳ Ｐゴシック" pitchFamily="34" charset="-128"/>
            </a:endParaRPr>
          </a:p>
          <a:p>
            <a:pPr lvl="1"/>
            <a:endParaRPr lang="en-CA" dirty="0" smtClean="0">
              <a:ea typeface="ＭＳ Ｐゴシック" pitchFamily="34" charset="-128"/>
            </a:endParaRPr>
          </a:p>
          <a:p>
            <a:pPr lvl="1">
              <a:buFont typeface="Arial" charset="0"/>
              <a:buNone/>
            </a:pPr>
            <a:endParaRPr lang="en-CA" dirty="0" smtClean="0">
              <a:ea typeface="ＭＳ Ｐゴシック" pitchFamily="34" charset="-128"/>
            </a:endParaRPr>
          </a:p>
          <a:p>
            <a:endParaRPr lang="en-CA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032600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UW- CECA</a:t>
            </a:r>
            <a:endParaRPr lang="en-CA" dirty="0" smtClean="0">
              <a:ea typeface="ＭＳ Ｐゴシック" pitchFamily="34" charset="-128"/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203325"/>
            <a:ext cx="8415338" cy="5368925"/>
          </a:xfrm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Application Management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Defined application development standards and processes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Defined service validation and testing approach</a:t>
            </a:r>
          </a:p>
          <a:p>
            <a:r>
              <a:rPr lang="en-US" dirty="0" smtClean="0">
                <a:ea typeface="ＭＳ Ｐゴシック" pitchFamily="34" charset="-128"/>
              </a:rPr>
              <a:t>Incident Management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Defined procedures for support (in progress)</a:t>
            </a:r>
          </a:p>
          <a:p>
            <a:r>
              <a:rPr lang="en-US" dirty="0" smtClean="0">
                <a:ea typeface="ＭＳ Ｐゴシック" pitchFamily="34" charset="-128"/>
              </a:rPr>
              <a:t>Change Management </a:t>
            </a:r>
          </a:p>
          <a:p>
            <a:pPr lvl="1"/>
            <a:r>
              <a:rPr lang="en-CA" dirty="0" smtClean="0">
                <a:ea typeface="ＭＳ Ｐゴシック" pitchFamily="34" charset="-128"/>
              </a:rPr>
              <a:t>In progress</a:t>
            </a:r>
          </a:p>
          <a:p>
            <a:pPr lvl="1">
              <a:buFont typeface="Arial" charset="0"/>
              <a:buNone/>
            </a:pPr>
            <a:endParaRPr lang="en-CA" dirty="0" smtClean="0">
              <a:ea typeface="ＭＳ Ｐゴシック" pitchFamily="34" charset="-128"/>
            </a:endParaRPr>
          </a:p>
          <a:p>
            <a:endParaRPr lang="en-CA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3556430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257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ITIL - Wikipedia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648200"/>
          </a:xfrm>
        </p:spPr>
        <p:txBody>
          <a:bodyPr/>
          <a:lstStyle/>
          <a:p>
            <a:r>
              <a:rPr lang="en-US" dirty="0"/>
              <a:t>“The </a:t>
            </a:r>
            <a:r>
              <a:rPr lang="en-US" b="1" dirty="0"/>
              <a:t>Information Technology Infrastructure Library (ITIL), </a:t>
            </a:r>
            <a:r>
              <a:rPr lang="en-US" dirty="0"/>
              <a:t>is a </a:t>
            </a:r>
            <a:r>
              <a:rPr lang="en-US" b="1" dirty="0"/>
              <a:t>set of practices for IT service management (ITSM) </a:t>
            </a:r>
            <a:r>
              <a:rPr lang="en-US" dirty="0"/>
              <a:t>that focuses on </a:t>
            </a:r>
            <a:r>
              <a:rPr lang="en-US" b="1" dirty="0"/>
              <a:t>aligning IT services with the needs of </a:t>
            </a:r>
            <a:r>
              <a:rPr lang="en-US" b="1" dirty="0" smtClean="0"/>
              <a:t>business</a:t>
            </a:r>
            <a:r>
              <a:rPr lang="en-US" dirty="0" smtClean="0"/>
              <a:t>…..ITIL </a:t>
            </a:r>
            <a:r>
              <a:rPr lang="en-US" dirty="0"/>
              <a:t>describes </a:t>
            </a:r>
            <a:r>
              <a:rPr lang="en-US" b="1" dirty="0"/>
              <a:t>procedures, tasks and checklists</a:t>
            </a:r>
            <a:r>
              <a:rPr lang="en-US" dirty="0"/>
              <a:t> that are </a:t>
            </a:r>
            <a:r>
              <a:rPr lang="en-US" b="1" dirty="0"/>
              <a:t>not organization-specific</a:t>
            </a:r>
            <a:r>
              <a:rPr lang="en-US" dirty="0"/>
              <a:t>, used by an organization </a:t>
            </a:r>
            <a:r>
              <a:rPr lang="en-US" dirty="0" smtClean="0"/>
              <a:t>….” (Wikipedia)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9402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ITIL?-1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76800"/>
          </a:xfrm>
        </p:spPr>
        <p:txBody>
          <a:bodyPr/>
          <a:lstStyle/>
          <a:p>
            <a:r>
              <a:rPr lang="en-US" dirty="0" smtClean="0"/>
              <a:t>Customer expectations have increased</a:t>
            </a:r>
            <a:endParaRPr lang="en-US" dirty="0"/>
          </a:p>
          <a:p>
            <a:r>
              <a:rPr lang="en-US" dirty="0" smtClean="0"/>
              <a:t>To work better </a:t>
            </a:r>
            <a:r>
              <a:rPr lang="en-US" dirty="0"/>
              <a:t>individually and </a:t>
            </a:r>
            <a:r>
              <a:rPr lang="en-US" dirty="0" smtClean="0"/>
              <a:t>together</a:t>
            </a:r>
          </a:p>
          <a:p>
            <a:r>
              <a:rPr lang="en-US" dirty="0" smtClean="0"/>
              <a:t>Some </a:t>
            </a:r>
            <a:r>
              <a:rPr lang="en-US" dirty="0"/>
              <a:t>things we are doing already, but with varying </a:t>
            </a:r>
            <a:r>
              <a:rPr lang="en-US" dirty="0" smtClean="0"/>
              <a:t>approaches</a:t>
            </a:r>
            <a:endParaRPr lang="en-US" dirty="0"/>
          </a:p>
          <a:p>
            <a:pPr lvl="1"/>
            <a:r>
              <a:rPr lang="en-US" dirty="0" smtClean="0"/>
              <a:t>Defining of processes, across IT groups</a:t>
            </a:r>
          </a:p>
          <a:p>
            <a:pPr lvl="1"/>
            <a:r>
              <a:rPr lang="en-US" dirty="0" smtClean="0"/>
              <a:t>Defining of roles</a:t>
            </a:r>
          </a:p>
          <a:p>
            <a:pPr lvl="1"/>
            <a:r>
              <a:rPr lang="en-US" dirty="0" smtClean="0"/>
              <a:t>Tracking requests, managing asset inventory</a:t>
            </a:r>
          </a:p>
        </p:txBody>
      </p:sp>
    </p:spTree>
    <p:extLst>
      <p:ext uri="{BB962C8B-B14F-4D97-AF65-F5344CB8AC3E}">
        <p14:creationId xmlns:p14="http://schemas.microsoft.com/office/powerpoint/2010/main" xmlns="" val="342286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ITIL</a:t>
            </a:r>
            <a:r>
              <a:rPr lang="en-US" dirty="0" smtClean="0"/>
              <a:t>?-2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32313"/>
          </a:xfrm>
        </p:spPr>
        <p:txBody>
          <a:bodyPr/>
          <a:lstStyle/>
          <a:p>
            <a:r>
              <a:rPr lang="en-US" dirty="0" smtClean="0"/>
              <a:t>Improve Customer Service </a:t>
            </a:r>
          </a:p>
          <a:p>
            <a:pPr lvl="1"/>
            <a:r>
              <a:rPr lang="en-US" dirty="0" smtClean="0"/>
              <a:t>Check with customers to ensure needs are being met</a:t>
            </a:r>
          </a:p>
          <a:p>
            <a:pPr lvl="1"/>
            <a:r>
              <a:rPr lang="en-US" dirty="0" smtClean="0"/>
              <a:t>Ensure value provided </a:t>
            </a:r>
          </a:p>
          <a:p>
            <a:pPr lvl="1"/>
            <a:r>
              <a:rPr lang="en-US" dirty="0"/>
              <a:t>Co-operation between </a:t>
            </a:r>
            <a:r>
              <a:rPr lang="en-US" dirty="0" smtClean="0"/>
              <a:t>Helpdesks</a:t>
            </a:r>
            <a:endParaRPr lang="en-US" dirty="0"/>
          </a:p>
          <a:p>
            <a:pPr lvl="1"/>
            <a:r>
              <a:rPr lang="en-US" dirty="0" smtClean="0"/>
              <a:t>Be </a:t>
            </a:r>
            <a:r>
              <a:rPr lang="en-US" dirty="0"/>
              <a:t>proactive </a:t>
            </a:r>
            <a:endParaRPr lang="en-US" dirty="0" smtClean="0"/>
          </a:p>
          <a:p>
            <a:pPr lvl="1"/>
            <a:r>
              <a:rPr lang="en-US" dirty="0" smtClean="0"/>
              <a:t>Examine existing processes, define, document</a:t>
            </a:r>
          </a:p>
          <a:p>
            <a:pPr lvl="1"/>
            <a:r>
              <a:rPr lang="en-US" dirty="0" smtClean="0"/>
              <a:t>Look at roles and ownership</a:t>
            </a:r>
          </a:p>
        </p:txBody>
      </p:sp>
    </p:spTree>
    <p:extLst>
      <p:ext uri="{BB962C8B-B14F-4D97-AF65-F5344CB8AC3E}">
        <p14:creationId xmlns:p14="http://schemas.microsoft.com/office/powerpoint/2010/main" xmlns="" val="288686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ITIL</a:t>
            </a:r>
            <a:r>
              <a:rPr lang="en-US" dirty="0" smtClean="0"/>
              <a:t>?-3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648200"/>
          </a:xfrm>
        </p:spPr>
        <p:txBody>
          <a:bodyPr/>
          <a:lstStyle/>
          <a:p>
            <a:r>
              <a:rPr lang="en-US" dirty="0" smtClean="0"/>
              <a:t>Ensure accountability</a:t>
            </a:r>
          </a:p>
          <a:p>
            <a:r>
              <a:rPr lang="en-US" dirty="0" smtClean="0"/>
              <a:t>Ensure communications</a:t>
            </a:r>
          </a:p>
          <a:p>
            <a:pPr lvl="1"/>
            <a:r>
              <a:rPr lang="en-US" dirty="0" smtClean="0"/>
              <a:t>Between IT staff and clients</a:t>
            </a:r>
          </a:p>
          <a:p>
            <a:pPr lvl="1"/>
            <a:r>
              <a:rPr lang="en-US" dirty="0" smtClean="0"/>
              <a:t>Between IT staff in different locations</a:t>
            </a:r>
          </a:p>
          <a:p>
            <a:r>
              <a:rPr lang="en-US" dirty="0"/>
              <a:t>Opportunity to do things </a:t>
            </a:r>
            <a:r>
              <a:rPr lang="en-US" dirty="0" smtClean="0"/>
              <a:t>better</a:t>
            </a:r>
          </a:p>
          <a:p>
            <a:r>
              <a:rPr lang="en-US" dirty="0" smtClean="0"/>
              <a:t>Change management</a:t>
            </a:r>
          </a:p>
          <a:p>
            <a:pPr lvl="1"/>
            <a:r>
              <a:rPr lang="en-US" dirty="0" smtClean="0"/>
              <a:t>Maintaining </a:t>
            </a:r>
            <a:r>
              <a:rPr lang="en-US" dirty="0"/>
              <a:t>systems, services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89855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smtClean="0"/>
              <a:t>Related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00600"/>
          </a:xfrm>
        </p:spPr>
        <p:txBody>
          <a:bodyPr/>
          <a:lstStyle/>
          <a:p>
            <a:r>
              <a:rPr lang="en-US" dirty="0" smtClean="0"/>
              <a:t>Collaboration </a:t>
            </a:r>
            <a:r>
              <a:rPr lang="en-US" dirty="0"/>
              <a:t>between IT support </a:t>
            </a:r>
            <a:r>
              <a:rPr lang="en-US" dirty="0" smtClean="0"/>
              <a:t>groups</a:t>
            </a:r>
          </a:p>
          <a:p>
            <a:pPr lvl="1"/>
            <a:r>
              <a:rPr lang="en-US" dirty="0" smtClean="0"/>
              <a:t>Knowledge </a:t>
            </a:r>
            <a:r>
              <a:rPr lang="en-US" dirty="0"/>
              <a:t>base</a:t>
            </a:r>
          </a:p>
          <a:p>
            <a:pPr lvl="1"/>
            <a:r>
              <a:rPr lang="en-US" dirty="0"/>
              <a:t>Knowledge </a:t>
            </a:r>
            <a:r>
              <a:rPr lang="en-US" dirty="0" smtClean="0"/>
              <a:t>sharing</a:t>
            </a:r>
          </a:p>
          <a:p>
            <a:pPr lvl="1"/>
            <a:r>
              <a:rPr lang="en-US" dirty="0" smtClean="0"/>
              <a:t>Request tracking</a:t>
            </a:r>
          </a:p>
          <a:p>
            <a:r>
              <a:rPr lang="en-US" dirty="0" smtClean="0"/>
              <a:t>Consistent user experience</a:t>
            </a:r>
          </a:p>
          <a:p>
            <a:r>
              <a:rPr lang="en-US" dirty="0" smtClean="0"/>
              <a:t>Cost savings (bulk purchases, cooperation, etc.)</a:t>
            </a:r>
          </a:p>
          <a:p>
            <a:r>
              <a:rPr lang="en-US" dirty="0" smtClean="0"/>
              <a:t>Accountability, Service Quality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85412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atitis2011">
  <a:themeElements>
    <a:clrScheme name="Custom 3">
      <a:dk1>
        <a:sysClr val="windowText" lastClr="000000"/>
      </a:dk1>
      <a:lt1>
        <a:srgbClr val="FFFFFF"/>
      </a:lt1>
      <a:dk2>
        <a:srgbClr val="57068C"/>
      </a:dk2>
      <a:lt2>
        <a:srgbClr val="FFFFFF"/>
      </a:lt2>
      <a:accent1>
        <a:srgbClr val="0073CF"/>
      </a:accent1>
      <a:accent2>
        <a:srgbClr val="E98300"/>
      </a:accent2>
      <a:accent3>
        <a:srgbClr val="E0249A"/>
      </a:accent3>
      <a:accent4>
        <a:srgbClr val="009AA6"/>
      </a:accent4>
      <a:accent5>
        <a:srgbClr val="B6BF00"/>
      </a:accent5>
      <a:accent6>
        <a:srgbClr val="FECB00"/>
      </a:accent6>
      <a:hlink>
        <a:srgbClr val="96172E"/>
      </a:hlink>
      <a:folHlink>
        <a:srgbClr val="96172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6D3C7023EE1841BC9D8DCF7BB9EE6A" ma:contentTypeVersion="0" ma:contentTypeDescription="Create a new document." ma:contentTypeScope="" ma:versionID="c4264af853affa1e36e24149e2d87b1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B0E440A-C231-4FFD-8912-2DEA6D693AD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5621F75-DB8E-4926-8297-62342037F71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435DD2A-8F74-4BAB-B214-118B4E84A608}">
  <ds:schemaRefs>
    <ds:schemaRef ds:uri="http://purl.org/dc/elements/1.1/"/>
    <ds:schemaRef ds:uri="http://schemas.microsoft.com/office/2006/documentManagement/types"/>
    <ds:schemaRef ds:uri="http://www.w3.org/XML/1998/namespace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6936</TotalTime>
  <Words>1916</Words>
  <Application>Microsoft Office PowerPoint</Application>
  <PresentationFormat>On-screen Show (4:3)</PresentationFormat>
  <Paragraphs>369</Paragraphs>
  <Slides>44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watitis2011</vt:lpstr>
      <vt:lpstr>Agenda</vt:lpstr>
      <vt:lpstr>ITIL Defined</vt:lpstr>
      <vt:lpstr>What is ITIL?-1</vt:lpstr>
      <vt:lpstr>What is ITIL?-2</vt:lpstr>
      <vt:lpstr>ITIL - Wikipedia</vt:lpstr>
      <vt:lpstr>Why use ITIL?-1</vt:lpstr>
      <vt:lpstr>Why use ITIL?-2</vt:lpstr>
      <vt:lpstr>Why use ITIL?-3</vt:lpstr>
      <vt:lpstr>Related Goals</vt:lpstr>
      <vt:lpstr>ITIL Lifecycle/Processes High Level Overview </vt:lpstr>
      <vt:lpstr>ITIL  Lifecycle</vt:lpstr>
      <vt:lpstr>Deming Cycle and ITIL </vt:lpstr>
      <vt:lpstr>ITIL Highlights</vt:lpstr>
      <vt:lpstr>Lifecycle Stages and Processes</vt:lpstr>
      <vt:lpstr>Why Define Processes? </vt:lpstr>
      <vt:lpstr>Process Owner </vt:lpstr>
      <vt:lpstr>Examples of Service Desk/Help Desk Processes</vt:lpstr>
      <vt:lpstr>What the service desk does</vt:lpstr>
      <vt:lpstr>Incident/Event Management</vt:lpstr>
      <vt:lpstr>Service Catalogue</vt:lpstr>
      <vt:lpstr> CSI Continual Service Improvement  </vt:lpstr>
      <vt:lpstr>Defining of roles </vt:lpstr>
      <vt:lpstr>Defining of roles </vt:lpstr>
      <vt:lpstr>Ownership</vt:lpstr>
      <vt:lpstr>Measuring/Metrics</vt:lpstr>
      <vt:lpstr>Managing Asset Inventory</vt:lpstr>
      <vt:lpstr>SLA(Service Level Agreements)</vt:lpstr>
      <vt:lpstr>Customers and Users</vt:lpstr>
      <vt:lpstr>Change Management</vt:lpstr>
      <vt:lpstr>Knowledge Management</vt:lpstr>
      <vt:lpstr>Communicating Well</vt:lpstr>
      <vt:lpstr>Moving forward</vt:lpstr>
      <vt:lpstr>Slide 33</vt:lpstr>
      <vt:lpstr>IT Service Best Practices Project </vt:lpstr>
      <vt:lpstr>Resources</vt:lpstr>
      <vt:lpstr>ITIL Applied</vt:lpstr>
      <vt:lpstr>Pharmaceuticals</vt:lpstr>
      <vt:lpstr>Pharmaceutical- ITIL</vt:lpstr>
      <vt:lpstr>Pharmaceutical- Results</vt:lpstr>
      <vt:lpstr>Call Centre</vt:lpstr>
      <vt:lpstr>Call Centre - ITIL</vt:lpstr>
      <vt:lpstr>Call Centre- Results</vt:lpstr>
      <vt:lpstr>UW- CECA</vt:lpstr>
      <vt:lpstr>Thank you!</vt:lpstr>
    </vt:vector>
  </TitlesOfParts>
  <Company>University of Waterloo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llwillia</dc:creator>
  <cp:lastModifiedBy>DELL</cp:lastModifiedBy>
  <cp:revision>45</cp:revision>
  <cp:lastPrinted>2012-11-29T20:47:58Z</cp:lastPrinted>
  <dcterms:created xsi:type="dcterms:W3CDTF">2012-11-02T15:38:02Z</dcterms:created>
  <dcterms:modified xsi:type="dcterms:W3CDTF">2022-02-04T01:12:57Z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0x010100566D3C7023EE1841BC9D8DCF7BB9EE6A</vt:lpwstr>
  </property>
</Properties>
</file>