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9" r:id="rId3"/>
    <p:sldId id="263" r:id="rId4"/>
    <p:sldId id="264" r:id="rId5"/>
    <p:sldId id="258" r:id="rId6"/>
    <p:sldId id="266" r:id="rId7"/>
    <p:sldId id="267" r:id="rId8"/>
    <p:sldId id="265" r:id="rId9"/>
    <p:sldId id="257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4" autoAdjust="0"/>
    <p:restoredTop sz="88910" autoAdjust="0"/>
  </p:normalViewPr>
  <p:slideViewPr>
    <p:cSldViewPr snapToGrid="0">
      <p:cViewPr varScale="1">
        <p:scale>
          <a:sx n="63" d="100"/>
          <a:sy n="63" d="100"/>
        </p:scale>
        <p:origin x="75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5126E-C1D3-439E-B318-28E537DF7368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A6506-614F-47BC-A92E-ACCD60FD8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23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Current = flow of charged particles (electrons or protons) through a conductor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Usually refers to current flowing in the direction of positively charged particles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Voltage = potential for electrical current to flow from one place to 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A6506-614F-47BC-A92E-ACCD60FD8B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81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A6506-614F-47BC-A92E-ACCD60FD8B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47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Current = flow of charged particles (electrons or protons) through a conductor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Usually refers to current flowing in the direction of positively charged particles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Voltage = potential for electrical current to flow from one place to 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A6506-614F-47BC-A92E-ACCD60FD8B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08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A6506-614F-47BC-A92E-ACCD60FD8B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89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A6506-614F-47BC-A92E-ACCD60FD8B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24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A6506-614F-47BC-A92E-ACCD60FD8B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60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Brackets mean optional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A6506-614F-47BC-A92E-ACCD60FD8B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98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A6506-614F-47BC-A92E-ACCD60FD8B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54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A6506-614F-47BC-A92E-ACCD60FD8B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15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A6506-614F-47BC-A92E-ACCD60FD8B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2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33B4-5C83-42FD-B733-F892A99D920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C83-2FE1-461F-9C39-521C7772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3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33B4-5C83-42FD-B733-F892A99D920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C83-2FE1-461F-9C39-521C7772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1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33B4-5C83-42FD-B733-F892A99D920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C83-2FE1-461F-9C39-521C7772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6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33B4-5C83-42FD-B733-F892A99D920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C83-2FE1-461F-9C39-521C7772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7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33B4-5C83-42FD-B733-F892A99D920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C83-2FE1-461F-9C39-521C7772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0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33B4-5C83-42FD-B733-F892A99D920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C83-2FE1-461F-9C39-521C7772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9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33B4-5C83-42FD-B733-F892A99D920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C83-2FE1-461F-9C39-521C7772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5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33B4-5C83-42FD-B733-F892A99D920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C83-2FE1-461F-9C39-521C7772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3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33B4-5C83-42FD-B733-F892A99D920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C83-2FE1-461F-9C39-521C7772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3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33B4-5C83-42FD-B733-F892A99D920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C83-2FE1-461F-9C39-521C7772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33B4-5C83-42FD-B733-F892A99D920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C83-2FE1-461F-9C39-521C7772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5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E33B4-5C83-42FD-B733-F892A99D920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0FC83-2FE1-461F-9C39-521C7772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6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1FBDD-232C-485A-BF77-B4344691D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186C6-FE12-4EF2-92E2-400E86F8F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312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B3EB-5506-411B-9F79-0E262BC7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Basics of Neuroscience</a:t>
            </a:r>
          </a:p>
        </p:txBody>
      </p:sp>
      <p:pic>
        <p:nvPicPr>
          <p:cNvPr id="4098" name="Picture 2" descr="Where Do ERPs Come From?&#10;To be recorded at a distance, large numbers of neurons&#10;must have similar voltage fields&#10;Equivalen...">
            <a:extLst>
              <a:ext uri="{FF2B5EF4-FFF2-40B4-BE49-F238E27FC236}">
                <a16:creationId xmlns:a16="http://schemas.microsoft.com/office/drawing/2014/main" id="{16D4FCC7-FA39-49D9-A751-1CBB33135A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35" b="4875"/>
          <a:stretch/>
        </p:blipFill>
        <p:spPr bwMode="auto">
          <a:xfrm>
            <a:off x="1859557" y="1797368"/>
            <a:ext cx="8472885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623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B3EB-5506-411B-9F79-0E262BC7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Basics of Neuroscience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D6DCE-6FBB-4EC8-BDC9-66FD10CC5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Where Do ERPs Come From?&#10;Scalp-recorded potentials are&#10;possible only for layered&#10;structures with consistent&#10;orientations&#10;P...">
            <a:extLst>
              <a:ext uri="{FF2B5EF4-FFF2-40B4-BE49-F238E27FC236}">
                <a16:creationId xmlns:a16="http://schemas.microsoft.com/office/drawing/2014/main" id="{C6CC9316-6E26-4E64-8903-9ADA7C11E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2" y="1690688"/>
            <a:ext cx="6696075" cy="502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61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B3EB-5506-411B-9F79-0E262BC7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Basics of Neuroscience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D6DCE-6FBB-4EC8-BDC9-66FD10CC5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Magnetoencephalography (MEG)&#10;Magnetic fields travel around electrical dipoles&#10;The skull is transparent to magnetism -- les...">
            <a:extLst>
              <a:ext uri="{FF2B5EF4-FFF2-40B4-BE49-F238E27FC236}">
                <a16:creationId xmlns:a16="http://schemas.microsoft.com/office/drawing/2014/main" id="{B49F09BF-5B3E-4CA6-A75A-3322241F15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7"/>
          <a:stretch/>
        </p:blipFill>
        <p:spPr bwMode="auto">
          <a:xfrm>
            <a:off x="2147411" y="1945928"/>
            <a:ext cx="7897178" cy="474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03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B3EB-5506-411B-9F79-0E262BC7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Measuring EEG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CE10-D78D-49E6-AA47-A2996C674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EEG is recorded as a potential for current to pass from one electrode to another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For each channel, you need </a:t>
            </a:r>
            <a:r>
              <a:rPr lang="en-US" sz="2400" i="1" dirty="0"/>
              <a:t>active, reference, </a:t>
            </a:r>
            <a:r>
              <a:rPr lang="en-US" sz="2400" dirty="0"/>
              <a:t>&amp; </a:t>
            </a:r>
            <a:r>
              <a:rPr lang="en-US" sz="2400" i="1" dirty="0"/>
              <a:t>ground </a:t>
            </a:r>
            <a:r>
              <a:rPr lang="en-US" sz="2400" dirty="0"/>
              <a:t>electrodes (in a typical system)</a:t>
            </a:r>
          </a:p>
        </p:txBody>
      </p:sp>
      <p:pic>
        <p:nvPicPr>
          <p:cNvPr id="4" name="Picture 2" descr="https://slideplayer.com/slide/6193857/18/images/8/Active%2C+Reference%2C+%26+Ground.jpg">
            <a:extLst>
              <a:ext uri="{FF2B5EF4-FFF2-40B4-BE49-F238E27FC236}">
                <a16:creationId xmlns:a16="http://schemas.microsoft.com/office/drawing/2014/main" id="{275D6B17-F5E4-4254-BA90-218C5600AC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7" b="8165"/>
          <a:stretch/>
        </p:blipFill>
        <p:spPr bwMode="auto">
          <a:xfrm>
            <a:off x="2357067" y="3489960"/>
            <a:ext cx="7477866" cy="334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84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B3EB-5506-411B-9F79-0E262BC7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Measuring EEG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CE10-D78D-49E6-AA47-A2996C674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Always think of EEG as a difference between the active and reference electrodes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Why the reference(s) you choose to use is so important</a:t>
            </a:r>
          </a:p>
        </p:txBody>
      </p:sp>
      <p:pic>
        <p:nvPicPr>
          <p:cNvPr id="4" name="Picture 2" descr="https://slideplayer.com/slide/6193857/18/images/8/Active%2C+Reference%2C+%26+Ground.jpg">
            <a:extLst>
              <a:ext uri="{FF2B5EF4-FFF2-40B4-BE49-F238E27FC236}">
                <a16:creationId xmlns:a16="http://schemas.microsoft.com/office/drawing/2014/main" id="{275D6B17-F5E4-4254-BA90-218C5600AC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7" b="8165"/>
          <a:stretch/>
        </p:blipFill>
        <p:spPr bwMode="auto">
          <a:xfrm>
            <a:off x="2357067" y="3489960"/>
            <a:ext cx="7477866" cy="334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19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B3EB-5506-411B-9F79-0E262BC7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Measuring EEG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CE10-D78D-49E6-AA47-A2996C674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Ideal: Active electrode placed at site where voltage is changing; reference electrode placed at neutral site</a:t>
            </a:r>
          </a:p>
          <a:p>
            <a:pPr>
              <a:lnSpc>
                <a:spcPct val="100000"/>
              </a:lnSpc>
            </a:pPr>
            <a:r>
              <a:rPr lang="en-US" dirty="0"/>
              <a:t>Reality: There is no neutral site</a:t>
            </a:r>
          </a:p>
          <a:p>
            <a:pPr>
              <a:lnSpc>
                <a:spcPct val="100000"/>
              </a:lnSpc>
            </a:pPr>
            <a:r>
              <a:rPr lang="en-US" dirty="0"/>
              <a:t>EEG can look very different with different references</a:t>
            </a:r>
          </a:p>
        </p:txBody>
      </p:sp>
      <p:pic>
        <p:nvPicPr>
          <p:cNvPr id="7170" name="Picture 2" descr="Related image">
            <a:extLst>
              <a:ext uri="{FF2B5EF4-FFF2-40B4-BE49-F238E27FC236}">
                <a16:creationId xmlns:a16="http://schemas.microsoft.com/office/drawing/2014/main" id="{3B2BBA58-09BA-42B4-ACD7-62ADCF49E7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31"/>
          <a:stretch/>
        </p:blipFill>
        <p:spPr bwMode="auto">
          <a:xfrm>
            <a:off x="1318260" y="3953836"/>
            <a:ext cx="9555480" cy="287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12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B3EB-5506-411B-9F79-0E262BC7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Importance of Clean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E0DD97-301B-4DE8-A470-528DFF1D9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879080" cy="494497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There is NO substitute for clean data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Many artifacts can be avoided by good data collection procedures</a:t>
            </a:r>
          </a:p>
          <a:p>
            <a:endParaRPr lang="en-US" dirty="0"/>
          </a:p>
        </p:txBody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AA78C3C3-DE34-4A8A-82EF-4B714092D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559" y="1904048"/>
            <a:ext cx="2923025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eg noise artifacts">
            <a:extLst>
              <a:ext uri="{FF2B5EF4-FFF2-40B4-BE49-F238E27FC236}">
                <a16:creationId xmlns:a16="http://schemas.microsoft.com/office/drawing/2014/main" id="{5758C46A-5302-4065-B93A-9D6BABCD24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31"/>
          <a:stretch/>
        </p:blipFill>
        <p:spPr bwMode="auto">
          <a:xfrm>
            <a:off x="9010559" y="4985297"/>
            <a:ext cx="3078948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2EE72A5F-080B-439A-94D5-F528BCAD2C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23"/>
          <a:stretch/>
        </p:blipFill>
        <p:spPr bwMode="auto">
          <a:xfrm>
            <a:off x="5407556" y="4985297"/>
            <a:ext cx="2937218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eeg noise artifacts">
            <a:extLst>
              <a:ext uri="{FF2B5EF4-FFF2-40B4-BE49-F238E27FC236}">
                <a16:creationId xmlns:a16="http://schemas.microsoft.com/office/drawing/2014/main" id="{16D8FB57-9C67-4CB4-BE2F-5B12DFD7B2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95"/>
          <a:stretch/>
        </p:blipFill>
        <p:spPr bwMode="auto">
          <a:xfrm>
            <a:off x="1711563" y="4985297"/>
            <a:ext cx="3030208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lated image">
            <a:extLst>
              <a:ext uri="{FF2B5EF4-FFF2-40B4-BE49-F238E27FC236}">
                <a16:creationId xmlns:a16="http://schemas.microsoft.com/office/drawing/2014/main" id="{60ED20E7-3DC4-416C-A00F-88AFE63832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37"/>
          <a:stretch/>
        </p:blipFill>
        <p:spPr bwMode="auto">
          <a:xfrm>
            <a:off x="5312291" y="2930121"/>
            <a:ext cx="3127747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41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B3EB-5506-411B-9F79-0E262BC7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Importance of Clean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CE10-D78D-49E6-AA47-A2996C67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Artifacts can be problematic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 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SNR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Some can be systematic, occurring in some conditions more than others &amp; being loosely time-locked to the stimulus so they are not eliminated by averaging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Ocular artifacts (blinks &amp; eye movements) can change the sensory input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Artifact removal/correction always has a cost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Rejection = less trials =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 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SNR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Filters can distort data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Regression &amp; ICA can remove brain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14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B3EB-5506-411B-9F79-0E262BC7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Typical Order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CE10-D78D-49E6-AA47-A2996C67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Re-reference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However, some artifact correction procedures require this after artifact correction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Filter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Epoch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[Baseline Correction]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Sometimes, don’t want to use a baseline correction procedure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Artifact Rejection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Artifact Correction (</a:t>
            </a:r>
            <a:r>
              <a:rPr lang="en-US" sz="2600"/>
              <a:t>e.g., blinks </a:t>
            </a:r>
            <a:r>
              <a:rPr lang="en-US" sz="2600" dirty="0"/>
              <a:t>and eye movement)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[Baseline Correction]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Artifact correction can affect baseline so needs to be repeated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Artifact Rejection</a:t>
            </a:r>
          </a:p>
        </p:txBody>
      </p:sp>
    </p:spTree>
    <p:extLst>
      <p:ext uri="{BB962C8B-B14F-4D97-AF65-F5344CB8AC3E}">
        <p14:creationId xmlns:p14="http://schemas.microsoft.com/office/powerpoint/2010/main" val="850791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F7F9C-D653-44F9-A3B2-0F104260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1F1C6-EC29-4FB2-9DB9-46524F201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Email me if you have any questions: ssheldon@ualberta.ca</a:t>
            </a:r>
          </a:p>
        </p:txBody>
      </p:sp>
    </p:spTree>
    <p:extLst>
      <p:ext uri="{BB962C8B-B14F-4D97-AF65-F5344CB8AC3E}">
        <p14:creationId xmlns:p14="http://schemas.microsoft.com/office/powerpoint/2010/main" val="3841885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B3EB-5506-411B-9F79-0E262BC7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Basics of Neuroscience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CE10-D78D-49E6-AA47-A2996C67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49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Resting membrane potential</a:t>
            </a:r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en-US" dirty="0"/>
              <a:t>-70 mV on inside of cell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Action potentials</a:t>
            </a:r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en-US" dirty="0"/>
              <a:t>Triggered when membrane potential goes sufficiently positive</a:t>
            </a:r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en-US" dirty="0"/>
              <a:t>Starts at axon hillock and travels down axon</a:t>
            </a:r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en-US" dirty="0"/>
              <a:t>Rarely contributes to scalp EEG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Postsynaptic potentials (PSPs)</a:t>
            </a:r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en-US" dirty="0"/>
              <a:t>Neurotransmitter binds with receptor, opens ion channels</a:t>
            </a:r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en-US" dirty="0"/>
              <a:t>Excitatory: Positive charges move into cell</a:t>
            </a:r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en-US" dirty="0"/>
              <a:t>Inhibitory: Negative charges move into cell</a:t>
            </a:r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en-US" dirty="0"/>
              <a:t>The origin of most EEG signals</a:t>
            </a:r>
          </a:p>
        </p:txBody>
      </p:sp>
    </p:spTree>
    <p:extLst>
      <p:ext uri="{BB962C8B-B14F-4D97-AF65-F5344CB8AC3E}">
        <p14:creationId xmlns:p14="http://schemas.microsoft.com/office/powerpoint/2010/main" val="1298059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445</Words>
  <Application>Microsoft Office PowerPoint</Application>
  <PresentationFormat>Widescreen</PresentationFormat>
  <Paragraphs>68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Office Theme</vt:lpstr>
      <vt:lpstr>PowerPoint Presentation</vt:lpstr>
      <vt:lpstr>Measuring EEG</vt:lpstr>
      <vt:lpstr>Measuring EEG</vt:lpstr>
      <vt:lpstr>Measuring EEG</vt:lpstr>
      <vt:lpstr>Importance of Clean Data</vt:lpstr>
      <vt:lpstr>Importance of Clean Data</vt:lpstr>
      <vt:lpstr>Typical Order of Operations</vt:lpstr>
      <vt:lpstr>Thank You!</vt:lpstr>
      <vt:lpstr>Some Basics of Neuroscience</vt:lpstr>
      <vt:lpstr>Some Basics of Neuroscience</vt:lpstr>
      <vt:lpstr>Some Basics of Neuroscience</vt:lpstr>
      <vt:lpstr>Some Basics of Neuroscience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Sheldon</dc:creator>
  <cp:lastModifiedBy>Sarah Sheldon</cp:lastModifiedBy>
  <cp:revision>18</cp:revision>
  <dcterms:created xsi:type="dcterms:W3CDTF">2019-03-08T03:30:42Z</dcterms:created>
  <dcterms:modified xsi:type="dcterms:W3CDTF">2019-03-08T06:27:50Z</dcterms:modified>
</cp:coreProperties>
</file>