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269" r:id="rId4"/>
    <p:sldId id="259" r:id="rId5"/>
    <p:sldId id="263" r:id="rId6"/>
    <p:sldId id="264" r:id="rId7"/>
    <p:sldId id="305" r:id="rId8"/>
    <p:sldId id="301" r:id="rId9"/>
    <p:sldId id="267" r:id="rId10"/>
    <p:sldId id="306" r:id="rId11"/>
    <p:sldId id="311" r:id="rId12"/>
    <p:sldId id="312" r:id="rId13"/>
    <p:sldId id="313" r:id="rId14"/>
    <p:sldId id="314" r:id="rId15"/>
    <p:sldId id="316" r:id="rId16"/>
    <p:sldId id="310" r:id="rId17"/>
    <p:sldId id="308" r:id="rId18"/>
    <p:sldId id="309" r:id="rId19"/>
    <p:sldId id="307" r:id="rId20"/>
    <p:sldId id="258" r:id="rId21"/>
    <p:sldId id="266" r:id="rId22"/>
    <p:sldId id="319" r:id="rId23"/>
    <p:sldId id="265" r:id="rId24"/>
    <p:sldId id="257" r:id="rId25"/>
    <p:sldId id="260" r:id="rId26"/>
    <p:sldId id="261" r:id="rId27"/>
    <p:sldId id="262" r:id="rId28"/>
    <p:sldId id="303" r:id="rId29"/>
    <p:sldId id="271" r:id="rId30"/>
    <p:sldId id="317" r:id="rId31"/>
    <p:sldId id="272" r:id="rId32"/>
    <p:sldId id="273" r:id="rId33"/>
    <p:sldId id="274" r:id="rId34"/>
    <p:sldId id="31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4" autoAdjust="0"/>
    <p:restoredTop sz="83647" autoAdjust="0"/>
  </p:normalViewPr>
  <p:slideViewPr>
    <p:cSldViewPr snapToGrid="0">
      <p:cViewPr varScale="1">
        <p:scale>
          <a:sx n="59" d="100"/>
          <a:sy n="59" d="100"/>
        </p:scale>
        <p:origin x="9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5126E-C1D3-439E-B318-28E537DF736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6506-614F-47BC-A92E-ACCD60FD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 = flow of charged particles (electrons or protons) through a conductor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Usually refers to current flowing in the direction of positively charged particles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Voltage = potential for electrical current to flow from one place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6506-614F-47BC-A92E-ACCD60FD8B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9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in preprocessing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2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4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in preprocessing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4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 = flow of charged particles (electrons or protons) through a conductor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Usually refers to current flowing in the direction of positively charged particles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Voltage = potential for electrical current to flow from one place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08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7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</a:t>
            </a:r>
            <a:r>
              <a:rPr lang="en-CA" baseline="0" dirty="0"/>
              <a:t> does stationary mean – statistics are invariant over time. </a:t>
            </a:r>
          </a:p>
          <a:p>
            <a:r>
              <a:rPr lang="en-CA" baseline="0" dirty="0"/>
              <a:t> - how do we analyze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4591-1385-794E-9A06-179E63508B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4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First, lets make a signal that is the sum of two sinusoids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4591-1385-794E-9A06-179E63508B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Interpolation is used to reconstruct the original signal from the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in preprocessing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Brackets mean 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see in preprocessing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600" dirty="0"/>
              <a:t>Other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Adaptive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Kalman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Ricker wavelet - ‘Mexican-hat’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A6506-614F-47BC-A92E-ACCD60FD8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87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29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50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50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2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09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69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1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6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810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876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8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3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33B4-5C83-42FD-B733-F892A99D920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FC83-2FE1-461F-9C39-521C7772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A7F-E3A4-4987-A009-F79D8A52DED6}" type="datetimeFigureOut">
              <a:rPr lang="en-CA" smtClean="0"/>
              <a:t>2019-03-07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855-D144-4A08-963B-8C570ECADA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92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cn/eeglab" TargetMode="External"/><Relationship Id="rId2" Type="http://schemas.openxmlformats.org/officeDocument/2006/relationships/hyperlink" Target="https://github.com/ssheldo/EEG_process_talk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sccs.swarthmore.edu/users/12/abiele1/Linear/examples/freq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1FBDD-232C-485A-BF77-B4344691D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Introduction to EEG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186C6-FE12-4EF2-92E2-400E86F8F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Sarah Sheldon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1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Most common class of filters: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i="1" dirty="0"/>
              <a:t>Low-pass filter </a:t>
            </a:r>
            <a:r>
              <a:rPr lang="en-US" sz="2200" dirty="0"/>
              <a:t>– attenuate high frequencies &amp; pass low frequencies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i="1" dirty="0"/>
              <a:t>High-pass filter </a:t>
            </a:r>
            <a:r>
              <a:rPr lang="en-US" sz="2200" dirty="0"/>
              <a:t>– attenuate low frequencies &amp; pass high frequencies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i="1" dirty="0"/>
              <a:t>Band-pass filter </a:t>
            </a:r>
            <a:r>
              <a:rPr lang="en-US" sz="2200" dirty="0"/>
              <a:t>– attenuate both high &amp; low frequencies, passing only an intermediate frequency range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i="1" dirty="0"/>
              <a:t>Notch filter </a:t>
            </a:r>
            <a:r>
              <a:rPr lang="en-US" sz="2200" dirty="0"/>
              <a:t>– attenuate some narrow frequency band (e.g., 60 Hz) &amp; pass everything else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6C4B5-7291-424F-B82A-3D47D00B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2" y="4340134"/>
            <a:ext cx="4986338" cy="2456905"/>
          </a:xfrm>
          <a:prstGeom prst="rect">
            <a:avLst/>
          </a:prstGeom>
        </p:spPr>
      </p:pic>
      <p:pic>
        <p:nvPicPr>
          <p:cNvPr id="15362" name="Picture 2" descr="https://player.slideplayer.com/13/4173668/data/images/img6.png">
            <a:extLst>
              <a:ext uri="{FF2B5EF4-FFF2-40B4-BE49-F238E27FC236}">
                <a16:creationId xmlns:a16="http://schemas.microsoft.com/office/drawing/2014/main" id="{0A6CF3AE-8FA4-486D-9C0F-AFB87F3D8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78" y="4766654"/>
            <a:ext cx="3898581" cy="20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AA069-A8A7-4D7C-80F5-A95BF4A84060}"/>
              </a:ext>
            </a:extLst>
          </p:cNvPr>
          <p:cNvSpPr txBox="1"/>
          <p:nvPr/>
        </p:nvSpPr>
        <p:spPr>
          <a:xfrm>
            <a:off x="15918" y="5090592"/>
            <a:ext cx="107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 in Cutoffs</a:t>
            </a:r>
          </a:p>
        </p:txBody>
      </p:sp>
    </p:spTree>
    <p:extLst>
      <p:ext uri="{BB962C8B-B14F-4D97-AF65-F5344CB8AC3E}">
        <p14:creationId xmlns:p14="http://schemas.microsoft.com/office/powerpoint/2010/main" val="300376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701643" cy="52730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600" b="1" dirty="0"/>
              <a:t>Low-pass filters </a:t>
            </a:r>
            <a:r>
              <a:rPr lang="en-US" sz="2600" dirty="0"/>
              <a:t>help reduce induced electrical &amp; EMG noise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200" dirty="0"/>
              <a:t>Reduces temporal precision because the voltage value at each time point becomes a weighted average of voltage values from previous &amp; subsequent time points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The lower the cutoff frequency of the filter, the more temporal precision is lost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</p:txBody>
      </p:sp>
      <p:pic>
        <p:nvPicPr>
          <p:cNvPr id="6" name="Picture 2" descr="https://player.slideplayer.com/13/4173668/data/images/img5.png">
            <a:extLst>
              <a:ext uri="{FF2B5EF4-FFF2-40B4-BE49-F238E27FC236}">
                <a16:creationId xmlns:a16="http://schemas.microsoft.com/office/drawing/2014/main" id="{DD79C0E7-FFCA-44BF-A0D7-400C688E9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5" b="27563"/>
          <a:stretch/>
        </p:blipFill>
        <p:spPr bwMode="auto">
          <a:xfrm>
            <a:off x="8997724" y="1909903"/>
            <a:ext cx="2835048" cy="14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eeg low-pass filters">
            <a:extLst>
              <a:ext uri="{FF2B5EF4-FFF2-40B4-BE49-F238E27FC236}">
                <a16:creationId xmlns:a16="http://schemas.microsoft.com/office/drawing/2014/main" id="{C21E6F96-A59B-4481-909B-E935FDC07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5" t="22223" r="5773" b="34100"/>
          <a:stretch/>
        </p:blipFill>
        <p:spPr bwMode="auto">
          <a:xfrm>
            <a:off x="4689021" y="4067288"/>
            <a:ext cx="2209625" cy="25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839076" cy="52730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High-pass filters </a:t>
            </a:r>
            <a:r>
              <a:rPr lang="en-US" sz="2600" dirty="0"/>
              <a:t>are used to reduce slow changes in voltage caused by skin potentials &amp; other gradual changes in the voltage offset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Can cause significant amplitude reduction in slow components (&amp; distortion of fast components) when the cutoff exceeds ~0.1 Hz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</p:txBody>
      </p:sp>
      <p:pic>
        <p:nvPicPr>
          <p:cNvPr id="18434" name="Picture 2" descr="https://player.slideplayer.com/13/4173668/data/images/img7.png">
            <a:extLst>
              <a:ext uri="{FF2B5EF4-FFF2-40B4-BE49-F238E27FC236}">
                <a16:creationId xmlns:a16="http://schemas.microsoft.com/office/drawing/2014/main" id="{D33B73FA-AA9E-47EE-B93D-9EB66429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9" b="21651"/>
          <a:stretch/>
        </p:blipFill>
        <p:spPr bwMode="auto">
          <a:xfrm>
            <a:off x="8840562" y="1524000"/>
            <a:ext cx="2676524" cy="196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player.slideplayer.com/13/4173668/data/images/img8.png">
            <a:extLst>
              <a:ext uri="{FF2B5EF4-FFF2-40B4-BE49-F238E27FC236}">
                <a16:creationId xmlns:a16="http://schemas.microsoft.com/office/drawing/2014/main" id="{6750B096-E371-445B-98F1-15313ED8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69" y="3864020"/>
            <a:ext cx="4100878" cy="29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75" y="1747157"/>
            <a:ext cx="8229600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Practice_EEG_Analysis.m</a:t>
            </a:r>
            <a:endParaRPr lang="en-US" sz="2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Uses built-in filter function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Filtering_Practice.m</a:t>
            </a:r>
            <a:endParaRPr lang="en-US" sz="28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Practice in frequency domain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B97E76-983F-4523-B217-A49F03B4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7958"/>
            <a:ext cx="10972800" cy="1143000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A31C7-34BF-4DF3-948A-EFECF286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83" y="1747157"/>
            <a:ext cx="4523042" cy="34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0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91544" y="-23499"/>
            <a:ext cx="8229600" cy="644187"/>
          </a:xfrm>
        </p:spPr>
        <p:txBody>
          <a:bodyPr>
            <a:normAutofit fontScale="90000"/>
          </a:bodyPr>
          <a:lstStyle/>
          <a:p>
            <a:r>
              <a:rPr lang="en-CA" dirty="0"/>
              <a:t>Filtering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11624" y="628329"/>
            <a:ext cx="6419056" cy="859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/>
              <a:t>Matlab</a:t>
            </a:r>
            <a:r>
              <a:rPr lang="en-CA" sz="1800" dirty="0"/>
              <a:t> has a lot of built-in functions if you have the Digital Signal Processing Toolbox ($$)</a:t>
            </a:r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9496" y="1412776"/>
            <a:ext cx="688682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Fc = 0.4; N = 100; </a:t>
            </a:r>
            <a:r>
              <a:rPr lang="en-US" altLang="en-US" sz="1600" dirty="0">
                <a:solidFill>
                  <a:srgbClr val="228B22"/>
                </a:solidFill>
                <a:latin typeface="Arial Unicode MS" panose="020B0604020202020204" pitchFamily="34" charset="-128"/>
              </a:rPr>
              <a:t>% FIR filter order</a:t>
            </a: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latin typeface="Arial Unicode MS" panose="020B0604020202020204" pitchFamily="34" charset="-128"/>
              </a:rPr>
              <a:t>Hf</a:t>
            </a:r>
            <a:r>
              <a:rPr lang="en-US" altLang="en-US" sz="1600" dirty="0">
                <a:latin typeface="Arial Unicode MS" panose="020B0604020202020204" pitchFamily="34" charset="-128"/>
              </a:rPr>
              <a:t> =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fdesign.lowpass</a:t>
            </a:r>
            <a:r>
              <a:rPr lang="en-US" altLang="en-US" sz="1600" dirty="0">
                <a:latin typeface="Arial Unicode MS" panose="020B0604020202020204" pitchFamily="34" charset="-128"/>
              </a:rPr>
              <a:t>(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'N,Fc'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N,Fc</a:t>
            </a:r>
            <a:r>
              <a:rPr lang="en-US" altLang="en-US" sz="1600" dirty="0">
                <a:latin typeface="Arial Unicode MS" panose="020B0604020202020204" pitchFamily="34" charset="-128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Hd1 = design(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Hf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'window'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'window'</a:t>
            </a:r>
            <a:r>
              <a:rPr lang="en-US" altLang="en-US" sz="1600" dirty="0">
                <a:latin typeface="Arial Unicode MS" panose="020B0604020202020204" pitchFamily="34" charset="-128"/>
              </a:rPr>
              <a:t>,@hamming,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SystemObject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>
                <a:latin typeface="Arial Unicode MS" panose="020B0604020202020204" pitchFamily="34" charset="-128"/>
              </a:rPr>
              <a:t>,true);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Hd2 = design(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Hf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window'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,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'window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>
                <a:latin typeface="Arial Unicode MS" panose="020B0604020202020204" pitchFamily="34" charset="-128"/>
              </a:rPr>
              <a:t>,{@chebwin,50},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SystemObject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>
                <a:latin typeface="Arial Unicode MS" panose="020B0604020202020204" pitchFamily="34" charset="-128"/>
              </a:rPr>
              <a:t>,true);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latin typeface="Arial Unicode MS" panose="020B0604020202020204" pitchFamily="34" charset="-128"/>
              </a:rPr>
              <a:t>hfvt</a:t>
            </a:r>
            <a:r>
              <a:rPr lang="en-US" altLang="en-US" sz="1600" dirty="0">
                <a:latin typeface="Arial Unicode MS" panose="020B0604020202020204" pitchFamily="34" charset="-128"/>
              </a:rPr>
              <a:t> =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fvtool</a:t>
            </a:r>
            <a:r>
              <a:rPr lang="en-US" altLang="en-US" sz="1600" dirty="0">
                <a:latin typeface="Arial Unicode MS" panose="020B0604020202020204" pitchFamily="34" charset="-128"/>
              </a:rPr>
              <a:t>(Hd1,Hd2,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'Color'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'White'</a:t>
            </a:r>
            <a:r>
              <a:rPr lang="en-US" altLang="en-US" sz="1600" dirty="0">
                <a:latin typeface="Arial Unicode MS" panose="020B0604020202020204" pitchFamily="34" charset="-128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legend(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hfvt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'Hamming window design'</a:t>
            </a:r>
            <a:r>
              <a:rPr lang="en-US" altLang="en-US" sz="1600" dirty="0">
                <a:latin typeface="Arial Unicode MS" panose="020B0604020202020204" pitchFamily="34" charset="-128"/>
              </a:rPr>
              <a:t>,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'</a:t>
            </a:r>
            <a:r>
              <a:rPr lang="en-US" altLang="en-US" sz="1600" dirty="0" err="1">
                <a:solidFill>
                  <a:srgbClr val="A020F0"/>
                </a:solidFill>
                <a:latin typeface="Arial Unicode MS" panose="020B0604020202020204" pitchFamily="34" charset="-128"/>
              </a:rPr>
              <a:t>Dolph-Chebyshev</a:t>
            </a:r>
            <a:r>
              <a:rPr lang="en-US" altLang="en-US" sz="1600" dirty="0">
                <a:solidFill>
                  <a:srgbClr val="A020F0"/>
                </a:solidFill>
                <a:latin typeface="Arial Unicode MS" panose="020B0604020202020204" pitchFamily="34" charset="-128"/>
              </a:rPr>
              <a:t> window design'</a:t>
            </a:r>
            <a:r>
              <a:rPr lang="en-US" altLang="en-US" sz="1600" dirty="0">
                <a:latin typeface="Arial Unicode MS" panose="020B0604020202020204" pitchFamily="34" charset="-128"/>
              </a:rPr>
              <a:t>)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101" name="Picture 5" descr="http://www.mathworks.com/help/dsp/examples/lpfir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3" y="3486814"/>
            <a:ext cx="5371973" cy="3371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4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Usually not necessary in time-frequency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Correction (e.g., blinks 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298281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Baseline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Needed because skin hydration, skin potentials, &amp; static electric charges can cause offset voltage to drift gradually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Baseline correction is better for eliminating EEG offset than high-pass filters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It is more precise &amp; filtering can create systematic differences across conditions</a:t>
            </a:r>
          </a:p>
        </p:txBody>
      </p:sp>
      <p:pic>
        <p:nvPicPr>
          <p:cNvPr id="10244" name="Picture 4" descr="https://player.slideplayer.com/18/6193857/data/images/img23.png">
            <a:extLst>
              <a:ext uri="{FF2B5EF4-FFF2-40B4-BE49-F238E27FC236}">
                <a16:creationId xmlns:a16="http://schemas.microsoft.com/office/drawing/2014/main" id="{474741E1-DDD4-4C98-9CF5-31FC93B0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52" y="2913609"/>
            <a:ext cx="4206240" cy="19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neu0678-08">
            <a:extLst>
              <a:ext uri="{FF2B5EF4-FFF2-40B4-BE49-F238E27FC236}">
                <a16:creationId xmlns:a16="http://schemas.microsoft.com/office/drawing/2014/main" id="{7E20D5AF-3BCD-4613-B517-14CEA33B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29" y="2884601"/>
            <a:ext cx="3223264" cy="19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4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Baseline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In baseline correction, you establish a baseline interval within your epoch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At least 100 ms long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At least 20% of the duration of the overall epoch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An even multiple of 100 ms (to contain both the positive &amp; negative phases of an alpha cycle)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stimulus events, the baseline interval normally precedes the stimulus.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The further from the baseline period, the more the voltage will drift away from the mean voltage during the baseline (increase variance)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each channel, the average of all the samples within the baseline interval is subtracted from every sample in the segment.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baseline value establishes a new zero-voltage value.</a:t>
            </a:r>
          </a:p>
        </p:txBody>
      </p:sp>
    </p:spTree>
    <p:extLst>
      <p:ext uri="{BB962C8B-B14F-4D97-AF65-F5344CB8AC3E}">
        <p14:creationId xmlns:p14="http://schemas.microsoft.com/office/powerpoint/2010/main" val="223979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Sometimes, don’t want to use a baseline correction procedure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Artifact Correction (e.g., blinks 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57745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Clean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E0DD97-301B-4DE8-A470-528DFF1D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79080" cy="49449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There is NO substitute for clean data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Many artifacts can be avoided by good data collection procedures</a:t>
            </a:r>
          </a:p>
          <a:p>
            <a:endParaRPr lang="en-US" dirty="0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A78C3C3-DE34-4A8A-82EF-4B714092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59" y="1904048"/>
            <a:ext cx="2923025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eg noise artifacts">
            <a:extLst>
              <a:ext uri="{FF2B5EF4-FFF2-40B4-BE49-F238E27FC236}">
                <a16:creationId xmlns:a16="http://schemas.microsoft.com/office/drawing/2014/main" id="{5758C46A-5302-4065-B93A-9D6BABCD2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1"/>
          <a:stretch/>
        </p:blipFill>
        <p:spPr bwMode="auto">
          <a:xfrm>
            <a:off x="9010559" y="4985297"/>
            <a:ext cx="307894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2EE72A5F-080B-439A-94D5-F528BCAD2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3"/>
          <a:stretch/>
        </p:blipFill>
        <p:spPr bwMode="auto">
          <a:xfrm>
            <a:off x="5407556" y="4985297"/>
            <a:ext cx="2937218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>
            <a:extLst>
              <a:ext uri="{FF2B5EF4-FFF2-40B4-BE49-F238E27FC236}">
                <a16:creationId xmlns:a16="http://schemas.microsoft.com/office/drawing/2014/main" id="{60ED20E7-3DC4-416C-A00F-88AFE6383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37"/>
          <a:stretch/>
        </p:blipFill>
        <p:spPr bwMode="auto">
          <a:xfrm>
            <a:off x="5312291" y="2930121"/>
            <a:ext cx="3127747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B86BF-6BE3-4CCB-8606-7A0C40E7C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71" y="3669848"/>
            <a:ext cx="4661520" cy="30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DE6E-0C3D-4E53-B142-D6B863CA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55321"/>
            <a:ext cx="10515600" cy="233172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4800" dirty="0" err="1"/>
              <a:t>Matlab</a:t>
            </a:r>
            <a:r>
              <a:rPr lang="en-US" sz="4800" dirty="0"/>
              <a:t> Code on </a:t>
            </a:r>
            <a:r>
              <a:rPr lang="en-US" sz="4800" dirty="0" err="1"/>
              <a:t>Github</a:t>
            </a:r>
            <a:r>
              <a:rPr lang="en-US" sz="4800" dirty="0"/>
              <a:t>:</a:t>
            </a:r>
            <a:r>
              <a:rPr lang="en-US" sz="5400" dirty="0"/>
              <a:t> </a:t>
            </a:r>
            <a:r>
              <a:rPr lang="en-US" sz="2800" dirty="0">
                <a:hlinkClick r:id="rId2"/>
              </a:rPr>
              <a:t>https://github.com/ssheldo/EEG_process_talk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52F3E-CE1A-49FD-B62C-E8BB7D66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85160"/>
            <a:ext cx="10515600" cy="35204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Practice_EEG_Analysis.m</a:t>
            </a:r>
            <a:r>
              <a:rPr lang="en-US" dirty="0">
                <a:solidFill>
                  <a:schemeClr val="tx1"/>
                </a:solidFill>
              </a:rPr>
              <a:t> demonstrates principles using functions created for processing and analysis (functions found in </a:t>
            </a:r>
            <a:r>
              <a:rPr lang="en-US" dirty="0" err="1">
                <a:solidFill>
                  <a:schemeClr val="tx1"/>
                </a:solidFill>
              </a:rPr>
              <a:t>Kyle_EEG_analysis</a:t>
            </a:r>
            <a:r>
              <a:rPr lang="en-US" dirty="0">
                <a:solidFill>
                  <a:schemeClr val="tx1"/>
                </a:solidFill>
              </a:rPr>
              <a:t> folder)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Code in </a:t>
            </a:r>
            <a:r>
              <a:rPr lang="en-US" dirty="0" err="1">
                <a:solidFill>
                  <a:schemeClr val="tx1"/>
                </a:solidFill>
              </a:rPr>
              <a:t>Processing_Pipeline</a:t>
            </a:r>
            <a:r>
              <a:rPr lang="en-US" dirty="0">
                <a:solidFill>
                  <a:schemeClr val="tx1"/>
                </a:solidFill>
              </a:rPr>
              <a:t> folder is for EEG experiments and uses </a:t>
            </a:r>
            <a:r>
              <a:rPr lang="en-US" dirty="0" err="1">
                <a:solidFill>
                  <a:schemeClr val="tx1"/>
                </a:solidFill>
              </a:rPr>
              <a:t>eeglab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https://github.com/sccn/eeglab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outline.m</a:t>
            </a:r>
            <a:r>
              <a:rPr lang="en-US" dirty="0">
                <a:solidFill>
                  <a:schemeClr val="tx1"/>
                </a:solidFill>
              </a:rPr>
              <a:t> has signal processing examples and demonstrations of principles </a:t>
            </a:r>
          </a:p>
        </p:txBody>
      </p:sp>
    </p:spTree>
    <p:extLst>
      <p:ext uri="{BB962C8B-B14F-4D97-AF65-F5344CB8AC3E}">
        <p14:creationId xmlns:p14="http://schemas.microsoft.com/office/powerpoint/2010/main" val="210133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Artifacts can be problematic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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SNR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Some can be systematic, occurring in some conditions more than others &amp; being loosely time-locked to the stimulus so they are not eliminated by averaging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Ocular artifacts (blinks &amp; eye movements) can change the sensory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Artifact removal/correction always has a cost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Rejection = less trials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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SNR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Filters can distort signal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Regression &amp; ICA can remove brain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1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Artifact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Scroll through subject’s data: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load('EEG_data_ex1.mat')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pop_eegplot</a:t>
            </a:r>
            <a:r>
              <a:rPr lang="en-US" dirty="0"/>
              <a:t>(</a:t>
            </a:r>
            <a:r>
              <a:rPr lang="en-US"/>
              <a:t>EEG_ex1)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2800" i="1" dirty="0"/>
              <a:t>What are the artifacts?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Scroll through subject’s data: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load('EEG_data_ex2.mat')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pop_eegplot</a:t>
            </a:r>
            <a:r>
              <a:rPr lang="en-US" dirty="0"/>
              <a:t>(EEG)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2800" i="1" dirty="0">
                <a:solidFill>
                  <a:prstClr val="black"/>
                </a:solidFill>
              </a:rPr>
              <a:t>Compare to ex1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4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7F9C-D653-44F9-A3B2-0F104260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1F1C6-EC29-4FB2-9DB9-46524F201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me if you have any questions: ssheldon@ualberta.ca</a:t>
            </a:r>
          </a:p>
        </p:txBody>
      </p:sp>
    </p:spTree>
    <p:extLst>
      <p:ext uri="{BB962C8B-B14F-4D97-AF65-F5344CB8AC3E}">
        <p14:creationId xmlns:p14="http://schemas.microsoft.com/office/powerpoint/2010/main" val="384188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Resting membrane potential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-70 mV on inside of cell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Action potentials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Triggered when membrane potential goes sufficiently positive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Starts at axon hillock and travels down axon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Rarely contributes to scalp EEG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Postsynaptic potentials (PSPs)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Neurotransmitter binds with receptor, opens ion channels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Excitatory: Positive charges move into cell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Inhibitory: Negative charges move into cell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dirty="0"/>
              <a:t>The origin of most EEG signals</a:t>
            </a:r>
          </a:p>
        </p:txBody>
      </p:sp>
    </p:spTree>
    <p:extLst>
      <p:ext uri="{BB962C8B-B14F-4D97-AF65-F5344CB8AC3E}">
        <p14:creationId xmlns:p14="http://schemas.microsoft.com/office/powerpoint/2010/main" val="129805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pic>
        <p:nvPicPr>
          <p:cNvPr id="4098" name="Picture 2" descr="Where Do ERPs Come From?&#10;To be recorded at a distance, large numbers of neurons&#10;must have similar voltage fields&#10;Equivalen...">
            <a:extLst>
              <a:ext uri="{FF2B5EF4-FFF2-40B4-BE49-F238E27FC236}">
                <a16:creationId xmlns:a16="http://schemas.microsoft.com/office/drawing/2014/main" id="{16D4FCC7-FA39-49D9-A751-1CBB33135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5" b="4875"/>
          <a:stretch/>
        </p:blipFill>
        <p:spPr bwMode="auto">
          <a:xfrm>
            <a:off x="1859557" y="1797368"/>
            <a:ext cx="847288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2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6DCE-6FBB-4EC8-BDC9-66FD10CC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here Do ERPs Come From?&#10;Scalp-recorded potentials are&#10;possible only for layered&#10;structures with consistent&#10;orientations&#10;P...">
            <a:extLst>
              <a:ext uri="{FF2B5EF4-FFF2-40B4-BE49-F238E27FC236}">
                <a16:creationId xmlns:a16="http://schemas.microsoft.com/office/drawing/2014/main" id="{C6CC9316-6E26-4E64-8903-9ADA7C11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1690688"/>
            <a:ext cx="6696075" cy="50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Basics of Neuroscience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6DCE-6FBB-4EC8-BDC9-66FD10CC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agnetoencephalography (MEG)&#10;Magnetic fields travel around electrical dipoles&#10;The skull is transparent to magnetism -- les...">
            <a:extLst>
              <a:ext uri="{FF2B5EF4-FFF2-40B4-BE49-F238E27FC236}">
                <a16:creationId xmlns:a16="http://schemas.microsoft.com/office/drawing/2014/main" id="{B49F09BF-5B3E-4CA6-A75A-3322241F1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7"/>
          <a:stretch/>
        </p:blipFill>
        <p:spPr bwMode="auto">
          <a:xfrm>
            <a:off x="2147411" y="1945928"/>
            <a:ext cx="7897178" cy="47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30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634082"/>
          </a:xfrm>
        </p:spPr>
        <p:txBody>
          <a:bodyPr>
            <a:normAutofit/>
          </a:bodyPr>
          <a:lstStyle/>
          <a:p>
            <a:r>
              <a:rPr lang="en-CA" sz="2400" dirty="0"/>
              <a:t>How do we describe time-varying signals?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4365105"/>
            <a:ext cx="8229600" cy="2337123"/>
          </a:xfrm>
        </p:spPr>
        <p:txBody>
          <a:bodyPr/>
          <a:lstStyle/>
          <a:p>
            <a:r>
              <a:rPr lang="en-US" dirty="0"/>
              <a:t>Convert to frequency domain</a:t>
            </a:r>
          </a:p>
          <a:p>
            <a:pPr lvl="1"/>
            <a:r>
              <a:rPr lang="en-US" dirty="0"/>
              <a:t>Wavelet decomposition</a:t>
            </a:r>
          </a:p>
          <a:p>
            <a:pPr lvl="1"/>
            <a:r>
              <a:rPr lang="en-CA" dirty="0"/>
              <a:t>Wigner distribution</a:t>
            </a:r>
          </a:p>
          <a:p>
            <a:pPr lvl="1"/>
            <a:r>
              <a:rPr lang="en-CA" b="1" dirty="0"/>
              <a:t>Fourier transform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10" y="678706"/>
            <a:ext cx="6472981" cy="34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Time domain signal and its frequency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9536" y="7749480"/>
                <a:ext cx="814724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1800" dirty="0"/>
                  <a:t>FFT: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CA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1800" i="1">
                            <a:latin typeface="Cambria Math"/>
                          </a:rPr>
                          <m:t>𝑛</m:t>
                        </m:r>
                        <m:r>
                          <a:rPr lang="en-CA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CA" sz="1800" i="1">
                            <a:latin typeface="Cambria Math"/>
                          </a:rPr>
                          <m:t>𝑁</m:t>
                        </m:r>
                        <m:r>
                          <a:rPr lang="en-CA" sz="1800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C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CA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𝑘𝑛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sz="1800" dirty="0"/>
                  <a:t>		IFFT: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CA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sz="18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800" i="1">
                            <a:latin typeface="Cambria Math"/>
                          </a:rPr>
                          <m:t>𝑘</m:t>
                        </m:r>
                        <m:r>
                          <a:rPr lang="en-CA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CA" sz="1800" i="1">
                            <a:latin typeface="Cambria Math"/>
                          </a:rPr>
                          <m:t>𝑁</m:t>
                        </m:r>
                        <m:r>
                          <a:rPr lang="en-CA" sz="1800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CA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CA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𝑘𝑛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CA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en-CA" sz="180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r>
                  <a:rPr lang="en-CA" sz="1800" dirty="0"/>
                  <a:t>Where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CA" sz="1800" dirty="0"/>
                  <a:t> is sampled signal obtained from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sz="1800" dirty="0"/>
                  <a:t> and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CA" sz="1800" dirty="0"/>
                  <a:t> represent its frequency components. To get a more intuitive idea of what the frequency response represents, consider the system below:									</a:t>
                </a:r>
                <a:r>
                  <a:rPr lang="en-CA" sz="1800" dirty="0">
                    <a:hlinkClick r:id="rId2"/>
                  </a:rPr>
                  <a:t>Frequency response</a:t>
                </a:r>
                <a:endParaRPr lang="en-CA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9536" y="7749480"/>
                <a:ext cx="8147248" cy="4525963"/>
              </a:xfrm>
              <a:blipFill>
                <a:blip r:embed="rId3"/>
                <a:stretch>
                  <a:fillRect l="-674" t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63552" y="393305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 = </a:t>
            </a:r>
            <a:r>
              <a:rPr lang="en-CA" dirty="0" err="1">
                <a:solidFill>
                  <a:srgbClr val="00B050"/>
                </a:solidFill>
              </a:rPr>
              <a:t>fft</a:t>
            </a:r>
            <a:r>
              <a:rPr lang="en-CA" dirty="0">
                <a:solidFill>
                  <a:srgbClr val="00B050"/>
                </a:solidFill>
              </a:rPr>
              <a:t>(</a:t>
            </a:r>
            <a:r>
              <a:rPr lang="en-CA" dirty="0" err="1">
                <a:solidFill>
                  <a:srgbClr val="00B050"/>
                </a:solidFill>
              </a:rPr>
              <a:t>X,n</a:t>
            </a:r>
            <a:r>
              <a:rPr lang="en-CA" dirty="0">
                <a:solidFill>
                  <a:srgbClr val="00B050"/>
                </a:solidFill>
              </a:rPr>
              <a:t>) returns the n-point DFT. </a:t>
            </a:r>
          </a:p>
          <a:p>
            <a:r>
              <a:rPr lang="en-CA" dirty="0" err="1"/>
              <a:t>fft</a:t>
            </a:r>
            <a:r>
              <a:rPr lang="en-CA" dirty="0"/>
              <a:t>(X) is equivalent to </a:t>
            </a:r>
            <a:r>
              <a:rPr lang="en-CA" dirty="0" err="1"/>
              <a:t>fft</a:t>
            </a:r>
            <a:r>
              <a:rPr lang="en-CA" dirty="0"/>
              <a:t>(X, n) where n is the size of X in the first non-singleton dimension. If the length of X is less than n, X is padded with trailing </a:t>
            </a:r>
            <a:r>
              <a:rPr lang="en-CA" dirty="0" err="1"/>
              <a:t>zeros</a:t>
            </a:r>
            <a:r>
              <a:rPr lang="en-CA" dirty="0"/>
              <a:t> to length n. If the length of X is greater than n, the sequence X is truncated. When X is a matrix, the length of the columns are adjusted in the same manner.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y = </a:t>
            </a:r>
            <a:r>
              <a:rPr lang="en-CA" dirty="0" err="1">
                <a:solidFill>
                  <a:srgbClr val="00B050"/>
                </a:solidFill>
              </a:rPr>
              <a:t>ifft</a:t>
            </a:r>
            <a:r>
              <a:rPr lang="en-CA" dirty="0">
                <a:solidFill>
                  <a:srgbClr val="00B050"/>
                </a:solidFill>
              </a:rPr>
              <a:t>(</a:t>
            </a:r>
            <a:r>
              <a:rPr lang="en-CA" dirty="0" err="1">
                <a:solidFill>
                  <a:srgbClr val="00B050"/>
                </a:solidFill>
              </a:rPr>
              <a:t>X,n</a:t>
            </a:r>
            <a:r>
              <a:rPr lang="en-CA" dirty="0">
                <a:solidFill>
                  <a:srgbClr val="00B050"/>
                </a:solidFill>
              </a:rPr>
              <a:t>) returns the n-point inverse DFT of vector X.</a:t>
            </a:r>
          </a:p>
        </p:txBody>
      </p:sp>
    </p:spTree>
    <p:extLst>
      <p:ext uri="{BB962C8B-B14F-4D97-AF65-F5344CB8AC3E}">
        <p14:creationId xmlns:p14="http://schemas.microsoft.com/office/powerpoint/2010/main" val="358089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Time domain signal and its frequency spectrum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8452" y="630932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wikipedia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341143" y="173459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4 Fourier components for the square wave function: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2132856"/>
            <a:ext cx="2438400" cy="2438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07768" y="5157193"/>
            <a:ext cx="4258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Amplitude:    how big is circle</a:t>
            </a:r>
          </a:p>
          <a:p>
            <a:r>
              <a:rPr lang="en-CA" dirty="0"/>
              <a:t>Phase:            offset in position on circle</a:t>
            </a:r>
          </a:p>
        </p:txBody>
      </p:sp>
    </p:spTree>
    <p:extLst>
      <p:ext uri="{BB962C8B-B14F-4D97-AF65-F5344CB8AC3E}">
        <p14:creationId xmlns:p14="http://schemas.microsoft.com/office/powerpoint/2010/main" val="319240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EEG is recorded as a potential for current to pass from one electrode to another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For each channel, you need </a:t>
            </a:r>
            <a:r>
              <a:rPr lang="en-US" sz="2400" i="1" dirty="0"/>
              <a:t>active, reference, </a:t>
            </a:r>
            <a:r>
              <a:rPr lang="en-US" sz="2400" dirty="0"/>
              <a:t>&amp; </a:t>
            </a:r>
            <a:r>
              <a:rPr lang="en-US" sz="2400" i="1" dirty="0"/>
              <a:t>ground </a:t>
            </a:r>
            <a:r>
              <a:rPr lang="en-US" sz="2400" dirty="0"/>
              <a:t>electrodes (in a typical system)</a:t>
            </a:r>
          </a:p>
        </p:txBody>
      </p:sp>
      <p:pic>
        <p:nvPicPr>
          <p:cNvPr id="4" name="Picture 2" descr="https://slideplayer.com/slide/6193857/18/images/8/Active%2C+Reference%2C+%26+Ground.jpg">
            <a:extLst>
              <a:ext uri="{FF2B5EF4-FFF2-40B4-BE49-F238E27FC236}">
                <a16:creationId xmlns:a16="http://schemas.microsoft.com/office/drawing/2014/main" id="{275D6B17-F5E4-4254-BA90-218C5600A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8165"/>
          <a:stretch/>
        </p:blipFill>
        <p:spPr bwMode="auto">
          <a:xfrm>
            <a:off x="2357067" y="3489960"/>
            <a:ext cx="7477866" cy="33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4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FFT and IFFT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7238" y="3861048"/>
            <a:ext cx="712879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F1=20;</a:t>
            </a:r>
          </a:p>
          <a:p>
            <a:r>
              <a:rPr lang="en-CA" sz="1400" dirty="0"/>
              <a:t>F2=100;</a:t>
            </a:r>
          </a:p>
          <a:p>
            <a:r>
              <a:rPr lang="en-CA" sz="1400" dirty="0"/>
              <a:t>Fs = 1000;      % Sampling frequency</a:t>
            </a:r>
          </a:p>
          <a:p>
            <a:r>
              <a:rPr lang="en-CA" sz="1400" dirty="0" err="1"/>
              <a:t>Ts</a:t>
            </a:r>
            <a:r>
              <a:rPr lang="en-CA" sz="1400" dirty="0"/>
              <a:t> = 1/Fs;        % Sampling time</a:t>
            </a:r>
          </a:p>
          <a:p>
            <a:r>
              <a:rPr lang="en-CA" sz="1400" dirty="0"/>
              <a:t>t=0:Ts:.3;</a:t>
            </a:r>
          </a:p>
          <a:p>
            <a:r>
              <a:rPr lang="en-CA" sz="1400" dirty="0"/>
              <a:t>x=sin(2*pi*F1*t)+sin(2*pi*F2*t);</a:t>
            </a:r>
          </a:p>
          <a:p>
            <a:r>
              <a:rPr lang="en-CA" sz="1400" dirty="0"/>
              <a:t>L=</a:t>
            </a:r>
            <a:r>
              <a:rPr lang="en-CA" sz="1400" dirty="0" err="1"/>
              <a:t>numel</a:t>
            </a:r>
            <a:r>
              <a:rPr lang="en-CA" sz="1400" dirty="0"/>
              <a:t>(x);  </a:t>
            </a:r>
          </a:p>
          <a:p>
            <a:endParaRPr lang="en-CA" dirty="0"/>
          </a:p>
          <a:p>
            <a:r>
              <a:rPr lang="en-CA" dirty="0"/>
              <a:t>					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1555602"/>
            <a:ext cx="6280125" cy="20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923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484785"/>
            <a:ext cx="910850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800" dirty="0"/>
              <a:t>L=301    number of samples.</a:t>
            </a:r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 algn="ctr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	64-point </a:t>
            </a:r>
            <a:r>
              <a:rPr lang="en-CA" sz="1800" dirty="0" err="1"/>
              <a:t>fft</a:t>
            </a:r>
            <a:r>
              <a:rPr lang="en-CA" sz="1800" dirty="0"/>
              <a:t>		   301-point </a:t>
            </a:r>
            <a:r>
              <a:rPr lang="en-CA" sz="1800" dirty="0" err="1"/>
              <a:t>fft</a:t>
            </a:r>
            <a:r>
              <a:rPr lang="en-CA" sz="1800" dirty="0"/>
              <a:t>		        512-point </a:t>
            </a:r>
            <a:r>
              <a:rPr lang="en-CA" sz="1800" dirty="0" err="1"/>
              <a:t>fft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             ( Truncated 	         (N=L)		( Zero padded)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CA" dirty="0"/>
              <a:t>FFT and IFFT examples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39" y="1972522"/>
            <a:ext cx="3016399" cy="27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46" y="1988841"/>
            <a:ext cx="2901646" cy="277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13" y="1972523"/>
            <a:ext cx="2902796" cy="277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19536" y="5805264"/>
            <a:ext cx="3206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Higher variance in FFT peaks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3553" y="61745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Partial reconstruction in 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4207" y="5781048"/>
            <a:ext cx="228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    Sharp FFT peaks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94207" y="615038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Full reconstruction in 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89414" y="5799964"/>
            <a:ext cx="153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FFT is ‘noisy’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9414" y="6169296"/>
            <a:ext cx="171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iFFT</a:t>
            </a:r>
            <a:r>
              <a:rPr lang="en-CA" dirty="0"/>
              <a:t> has </a:t>
            </a:r>
            <a:r>
              <a:rPr lang="en-CA" dirty="0" err="1"/>
              <a:t>zeros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17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03238"/>
            <a:ext cx="8229600" cy="6038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/>
              <a:t>F1=20;</a:t>
            </a:r>
          </a:p>
          <a:p>
            <a:pPr marL="0" indent="0">
              <a:buNone/>
            </a:pPr>
            <a:r>
              <a:rPr lang="en-CA" sz="1400" dirty="0"/>
              <a:t>F2=100;</a:t>
            </a:r>
          </a:p>
          <a:p>
            <a:pPr marL="0" indent="0">
              <a:buNone/>
            </a:pPr>
            <a:r>
              <a:rPr lang="en-CA" sz="1400" dirty="0"/>
              <a:t>Fs = 1000;      % Sampling frequency</a:t>
            </a:r>
          </a:p>
          <a:p>
            <a:pPr marL="0" indent="0">
              <a:buNone/>
            </a:pPr>
            <a:r>
              <a:rPr lang="en-CA" sz="1400" dirty="0" err="1"/>
              <a:t>Ts</a:t>
            </a:r>
            <a:r>
              <a:rPr lang="en-CA" sz="1400" dirty="0"/>
              <a:t> = 1/Fs;        % Sampling time</a:t>
            </a:r>
          </a:p>
          <a:p>
            <a:pPr marL="0" indent="0">
              <a:buNone/>
            </a:pPr>
            <a:r>
              <a:rPr lang="en-CA" sz="1400" dirty="0"/>
              <a:t>t=0:Ts:.3;</a:t>
            </a:r>
          </a:p>
          <a:p>
            <a:pPr marL="0" indent="0">
              <a:buNone/>
            </a:pPr>
            <a:r>
              <a:rPr lang="en-CA" sz="1400" dirty="0"/>
              <a:t>x=sin(2*pi*F1*t)+sin(2*pi*F2*t);</a:t>
            </a:r>
          </a:p>
          <a:p>
            <a:pPr marL="0" indent="0">
              <a:buNone/>
            </a:pPr>
            <a:r>
              <a:rPr lang="en-CA" sz="1400" dirty="0"/>
              <a:t>NFFT = pow2(nextpow2(L));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% Signal plus Zero-Mean Random Noise</a:t>
            </a:r>
          </a:p>
          <a:p>
            <a:pPr marL="0" indent="0">
              <a:buNone/>
            </a:pPr>
            <a:r>
              <a:rPr lang="en-CA" sz="1400" dirty="0" err="1"/>
              <a:t>noisy_x</a:t>
            </a:r>
            <a:r>
              <a:rPr lang="en-CA" sz="1400" dirty="0"/>
              <a:t> = x+.5*</a:t>
            </a:r>
            <a:r>
              <a:rPr lang="en-CA" sz="1400" dirty="0" err="1"/>
              <a:t>randn</a:t>
            </a:r>
            <a:r>
              <a:rPr lang="en-CA" sz="1400" dirty="0"/>
              <a:t>(1,nemel(x));  </a:t>
            </a:r>
          </a:p>
          <a:p>
            <a:pPr marL="0" indent="0">
              <a:buNone/>
            </a:pPr>
            <a:r>
              <a:rPr lang="en-CA" sz="1400" dirty="0"/>
              <a:t>plot(</a:t>
            </a:r>
            <a:r>
              <a:rPr lang="en-CA" sz="1400" dirty="0" err="1"/>
              <a:t>t,noisy_x</a:t>
            </a:r>
            <a:r>
              <a:rPr lang="en-CA" sz="1400" dirty="0"/>
              <a:t>,'.-');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 err="1"/>
              <a:t>fft_noisy_x</a:t>
            </a:r>
            <a:r>
              <a:rPr lang="en-CA" sz="1400" dirty="0"/>
              <a:t> = </a:t>
            </a:r>
            <a:r>
              <a:rPr lang="en-CA" sz="1400" dirty="0" err="1"/>
              <a:t>fft</a:t>
            </a:r>
            <a:r>
              <a:rPr lang="en-CA" sz="1400" dirty="0"/>
              <a:t>(</a:t>
            </a:r>
            <a:r>
              <a:rPr lang="en-CA" sz="1400" dirty="0" err="1"/>
              <a:t>noisy_x,NFFT</a:t>
            </a:r>
            <a:r>
              <a:rPr lang="en-CA" sz="1400" dirty="0"/>
              <a:t>);</a:t>
            </a:r>
          </a:p>
          <a:p>
            <a:pPr marL="0" indent="0">
              <a:buNone/>
            </a:pPr>
            <a:r>
              <a:rPr lang="en-CA" sz="1400" dirty="0"/>
              <a:t>plot(f,2*abs(</a:t>
            </a:r>
            <a:r>
              <a:rPr lang="en-CA" sz="1400" dirty="0" err="1"/>
              <a:t>fft_noisy_x</a:t>
            </a:r>
            <a:r>
              <a:rPr lang="en-CA" sz="1400" dirty="0"/>
              <a:t>(1:NFFT/2+1)),'r.-')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plot(f,4*p2(1:NFFT/2+1),'g.-')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plot((0:1/(NFFT-1):1)*NFFT*</a:t>
            </a:r>
            <a:r>
              <a:rPr lang="en-CA" sz="1400" dirty="0" err="1"/>
              <a:t>Ts,real</a:t>
            </a:r>
            <a:r>
              <a:rPr lang="en-CA" sz="1400" dirty="0"/>
              <a:t>(</a:t>
            </a:r>
            <a:r>
              <a:rPr lang="en-CA" sz="1400" dirty="0" err="1"/>
              <a:t>ifft_noisy_x</a:t>
            </a:r>
            <a:r>
              <a:rPr lang="en-CA" sz="1400" dirty="0"/>
              <a:t>),'k.-')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36" y="1412776"/>
            <a:ext cx="4179455" cy="516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/>
          <a:lstStyle/>
          <a:p>
            <a:r>
              <a:rPr lang="en-CA" dirty="0"/>
              <a:t>FFT and IFFT examples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31704" y="2276872"/>
            <a:ext cx="2520280" cy="12241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59897" y="3573017"/>
            <a:ext cx="868829" cy="64930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23793" y="4653137"/>
            <a:ext cx="1804933" cy="9751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39816" y="5733256"/>
            <a:ext cx="1551194" cy="2880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70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03238"/>
            <a:ext cx="8229600" cy="6038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/>
              <a:t>Try: ex2_FFT_IFFT.m</a:t>
            </a:r>
          </a:p>
          <a:p>
            <a:r>
              <a:rPr lang="en-CA" sz="1400" dirty="0"/>
              <a:t>Step through it</a:t>
            </a:r>
          </a:p>
          <a:p>
            <a:r>
              <a:rPr lang="en-CA" sz="1400" dirty="0"/>
              <a:t>Plot </a:t>
            </a:r>
            <a:r>
              <a:rPr lang="en-CA" sz="1400" dirty="0" err="1"/>
              <a:t>fft_x</a:t>
            </a:r>
            <a:r>
              <a:rPr lang="en-CA" sz="1400" dirty="0"/>
              <a:t>, why does it look like that?</a:t>
            </a:r>
          </a:p>
          <a:p>
            <a:r>
              <a:rPr lang="en-CA" sz="1400" dirty="0"/>
              <a:t>Plot the amplitude spectrum using abs()</a:t>
            </a:r>
          </a:p>
          <a:p>
            <a:pPr lvl="1"/>
            <a:r>
              <a:rPr lang="en-CA" sz="1000" dirty="0"/>
              <a:t>It is symmetric; so just use the 1</a:t>
            </a:r>
            <a:r>
              <a:rPr lang="en-CA" sz="1000" baseline="30000" dirty="0"/>
              <a:t>st</a:t>
            </a:r>
            <a:r>
              <a:rPr lang="en-CA" sz="1000" dirty="0"/>
              <a:t> half: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Try: ex2_FFT_IFFTPractice.m</a:t>
            </a:r>
          </a:p>
          <a:p>
            <a:r>
              <a:rPr lang="en-CA" sz="1400" dirty="0"/>
              <a:t>Number samples/sec &gt; </a:t>
            </a:r>
            <a:r>
              <a:rPr lang="en-CA" sz="1400" dirty="0" err="1"/>
              <a:t>nyquist</a:t>
            </a:r>
            <a:r>
              <a:rPr lang="en-CA" sz="1400" dirty="0"/>
              <a:t>?</a:t>
            </a:r>
          </a:p>
          <a:p>
            <a:r>
              <a:rPr lang="en-CA" sz="1400" dirty="0"/>
              <a:t>Number samples/sec &lt; </a:t>
            </a:r>
            <a:r>
              <a:rPr lang="en-CA" sz="1400" dirty="0" err="1"/>
              <a:t>nyquist</a:t>
            </a:r>
            <a:r>
              <a:rPr lang="en-CA" sz="1400" dirty="0"/>
              <a:t>?</a:t>
            </a:r>
          </a:p>
          <a:p>
            <a:r>
              <a:rPr lang="en-CA" sz="1400" dirty="0"/>
              <a:t>Number FFT &lt; number samples?</a:t>
            </a:r>
          </a:p>
          <a:p>
            <a:r>
              <a:rPr lang="en-CA" sz="1400" dirty="0"/>
              <a:t>Number of </a:t>
            </a:r>
            <a:r>
              <a:rPr lang="en-CA" sz="1400" dirty="0" err="1"/>
              <a:t>iFFT</a:t>
            </a:r>
            <a:r>
              <a:rPr lang="en-CA" sz="1400" dirty="0"/>
              <a:t> &lt; number FFT?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36" y="1412776"/>
            <a:ext cx="4179455" cy="516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/>
          <a:lstStyle/>
          <a:p>
            <a:r>
              <a:rPr lang="en-CA" dirty="0"/>
              <a:t>FFT and IFFT examples</a:t>
            </a:r>
          </a:p>
        </p:txBody>
      </p:sp>
    </p:spTree>
    <p:extLst>
      <p:ext uri="{BB962C8B-B14F-4D97-AF65-F5344CB8AC3E}">
        <p14:creationId xmlns:p14="http://schemas.microsoft.com/office/powerpoint/2010/main" val="357000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Always think of EEG as a difference between the active and reference electrodes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Why the reference(s) you choose to use is so important</a:t>
            </a:r>
          </a:p>
        </p:txBody>
      </p:sp>
      <p:pic>
        <p:nvPicPr>
          <p:cNvPr id="4" name="Picture 2" descr="https://slideplayer.com/slide/6193857/18/images/8/Active%2C+Reference%2C+%26+Ground.jpg">
            <a:extLst>
              <a:ext uri="{FF2B5EF4-FFF2-40B4-BE49-F238E27FC236}">
                <a16:creationId xmlns:a16="http://schemas.microsoft.com/office/drawing/2014/main" id="{275D6B17-F5E4-4254-BA90-218C5600A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b="8165"/>
          <a:stretch/>
        </p:blipFill>
        <p:spPr bwMode="auto">
          <a:xfrm>
            <a:off x="2357067" y="3489960"/>
            <a:ext cx="7477866" cy="334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9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Ideal: Active electrode placed at site where voltage is changing; reference electrode placed at neutral site</a:t>
            </a:r>
          </a:p>
          <a:p>
            <a:pPr>
              <a:lnSpc>
                <a:spcPct val="100000"/>
              </a:lnSpc>
            </a:pPr>
            <a:r>
              <a:rPr lang="en-US" dirty="0"/>
              <a:t>Reality: There is no neutral site</a:t>
            </a:r>
          </a:p>
          <a:p>
            <a:pPr>
              <a:lnSpc>
                <a:spcPct val="100000"/>
              </a:lnSpc>
            </a:pPr>
            <a:r>
              <a:rPr lang="en-US" dirty="0"/>
              <a:t>EEG can look very different with different references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3B2BBA58-09BA-42B4-ACD7-62ADCF49E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31"/>
          <a:stretch/>
        </p:blipFill>
        <p:spPr bwMode="auto">
          <a:xfrm>
            <a:off x="1318260" y="3953836"/>
            <a:ext cx="9555480" cy="28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2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958"/>
            <a:ext cx="10972800" cy="1143000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92" y="3647692"/>
            <a:ext cx="4585692" cy="30494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04856" y="4097787"/>
                <a:ext cx="1289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&lt;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CA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856" y="4097787"/>
                <a:ext cx="12893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342311" y="5663915"/>
                <a:ext cx="1289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&gt;2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CA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311" y="5663915"/>
                <a:ext cx="128939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097280" y="1412776"/>
                <a:ext cx="10363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/>
                <a:r>
                  <a:rPr lang="en-CA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CA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Nyquist sampling theorem </a:t>
                </a:r>
                <a:r>
                  <a:rPr lang="en-CA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states that perfect reconstruction of a signal is possible when the sampling frequency is greater than twice the maximum frequency of the signal being sampled.</a:t>
                </a:r>
              </a:p>
              <a:p>
                <a:pPr algn="just" defTabSz="914400"/>
                <a:endParaRPr lang="en-CA" sz="2400" dirty="0">
                  <a:solidFill>
                    <a:prstClr val="black"/>
                  </a:solidFill>
                  <a:latin typeface="Calibri"/>
                </a:endParaRPr>
              </a:p>
              <a:p>
                <a:pPr algn="just" defTabSz="914400"/>
                <a:r>
                  <a:rPr lang="en-CA" sz="2400" dirty="0" err="1">
                    <a:solidFill>
                      <a:prstClr val="black"/>
                    </a:solidFill>
                    <a:latin typeface="Calibri"/>
                  </a:rPr>
                  <a:t>Nyqist</a:t>
                </a:r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400" dirty="0" err="1">
                    <a:solidFill>
                      <a:prstClr val="black"/>
                    </a:solidFill>
                    <a:latin typeface="Calibri"/>
                  </a:rPr>
                  <a:t>frequncy</a:t>
                </a:r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prstClr val="black"/>
                        </a:solidFill>
                        <a:latin typeface="Cambria Math"/>
                      </a:rPr>
                      <m:t>≜</m:t>
                    </m:r>
                  </m:oMath>
                </a14:m>
                <a:r>
                  <a:rPr lang="en-CA" sz="2400" dirty="0">
                    <a:solidFill>
                      <a:prstClr val="black"/>
                    </a:solidFill>
                    <a:latin typeface="Calibri"/>
                  </a:rPr>
                  <a:t> ½ sampling frequency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412776"/>
                <a:ext cx="10363200" cy="1938992"/>
              </a:xfrm>
              <a:prstGeom prst="rect">
                <a:avLst/>
              </a:prstGeom>
              <a:blipFill>
                <a:blip r:embed="rId5"/>
                <a:stretch>
                  <a:fillRect l="-882" t="-2201" r="-882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609A911-EFD2-4EF4-B2CA-12744FD82A93}"/>
              </a:ext>
            </a:extLst>
          </p:cNvPr>
          <p:cNvSpPr txBox="1"/>
          <p:nvPr/>
        </p:nvSpPr>
        <p:spPr>
          <a:xfrm>
            <a:off x="8611028" y="3752671"/>
            <a:ext cx="358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at lower rates will cause </a:t>
            </a:r>
            <a:r>
              <a:rPr lang="en-US" b="1" dirty="0"/>
              <a:t>aliasing </a:t>
            </a:r>
            <a:r>
              <a:rPr lang="en-US" dirty="0"/>
              <a:t>– higher frequencies get transformed into artifactual low frequencies</a:t>
            </a:r>
          </a:p>
        </p:txBody>
      </p:sp>
    </p:spTree>
    <p:extLst>
      <p:ext uri="{BB962C8B-B14F-4D97-AF65-F5344CB8AC3E}">
        <p14:creationId xmlns:p14="http://schemas.microsoft.com/office/powerpoint/2010/main" val="60067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024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ex1_sampling.m</a:t>
            </a:r>
          </a:p>
          <a:p>
            <a:pPr marL="0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-  Hint: click on plot</a:t>
            </a: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ex1_samplingPractice.m</a:t>
            </a:r>
          </a:p>
          <a:p>
            <a:pPr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Hints: </a:t>
            </a:r>
          </a:p>
          <a:p>
            <a:pPr lvl="1"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use frequencies &lt; 1, </a:t>
            </a:r>
          </a:p>
          <a:p>
            <a:pPr lvl="1"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click just on the bottom plot</a:t>
            </a:r>
          </a:p>
          <a:p>
            <a:pPr lvl="1">
              <a:buFontTx/>
              <a:buChar char="-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try Ts &lt; or &gt; 2*highest frequency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53" y="1600200"/>
            <a:ext cx="4120127" cy="31345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B97E76-983F-4523-B217-A49F03B4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7958"/>
            <a:ext cx="10972800" cy="1143000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741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Sometimes, don’t want to use a baseline correction procedure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Correction (e.g., blinks 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85079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3EB-5506-411B-9F79-0E262BC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E10-D78D-49E6-AA47-A2996C6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4"/>
            <a:ext cx="10515600" cy="5032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Re-reference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However, some artifact correction procedures require this after artifact correction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b="1" dirty="0"/>
              <a:t>Filter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Epoch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Sometimes, don’t want to use a baseline correction procedure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Correction (e.g., blinks and eye movement)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[Baseline Correction]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Artifact correction can affect baseline so needs to be repeated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600" dirty="0"/>
              <a:t>Artifact Rejection</a:t>
            </a:r>
          </a:p>
        </p:txBody>
      </p:sp>
    </p:spTree>
    <p:extLst>
      <p:ext uri="{BB962C8B-B14F-4D97-AF65-F5344CB8AC3E}">
        <p14:creationId xmlns:p14="http://schemas.microsoft.com/office/powerpoint/2010/main" val="14420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1868</Words>
  <Application>Microsoft Office PowerPoint</Application>
  <PresentationFormat>Widescreen</PresentationFormat>
  <Paragraphs>316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Unicode MS</vt:lpstr>
      <vt:lpstr>Calibri</vt:lpstr>
      <vt:lpstr>Cambria Math</vt:lpstr>
      <vt:lpstr>Office Theme</vt:lpstr>
      <vt:lpstr>1_Office Theme</vt:lpstr>
      <vt:lpstr>Introduction to EEG Data Processing</vt:lpstr>
      <vt:lpstr>Matlab Code on Github: https://github.com/ssheldo/EEG_process_talk</vt:lpstr>
      <vt:lpstr>Measuring EEG</vt:lpstr>
      <vt:lpstr>Measuring EEG</vt:lpstr>
      <vt:lpstr>Measuring EEG</vt:lpstr>
      <vt:lpstr>Sampling</vt:lpstr>
      <vt:lpstr>Sampling</vt:lpstr>
      <vt:lpstr>Typical Order of Operations</vt:lpstr>
      <vt:lpstr>Typical Order of Operations</vt:lpstr>
      <vt:lpstr>Filters</vt:lpstr>
      <vt:lpstr>Filters</vt:lpstr>
      <vt:lpstr>Filters</vt:lpstr>
      <vt:lpstr>Filters</vt:lpstr>
      <vt:lpstr>Filtering</vt:lpstr>
      <vt:lpstr>Typical Order of Operations</vt:lpstr>
      <vt:lpstr>Baseline Correction</vt:lpstr>
      <vt:lpstr>Baseline Correction</vt:lpstr>
      <vt:lpstr>Typical Order of Operations</vt:lpstr>
      <vt:lpstr>Importance of Clean Data</vt:lpstr>
      <vt:lpstr>Importance of Clean Data</vt:lpstr>
      <vt:lpstr>Artifact Examples</vt:lpstr>
      <vt:lpstr>Thank You!</vt:lpstr>
      <vt:lpstr>Some Basics of Neuroscience</vt:lpstr>
      <vt:lpstr>Some Basics of Neuroscience</vt:lpstr>
      <vt:lpstr>Some Basics of Neuroscience</vt:lpstr>
      <vt:lpstr>Some Basics of Neuroscience</vt:lpstr>
      <vt:lpstr>How do we describe time-varying signals?</vt:lpstr>
      <vt:lpstr>Time domain signal and its frequency spectrum</vt:lpstr>
      <vt:lpstr>Time domain signal and its frequency spectrum</vt:lpstr>
      <vt:lpstr>FFT and IFFT examples</vt:lpstr>
      <vt:lpstr>FFT and IFFT examples</vt:lpstr>
      <vt:lpstr>FFT and IFFT examples</vt:lpstr>
      <vt:lpstr>FFT and IFFT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Sheldon</dc:creator>
  <cp:lastModifiedBy>Sarah Sheldon</cp:lastModifiedBy>
  <cp:revision>47</cp:revision>
  <dcterms:created xsi:type="dcterms:W3CDTF">2019-03-08T03:30:42Z</dcterms:created>
  <dcterms:modified xsi:type="dcterms:W3CDTF">2019-03-08T16:37:02Z</dcterms:modified>
</cp:coreProperties>
</file>