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E7E6-A197-4BA2-9713-2474D3326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A7B92-E67B-48A7-9B10-FDC0E16D5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6793-16E9-4D3E-BAD5-8EE3208D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4D0F-DEA3-442D-99EF-C90CF6F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1250-DF5E-4E36-9D61-530721FF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B546-32CC-4A45-AE09-9E7F0FB8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E1906-286C-4C51-B4C2-11DB1E03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C398-63F3-4D4D-88CF-4AC5F720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A57A-9675-4D18-8C74-1003847B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423A-8817-4651-9BA7-B3D418F1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9A6B0-AB49-4DD7-8584-B748C57D4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133C-3D4B-48E5-998F-9CF0F3DE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1C6C-78A6-433B-9326-5FFF0F86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B582-DB8F-44B9-8208-40BF538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D7EE-8471-49CE-8074-F63087A4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5D0D-4431-4CB9-953F-19CC8E95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055E-CCEF-4DE6-92EE-3DB4E84C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8A00-79E9-4DA2-90FA-29676CAE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9E92-33EF-49C8-8068-4422A17E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A79-8670-44C3-AFBF-9367CDC2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15BE-00AB-49A4-AFF3-E8BC987A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8590A-C5AA-4DC3-A5F2-0975728D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FEE7-97A8-45AE-A9E4-57F1C161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E283-FA17-4272-8D43-BE4FDE60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3471-9483-4062-B4D4-7A8820DD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0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6E39-C3AD-45E4-ABCC-0A799B96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B7DA-ABFC-439F-BF91-9BAFB3565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3261-4F33-4BE3-8784-F67A0C90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48427-3FEF-47A4-8220-D809D870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BCA98-3BCC-4E31-B300-671C59BF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40B21-00B1-4505-A24F-0C631E8E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0209-A40E-4C9F-89E0-65AA8AEC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F72D-7E60-4DE0-9BD5-7FD8180A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7FBBA-534D-4279-83FF-C4324A43C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561CA-E796-4456-A814-443C6BFE7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9B634-9E20-4EB6-9BFB-FB24A0ADC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CBED-74D0-4EF0-8048-0BBEF62E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0B21A-7CC2-4B42-97DE-9FA4980E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D379A-B5C6-4A1A-A41F-FB71B9AD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010D-481E-401B-8FC4-63903AFB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51738-2E22-43EE-AD48-067311D3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9A8E1-76A2-4093-8EDA-1947B931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F3DCC-887A-4B22-9A4B-0AC5C89A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F9587-6684-4EB6-AB5C-050D7669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54B6C-A0A2-4DA3-85E1-CBE4FFD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D0AA4-6968-4313-9A91-5C58BEA0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46AB-3E82-4696-9FDF-3373A981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153F-461F-4353-8ED1-68D63EC1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1E5D8-C91C-4C07-9737-FEB390560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21A23-53FC-4454-8F2C-776AA1E9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17211-653D-4A3D-9843-DF958E9E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50F1-3B41-43BF-8E8B-23A4B3CA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C82E-F5F3-41D1-ACBC-DA04A852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03E68-7802-4C14-9CAB-C19E530F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3EEE7-5BF5-48B1-BF17-0B0AB5F7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000DE-F121-41B1-9478-05A97C48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908D-1E48-420A-A1A5-B7C0130D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EA8C3-3BE9-49B0-A9F6-EE25FC73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B8635-1396-456B-AAB2-91F1BEE2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B0A2-C734-44B5-AFBE-F35B26E5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759E-9A72-495E-88E3-263B95DA0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DCC7-DC59-412D-8C90-1BEF2C77C2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7A1C-8204-44EF-9F01-647B1D7E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05E7-0F48-43BA-B58B-C828BB70E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C957-9944-4D6D-B5D1-85B58BC3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coremotion/getting_processed_device-motion_data/understanding_reference_frames_and_device_attitude" TargetMode="External"/><Relationship Id="rId2" Type="http://schemas.openxmlformats.org/officeDocument/2006/relationships/hyperlink" Target="https://developer.apple.com/documentation/coremotion/getting_raw_gyroscope_ev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DCFB-81E2-4719-909C-3C1A79710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BTW Data Analysis-Sensor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90C87-311F-4177-BA3B-FD487CBD5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Sijun Shen</a:t>
            </a:r>
          </a:p>
          <a:p>
            <a:r>
              <a:rPr lang="en-US" dirty="0"/>
              <a:t>July 15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99951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5F6C-F428-4B30-BFCF-B32F0D2B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D80-3E34-4AF0-A358-B7214445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 was fixed on a handling when tested. </a:t>
            </a:r>
          </a:p>
          <a:p>
            <a:pPr lvl="1"/>
            <a:r>
              <a:rPr lang="en-US" dirty="0"/>
              <a:t>Vibration</a:t>
            </a:r>
          </a:p>
          <a:p>
            <a:pPr lvl="1"/>
            <a:r>
              <a:rPr lang="en-US" dirty="0"/>
              <a:t>Length of the handling</a:t>
            </a:r>
          </a:p>
          <a:p>
            <a:pPr lvl="1"/>
            <a:r>
              <a:rPr lang="en-US" dirty="0"/>
              <a:t>Height of the phone</a:t>
            </a:r>
          </a:p>
          <a:p>
            <a:r>
              <a:rPr lang="en-US" dirty="0"/>
              <a:t>Driver handling behavior separation from vehicle accelerations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0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DA1D-B343-406C-B3AD-F72B5927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17DB-3677-43F7-95B0-2C3E5780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Sentinace</a:t>
            </a:r>
            <a:r>
              <a:rPr lang="en-US" dirty="0"/>
              <a:t> report suggests using raw instead of preprocessing data generated by linear acceleration estimation APIs</a:t>
            </a:r>
          </a:p>
          <a:p>
            <a:r>
              <a:rPr lang="en-US" dirty="0"/>
              <a:t>They compared their results with Inertial Measurement Units (IMU)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Low pass filter</a:t>
            </a:r>
          </a:p>
          <a:p>
            <a:pPr lvl="1"/>
            <a:r>
              <a:rPr lang="en-US" dirty="0"/>
              <a:t>Collect more data</a:t>
            </a:r>
          </a:p>
          <a:p>
            <a:pPr lvl="1"/>
            <a:r>
              <a:rPr lang="en-US" dirty="0"/>
              <a:t>Consult experts</a:t>
            </a:r>
          </a:p>
          <a:p>
            <a:pPr lvl="1"/>
            <a:r>
              <a:rPr lang="en-US" dirty="0"/>
              <a:t>Use third-party API/SDK</a:t>
            </a:r>
          </a:p>
        </p:txBody>
      </p:sp>
    </p:spTree>
    <p:extLst>
      <p:ext uri="{BB962C8B-B14F-4D97-AF65-F5344CB8AC3E}">
        <p14:creationId xmlns:p14="http://schemas.microsoft.com/office/powerpoint/2010/main" val="20345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8399-B39E-4616-A3CE-42DBDAA5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3927-08A9-4F7C-B13F-BBEDDE3F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</a:t>
            </a:r>
          </a:p>
          <a:p>
            <a:pPr lvl="1"/>
            <a:r>
              <a:rPr lang="en-US" dirty="0"/>
              <a:t>Motion data: gravity acceleration, user acceleration, quaternion, angle, angle rate,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Location data: GPS location, heading of the cell phone movement</a:t>
            </a:r>
          </a:p>
          <a:p>
            <a:r>
              <a:rPr lang="en-US" dirty="0"/>
              <a:t>Three frames for x, y, and z axes</a:t>
            </a:r>
          </a:p>
          <a:p>
            <a:pPr lvl="1"/>
            <a:r>
              <a:rPr lang="en-US" dirty="0">
                <a:hlinkClick r:id="rId2"/>
              </a:rPr>
              <a:t>Phone frame</a:t>
            </a:r>
            <a:r>
              <a:rPr lang="en-US" dirty="0"/>
              <a:t>: x to the side, z to the screen, and y to the camera</a:t>
            </a:r>
          </a:p>
          <a:p>
            <a:pPr lvl="1"/>
            <a:r>
              <a:rPr lang="en-US" dirty="0">
                <a:hlinkClick r:id="rId3"/>
              </a:rPr>
              <a:t>Reference frame</a:t>
            </a:r>
            <a:r>
              <a:rPr lang="en-US" dirty="0"/>
              <a:t>: x to magnetic north, z to vertical, and y to west (I guess)</a:t>
            </a:r>
          </a:p>
          <a:p>
            <a:pPr lvl="1"/>
            <a:r>
              <a:rPr lang="en-US" dirty="0"/>
              <a:t>Vehicle frame: x to the direction of the vehicle, z to vertical, and y to the left size of the direction of the vehicle</a:t>
            </a:r>
          </a:p>
        </p:txBody>
      </p:sp>
    </p:spTree>
    <p:extLst>
      <p:ext uri="{BB962C8B-B14F-4D97-AF65-F5344CB8AC3E}">
        <p14:creationId xmlns:p14="http://schemas.microsoft.com/office/powerpoint/2010/main" val="95226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67BD898-0E4D-4F0E-81A1-85E3B38C0F7E}"/>
              </a:ext>
            </a:extLst>
          </p:cNvPr>
          <p:cNvGrpSpPr/>
          <p:nvPr/>
        </p:nvGrpSpPr>
        <p:grpSpPr>
          <a:xfrm>
            <a:off x="1883927" y="1932871"/>
            <a:ext cx="8283930" cy="995680"/>
            <a:chOff x="1165469" y="1932871"/>
            <a:chExt cx="8283930" cy="9956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B38BDE-7543-45F6-814F-F1DCBFE403F7}"/>
                </a:ext>
              </a:extLst>
            </p:cNvPr>
            <p:cNvSpPr/>
            <p:nvPr/>
          </p:nvSpPr>
          <p:spPr>
            <a:xfrm>
              <a:off x="1165469" y="1932871"/>
              <a:ext cx="1304290" cy="995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CA5E2A-A565-4A50-970B-4D399CAD15D0}"/>
                </a:ext>
              </a:extLst>
            </p:cNvPr>
            <p:cNvSpPr txBox="1"/>
            <p:nvPr/>
          </p:nvSpPr>
          <p:spPr>
            <a:xfrm>
              <a:off x="1231509" y="2094825"/>
              <a:ext cx="1171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Phone frame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A9CF65-E017-4FE3-A150-E71A014F6580}"/>
                </a:ext>
              </a:extLst>
            </p:cNvPr>
            <p:cNvSpPr/>
            <p:nvPr/>
          </p:nvSpPr>
          <p:spPr>
            <a:xfrm>
              <a:off x="4655924" y="1932871"/>
              <a:ext cx="1304290" cy="995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C0773B23-A3DF-434E-A3CB-68ECB9C1F374}"/>
                </a:ext>
              </a:extLst>
            </p:cNvPr>
            <p:cNvSpPr txBox="1"/>
            <p:nvPr/>
          </p:nvSpPr>
          <p:spPr>
            <a:xfrm>
              <a:off x="4654654" y="2098350"/>
              <a:ext cx="1342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 frame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70691-D4A7-47E0-8FB8-80EA61C4A423}"/>
                </a:ext>
              </a:extLst>
            </p:cNvPr>
            <p:cNvSpPr/>
            <p:nvPr/>
          </p:nvSpPr>
          <p:spPr>
            <a:xfrm>
              <a:off x="8145109" y="1932871"/>
              <a:ext cx="1304290" cy="995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80EEF7A-58E1-4D6A-AF81-1FAFC5D29F3B}"/>
                </a:ext>
              </a:extLst>
            </p:cNvPr>
            <p:cNvSpPr txBox="1"/>
            <p:nvPr/>
          </p:nvSpPr>
          <p:spPr>
            <a:xfrm>
              <a:off x="8211466" y="2153245"/>
              <a:ext cx="1171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Vehicle frame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A39415-376D-40CA-B983-21734F4B9AEE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 flipV="1">
              <a:off x="2469759" y="2421516"/>
              <a:ext cx="2184895" cy="9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67AB61-5197-456A-94F0-8D70DF111435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997044" y="2421516"/>
              <a:ext cx="2148065" cy="9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C6134EF-3F12-4339-A0C1-35F967078C47}"/>
              </a:ext>
            </a:extLst>
          </p:cNvPr>
          <p:cNvSpPr txBox="1"/>
          <p:nvPr/>
        </p:nvSpPr>
        <p:spPr>
          <a:xfrm>
            <a:off x="3589176" y="1830079"/>
            <a:ext cx="1623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Quaternion</a:t>
            </a:r>
          </a:p>
          <a:p>
            <a:pPr algn="ctr"/>
            <a:r>
              <a:rPr lang="en-US" sz="1100" dirty="0"/>
              <a:t>(motion data)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367C-CD26-4EC3-ADFD-2ECAB1B03114}"/>
              </a:ext>
            </a:extLst>
          </p:cNvPr>
          <p:cNvSpPr txBox="1"/>
          <p:nvPr/>
        </p:nvSpPr>
        <p:spPr>
          <a:xfrm>
            <a:off x="6857953" y="1876246"/>
            <a:ext cx="1886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heading</a:t>
            </a:r>
          </a:p>
          <a:p>
            <a:pPr algn="ctr"/>
            <a:r>
              <a:rPr lang="en-US" sz="1200" dirty="0"/>
              <a:t>(motion and location data)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DCDF1-27A7-4D5C-B6D4-5347F23CB05A}"/>
              </a:ext>
            </a:extLst>
          </p:cNvPr>
          <p:cNvSpPr txBox="1"/>
          <p:nvPr/>
        </p:nvSpPr>
        <p:spPr>
          <a:xfrm>
            <a:off x="6848217" y="2540664"/>
            <a:ext cx="208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Vertical z is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204274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D640-0416-4B2E-BE24-7BA687E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23848"/>
            <a:ext cx="10515600" cy="1325563"/>
          </a:xfrm>
        </p:spPr>
        <p:txBody>
          <a:bodyPr/>
          <a:lstStyle/>
          <a:p>
            <a:r>
              <a:rPr lang="en-US" dirty="0"/>
              <a:t>Gravity on phone frame x, y, and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178DF-8C78-4C35-A44E-5BC4BE1E5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605"/>
            <a:ext cx="4383616" cy="3287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698A2-F81A-46B8-B0B8-AD2F9242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08" y="2300908"/>
            <a:ext cx="4223279" cy="3167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D7367-7A48-42CD-B285-89BC8232BE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" b="2200"/>
          <a:stretch/>
        </p:blipFill>
        <p:spPr>
          <a:xfrm>
            <a:off x="7971579" y="2277958"/>
            <a:ext cx="3831731" cy="30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67BD898-0E4D-4F0E-81A1-85E3B38C0F7E}"/>
              </a:ext>
            </a:extLst>
          </p:cNvPr>
          <p:cNvGrpSpPr/>
          <p:nvPr/>
        </p:nvGrpSpPr>
        <p:grpSpPr>
          <a:xfrm>
            <a:off x="1883927" y="1932871"/>
            <a:ext cx="8283930" cy="995680"/>
            <a:chOff x="1165469" y="1932871"/>
            <a:chExt cx="8283930" cy="9956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B38BDE-7543-45F6-814F-F1DCBFE403F7}"/>
                </a:ext>
              </a:extLst>
            </p:cNvPr>
            <p:cNvSpPr/>
            <p:nvPr/>
          </p:nvSpPr>
          <p:spPr>
            <a:xfrm>
              <a:off x="1165469" y="1932871"/>
              <a:ext cx="1304290" cy="995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CA5E2A-A565-4A50-970B-4D399CAD15D0}"/>
                </a:ext>
              </a:extLst>
            </p:cNvPr>
            <p:cNvSpPr txBox="1"/>
            <p:nvPr/>
          </p:nvSpPr>
          <p:spPr>
            <a:xfrm>
              <a:off x="1231509" y="2094825"/>
              <a:ext cx="1171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Phone frame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A9CF65-E017-4FE3-A150-E71A014F6580}"/>
                </a:ext>
              </a:extLst>
            </p:cNvPr>
            <p:cNvSpPr/>
            <p:nvPr/>
          </p:nvSpPr>
          <p:spPr>
            <a:xfrm>
              <a:off x="4655924" y="1932871"/>
              <a:ext cx="1304290" cy="995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C0773B23-A3DF-434E-A3CB-68ECB9C1F374}"/>
                </a:ext>
              </a:extLst>
            </p:cNvPr>
            <p:cNvSpPr txBox="1"/>
            <p:nvPr/>
          </p:nvSpPr>
          <p:spPr>
            <a:xfrm>
              <a:off x="4654654" y="2098350"/>
              <a:ext cx="1342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 frame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70691-D4A7-47E0-8FB8-80EA61C4A423}"/>
                </a:ext>
              </a:extLst>
            </p:cNvPr>
            <p:cNvSpPr/>
            <p:nvPr/>
          </p:nvSpPr>
          <p:spPr>
            <a:xfrm>
              <a:off x="8145109" y="1932871"/>
              <a:ext cx="1304290" cy="995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80EEF7A-58E1-4D6A-AF81-1FAFC5D29F3B}"/>
                </a:ext>
              </a:extLst>
            </p:cNvPr>
            <p:cNvSpPr txBox="1"/>
            <p:nvPr/>
          </p:nvSpPr>
          <p:spPr>
            <a:xfrm>
              <a:off x="8211466" y="2153245"/>
              <a:ext cx="1171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Vehicle frame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A39415-376D-40CA-B983-21734F4B9AEE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 flipV="1">
              <a:off x="2469759" y="2421516"/>
              <a:ext cx="2184895" cy="91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67AB61-5197-456A-94F0-8D70DF111435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997044" y="2421516"/>
              <a:ext cx="2148065" cy="9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C6134EF-3F12-4339-A0C1-35F967078C47}"/>
              </a:ext>
            </a:extLst>
          </p:cNvPr>
          <p:cNvSpPr txBox="1"/>
          <p:nvPr/>
        </p:nvSpPr>
        <p:spPr>
          <a:xfrm>
            <a:off x="3589176" y="1830079"/>
            <a:ext cx="1623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Quaternion</a:t>
            </a:r>
          </a:p>
          <a:p>
            <a:pPr algn="ctr"/>
            <a:r>
              <a:rPr lang="en-US" sz="1100" dirty="0"/>
              <a:t>(motion data)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367C-CD26-4EC3-ADFD-2ECAB1B03114}"/>
              </a:ext>
            </a:extLst>
          </p:cNvPr>
          <p:cNvSpPr txBox="1"/>
          <p:nvPr/>
        </p:nvSpPr>
        <p:spPr>
          <a:xfrm>
            <a:off x="6857953" y="1876246"/>
            <a:ext cx="1886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heading</a:t>
            </a:r>
          </a:p>
          <a:p>
            <a:pPr algn="ctr"/>
            <a:r>
              <a:rPr lang="en-US" sz="1200" dirty="0"/>
              <a:t>(motion and location data)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DCDF1-27A7-4D5C-B6D4-5347F23CB05A}"/>
              </a:ext>
            </a:extLst>
          </p:cNvPr>
          <p:cNvSpPr txBox="1"/>
          <p:nvPr/>
        </p:nvSpPr>
        <p:spPr>
          <a:xfrm>
            <a:off x="6848217" y="2540664"/>
            <a:ext cx="208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Vertical z is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57735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5AD4-8ADE-4E1A-9AFB-36E7C8CB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Gravity on reference frame x, y, and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D8B23-04CF-4219-A3CF-DA9BECDEE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613" b="1415"/>
          <a:stretch/>
        </p:blipFill>
        <p:spPr>
          <a:xfrm>
            <a:off x="147253" y="1821762"/>
            <a:ext cx="3751243" cy="3002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3CEB1-7E38-417C-A461-C44A35324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" r="8408" b="861"/>
          <a:stretch/>
        </p:blipFill>
        <p:spPr>
          <a:xfrm>
            <a:off x="4045750" y="1944479"/>
            <a:ext cx="3751243" cy="2879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17471-FC83-4B1B-91E7-D3E085E9A8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r="8408" b="4571"/>
          <a:stretch/>
        </p:blipFill>
        <p:spPr>
          <a:xfrm>
            <a:off x="8091501" y="1944479"/>
            <a:ext cx="3785484" cy="27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6483-F163-463E-B3D9-EB97BA0F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42" y="449100"/>
            <a:ext cx="10881049" cy="1325563"/>
          </a:xfrm>
        </p:spPr>
        <p:txBody>
          <a:bodyPr/>
          <a:lstStyle/>
          <a:p>
            <a:r>
              <a:rPr lang="en-US" dirty="0"/>
              <a:t>User acceleration on reference frame x, y, and z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EE716F-C608-493F-BA70-D30BFD438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r="7926"/>
          <a:stretch/>
        </p:blipFill>
        <p:spPr>
          <a:xfrm>
            <a:off x="0" y="2179005"/>
            <a:ext cx="3686656" cy="2861704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93267E6-65EC-415B-B8A8-F4A0BF535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3" r="6818" b="2147"/>
          <a:stretch/>
        </p:blipFill>
        <p:spPr>
          <a:xfrm>
            <a:off x="3608187" y="2169061"/>
            <a:ext cx="4021960" cy="2991831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D8878E-FF78-47EE-AE2B-E21E0B81BA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t="6102" r="8370" b="1425"/>
          <a:stretch/>
        </p:blipFill>
        <p:spPr>
          <a:xfrm>
            <a:off x="7905319" y="2132968"/>
            <a:ext cx="4021960" cy="30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0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67BD898-0E4D-4F0E-81A1-85E3B38C0F7E}"/>
              </a:ext>
            </a:extLst>
          </p:cNvPr>
          <p:cNvGrpSpPr/>
          <p:nvPr/>
        </p:nvGrpSpPr>
        <p:grpSpPr>
          <a:xfrm>
            <a:off x="1883927" y="1932871"/>
            <a:ext cx="8283930" cy="995680"/>
            <a:chOff x="1165469" y="1932871"/>
            <a:chExt cx="8283930" cy="9956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B38BDE-7543-45F6-814F-F1DCBFE403F7}"/>
                </a:ext>
              </a:extLst>
            </p:cNvPr>
            <p:cNvSpPr/>
            <p:nvPr/>
          </p:nvSpPr>
          <p:spPr>
            <a:xfrm>
              <a:off x="1165469" y="1932871"/>
              <a:ext cx="1304290" cy="995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CA5E2A-A565-4A50-970B-4D399CAD15D0}"/>
                </a:ext>
              </a:extLst>
            </p:cNvPr>
            <p:cNvSpPr txBox="1"/>
            <p:nvPr/>
          </p:nvSpPr>
          <p:spPr>
            <a:xfrm>
              <a:off x="1231509" y="2094825"/>
              <a:ext cx="1171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Phone frame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A9CF65-E017-4FE3-A150-E71A014F6580}"/>
                </a:ext>
              </a:extLst>
            </p:cNvPr>
            <p:cNvSpPr/>
            <p:nvPr/>
          </p:nvSpPr>
          <p:spPr>
            <a:xfrm>
              <a:off x="4655924" y="1932871"/>
              <a:ext cx="1304290" cy="995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C0773B23-A3DF-434E-A3CB-68ECB9C1F374}"/>
                </a:ext>
              </a:extLst>
            </p:cNvPr>
            <p:cNvSpPr txBox="1"/>
            <p:nvPr/>
          </p:nvSpPr>
          <p:spPr>
            <a:xfrm>
              <a:off x="4654654" y="2098350"/>
              <a:ext cx="1342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 frame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70691-D4A7-47E0-8FB8-80EA61C4A423}"/>
                </a:ext>
              </a:extLst>
            </p:cNvPr>
            <p:cNvSpPr/>
            <p:nvPr/>
          </p:nvSpPr>
          <p:spPr>
            <a:xfrm>
              <a:off x="8145109" y="1932871"/>
              <a:ext cx="1304290" cy="995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80EEF7A-58E1-4D6A-AF81-1FAFC5D29F3B}"/>
                </a:ext>
              </a:extLst>
            </p:cNvPr>
            <p:cNvSpPr txBox="1"/>
            <p:nvPr/>
          </p:nvSpPr>
          <p:spPr>
            <a:xfrm>
              <a:off x="8211466" y="2153245"/>
              <a:ext cx="1171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Vehicle frame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A39415-376D-40CA-B983-21734F4B9AEE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 flipV="1">
              <a:off x="2469759" y="2421516"/>
              <a:ext cx="2184895" cy="9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67AB61-5197-456A-94F0-8D70DF111435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997044" y="2421516"/>
              <a:ext cx="2148065" cy="91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C6134EF-3F12-4339-A0C1-35F967078C47}"/>
              </a:ext>
            </a:extLst>
          </p:cNvPr>
          <p:cNvSpPr txBox="1"/>
          <p:nvPr/>
        </p:nvSpPr>
        <p:spPr>
          <a:xfrm>
            <a:off x="3589176" y="1830079"/>
            <a:ext cx="1623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Quaternion</a:t>
            </a:r>
          </a:p>
          <a:p>
            <a:pPr algn="ctr"/>
            <a:r>
              <a:rPr lang="en-US" sz="1100" dirty="0"/>
              <a:t>(motion data)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367C-CD26-4EC3-ADFD-2ECAB1B03114}"/>
              </a:ext>
            </a:extLst>
          </p:cNvPr>
          <p:cNvSpPr txBox="1"/>
          <p:nvPr/>
        </p:nvSpPr>
        <p:spPr>
          <a:xfrm>
            <a:off x="6857953" y="1876246"/>
            <a:ext cx="1886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heading</a:t>
            </a:r>
          </a:p>
          <a:p>
            <a:pPr algn="ctr"/>
            <a:r>
              <a:rPr lang="en-US" sz="1200" dirty="0"/>
              <a:t>(motion and location data)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DCDF1-27A7-4D5C-B6D4-5347F23CB05A}"/>
              </a:ext>
            </a:extLst>
          </p:cNvPr>
          <p:cNvSpPr txBox="1"/>
          <p:nvPr/>
        </p:nvSpPr>
        <p:spPr>
          <a:xfrm>
            <a:off x="6848217" y="2540664"/>
            <a:ext cx="208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Vertical z is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273578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7606-8995-45A7-B4B8-F5C362C9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User acceleration on vehicle frame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A5BD8-C6BA-4664-825D-123E3615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829064"/>
            <a:ext cx="580178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9BD58-E603-4965-AC7C-4DAD0533D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03" y="18290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4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a73fb1d1-75d3-4e2b-878d-111f6882643f"/>
  <p:tag name="_AMO_REPORTCONTROLSVISIBLE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BTW Data Analysis-Sensor Data</vt:lpstr>
      <vt:lpstr>Data elements</vt:lpstr>
      <vt:lpstr>PowerPoint Presentation</vt:lpstr>
      <vt:lpstr>Gravity on phone frame x, y, and z</vt:lpstr>
      <vt:lpstr>PowerPoint Presentation</vt:lpstr>
      <vt:lpstr>Gravity on reference frame x, y, and z</vt:lpstr>
      <vt:lpstr>User acceleration on reference frame x, y, and z</vt:lpstr>
      <vt:lpstr>PowerPoint Presentation</vt:lpstr>
      <vt:lpstr>User acceleration on vehicle frame </vt:lpstr>
      <vt:lpstr>Challenges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Sijun</dc:creator>
  <cp:lastModifiedBy>Shen, Sijun</cp:lastModifiedBy>
  <cp:revision>13</cp:revision>
  <dcterms:created xsi:type="dcterms:W3CDTF">2019-07-12T19:28:44Z</dcterms:created>
  <dcterms:modified xsi:type="dcterms:W3CDTF">2019-07-15T15:35:59Z</dcterms:modified>
</cp:coreProperties>
</file>