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4" r:id="rId2"/>
  </p:sldMasterIdLst>
  <p:notesMasterIdLst>
    <p:notesMasterId r:id="rId26"/>
  </p:notesMasterIdLst>
  <p:handoutMasterIdLst>
    <p:handoutMasterId r:id="rId27"/>
  </p:handoutMasterIdLst>
  <p:sldIdLst>
    <p:sldId id="257" r:id="rId3"/>
    <p:sldId id="258" r:id="rId4"/>
    <p:sldId id="271" r:id="rId5"/>
    <p:sldId id="259" r:id="rId6"/>
    <p:sldId id="260" r:id="rId7"/>
    <p:sldId id="287" r:id="rId8"/>
    <p:sldId id="262" r:id="rId9"/>
    <p:sldId id="286" r:id="rId10"/>
    <p:sldId id="283" r:id="rId11"/>
    <p:sldId id="277" r:id="rId12"/>
    <p:sldId id="279" r:id="rId13"/>
    <p:sldId id="282" r:id="rId14"/>
    <p:sldId id="290" r:id="rId15"/>
    <p:sldId id="284" r:id="rId16"/>
    <p:sldId id="266" r:id="rId17"/>
    <p:sldId id="276" r:id="rId18"/>
    <p:sldId id="280" r:id="rId19"/>
    <p:sldId id="289" r:id="rId20"/>
    <p:sldId id="281" r:id="rId21"/>
    <p:sldId id="288" r:id="rId22"/>
    <p:sldId id="285" r:id="rId23"/>
    <p:sldId id="278" r:id="rId24"/>
    <p:sldId id="270" r:id="rId25"/>
  </p:sldIdLst>
  <p:sldSz cx="9144000" cy="6858000" type="screen4x3"/>
  <p:notesSz cx="1023302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5472"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8" autoAdjust="0"/>
    <p:restoredTop sz="79483" autoAdjust="0"/>
  </p:normalViewPr>
  <p:slideViewPr>
    <p:cSldViewPr snapToGrid="0">
      <p:cViewPr varScale="1">
        <p:scale>
          <a:sx n="99" d="100"/>
          <a:sy n="99" d="100"/>
        </p:scale>
        <p:origin x="438" y="84"/>
      </p:cViewPr>
      <p:guideLst>
        <p:guide orient="horz" pos="2160"/>
        <p:guide pos="2880"/>
        <p:guide pos="5472"/>
        <p:guide orient="horz" pos="4128"/>
      </p:guideLst>
    </p:cSldViewPr>
  </p:slideViewPr>
  <p:notesTextViewPr>
    <p:cViewPr>
      <p:scale>
        <a:sx n="3" d="2"/>
        <a:sy n="3" d="2"/>
      </p:scale>
      <p:origin x="0" y="0"/>
    </p:cViewPr>
  </p:notesTextViewPr>
  <p:notesViewPr>
    <p:cSldViewPr snapToGrid="0" showGuides="1">
      <p:cViewPr varScale="1">
        <p:scale>
          <a:sx n="87" d="100"/>
          <a:sy n="87" d="100"/>
        </p:scale>
        <p:origin x="1947"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DB node throughput (model)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0-A8FF-4A83-9382-D7ECEFCD3931}"/>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c:v>
                </c:pt>
                <c:pt idx="1">
                  <c:v>1.24</c:v>
                </c:pt>
                <c:pt idx="2">
                  <c:v>1.47</c:v>
                </c:pt>
                <c:pt idx="3">
                  <c:v>1.47</c:v>
                </c:pt>
              </c:numCache>
            </c:numRef>
          </c:val>
          <c:extLst>
            <c:ext xmlns:c16="http://schemas.microsoft.com/office/drawing/2014/chart" uri="{C3380CC4-5D6E-409C-BE32-E72D297353CC}">
              <c16:uniqueId val="{00000001-A8FF-4A83-9382-D7ECEFCD3931}"/>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2-A8FF-4A83-9382-D7ECEFCD3931}"/>
            </c:ext>
          </c:extLst>
        </c:ser>
        <c:dLbls>
          <c:showLegendKey val="0"/>
          <c:showVal val="0"/>
          <c:showCatName val="0"/>
          <c:showSerName val="0"/>
          <c:showPercent val="0"/>
          <c:showBubbleSize val="0"/>
        </c:dLbls>
        <c:gapWidth val="219"/>
        <c:overlap val="-27"/>
        <c:axId val="543484544"/>
        <c:axId val="543489136"/>
      </c:barChart>
      <c:catAx>
        <c:axId val="54348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9136"/>
        <c:crosses val="autoZero"/>
        <c:auto val="1"/>
        <c:lblAlgn val="ctr"/>
        <c:lblOffset val="100"/>
        <c:noMultiLvlLbl val="0"/>
      </c:catAx>
      <c:valAx>
        <c:axId val="54348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4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0" i="0" baseline="0" dirty="0">
                <a:effectLst/>
              </a:rPr>
              <a:t>DB node throughput (built)</a:t>
            </a:r>
            <a:endParaRPr lang="en-GB"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0.91506666666666658</c:v>
                </c:pt>
                <c:pt idx="1">
                  <c:v>1.2982</c:v>
                </c:pt>
                <c:pt idx="2">
                  <c:v>1.1725333333333332</c:v>
                </c:pt>
                <c:pt idx="3">
                  <c:v>1.1374000000000002</c:v>
                </c:pt>
              </c:numCache>
            </c:numRef>
          </c:val>
          <c:extLst>
            <c:ext xmlns:c16="http://schemas.microsoft.com/office/drawing/2014/chart" uri="{C3380CC4-5D6E-409C-BE32-E72D297353CC}">
              <c16:uniqueId val="{00000000-76C2-4881-AECB-B20A2EF72AFC}"/>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1.1172000000000002</c:v>
                </c:pt>
                <c:pt idx="1">
                  <c:v>1.2331999999999999</c:v>
                </c:pt>
                <c:pt idx="2">
                  <c:v>0.94899999999999995</c:v>
                </c:pt>
                <c:pt idx="3">
                  <c:v>0.59093333333333331</c:v>
                </c:pt>
              </c:numCache>
            </c:numRef>
          </c:val>
          <c:extLst>
            <c:ext xmlns:c16="http://schemas.microsoft.com/office/drawing/2014/chart" uri="{C3380CC4-5D6E-409C-BE32-E72D297353CC}">
              <c16:uniqueId val="{00000001-76C2-4881-AECB-B20A2EF72AFC}"/>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1.0066666666666666</c:v>
                </c:pt>
                <c:pt idx="1">
                  <c:v>2.0105999999999997</c:v>
                </c:pt>
                <c:pt idx="2">
                  <c:v>2.1804666666666668</c:v>
                </c:pt>
                <c:pt idx="3">
                  <c:v>2.2748666666666666</c:v>
                </c:pt>
              </c:numCache>
            </c:numRef>
          </c:val>
          <c:extLst>
            <c:ext xmlns:c16="http://schemas.microsoft.com/office/drawing/2014/chart" uri="{C3380CC4-5D6E-409C-BE32-E72D297353CC}">
              <c16:uniqueId val="{00000002-76C2-4881-AECB-B20A2EF72AFC}"/>
            </c:ext>
          </c:extLst>
        </c:ser>
        <c:dLbls>
          <c:showLegendKey val="0"/>
          <c:showVal val="0"/>
          <c:showCatName val="0"/>
          <c:showSerName val="0"/>
          <c:showPercent val="0"/>
          <c:showBubbleSize val="0"/>
        </c:dLbls>
        <c:gapWidth val="219"/>
        <c:overlap val="-27"/>
        <c:axId val="402122144"/>
        <c:axId val="402123128"/>
      </c:barChart>
      <c:catAx>
        <c:axId val="40212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3128"/>
        <c:crosses val="autoZero"/>
        <c:auto val="1"/>
        <c:lblAlgn val="ctr"/>
        <c:lblOffset val="100"/>
        <c:noMultiLvlLbl val="0"/>
      </c:catAx>
      <c:valAx>
        <c:axId val="402123128"/>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2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a:t>Investigating Cloud Technologies to Maximise Availability of Oversubscribed Resources</a:t>
            </a:r>
            <a:endParaRPr lang="en-US" dirty="0"/>
          </a:p>
        </p:txBody>
      </p:sp>
      <p:sp>
        <p:nvSpPr>
          <p:cNvPr id="3" name="Date Placeholder 2"/>
          <p:cNvSpPr>
            <a:spLocks noGrp="1"/>
          </p:cNvSpPr>
          <p:nvPr>
            <p:ph type="dt" sz="quarter" idx="1"/>
          </p:nvPr>
        </p:nvSpPr>
        <p:spPr>
          <a:xfrm>
            <a:off x="5796348" y="1"/>
            <a:ext cx="4434311" cy="356357"/>
          </a:xfrm>
          <a:prstGeom prst="rect">
            <a:avLst/>
          </a:prstGeom>
        </p:spPr>
        <p:txBody>
          <a:bodyPr vert="horz" lIns="99057" tIns="49528" rIns="99057" bIns="49528" rtlCol="0"/>
          <a:lstStyle>
            <a:lvl1pPr algn="r">
              <a:defRPr sz="1300"/>
            </a:lvl1pPr>
          </a:lstStyle>
          <a:p>
            <a:fld id="{68796EA6-6F25-4F19-87BA-7ADCC16DAEFF}" type="datetimeFigureOut">
              <a:rPr lang="en-US" smtClean="0"/>
              <a:t>8/6/2017</a:t>
            </a:fld>
            <a:endParaRPr lang="en-US" dirty="0"/>
          </a:p>
        </p:txBody>
      </p:sp>
      <p:sp>
        <p:nvSpPr>
          <p:cNvPr id="4" name="Footer Placeholder 3"/>
          <p:cNvSpPr>
            <a:spLocks noGrp="1"/>
          </p:cNvSpPr>
          <p:nvPr>
            <p:ph type="ftr" sz="quarter" idx="2"/>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5" name="Slide Number Placeholder 4"/>
          <p:cNvSpPr>
            <a:spLocks noGrp="1"/>
          </p:cNvSpPr>
          <p:nvPr>
            <p:ph type="sldNum" sz="quarter" idx="3"/>
          </p:nvPr>
        </p:nvSpPr>
        <p:spPr>
          <a:xfrm>
            <a:off x="5796348" y="6746119"/>
            <a:ext cx="4434311" cy="356356"/>
          </a:xfrm>
          <a:prstGeom prst="rect">
            <a:avLst/>
          </a:prstGeom>
        </p:spPr>
        <p:txBody>
          <a:bodyPr vert="horz" lIns="99057" tIns="49528" rIns="99057" bIns="49528" rtlCol="0" anchor="b"/>
          <a:lstStyle>
            <a:lvl1pPr algn="r">
              <a:defRPr sz="13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dirty="0"/>
              <a:t>Performance modelling of skewed demand in complex systems</a:t>
            </a:r>
            <a:endParaRPr lang="en-US" dirty="0"/>
          </a:p>
        </p:txBody>
      </p:sp>
      <p:sp>
        <p:nvSpPr>
          <p:cNvPr id="3" name="Date Placeholder 2"/>
          <p:cNvSpPr>
            <a:spLocks noGrp="1"/>
          </p:cNvSpPr>
          <p:nvPr>
            <p:ph type="dt" idx="1"/>
          </p:nvPr>
        </p:nvSpPr>
        <p:spPr>
          <a:xfrm>
            <a:off x="5796348" y="1"/>
            <a:ext cx="4434311" cy="356357"/>
          </a:xfrm>
          <a:prstGeom prst="rect">
            <a:avLst/>
          </a:prstGeom>
        </p:spPr>
        <p:txBody>
          <a:bodyPr vert="horz" lIns="99057" tIns="49528" rIns="99057" bIns="49528" rtlCol="0"/>
          <a:lstStyle>
            <a:lvl1pPr algn="r">
              <a:defRPr sz="1300"/>
            </a:lvl1pPr>
          </a:lstStyle>
          <a:p>
            <a:fld id="{C39C172E-A8B5-46F6-B05C-DFA3E2E0F207}" type="datetimeFigureOut">
              <a:rPr lang="en-US" smtClean="0"/>
              <a:t>8/6/2017</a:t>
            </a:fld>
            <a:endParaRPr lang="en-US" dirty="0"/>
          </a:p>
        </p:txBody>
      </p:sp>
      <p:sp>
        <p:nvSpPr>
          <p:cNvPr id="4" name="Slide Image Placeholder 3"/>
          <p:cNvSpPr>
            <a:spLocks noGrp="1" noRot="1" noChangeAspect="1"/>
          </p:cNvSpPr>
          <p:nvPr>
            <p:ph type="sldImg" idx="2"/>
          </p:nvPr>
        </p:nvSpPr>
        <p:spPr>
          <a:xfrm>
            <a:off x="3517900" y="887413"/>
            <a:ext cx="3197225" cy="2397125"/>
          </a:xfrm>
          <a:prstGeom prst="rect">
            <a:avLst/>
          </a:prstGeom>
          <a:noFill/>
          <a:ln w="12700">
            <a:solidFill>
              <a:prstClr val="black"/>
            </a:solidFill>
          </a:ln>
        </p:spPr>
        <p:txBody>
          <a:bodyPr vert="horz" lIns="99057" tIns="49528" rIns="99057" bIns="49528" rtlCol="0" anchor="ctr"/>
          <a:lstStyle/>
          <a:p>
            <a:endParaRPr lang="en-US" dirty="0"/>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7" name="Slide Number Placeholder 6"/>
          <p:cNvSpPr>
            <a:spLocks noGrp="1"/>
          </p:cNvSpPr>
          <p:nvPr>
            <p:ph type="sldNum" sz="quarter" idx="5"/>
          </p:nvPr>
        </p:nvSpPr>
        <p:spPr>
          <a:xfrm>
            <a:off x="5796348" y="6746119"/>
            <a:ext cx="4434311" cy="356356"/>
          </a:xfrm>
          <a:prstGeom prst="rect">
            <a:avLst/>
          </a:prstGeom>
        </p:spPr>
        <p:txBody>
          <a:bodyPr vert="horz" lIns="99057" tIns="49528" rIns="99057" bIns="49528" rtlCol="0" anchor="b"/>
          <a:lstStyle>
            <a:lvl1pPr algn="r">
              <a:defRPr sz="13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3009380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376006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b="0" i="0" u="none" strike="noStrike" kern="1200" baseline="0" dirty="0">
                <a:solidFill>
                  <a:schemeClr val="tx1"/>
                </a:solidFill>
                <a:latin typeface="+mn-lt"/>
                <a:ea typeface="+mn-ea"/>
                <a:cs typeface="+mn-cs"/>
              </a:rPr>
              <a:t>Separate end-to-end services for handling </a:t>
            </a:r>
            <a:r>
              <a:rPr lang="en-GB" sz="1200" b="0" i="0" u="none" strike="noStrike" kern="1200" baseline="0" dirty="0">
                <a:solidFill>
                  <a:schemeClr val="tx1"/>
                </a:solidFill>
                <a:latin typeface="+mn-lt"/>
                <a:ea typeface="+mn-ea"/>
                <a:cs typeface="+mn-cs"/>
              </a:rPr>
              <a:t>athletics and cycling ticket requests. This is not a `natural' microservices implementation, which would be more likely to separate on operations e.g. searching, booking and returning tickets, but it is comparable to the distributed database models.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system has two separate databases, one for athletics tickets, one for cycling, and each has its own dedicated worker application.</a:t>
            </a:r>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266195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1281237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18</a:t>
            </a:fld>
            <a:endParaRPr lang="en-US" dirty="0"/>
          </a:p>
        </p:txBody>
      </p:sp>
    </p:spTree>
    <p:extLst>
      <p:ext uri="{BB962C8B-B14F-4D97-AF65-F5344CB8AC3E}">
        <p14:creationId xmlns:p14="http://schemas.microsoft.com/office/powerpoint/2010/main" val="100653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Results for queue and distributed DB with replication, model vs built system (built system results scaled down).  Model is on the left.  Cycling demand is at a constant rate of 1, the ratio is the ratio of </a:t>
            </a:r>
            <a:r>
              <a:rPr lang="en-GB" dirty="0" err="1"/>
              <a:t>athletics:cycling</a:t>
            </a:r>
            <a:r>
              <a:rPr lang="en-GB" dirty="0"/>
              <a:t> </a:t>
            </a:r>
            <a:r>
              <a:rPr lang="en-GB" i="1" dirty="0"/>
              <a:t>throughput</a:t>
            </a:r>
            <a:r>
              <a:rPr lang="en-GB" dirty="0"/>
              <a:t>.</a:t>
            </a:r>
          </a:p>
          <a:p>
            <a:endParaRPr lang="en-GB" dirty="0"/>
          </a:p>
          <a:p>
            <a:r>
              <a:rPr lang="en-GB" dirty="0"/>
              <a:t>Service rate of one data node is 5, model shows athletics demand shared between two nodes, built system shows much lower throughput.  Both show cycling throughput constrained in the ratio of </a:t>
            </a:r>
            <a:r>
              <a:rPr lang="en-GB" dirty="0" err="1"/>
              <a:t>athletics:cycling</a:t>
            </a:r>
            <a:r>
              <a:rPr lang="en-GB" dirty="0"/>
              <a:t> </a:t>
            </a:r>
            <a:r>
              <a:rPr lang="en-GB" i="1" dirty="0"/>
              <a:t>demand</a:t>
            </a:r>
            <a:r>
              <a:rPr lang="en-GB" dirty="0"/>
              <a:t> in the queue (slightly less so in the built system).</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2379125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shared queue model made successful predictions even though the model's queue size is much smaller than an actual Cloud service queue.</a:t>
            </a:r>
          </a:p>
          <a:p>
            <a:endParaRPr lang="en-GB" dirty="0"/>
          </a:p>
          <a:p>
            <a:r>
              <a:rPr lang="en-GB" dirty="0"/>
              <a:t>When using a distributed database with replication, there would also be throughput at the replica node, and that therefore the overall throughput of the skewed demand resource would be higher than for a distributed database without replication.</a:t>
            </a:r>
          </a:p>
          <a:p>
            <a:endParaRPr lang="en-GB" dirty="0"/>
          </a:p>
          <a:p>
            <a:r>
              <a:rPr lang="en-GB" dirty="0"/>
              <a:t>Built microservice showing VM co-residency issues?</a:t>
            </a:r>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22</a:t>
            </a:fld>
            <a:endParaRPr lang="en-US" dirty="0"/>
          </a:p>
        </p:txBody>
      </p:sp>
    </p:spTree>
    <p:extLst>
      <p:ext uri="{BB962C8B-B14F-4D97-AF65-F5344CB8AC3E}">
        <p14:creationId xmlns:p14="http://schemas.microsoft.com/office/powerpoint/2010/main" val="4260175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Improved Models </a:t>
            </a:r>
            <a:r>
              <a:rPr lang="en-GB" dirty="0"/>
              <a:t>– </a:t>
            </a:r>
            <a:r>
              <a:rPr lang="en-GB" sz="1200" b="0" i="0" u="none" strike="noStrike" kern="1200" baseline="0" dirty="0">
                <a:solidFill>
                  <a:schemeClr val="tx1"/>
                </a:solidFill>
                <a:latin typeface="+mn-lt"/>
                <a:ea typeface="+mn-ea"/>
                <a:cs typeface="+mn-cs"/>
              </a:rPr>
              <a:t>build on the abstract database model to exhibit the true behaviour more closely</a:t>
            </a:r>
            <a:endParaRPr lang="en-GB" dirty="0"/>
          </a:p>
          <a:p>
            <a:r>
              <a:rPr lang="en-GB" b="1" dirty="0"/>
              <a:t>System Experiments </a:t>
            </a:r>
            <a:r>
              <a:rPr lang="en-GB" dirty="0"/>
              <a:t>– database partitioning that shares demand, different queueing strategies</a:t>
            </a:r>
          </a:p>
          <a:p>
            <a:r>
              <a:rPr lang="en-GB" b="1" dirty="0"/>
              <a:t>Unknown Skewed Demand </a:t>
            </a:r>
            <a:r>
              <a:rPr lang="en-GB" dirty="0"/>
              <a:t>– use models to adapt to emerging skewed demand e.g. flash crowds in P2P networks</a:t>
            </a:r>
          </a:p>
          <a:p>
            <a:r>
              <a:rPr lang="en-GB" b="1" dirty="0"/>
              <a:t>New Models </a:t>
            </a:r>
            <a:r>
              <a:rPr lang="en-GB" dirty="0"/>
              <a:t>– publish/subscribe middleware, adapted for event streaming service for realistic microservices</a:t>
            </a:r>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226172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US" dirty="0"/>
              <a:t>Real world examples of skewed demand</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22497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Multi-sport event ticketing application using a distributed architecture. Users access the application with a web-based front end. Tickets are stored in one or more databases. In between the web servers and database are worker applications that service user requests, connected to the web servers by some middleware.  This is a very general architecture, but a concrete example makes it easier to discuss.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 is assumed that there will be predictable skewed demand for athletics tickets, and a constant ‘normal’ demand for cycling etc.</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Horizontal partitioning using consistent hashing by sport, tickets for each type of sport on a different data node in a “ring”.</a:t>
            </a:r>
          </a:p>
          <a:p>
            <a:endParaRPr lang="en-GB" dirty="0"/>
          </a:p>
          <a:p>
            <a:r>
              <a:rPr lang="en-GB" dirty="0"/>
              <a:t>Throughput expected to follow sport demand to the relevant data node </a:t>
            </a:r>
            <a:r>
              <a:rPr lang="en-GB" dirty="0" err="1"/>
              <a:t>partitition</a:t>
            </a:r>
            <a:r>
              <a:rPr lang="en-GB" dirty="0"/>
              <a:t>, </a:t>
            </a:r>
            <a:r>
              <a:rPr lang="en-GB" i="1" dirty="0"/>
              <a:t>but</a:t>
            </a:r>
            <a:r>
              <a:rPr lang="en-GB" i="0" dirty="0"/>
              <a:t> when using replication, each sport appears on more than one data node.  Its expected that there will be throughput on each node.</a:t>
            </a:r>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2152518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PEPA model describes a system of interacting components which carry out activities at specified rates (or passive rates, T).</a:t>
            </a:r>
          </a:p>
          <a:p>
            <a:endParaRPr lang="en-GB" dirty="0"/>
          </a:p>
          <a:p>
            <a:r>
              <a:rPr lang="en-GB" dirty="0"/>
              <a:t>Mathematical language so its possible to compose complex models from simpler components.</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342890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PEPA Eclipse plugin that allows PEPA models to be parsed and run like programs.</a:t>
            </a:r>
          </a:p>
          <a:p>
            <a:endParaRPr lang="en-GB" dirty="0"/>
          </a:p>
          <a:p>
            <a:r>
              <a:rPr lang="en-GB" dirty="0"/>
              <a:t>Random arrival times, negative exponentially distributed.  Eclipse calculates the mean throughputs in steady state.</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401733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Combining component models – queue model in red, distributed DB with replication in blue.</a:t>
            </a:r>
          </a:p>
          <a:p>
            <a:r>
              <a:rPr lang="en-GB" dirty="0"/>
              <a:t>Shared activities in purple.</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156467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1C5EE-092C-40CC-8A8A-128E1348AF39}" type="datetime1">
              <a:rPr lang="en-US" smtClean="0"/>
              <a:t>8/6/2017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18C1-1C22-49DD-AE37-A1D9F3CCB5F1}" type="datetime1">
              <a:rPr lang="en-US" smtClean="0"/>
              <a:t>8/6/2017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230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DF756-D03C-423D-9D3E-8F13328AD938}" type="datetime1">
              <a:rPr lang="en-US" smtClean="0"/>
              <a:t>8/6/2017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957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201C6E-E801-4622-ACD6-6D3E440B7E9F}" type="datetime1">
              <a:rPr lang="en-US" smtClean="0"/>
              <a:t>8/6/2017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3480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383AC-3A9F-411E-AF64-24CC5B1A8A1F}" type="datetime1">
              <a:rPr lang="en-US" smtClean="0"/>
              <a:t>8/6/2017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4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021C6-25F7-4CF3-B4F3-58EBEF19DC1A}" type="datetime1">
              <a:rPr lang="en-US" smtClean="0"/>
              <a:t>8/6/2017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5157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82020-1178-4CE4-8F48-86D145A92BCA}" type="datetime1">
              <a:rPr lang="en-US" smtClean="0"/>
              <a:t>8/6/2017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67639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38CD5-84C8-40A8-8EA2-862B99E41D91}" type="datetime1">
              <a:rPr lang="en-US" smtClean="0"/>
              <a:t>8/6/2017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243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03BAD6-DBDC-4F27-8685-DA52B784370A}" type="datetime1">
              <a:rPr lang="en-US" smtClean="0"/>
              <a:t>8/6/2017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1459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4C2B06-A0C8-47FA-B5E8-445597AE8F10}" type="datetime1">
              <a:rPr lang="en-US" smtClean="0"/>
              <a:t>8/6/2017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9077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AAE80D-0A75-4E48-9B5F-5067DB17136E}" type="datetime1">
              <a:rPr lang="en-US" smtClean="0"/>
              <a:t>8/6/2017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05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49DDC1-AA13-4819-AAC4-5A3AECEB23F0}" type="datetime1">
              <a:rPr lang="en-US" smtClean="0"/>
              <a:t>8/6/2017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40910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Performance modelling of skewed demand in complex systems</a:t>
            </a:r>
          </a:p>
        </p:txBody>
      </p:sp>
      <p:sp>
        <p:nvSpPr>
          <p:cNvPr id="3" name="Subtitle 2"/>
          <p:cNvSpPr>
            <a:spLocks noGrp="1"/>
          </p:cNvSpPr>
          <p:nvPr>
            <p:ph type="subTitle" idx="1"/>
          </p:nvPr>
        </p:nvSpPr>
        <p:spPr/>
        <p:txBody>
          <a:bodyPr>
            <a:normAutofit fontScale="62500" lnSpcReduction="20000"/>
          </a:bodyPr>
          <a:lstStyle/>
          <a:p>
            <a:r>
              <a:rPr lang="en-GB" dirty="0"/>
              <a:t>Stephen Shephard</a:t>
            </a:r>
          </a:p>
          <a:p>
            <a:r>
              <a:rPr lang="en-GB" dirty="0"/>
              <a:t>School of Computing Science, Newcastle University, Newcastle upon Tyne, NE1 7RU</a:t>
            </a:r>
          </a:p>
          <a:p>
            <a:r>
              <a:rPr lang="en-GB" dirty="0"/>
              <a:t>s.shephard2@newcastle.ac.uk</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70630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Produce simple technology component models in PEPA</a:t>
            </a:r>
          </a:p>
          <a:p>
            <a:r>
              <a:rPr lang="en-GB" dirty="0"/>
              <a:t>Compose into system models</a:t>
            </a:r>
          </a:p>
          <a:p>
            <a:pPr lvl="1"/>
            <a:r>
              <a:rPr lang="en-GB" dirty="0"/>
              <a:t>Simple Microservices</a:t>
            </a:r>
          </a:p>
          <a:p>
            <a:pPr lvl="1"/>
            <a:r>
              <a:rPr lang="en-GB" dirty="0"/>
              <a:t>Shared Queue and Distributed Database</a:t>
            </a:r>
          </a:p>
          <a:p>
            <a:pPr lvl="1"/>
            <a:r>
              <a:rPr lang="en-GB" dirty="0"/>
              <a:t>Shared Queue and Distributed Database with Replication</a:t>
            </a:r>
          </a:p>
          <a:p>
            <a:r>
              <a:rPr lang="en-GB" dirty="0"/>
              <a:t>Experiment with models using PEPA Eclipse plugin</a:t>
            </a:r>
          </a:p>
          <a:p>
            <a:r>
              <a:rPr lang="en-GB" dirty="0"/>
              <a:t>Test model results against actual built systems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10</a:t>
            </a:fld>
            <a:endParaRPr lang="en-US" dirty="0"/>
          </a:p>
        </p:txBody>
      </p:sp>
    </p:spTree>
    <p:extLst>
      <p:ext uri="{BB962C8B-B14F-4D97-AF65-F5344CB8AC3E}">
        <p14:creationId xmlns:p14="http://schemas.microsoft.com/office/powerpoint/2010/main" val="349112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System Model</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11</a:t>
            </a:fld>
            <a:endParaRPr lang="en-US" dirty="0"/>
          </a:p>
        </p:txBody>
      </p:sp>
      <p:sp>
        <p:nvSpPr>
          <p:cNvPr id="7" name="TextBox 6">
            <a:extLst>
              <a:ext uri="{FF2B5EF4-FFF2-40B4-BE49-F238E27FC236}">
                <a16:creationId xmlns:a16="http://schemas.microsoft.com/office/drawing/2014/main" id="{64EF6FD3-0CAB-4458-B879-32C724695B92}"/>
              </a:ext>
            </a:extLst>
          </p:cNvPr>
          <p:cNvSpPr txBox="1"/>
          <p:nvPr/>
        </p:nvSpPr>
        <p:spPr>
          <a:xfrm>
            <a:off x="914400" y="1867301"/>
            <a:ext cx="7452360" cy="3785652"/>
          </a:xfrm>
          <a:prstGeom prst="rect">
            <a:avLst/>
          </a:prstGeom>
          <a:noFill/>
        </p:spPr>
        <p:txBody>
          <a:bodyPr wrap="square" numCol="2" spcCol="360000" rtlCol="0">
            <a:spAutoFit/>
          </a:bodyPr>
          <a:lstStyle/>
          <a:p>
            <a:r>
              <a:rPr lang="en-GB" sz="1200" dirty="0"/>
              <a:t>a = 1.0; /* Rate of booking Athletics tickets */</a:t>
            </a:r>
          </a:p>
          <a:p>
            <a:r>
              <a:rPr lang="en-GB" sz="1200" dirty="0"/>
              <a:t>c = 1.0; /* Rate of booking Cycling tickets */</a:t>
            </a:r>
          </a:p>
          <a:p>
            <a:r>
              <a:rPr lang="en-GB" sz="1200" dirty="0"/>
              <a:t>d = 1.0; /* Rate of booking Diving tickets */</a:t>
            </a:r>
          </a:p>
          <a:p>
            <a:endParaRPr lang="en-GB" sz="1200" dirty="0"/>
          </a:p>
          <a:p>
            <a:r>
              <a:rPr lang="en-GB" sz="1200" dirty="0"/>
              <a:t>q = 100.0; /* Rate of consuming from queue */</a:t>
            </a:r>
          </a:p>
          <a:p>
            <a:r>
              <a:rPr lang="en-GB" sz="1200" dirty="0" err="1"/>
              <a:t>db</a:t>
            </a:r>
            <a:r>
              <a:rPr lang="en-GB" sz="1200" dirty="0"/>
              <a:t> = 5.0; /* Rate of servicing DB requests */</a:t>
            </a:r>
          </a:p>
          <a:p>
            <a:endParaRPr lang="en-GB" sz="1200" dirty="0"/>
          </a:p>
          <a:p>
            <a:r>
              <a:rPr lang="en-GB" sz="1200" dirty="0"/>
              <a:t>/* Web front-end process */</a:t>
            </a:r>
          </a:p>
          <a:p>
            <a:r>
              <a:rPr lang="en-GB" sz="1200" dirty="0"/>
              <a:t>Website = (athletics, a).Website + (cycling, c).Website  + (diving, d).Website;</a:t>
            </a:r>
          </a:p>
          <a:p>
            <a:endParaRPr lang="en-GB" sz="1200" dirty="0"/>
          </a:p>
          <a:p>
            <a:r>
              <a:rPr lang="en-GB" sz="1200" b="1" dirty="0">
                <a:solidFill>
                  <a:srgbClr val="C00000"/>
                </a:solidFill>
              </a:rPr>
              <a:t>/* Shared queue process */</a:t>
            </a:r>
          </a:p>
          <a:p>
            <a:r>
              <a:rPr lang="en-GB" sz="1200" b="1" dirty="0">
                <a:solidFill>
                  <a:srgbClr val="C00000"/>
                </a:solidFill>
              </a:rPr>
              <a:t>Q_0 = (athletics, T).Q_A + (cycling, T).Q_C +</a:t>
            </a:r>
          </a:p>
          <a:p>
            <a:r>
              <a:rPr lang="en-GB" sz="1200" b="1" dirty="0">
                <a:solidFill>
                  <a:srgbClr val="C00000"/>
                </a:solidFill>
              </a:rPr>
              <a:t> (diving, T).Q_D;</a:t>
            </a:r>
          </a:p>
          <a:p>
            <a:r>
              <a:rPr lang="en-GB" sz="1200" b="1" dirty="0">
                <a:solidFill>
                  <a:srgbClr val="C00000"/>
                </a:solidFill>
              </a:rPr>
              <a:t>Q_A = (</a:t>
            </a:r>
            <a:r>
              <a:rPr lang="en-GB" sz="1200" b="1" dirty="0" err="1">
                <a:solidFill>
                  <a:srgbClr val="C00000"/>
                </a:solidFill>
              </a:rPr>
              <a:t>queueA</a:t>
            </a:r>
            <a:r>
              <a:rPr lang="en-GB" sz="1200" b="1" dirty="0">
                <a:solidFill>
                  <a:srgbClr val="C00000"/>
                </a:solidFill>
              </a:rPr>
              <a:t>, T).Q_0;</a:t>
            </a:r>
          </a:p>
          <a:p>
            <a:r>
              <a:rPr lang="en-GB" sz="1200" b="1" dirty="0">
                <a:solidFill>
                  <a:srgbClr val="C00000"/>
                </a:solidFill>
              </a:rPr>
              <a:t>Q_C = (</a:t>
            </a:r>
            <a:r>
              <a:rPr lang="en-GB" sz="1200" b="1" dirty="0" err="1">
                <a:solidFill>
                  <a:srgbClr val="C00000"/>
                </a:solidFill>
              </a:rPr>
              <a:t>queueC</a:t>
            </a:r>
            <a:r>
              <a:rPr lang="en-GB" sz="1200" b="1" dirty="0">
                <a:solidFill>
                  <a:srgbClr val="C00000"/>
                </a:solidFill>
              </a:rPr>
              <a:t>, T).Q_0;</a:t>
            </a:r>
          </a:p>
          <a:p>
            <a:r>
              <a:rPr lang="en-GB" sz="1200" b="1" dirty="0">
                <a:solidFill>
                  <a:srgbClr val="C00000"/>
                </a:solidFill>
              </a:rPr>
              <a:t>Q_D = (</a:t>
            </a:r>
            <a:r>
              <a:rPr lang="en-GB" sz="1200" b="1" dirty="0" err="1">
                <a:solidFill>
                  <a:srgbClr val="C00000"/>
                </a:solidFill>
              </a:rPr>
              <a:t>queueD</a:t>
            </a:r>
            <a:r>
              <a:rPr lang="en-GB" sz="1200" b="1" dirty="0">
                <a:solidFill>
                  <a:srgbClr val="C00000"/>
                </a:solidFill>
              </a:rPr>
              <a:t>, T).Q_0;</a:t>
            </a:r>
          </a:p>
          <a:p>
            <a:endParaRPr lang="en-GB" sz="1200" dirty="0"/>
          </a:p>
          <a:p>
            <a:endParaRPr lang="en-GB" sz="1200" dirty="0"/>
          </a:p>
          <a:p>
            <a:endParaRPr lang="en-GB" sz="1200" dirty="0"/>
          </a:p>
          <a:p>
            <a:r>
              <a:rPr lang="en-GB" sz="1200" b="1" dirty="0">
                <a:solidFill>
                  <a:srgbClr val="002060"/>
                </a:solidFill>
              </a:rPr>
              <a:t>/* DB node processes */</a:t>
            </a:r>
          </a:p>
          <a:p>
            <a:r>
              <a:rPr lang="en-GB" sz="1200" b="1" dirty="0">
                <a:solidFill>
                  <a:srgbClr val="002060"/>
                </a:solidFill>
              </a:rPr>
              <a:t>DB_1 = (</a:t>
            </a:r>
            <a:r>
              <a:rPr lang="en-GB" sz="1200" b="1" dirty="0" err="1">
                <a:solidFill>
                  <a:srgbClr val="002060"/>
                </a:solidFill>
              </a:rPr>
              <a:t>queueA</a:t>
            </a:r>
            <a:r>
              <a:rPr lang="en-GB" sz="1200" b="1" dirty="0">
                <a:solidFill>
                  <a:srgbClr val="002060"/>
                </a:solidFill>
              </a:rPr>
              <a:t>, q).DBsrv_1 + (</a:t>
            </a:r>
            <a:r>
              <a:rPr lang="en-GB" sz="1200" b="1" dirty="0" err="1">
                <a:solidFill>
                  <a:srgbClr val="002060"/>
                </a:solidFill>
              </a:rPr>
              <a:t>queueC</a:t>
            </a:r>
            <a:r>
              <a:rPr lang="en-GB" sz="1200" b="1" dirty="0">
                <a:solidFill>
                  <a:srgbClr val="002060"/>
                </a:solidFill>
              </a:rPr>
              <a:t>, q).DBsrv_1;</a:t>
            </a:r>
          </a:p>
          <a:p>
            <a:r>
              <a:rPr lang="en-GB" sz="1200" b="1" dirty="0">
                <a:solidFill>
                  <a:srgbClr val="002060"/>
                </a:solidFill>
              </a:rPr>
              <a:t>DBsrv_1 = (dbsrv1, T).DB_1;</a:t>
            </a:r>
          </a:p>
          <a:p>
            <a:r>
              <a:rPr lang="en-GB" sz="1200" b="1" dirty="0">
                <a:solidFill>
                  <a:srgbClr val="002060"/>
                </a:solidFill>
              </a:rPr>
              <a:t>DB_2 = (</a:t>
            </a:r>
            <a:r>
              <a:rPr lang="en-GB" sz="1200" b="1" dirty="0" err="1">
                <a:solidFill>
                  <a:srgbClr val="002060"/>
                </a:solidFill>
              </a:rPr>
              <a:t>queueC</a:t>
            </a:r>
            <a:r>
              <a:rPr lang="en-GB" sz="1200" b="1" dirty="0">
                <a:solidFill>
                  <a:srgbClr val="002060"/>
                </a:solidFill>
              </a:rPr>
              <a:t>, q).DBsrv_2 + (</a:t>
            </a:r>
            <a:r>
              <a:rPr lang="en-GB" sz="1200" b="1" dirty="0" err="1">
                <a:solidFill>
                  <a:srgbClr val="002060"/>
                </a:solidFill>
              </a:rPr>
              <a:t>queueD</a:t>
            </a:r>
            <a:r>
              <a:rPr lang="en-GB" sz="1200" b="1" dirty="0">
                <a:solidFill>
                  <a:srgbClr val="002060"/>
                </a:solidFill>
              </a:rPr>
              <a:t>, q).DBsrv_2;</a:t>
            </a:r>
          </a:p>
          <a:p>
            <a:r>
              <a:rPr lang="en-GB" sz="1200" b="1" dirty="0">
                <a:solidFill>
                  <a:srgbClr val="002060"/>
                </a:solidFill>
              </a:rPr>
              <a:t>DBsrv_2 = (dbsrv2, T).DB_2;</a:t>
            </a:r>
          </a:p>
          <a:p>
            <a:r>
              <a:rPr lang="en-GB" sz="1200" b="1" dirty="0">
                <a:solidFill>
                  <a:srgbClr val="002060"/>
                </a:solidFill>
              </a:rPr>
              <a:t>DB_3 = (</a:t>
            </a:r>
            <a:r>
              <a:rPr lang="en-GB" sz="1200" b="1" dirty="0" err="1">
                <a:solidFill>
                  <a:srgbClr val="002060"/>
                </a:solidFill>
              </a:rPr>
              <a:t>queueD</a:t>
            </a:r>
            <a:r>
              <a:rPr lang="en-GB" sz="1200" b="1" dirty="0">
                <a:solidFill>
                  <a:srgbClr val="002060"/>
                </a:solidFill>
              </a:rPr>
              <a:t>, q).DBsrv_3 + (</a:t>
            </a:r>
            <a:r>
              <a:rPr lang="en-GB" sz="1200" b="1" dirty="0" err="1">
                <a:solidFill>
                  <a:srgbClr val="002060"/>
                </a:solidFill>
              </a:rPr>
              <a:t>queueA</a:t>
            </a:r>
            <a:r>
              <a:rPr lang="en-GB" sz="1200" b="1" dirty="0">
                <a:solidFill>
                  <a:srgbClr val="002060"/>
                </a:solidFill>
              </a:rPr>
              <a:t>, q).DBsrv_3;</a:t>
            </a:r>
          </a:p>
          <a:p>
            <a:r>
              <a:rPr lang="en-GB" sz="1200" b="1" dirty="0">
                <a:solidFill>
                  <a:srgbClr val="002060"/>
                </a:solidFill>
              </a:rPr>
              <a:t>DBsrv_3 = (dbsrv3, T).DB_3;</a:t>
            </a:r>
          </a:p>
          <a:p>
            <a:endParaRPr lang="en-GB" sz="1200" b="1" dirty="0">
              <a:solidFill>
                <a:srgbClr val="002060"/>
              </a:solidFill>
            </a:endParaRPr>
          </a:p>
          <a:p>
            <a:r>
              <a:rPr lang="en-GB" sz="1200" b="1" dirty="0">
                <a:solidFill>
                  <a:srgbClr val="002060"/>
                </a:solidFill>
              </a:rPr>
              <a:t>/* Service processes for DB nodes */</a:t>
            </a:r>
          </a:p>
          <a:p>
            <a:r>
              <a:rPr lang="en-GB" sz="1200" b="1" dirty="0">
                <a:solidFill>
                  <a:srgbClr val="002060"/>
                </a:solidFill>
              </a:rPr>
              <a:t>Service_1 = (dbsrv1, </a:t>
            </a:r>
            <a:r>
              <a:rPr lang="en-GB" sz="1200" b="1" dirty="0" err="1">
                <a:solidFill>
                  <a:srgbClr val="002060"/>
                </a:solidFill>
              </a:rPr>
              <a:t>db</a:t>
            </a:r>
            <a:r>
              <a:rPr lang="en-GB" sz="1200" b="1" dirty="0">
                <a:solidFill>
                  <a:srgbClr val="002060"/>
                </a:solidFill>
              </a:rPr>
              <a:t>).Service_1;</a:t>
            </a:r>
          </a:p>
          <a:p>
            <a:r>
              <a:rPr lang="en-GB" sz="1200" b="1" dirty="0">
                <a:solidFill>
                  <a:srgbClr val="002060"/>
                </a:solidFill>
              </a:rPr>
              <a:t>Service_2 = (dbsrv2, </a:t>
            </a:r>
            <a:r>
              <a:rPr lang="en-GB" sz="1200" b="1" dirty="0" err="1">
                <a:solidFill>
                  <a:srgbClr val="002060"/>
                </a:solidFill>
              </a:rPr>
              <a:t>db</a:t>
            </a:r>
            <a:r>
              <a:rPr lang="en-GB" sz="1200" b="1" dirty="0">
                <a:solidFill>
                  <a:srgbClr val="002060"/>
                </a:solidFill>
              </a:rPr>
              <a:t>).Service_2;</a:t>
            </a:r>
          </a:p>
          <a:p>
            <a:r>
              <a:rPr lang="en-GB" sz="1200" b="1" dirty="0">
                <a:solidFill>
                  <a:srgbClr val="002060"/>
                </a:solidFill>
              </a:rPr>
              <a:t>Service_3 = (dbsrv3, </a:t>
            </a:r>
            <a:r>
              <a:rPr lang="en-GB" sz="1200" b="1" dirty="0" err="1">
                <a:solidFill>
                  <a:srgbClr val="002060"/>
                </a:solidFill>
              </a:rPr>
              <a:t>db</a:t>
            </a:r>
            <a:r>
              <a:rPr lang="en-GB" sz="1200" b="1" dirty="0">
                <a:solidFill>
                  <a:srgbClr val="002060"/>
                </a:solidFill>
              </a:rPr>
              <a:t>).Service_3;</a:t>
            </a:r>
          </a:p>
          <a:p>
            <a:endParaRPr lang="en-GB" sz="1200" dirty="0"/>
          </a:p>
          <a:p>
            <a:r>
              <a:rPr lang="en-GB" sz="1200" dirty="0"/>
              <a:t>Website &lt;athletics, cycling, diving&gt;</a:t>
            </a:r>
          </a:p>
          <a:p>
            <a:r>
              <a:rPr lang="en-GB" sz="1200" dirty="0"/>
              <a:t> </a:t>
            </a:r>
            <a:r>
              <a:rPr lang="en-GB" sz="1200" b="1" dirty="0">
                <a:solidFill>
                  <a:srgbClr val="C00000"/>
                </a:solidFill>
              </a:rPr>
              <a:t>Q_0[10]</a:t>
            </a:r>
            <a:r>
              <a:rPr lang="en-GB" sz="1200" dirty="0"/>
              <a:t> </a:t>
            </a:r>
            <a:r>
              <a:rPr lang="en-GB" sz="1200" b="1" dirty="0">
                <a:solidFill>
                  <a:srgbClr val="7030A0"/>
                </a:solidFill>
              </a:rPr>
              <a:t>&lt;</a:t>
            </a:r>
            <a:r>
              <a:rPr lang="en-GB" sz="1200" b="1" dirty="0" err="1">
                <a:solidFill>
                  <a:srgbClr val="7030A0"/>
                </a:solidFill>
              </a:rPr>
              <a:t>queueA</a:t>
            </a:r>
            <a:r>
              <a:rPr lang="en-GB" sz="1200" b="1" dirty="0">
                <a:solidFill>
                  <a:srgbClr val="7030A0"/>
                </a:solidFill>
              </a:rPr>
              <a:t>, </a:t>
            </a:r>
            <a:r>
              <a:rPr lang="en-GB" sz="1200" b="1" dirty="0" err="1">
                <a:solidFill>
                  <a:srgbClr val="7030A0"/>
                </a:solidFill>
              </a:rPr>
              <a:t>queueC</a:t>
            </a:r>
            <a:r>
              <a:rPr lang="en-GB" sz="1200" b="1" dirty="0">
                <a:solidFill>
                  <a:srgbClr val="7030A0"/>
                </a:solidFill>
              </a:rPr>
              <a:t>, </a:t>
            </a:r>
            <a:r>
              <a:rPr lang="en-GB" sz="1200" b="1" dirty="0" err="1">
                <a:solidFill>
                  <a:srgbClr val="7030A0"/>
                </a:solidFill>
              </a:rPr>
              <a:t>queueD</a:t>
            </a:r>
            <a:r>
              <a:rPr lang="en-GB" sz="1200" b="1" dirty="0">
                <a:solidFill>
                  <a:srgbClr val="7030A0"/>
                </a:solidFill>
              </a:rPr>
              <a:t>&gt; </a:t>
            </a:r>
          </a:p>
          <a:p>
            <a:r>
              <a:rPr lang="en-GB" sz="1200" b="1" dirty="0">
                <a:solidFill>
                  <a:srgbClr val="002060"/>
                </a:solidFill>
              </a:rPr>
              <a:t>(DB_1 || DB_2 || DB_3) &lt;dbsrv1, dbsrv2, dbsrv3&gt; (Service_1 || Service_2 || Service_3)</a:t>
            </a:r>
          </a:p>
        </p:txBody>
      </p:sp>
    </p:spTree>
    <p:extLst>
      <p:ext uri="{BB962C8B-B14F-4D97-AF65-F5344CB8AC3E}">
        <p14:creationId xmlns:p14="http://schemas.microsoft.com/office/powerpoint/2010/main" val="7771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Build systems in Microsoft Azure cloud</a:t>
            </a:r>
          </a:p>
          <a:p>
            <a:pPr lvl="1"/>
            <a:r>
              <a:rPr lang="en-GB" dirty="0"/>
              <a:t>Java and Java Spring</a:t>
            </a:r>
          </a:p>
          <a:p>
            <a:pPr lvl="1"/>
            <a:r>
              <a:rPr lang="en-GB" dirty="0"/>
              <a:t>Cassandra Database</a:t>
            </a:r>
          </a:p>
          <a:p>
            <a:pPr lvl="1"/>
            <a:r>
              <a:rPr lang="en-GB" dirty="0"/>
              <a:t>Microsoft Azure Storage Queues</a:t>
            </a:r>
          </a:p>
          <a:p>
            <a:r>
              <a:rPr lang="en-GB" i="1" dirty="0"/>
              <a:t>Instrument</a:t>
            </a:r>
            <a:r>
              <a:rPr lang="en-GB" dirty="0"/>
              <a:t> the systems using </a:t>
            </a:r>
            <a:r>
              <a:rPr lang="en-GB" dirty="0" err="1"/>
              <a:t>CodaHale</a:t>
            </a:r>
            <a:r>
              <a:rPr lang="en-GB" dirty="0"/>
              <a:t> Metrics</a:t>
            </a:r>
          </a:p>
          <a:p>
            <a:pPr lvl="1"/>
            <a:r>
              <a:rPr lang="en-GB" dirty="0"/>
              <a:t>Counts every request, takes a 1-minute rolling average every 10s</a:t>
            </a:r>
          </a:p>
          <a:p>
            <a:pPr lvl="1"/>
            <a:r>
              <a:rPr lang="en-GB" dirty="0"/>
              <a:t>Test and measure each system 5 times and average the results</a:t>
            </a:r>
          </a:p>
          <a:p>
            <a:r>
              <a:rPr lang="en-GB" dirty="0"/>
              <a:t>Simulate skewed demand with Apache JMeter test plans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12</a:t>
            </a:fld>
            <a:endParaRPr lang="en-US" dirty="0"/>
          </a:p>
        </p:txBody>
      </p:sp>
    </p:spTree>
    <p:extLst>
      <p:ext uri="{BB962C8B-B14F-4D97-AF65-F5344CB8AC3E}">
        <p14:creationId xmlns:p14="http://schemas.microsoft.com/office/powerpoint/2010/main" val="428389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2459-E87A-4F3B-B7DD-085BC1C89F96}"/>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A550196C-C1D0-4274-A77A-06AAEC82A677}"/>
              </a:ext>
            </a:extLst>
          </p:cNvPr>
          <p:cNvSpPr>
            <a:spLocks noGrp="1"/>
          </p:cNvSpPr>
          <p:nvPr>
            <p:ph idx="1"/>
          </p:nvPr>
        </p:nvSpPr>
        <p:spPr/>
        <p:txBody>
          <a:bodyPr/>
          <a:lstStyle/>
          <a:p>
            <a:r>
              <a:rPr lang="en-GB" dirty="0"/>
              <a:t>Calibrate throughput measurements with </a:t>
            </a:r>
            <a:r>
              <a:rPr lang="en-GB" i="1" dirty="0"/>
              <a:t>Controls</a:t>
            </a:r>
            <a:endParaRPr lang="en-GB" dirty="0"/>
          </a:p>
          <a:p>
            <a:pPr lvl="1"/>
            <a:r>
              <a:rPr lang="en-GB" dirty="0"/>
              <a:t>Control RESTful API or Control ticket type</a:t>
            </a:r>
          </a:p>
          <a:p>
            <a:pPr lvl="1"/>
            <a:r>
              <a:rPr lang="en-GB" dirty="0"/>
              <a:t>No database access</a:t>
            </a:r>
          </a:p>
          <a:p>
            <a:pPr lvl="1"/>
            <a:r>
              <a:rPr lang="en-GB" dirty="0"/>
              <a:t>Record metrics, work out throughput without a database</a:t>
            </a:r>
          </a:p>
          <a:p>
            <a:r>
              <a:rPr lang="en-GB" dirty="0"/>
              <a:t>Must deliberately slow down databases</a:t>
            </a:r>
          </a:p>
          <a:p>
            <a:pPr lvl="1"/>
            <a:r>
              <a:rPr lang="en-GB" dirty="0"/>
              <a:t>Smallest virtual machines</a:t>
            </a:r>
          </a:p>
          <a:p>
            <a:pPr lvl="1"/>
            <a:r>
              <a:rPr lang="en-GB" dirty="0"/>
              <a:t>Turn off all caching</a:t>
            </a:r>
          </a:p>
          <a:p>
            <a:pPr lvl="1"/>
            <a:r>
              <a:rPr lang="en-GB" dirty="0"/>
              <a:t>Turn on 100% query tracing</a:t>
            </a:r>
          </a:p>
        </p:txBody>
      </p:sp>
      <p:sp>
        <p:nvSpPr>
          <p:cNvPr id="4" name="Slide Number Placeholder 3">
            <a:extLst>
              <a:ext uri="{FF2B5EF4-FFF2-40B4-BE49-F238E27FC236}">
                <a16:creationId xmlns:a16="http://schemas.microsoft.com/office/drawing/2014/main" id="{10D46A74-DB11-47C3-AC72-CACFB06C782C}"/>
              </a:ext>
            </a:extLst>
          </p:cNvPr>
          <p:cNvSpPr>
            <a:spLocks noGrp="1"/>
          </p:cNvSpPr>
          <p:nvPr>
            <p:ph type="sldNum" sz="quarter" idx="12"/>
          </p:nvPr>
        </p:nvSpPr>
        <p:spPr/>
        <p:txBody>
          <a:bodyPr/>
          <a:lstStyle/>
          <a:p>
            <a:fld id="{401CF334-2D5C-4859-84A6-CA7E6E43FAEB}" type="slidenum">
              <a:rPr lang="en-US" smtClean="0"/>
              <a:pPr/>
              <a:t>13</a:t>
            </a:fld>
            <a:endParaRPr lang="en-US" dirty="0"/>
          </a:p>
        </p:txBody>
      </p:sp>
    </p:spTree>
    <p:extLst>
      <p:ext uri="{BB962C8B-B14F-4D97-AF65-F5344CB8AC3E}">
        <p14:creationId xmlns:p14="http://schemas.microsoft.com/office/powerpoint/2010/main" val="45154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 - JMeter</a:t>
            </a:r>
          </a:p>
        </p:txBody>
      </p:sp>
      <p:pic>
        <p:nvPicPr>
          <p:cNvPr id="7" name="Content Placeholder 6">
            <a:extLst>
              <a:ext uri="{FF2B5EF4-FFF2-40B4-BE49-F238E27FC236}">
                <a16:creationId xmlns:a16="http://schemas.microsoft.com/office/drawing/2014/main" id="{99EF6544-9273-4048-A152-0C7BE12CBC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5281" b="55690"/>
          <a:stretch/>
        </p:blipFill>
        <p:spPr>
          <a:xfrm>
            <a:off x="1061093" y="1846262"/>
            <a:ext cx="7021814" cy="4348407"/>
          </a:xfrm>
        </p:spPr>
      </p:pic>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14</a:t>
            </a:fld>
            <a:endParaRPr lang="en-US" dirty="0"/>
          </a:p>
        </p:txBody>
      </p:sp>
    </p:spTree>
    <p:extLst>
      <p:ext uri="{BB962C8B-B14F-4D97-AF65-F5344CB8AC3E}">
        <p14:creationId xmlns:p14="http://schemas.microsoft.com/office/powerpoint/2010/main" val="148257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1</a:t>
            </a:r>
          </a:p>
        </p:txBody>
      </p:sp>
      <p:sp>
        <p:nvSpPr>
          <p:cNvPr id="3" name="Content Placeholder 2"/>
          <p:cNvSpPr>
            <a:spLocks noGrp="1"/>
          </p:cNvSpPr>
          <p:nvPr>
            <p:ph idx="1"/>
          </p:nvPr>
        </p:nvSpPr>
        <p:spPr/>
        <p:txBody>
          <a:bodyPr/>
          <a:lstStyle/>
          <a:p>
            <a:r>
              <a:rPr lang="en-GB" dirty="0"/>
              <a:t>Simple 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dirty="0"/>
          </a:p>
        </p:txBody>
      </p:sp>
      <p:pic>
        <p:nvPicPr>
          <p:cNvPr id="9" name="Picture 8">
            <a:extLst>
              <a:ext uri="{FF2B5EF4-FFF2-40B4-BE49-F238E27FC236}">
                <a16:creationId xmlns:a16="http://schemas.microsoft.com/office/drawing/2014/main" id="{61FA615A-DEA3-4AEF-A8CC-3B764A3FB1D1}"/>
              </a:ext>
            </a:extLst>
          </p:cNvPr>
          <p:cNvPicPr>
            <a:picLocks noChangeAspect="1"/>
          </p:cNvPicPr>
          <p:nvPr/>
        </p:nvPicPr>
        <p:blipFill>
          <a:blip r:embed="rId3"/>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415534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dirty="0"/>
          </a:p>
        </p:txBody>
      </p:sp>
      <p:graphicFrame>
        <p:nvGraphicFramePr>
          <p:cNvPr id="3" name="Content Placeholder 2">
            <a:extLst>
              <a:ext uri="{FF2B5EF4-FFF2-40B4-BE49-F238E27FC236}">
                <a16:creationId xmlns:a16="http://schemas.microsoft.com/office/drawing/2014/main" id="{BD5498C4-A977-4556-94AD-206055018BC1}"/>
              </a:ext>
            </a:extLst>
          </p:cNvPr>
          <p:cNvGraphicFramePr>
            <a:graphicFrameLocks noGrp="1"/>
          </p:cNvGraphicFramePr>
          <p:nvPr>
            <p:ph sz="half" idx="1"/>
            <p:extLst>
              <p:ext uri="{D42A27DB-BD31-4B8C-83A1-F6EECF244321}">
                <p14:modId xmlns:p14="http://schemas.microsoft.com/office/powerpoint/2010/main" val="92550159"/>
              </p:ext>
            </p:extLst>
          </p:nvPr>
        </p:nvGraphicFramePr>
        <p:xfrm>
          <a:off x="822325" y="1846263"/>
          <a:ext cx="3703638" cy="4288000"/>
        </p:xfrm>
        <a:graphic>
          <a:graphicData uri="http://schemas.openxmlformats.org/drawingml/2006/table">
            <a:tbl>
              <a:tblPr firstRow="1" bandRow="1">
                <a:tableStyleId>{2D5ABB26-0587-4C30-8999-92F81FD0307C}</a:tableStyleId>
              </a:tblPr>
              <a:tblGrid>
                <a:gridCol w="1234546">
                  <a:extLst>
                    <a:ext uri="{9D8B030D-6E8A-4147-A177-3AD203B41FA5}">
                      <a16:colId xmlns:a16="http://schemas.microsoft.com/office/drawing/2014/main" val="829038375"/>
                    </a:ext>
                  </a:extLst>
                </a:gridCol>
                <a:gridCol w="1234546">
                  <a:extLst>
                    <a:ext uri="{9D8B030D-6E8A-4147-A177-3AD203B41FA5}">
                      <a16:colId xmlns:a16="http://schemas.microsoft.com/office/drawing/2014/main" val="1199485241"/>
                    </a:ext>
                  </a:extLst>
                </a:gridCol>
                <a:gridCol w="1234546">
                  <a:extLst>
                    <a:ext uri="{9D8B030D-6E8A-4147-A177-3AD203B41FA5}">
                      <a16:colId xmlns:a16="http://schemas.microsoft.com/office/drawing/2014/main" val="158847110"/>
                    </a:ext>
                  </a:extLst>
                </a:gridCol>
              </a:tblGrid>
              <a:tr h="579600">
                <a:tc>
                  <a:txBody>
                    <a:bodyPr/>
                    <a:lstStyle/>
                    <a:p>
                      <a:pPr algn="ctr" fontAlgn="b"/>
                      <a:r>
                        <a:rPr lang="en-GB" sz="1600" b="1" i="0" u="none" strike="noStrike" dirty="0">
                          <a:solidFill>
                            <a:srgbClr val="000000"/>
                          </a:solidFill>
                          <a:effectLst/>
                          <a:latin typeface="Calibri" panose="020F0502020204030204" pitchFamily="34" charset="0"/>
                        </a:rPr>
                        <a:t>Athletics demand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784446"/>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6634615"/>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911791"/>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2.55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649595"/>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4202350"/>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236534"/>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888178"/>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9125017"/>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49790"/>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3353577"/>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226206"/>
                  </a:ext>
                </a:extLst>
              </a:tr>
            </a:tbl>
          </a:graphicData>
        </a:graphic>
      </p:graphicFrame>
      <p:graphicFrame>
        <p:nvGraphicFramePr>
          <p:cNvPr id="6" name="Content Placeholder 5">
            <a:extLst>
              <a:ext uri="{FF2B5EF4-FFF2-40B4-BE49-F238E27FC236}">
                <a16:creationId xmlns:a16="http://schemas.microsoft.com/office/drawing/2014/main" id="{D07AB740-950C-48FB-8EA9-7702A460AB38}"/>
              </a:ext>
            </a:extLst>
          </p:cNvPr>
          <p:cNvGraphicFramePr>
            <a:graphicFrameLocks noGrp="1"/>
          </p:cNvGraphicFramePr>
          <p:nvPr>
            <p:ph sz="half" idx="2"/>
            <p:extLst>
              <p:ext uri="{D42A27DB-BD31-4B8C-83A1-F6EECF244321}">
                <p14:modId xmlns:p14="http://schemas.microsoft.com/office/powerpoint/2010/main" val="4292006130"/>
              </p:ext>
            </p:extLst>
          </p:nvPr>
        </p:nvGraphicFramePr>
        <p:xfrm>
          <a:off x="4664075" y="1846263"/>
          <a:ext cx="3702052" cy="4287520"/>
        </p:xfrm>
        <a:graphic>
          <a:graphicData uri="http://schemas.openxmlformats.org/drawingml/2006/table">
            <a:tbl>
              <a:tblPr firstRow="1" bandRow="1">
                <a:tableStyleId>{2D5ABB26-0587-4C30-8999-92F81FD0307C}</a:tableStyleId>
              </a:tblPr>
              <a:tblGrid>
                <a:gridCol w="925513">
                  <a:extLst>
                    <a:ext uri="{9D8B030D-6E8A-4147-A177-3AD203B41FA5}">
                      <a16:colId xmlns:a16="http://schemas.microsoft.com/office/drawing/2014/main" val="3688533789"/>
                    </a:ext>
                  </a:extLst>
                </a:gridCol>
                <a:gridCol w="925513">
                  <a:extLst>
                    <a:ext uri="{9D8B030D-6E8A-4147-A177-3AD203B41FA5}">
                      <a16:colId xmlns:a16="http://schemas.microsoft.com/office/drawing/2014/main" val="963036855"/>
                    </a:ext>
                  </a:extLst>
                </a:gridCol>
                <a:gridCol w="925513">
                  <a:extLst>
                    <a:ext uri="{9D8B030D-6E8A-4147-A177-3AD203B41FA5}">
                      <a16:colId xmlns:a16="http://schemas.microsoft.com/office/drawing/2014/main" val="2556562809"/>
                    </a:ext>
                  </a:extLst>
                </a:gridCol>
                <a:gridCol w="925513">
                  <a:extLst>
                    <a:ext uri="{9D8B030D-6E8A-4147-A177-3AD203B41FA5}">
                      <a16:colId xmlns:a16="http://schemas.microsoft.com/office/drawing/2014/main" val="2948854765"/>
                    </a:ext>
                  </a:extLst>
                </a:gridCol>
              </a:tblGrid>
              <a:tr h="370840">
                <a:tc>
                  <a:txBody>
                    <a:bodyPr/>
                    <a:lstStyle/>
                    <a:p>
                      <a:pPr algn="ctr" fontAlgn="b"/>
                      <a:r>
                        <a:rPr lang="en-GB" sz="1600" b="1" i="0" u="none" strike="noStrike" dirty="0">
                          <a:solidFill>
                            <a:srgbClr val="000000"/>
                          </a:solidFill>
                          <a:effectLst/>
                          <a:latin typeface="Calibri" panose="020F0502020204030204" pitchFamily="34" charset="0"/>
                        </a:rPr>
                        <a:t>Athletics demand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latin typeface="+mn-lt"/>
                        </a:rPr>
                        <a:t>Cycling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292660"/>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9198107"/>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7763950"/>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2.56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0579278"/>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3.36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016395"/>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4.08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956828"/>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4.78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100086"/>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5.57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703273"/>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6.04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366968"/>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481939"/>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313857"/>
                  </a:ext>
                </a:extLst>
              </a:tr>
            </a:tbl>
          </a:graphicData>
        </a:graphic>
      </p:graphicFrame>
    </p:spTree>
    <p:extLst>
      <p:ext uri="{BB962C8B-B14F-4D97-AF65-F5344CB8AC3E}">
        <p14:creationId xmlns:p14="http://schemas.microsoft.com/office/powerpoint/2010/main" val="77196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2</a:t>
            </a:r>
          </a:p>
        </p:txBody>
      </p:sp>
      <p:sp>
        <p:nvSpPr>
          <p:cNvPr id="3" name="Content Placeholder 2"/>
          <p:cNvSpPr>
            <a:spLocks noGrp="1"/>
          </p:cNvSpPr>
          <p:nvPr>
            <p:ph idx="1"/>
          </p:nvPr>
        </p:nvSpPr>
        <p:spPr/>
        <p:txBody>
          <a:bodyPr/>
          <a:lstStyle/>
          <a:p>
            <a:r>
              <a:rPr lang="en-GB" dirty="0"/>
              <a:t>Shared Queue and Distributed Database</a:t>
            </a:r>
          </a:p>
        </p:txBody>
      </p:sp>
      <p:sp>
        <p:nvSpPr>
          <p:cNvPr id="4" name="Slide Number Placeholder 3"/>
          <p:cNvSpPr>
            <a:spLocks noGrp="1"/>
          </p:cNvSpPr>
          <p:nvPr>
            <p:ph type="sldNum" sz="quarter" idx="12"/>
          </p:nvPr>
        </p:nvSpPr>
        <p:spPr/>
        <p:txBody>
          <a:bodyPr/>
          <a:lstStyle/>
          <a:p>
            <a:fld id="{401CF334-2D5C-4859-84A6-CA7E6E43FAEB}" type="slidenum">
              <a:rPr lang="en-US" smtClean="0"/>
              <a:t>17</a:t>
            </a:fld>
            <a:endParaRPr lang="en-US" dirty="0"/>
          </a:p>
        </p:txBody>
      </p:sp>
      <p:pic>
        <p:nvPicPr>
          <p:cNvPr id="5" name="Picture 4">
            <a:extLst>
              <a:ext uri="{FF2B5EF4-FFF2-40B4-BE49-F238E27FC236}">
                <a16:creationId xmlns:a16="http://schemas.microsoft.com/office/drawing/2014/main" id="{BAE0C57A-C977-4A8F-91ED-3571C8497E67}"/>
              </a:ext>
            </a:extLst>
          </p:cNvPr>
          <p:cNvPicPr>
            <a:picLocks noChangeAspect="1"/>
          </p:cNvPicPr>
          <p:nvPr/>
        </p:nvPicPr>
        <p:blipFill>
          <a:blip r:embed="rId2"/>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156854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dirty="0"/>
          </a:p>
        </p:txBody>
      </p:sp>
      <p:graphicFrame>
        <p:nvGraphicFramePr>
          <p:cNvPr id="3" name="Content Placeholder 2">
            <a:extLst>
              <a:ext uri="{FF2B5EF4-FFF2-40B4-BE49-F238E27FC236}">
                <a16:creationId xmlns:a16="http://schemas.microsoft.com/office/drawing/2014/main" id="{9AA7BDB3-79D8-4BB0-AE04-6107588830F8}"/>
              </a:ext>
            </a:extLst>
          </p:cNvPr>
          <p:cNvGraphicFramePr>
            <a:graphicFrameLocks noGrp="1"/>
          </p:cNvGraphicFramePr>
          <p:nvPr>
            <p:ph sz="half" idx="1"/>
            <p:extLst>
              <p:ext uri="{D42A27DB-BD31-4B8C-83A1-F6EECF244321}">
                <p14:modId xmlns:p14="http://schemas.microsoft.com/office/powerpoint/2010/main" val="280203550"/>
              </p:ext>
            </p:extLst>
          </p:nvPr>
        </p:nvGraphicFramePr>
        <p:xfrm>
          <a:off x="822325" y="1846263"/>
          <a:ext cx="3703640" cy="4205605"/>
        </p:xfrm>
        <a:graphic>
          <a:graphicData uri="http://schemas.openxmlformats.org/drawingml/2006/table">
            <a:tbl>
              <a:tblPr firstRow="1" bandRow="1">
                <a:tableStyleId>{2D5ABB26-0587-4C30-8999-92F81FD0307C}</a:tableStyleId>
              </a:tblPr>
              <a:tblGrid>
                <a:gridCol w="925910">
                  <a:extLst>
                    <a:ext uri="{9D8B030D-6E8A-4147-A177-3AD203B41FA5}">
                      <a16:colId xmlns:a16="http://schemas.microsoft.com/office/drawing/2014/main" val="791477570"/>
                    </a:ext>
                  </a:extLst>
                </a:gridCol>
                <a:gridCol w="925910">
                  <a:extLst>
                    <a:ext uri="{9D8B030D-6E8A-4147-A177-3AD203B41FA5}">
                      <a16:colId xmlns:a16="http://schemas.microsoft.com/office/drawing/2014/main" val="3320672312"/>
                    </a:ext>
                  </a:extLst>
                </a:gridCol>
                <a:gridCol w="925910">
                  <a:extLst>
                    <a:ext uri="{9D8B030D-6E8A-4147-A177-3AD203B41FA5}">
                      <a16:colId xmlns:a16="http://schemas.microsoft.com/office/drawing/2014/main" val="4138765786"/>
                    </a:ext>
                  </a:extLst>
                </a:gridCol>
                <a:gridCol w="925910">
                  <a:extLst>
                    <a:ext uri="{9D8B030D-6E8A-4147-A177-3AD203B41FA5}">
                      <a16:colId xmlns:a16="http://schemas.microsoft.com/office/drawing/2014/main" val="4001065859"/>
                    </a:ext>
                  </a:extLst>
                </a:gridCol>
              </a:tblGrid>
              <a:tr h="370840">
                <a:tc>
                  <a:txBody>
                    <a:bodyPr/>
                    <a:lstStyle/>
                    <a:p>
                      <a:pPr algn="ctr" fontAlgn="b"/>
                      <a:r>
                        <a:rPr lang="en-GB" sz="1600" b="1" i="0" u="none" strike="noStrike" dirty="0">
                          <a:solidFill>
                            <a:srgbClr val="000000"/>
                          </a:solidFill>
                          <a:effectLst/>
                          <a:latin typeface="Calibri" panose="020F0502020204030204" pitchFamily="34" charset="0"/>
                        </a:rPr>
                        <a:t>Athletics demand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Ratio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404003"/>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5821950"/>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9566577"/>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2.99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689313"/>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49745"/>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31617"/>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9780611"/>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9971297"/>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766239"/>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020474"/>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276215"/>
                  </a:ext>
                </a:extLst>
              </a:tr>
            </a:tbl>
          </a:graphicData>
        </a:graphic>
      </p:graphicFrame>
      <p:graphicFrame>
        <p:nvGraphicFramePr>
          <p:cNvPr id="6" name="Content Placeholder 5">
            <a:extLst>
              <a:ext uri="{FF2B5EF4-FFF2-40B4-BE49-F238E27FC236}">
                <a16:creationId xmlns:a16="http://schemas.microsoft.com/office/drawing/2014/main" id="{8979BE94-CB42-4C80-9F71-D304B6511FB8}"/>
              </a:ext>
            </a:extLst>
          </p:cNvPr>
          <p:cNvGraphicFramePr>
            <a:graphicFrameLocks noGrp="1"/>
          </p:cNvGraphicFramePr>
          <p:nvPr>
            <p:ph sz="half" idx="2"/>
            <p:extLst>
              <p:ext uri="{D42A27DB-BD31-4B8C-83A1-F6EECF244321}">
                <p14:modId xmlns:p14="http://schemas.microsoft.com/office/powerpoint/2010/main" val="4194301697"/>
              </p:ext>
            </p:extLst>
          </p:nvPr>
        </p:nvGraphicFramePr>
        <p:xfrm>
          <a:off x="4664075" y="1846263"/>
          <a:ext cx="3702052" cy="4205605"/>
        </p:xfrm>
        <a:graphic>
          <a:graphicData uri="http://schemas.openxmlformats.org/drawingml/2006/table">
            <a:tbl>
              <a:tblPr firstRow="1" bandRow="1">
                <a:tableStyleId>{2D5ABB26-0587-4C30-8999-92F81FD0307C}</a:tableStyleId>
              </a:tblPr>
              <a:tblGrid>
                <a:gridCol w="925513">
                  <a:extLst>
                    <a:ext uri="{9D8B030D-6E8A-4147-A177-3AD203B41FA5}">
                      <a16:colId xmlns:a16="http://schemas.microsoft.com/office/drawing/2014/main" val="2083576019"/>
                    </a:ext>
                  </a:extLst>
                </a:gridCol>
                <a:gridCol w="925513">
                  <a:extLst>
                    <a:ext uri="{9D8B030D-6E8A-4147-A177-3AD203B41FA5}">
                      <a16:colId xmlns:a16="http://schemas.microsoft.com/office/drawing/2014/main" val="933388606"/>
                    </a:ext>
                  </a:extLst>
                </a:gridCol>
                <a:gridCol w="925513">
                  <a:extLst>
                    <a:ext uri="{9D8B030D-6E8A-4147-A177-3AD203B41FA5}">
                      <a16:colId xmlns:a16="http://schemas.microsoft.com/office/drawing/2014/main" val="459292638"/>
                    </a:ext>
                  </a:extLst>
                </a:gridCol>
                <a:gridCol w="925513">
                  <a:extLst>
                    <a:ext uri="{9D8B030D-6E8A-4147-A177-3AD203B41FA5}">
                      <a16:colId xmlns:a16="http://schemas.microsoft.com/office/drawing/2014/main" val="3174923339"/>
                    </a:ext>
                  </a:extLst>
                </a:gridCol>
              </a:tblGrid>
              <a:tr h="370840">
                <a:tc>
                  <a:txBody>
                    <a:bodyPr/>
                    <a:lstStyle/>
                    <a:p>
                      <a:pPr algn="ctr" fontAlgn="b"/>
                      <a:r>
                        <a:rPr lang="en-GB" sz="1600" b="1" i="0" u="none" strike="noStrike" dirty="0">
                          <a:solidFill>
                            <a:srgbClr val="000000"/>
                          </a:solidFill>
                          <a:effectLst/>
                          <a:latin typeface="Calibri" panose="020F0502020204030204" pitchFamily="34" charset="0"/>
                        </a:rPr>
                        <a:t>Athletics demand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Ratio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32450"/>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2657582"/>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a:solidFill>
                            <a:srgbClr val="FF0000"/>
                          </a:solidFill>
                          <a:effectLst/>
                          <a:latin typeface="Calibri" panose="020F0502020204030204" pitchFamily="34"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67708"/>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2.95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989438"/>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3.64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6612664"/>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4.15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182746"/>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5.13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796395"/>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6.08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595425"/>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7.07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723824"/>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8.27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0740568"/>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9.16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98753"/>
                  </a:ext>
                </a:extLst>
              </a:tr>
            </a:tbl>
          </a:graphicData>
        </a:graphic>
      </p:graphicFrame>
    </p:spTree>
    <p:extLst>
      <p:ext uri="{BB962C8B-B14F-4D97-AF65-F5344CB8AC3E}">
        <p14:creationId xmlns:p14="http://schemas.microsoft.com/office/powerpoint/2010/main" val="329544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3</a:t>
            </a:r>
          </a:p>
        </p:txBody>
      </p:sp>
      <p:sp>
        <p:nvSpPr>
          <p:cNvPr id="3" name="Content Placeholder 2"/>
          <p:cNvSpPr>
            <a:spLocks noGrp="1"/>
          </p:cNvSpPr>
          <p:nvPr>
            <p:ph idx="1"/>
          </p:nvPr>
        </p:nvSpPr>
        <p:spPr/>
        <p:txBody>
          <a:bodyPr/>
          <a:lstStyle/>
          <a:p>
            <a:r>
              <a:rPr lang="en-GB" dirty="0"/>
              <a:t>Shared Queue and Distributed Database with Replication</a:t>
            </a:r>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dirty="0"/>
          </a:p>
        </p:txBody>
      </p:sp>
      <p:pic>
        <p:nvPicPr>
          <p:cNvPr id="5" name="Picture 4">
            <a:extLst>
              <a:ext uri="{FF2B5EF4-FFF2-40B4-BE49-F238E27FC236}">
                <a16:creationId xmlns:a16="http://schemas.microsoft.com/office/drawing/2014/main" id="{C2C9E375-BD4A-4F84-A3A9-8A15C2EA35C7}"/>
              </a:ext>
            </a:extLst>
          </p:cNvPr>
          <p:cNvPicPr>
            <a:picLocks noChangeAspect="1"/>
          </p:cNvPicPr>
          <p:nvPr/>
        </p:nvPicPr>
        <p:blipFill>
          <a:blip r:embed="rId2"/>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396422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GB" dirty="0"/>
              <a:t>On-line Transaction Processing applications often have </a:t>
            </a:r>
            <a:r>
              <a:rPr lang="en-GB" dirty="0">
                <a:solidFill>
                  <a:srgbClr val="FF0000"/>
                </a:solidFill>
              </a:rPr>
              <a:t>skewed demand</a:t>
            </a:r>
            <a:r>
              <a:rPr lang="en-GB" dirty="0"/>
              <a:t> for some resources</a:t>
            </a:r>
          </a:p>
          <a:p>
            <a:r>
              <a:rPr lang="en-GB" dirty="0"/>
              <a:t>Overloading the whole system affects:</a:t>
            </a:r>
          </a:p>
          <a:p>
            <a:r>
              <a:rPr lang="en-GB" dirty="0"/>
              <a:t>- reputation</a:t>
            </a:r>
          </a:p>
          <a:p>
            <a:r>
              <a:rPr lang="en-GB" dirty="0"/>
              <a:t>- revenue</a:t>
            </a:r>
          </a:p>
          <a:p>
            <a:r>
              <a:rPr lang="en-GB" dirty="0"/>
              <a:t>Cloud technologies may maintain throughput to low demand resources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185189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graphicFrame>
        <p:nvGraphicFramePr>
          <p:cNvPr id="8" name="Content Placeholder 7">
            <a:extLst>
              <a:ext uri="{FF2B5EF4-FFF2-40B4-BE49-F238E27FC236}">
                <a16:creationId xmlns:a16="http://schemas.microsoft.com/office/drawing/2014/main" id="{A1E119B4-2BD6-4607-9767-386B5DE8D7B1}"/>
              </a:ext>
            </a:extLst>
          </p:cNvPr>
          <p:cNvGraphicFramePr>
            <a:graphicFrameLocks noGrp="1"/>
          </p:cNvGraphicFramePr>
          <p:nvPr>
            <p:ph sz="half" idx="1"/>
            <p:extLst>
              <p:ext uri="{D42A27DB-BD31-4B8C-83A1-F6EECF244321}">
                <p14:modId xmlns:p14="http://schemas.microsoft.com/office/powerpoint/2010/main" val="3398728728"/>
              </p:ext>
            </p:extLst>
          </p:nvPr>
        </p:nvGraphicFramePr>
        <p:xfrm>
          <a:off x="822325" y="1846263"/>
          <a:ext cx="3721023" cy="4287520"/>
        </p:xfrm>
        <a:graphic>
          <a:graphicData uri="http://schemas.openxmlformats.org/drawingml/2006/table">
            <a:tbl>
              <a:tblPr firstRow="1" bandRow="1">
                <a:tableStyleId>{2D5ABB26-0587-4C30-8999-92F81FD0307C}</a:tableStyleId>
              </a:tblPr>
              <a:tblGrid>
                <a:gridCol w="943293">
                  <a:extLst>
                    <a:ext uri="{9D8B030D-6E8A-4147-A177-3AD203B41FA5}">
                      <a16:colId xmlns:a16="http://schemas.microsoft.com/office/drawing/2014/main" val="1406570694"/>
                    </a:ext>
                  </a:extLst>
                </a:gridCol>
                <a:gridCol w="925910">
                  <a:extLst>
                    <a:ext uri="{9D8B030D-6E8A-4147-A177-3AD203B41FA5}">
                      <a16:colId xmlns:a16="http://schemas.microsoft.com/office/drawing/2014/main" val="1426960188"/>
                    </a:ext>
                  </a:extLst>
                </a:gridCol>
                <a:gridCol w="925910">
                  <a:extLst>
                    <a:ext uri="{9D8B030D-6E8A-4147-A177-3AD203B41FA5}">
                      <a16:colId xmlns:a16="http://schemas.microsoft.com/office/drawing/2014/main" val="3973390902"/>
                    </a:ext>
                  </a:extLst>
                </a:gridCol>
                <a:gridCol w="925910">
                  <a:extLst>
                    <a:ext uri="{9D8B030D-6E8A-4147-A177-3AD203B41FA5}">
                      <a16:colId xmlns:a16="http://schemas.microsoft.com/office/drawing/2014/main" val="2834625601"/>
                    </a:ext>
                  </a:extLst>
                </a:gridCol>
              </a:tblGrid>
              <a:tr h="370840">
                <a:tc>
                  <a:txBody>
                    <a:bodyPr/>
                    <a:lstStyle/>
                    <a:p>
                      <a:pPr algn="ctr"/>
                      <a:r>
                        <a:rPr lang="en-GB" sz="1600" b="1" dirty="0"/>
                        <a:t>Athletics demand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Athletics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Cycling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306594"/>
                  </a:ext>
                </a:extLst>
              </a:tr>
              <a:tr h="370840">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783423"/>
                  </a:ext>
                </a:extLst>
              </a:tr>
              <a:tr h="370840">
                <a:tc>
                  <a:txBody>
                    <a:bodyPr/>
                    <a:lstStyle/>
                    <a:p>
                      <a:pPr algn="ctr" fontAlgn="b"/>
                      <a:r>
                        <a:rPr lang="en-GB" sz="160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2</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434764"/>
                  </a:ext>
                </a:extLst>
              </a:tr>
              <a:tr h="370840">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3</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6547311"/>
                  </a:ext>
                </a:extLst>
              </a:tr>
              <a:tr h="370840">
                <a:tc>
                  <a:txBody>
                    <a:bodyPr/>
                    <a:lstStyle/>
                    <a:p>
                      <a:pPr algn="ctr" fontAlgn="b"/>
                      <a:r>
                        <a:rPr lang="en-GB" sz="160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245662"/>
                  </a:ext>
                </a:extLst>
              </a:tr>
              <a:tr h="370840">
                <a:tc>
                  <a:txBody>
                    <a:bodyPr/>
                    <a:lstStyle/>
                    <a:p>
                      <a:pPr algn="ctr" fontAlgn="b"/>
                      <a:r>
                        <a:rPr lang="en-GB" sz="1600" u="none" strike="noStrike" dirty="0">
                          <a:effectLst/>
                        </a:rPr>
                        <a:t>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5</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319451"/>
                  </a:ext>
                </a:extLst>
              </a:tr>
              <a:tr h="370840">
                <a:tc>
                  <a:txBody>
                    <a:bodyPr/>
                    <a:lstStyle/>
                    <a:p>
                      <a:pPr algn="ctr" fontAlgn="b"/>
                      <a:r>
                        <a:rPr lang="en-GB" sz="1600" u="none" strike="noStrike" dirty="0">
                          <a:effectLst/>
                        </a:rPr>
                        <a:t>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5.98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6</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70906"/>
                  </a:ext>
                </a:extLst>
              </a:tr>
              <a:tr h="370840">
                <a:tc>
                  <a:txBody>
                    <a:bodyPr/>
                    <a:lstStyle/>
                    <a:p>
                      <a:pPr algn="ctr" fontAlgn="b"/>
                      <a:r>
                        <a:rPr lang="en-GB" sz="1600" u="none" strike="noStrike" dirty="0">
                          <a:effectLst/>
                        </a:rPr>
                        <a:t>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6.93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0.99</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7</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591139"/>
                  </a:ext>
                </a:extLst>
              </a:tr>
              <a:tr h="370840">
                <a:tc>
                  <a:txBody>
                    <a:bodyPr/>
                    <a:lstStyle/>
                    <a:p>
                      <a:pPr algn="ctr" fontAlgn="b"/>
                      <a:r>
                        <a:rPr lang="en-GB" sz="1600" u="none" strike="noStrike" dirty="0">
                          <a:effectLst/>
                        </a:rPr>
                        <a:t>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7.76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0.97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8</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2024690"/>
                  </a:ext>
                </a:extLst>
              </a:tr>
              <a:tr h="370840">
                <a:tc>
                  <a:txBody>
                    <a:bodyPr/>
                    <a:lstStyle/>
                    <a:p>
                      <a:pPr algn="ctr" fontAlgn="b"/>
                      <a:r>
                        <a:rPr lang="en-GB" sz="1600" u="none" strike="noStrike" dirty="0">
                          <a:effectLst/>
                        </a:rPr>
                        <a:t>9</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8.4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0.93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9</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1365633"/>
                  </a:ext>
                </a:extLst>
              </a:tr>
              <a:tr h="370840">
                <a:tc>
                  <a:txBody>
                    <a:bodyPr/>
                    <a:lstStyle/>
                    <a:p>
                      <a:pPr algn="ctr"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8.83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0.88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10</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723758"/>
                  </a:ext>
                </a:extLst>
              </a:tr>
            </a:tbl>
          </a:graphicData>
        </a:graphic>
      </p:graphicFrame>
      <p:graphicFrame>
        <p:nvGraphicFramePr>
          <p:cNvPr id="9" name="Content Placeholder 8">
            <a:extLst>
              <a:ext uri="{FF2B5EF4-FFF2-40B4-BE49-F238E27FC236}">
                <a16:creationId xmlns:a16="http://schemas.microsoft.com/office/drawing/2014/main" id="{C5C85AA8-1AF9-411D-AD43-E69277E81AD3}"/>
              </a:ext>
            </a:extLst>
          </p:cNvPr>
          <p:cNvGraphicFramePr>
            <a:graphicFrameLocks noGrp="1"/>
          </p:cNvGraphicFramePr>
          <p:nvPr>
            <p:ph sz="half" idx="2"/>
            <p:extLst>
              <p:ext uri="{D42A27DB-BD31-4B8C-83A1-F6EECF244321}">
                <p14:modId xmlns:p14="http://schemas.microsoft.com/office/powerpoint/2010/main" val="1101679135"/>
              </p:ext>
            </p:extLst>
          </p:nvPr>
        </p:nvGraphicFramePr>
        <p:xfrm>
          <a:off x="4664075" y="1846263"/>
          <a:ext cx="3702052" cy="4287520"/>
        </p:xfrm>
        <a:graphic>
          <a:graphicData uri="http://schemas.openxmlformats.org/drawingml/2006/table">
            <a:tbl>
              <a:tblPr firstRow="1" bandRow="1">
                <a:tableStyleId>{2D5ABB26-0587-4C30-8999-92F81FD0307C}</a:tableStyleId>
              </a:tblPr>
              <a:tblGrid>
                <a:gridCol w="925513">
                  <a:extLst>
                    <a:ext uri="{9D8B030D-6E8A-4147-A177-3AD203B41FA5}">
                      <a16:colId xmlns:a16="http://schemas.microsoft.com/office/drawing/2014/main" val="4188845084"/>
                    </a:ext>
                  </a:extLst>
                </a:gridCol>
                <a:gridCol w="925513">
                  <a:extLst>
                    <a:ext uri="{9D8B030D-6E8A-4147-A177-3AD203B41FA5}">
                      <a16:colId xmlns:a16="http://schemas.microsoft.com/office/drawing/2014/main" val="1027616210"/>
                    </a:ext>
                  </a:extLst>
                </a:gridCol>
                <a:gridCol w="925513">
                  <a:extLst>
                    <a:ext uri="{9D8B030D-6E8A-4147-A177-3AD203B41FA5}">
                      <a16:colId xmlns:a16="http://schemas.microsoft.com/office/drawing/2014/main" val="3558032213"/>
                    </a:ext>
                  </a:extLst>
                </a:gridCol>
                <a:gridCol w="925513">
                  <a:extLst>
                    <a:ext uri="{9D8B030D-6E8A-4147-A177-3AD203B41FA5}">
                      <a16:colId xmlns:a16="http://schemas.microsoft.com/office/drawing/2014/main" val="1748598849"/>
                    </a:ext>
                  </a:extLst>
                </a:gridCol>
              </a:tblGrid>
              <a:tr h="370840">
                <a:tc>
                  <a:txBody>
                    <a:bodyPr/>
                    <a:lstStyle/>
                    <a:p>
                      <a:pPr algn="ctr"/>
                      <a:r>
                        <a:rPr lang="en-GB" sz="1600" b="1" dirty="0"/>
                        <a:t>Athletics demand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Athletics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Cycling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926538"/>
                  </a:ext>
                </a:extLst>
              </a:tr>
              <a:tr h="370840">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805473"/>
                  </a:ext>
                </a:extLst>
              </a:tr>
              <a:tr h="370840">
                <a:tc>
                  <a:txBody>
                    <a:bodyPr/>
                    <a:lstStyle/>
                    <a:p>
                      <a:pPr algn="ctr" fontAlgn="b"/>
                      <a:r>
                        <a:rPr lang="en-GB" sz="160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1.96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1.02</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1.92</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804851"/>
                  </a:ext>
                </a:extLst>
              </a:tr>
              <a:tr h="370840">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1.02</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2.94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008357"/>
                  </a:ext>
                </a:extLst>
              </a:tr>
              <a:tr h="370840">
                <a:tc>
                  <a:txBody>
                    <a:bodyPr/>
                    <a:lstStyle/>
                    <a:p>
                      <a:pPr algn="ctr" fontAlgn="b"/>
                      <a:r>
                        <a:rPr lang="en-GB" sz="160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3.38</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1.02</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3.32</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2757681"/>
                  </a:ext>
                </a:extLst>
              </a:tr>
              <a:tr h="370840">
                <a:tc>
                  <a:txBody>
                    <a:bodyPr/>
                    <a:lstStyle/>
                    <a:p>
                      <a:pPr algn="ctr" fontAlgn="b"/>
                      <a:r>
                        <a:rPr lang="en-GB" sz="1600" u="none" strike="noStrike" dirty="0">
                          <a:effectLst/>
                        </a:rPr>
                        <a:t>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3.51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0.85</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4.13</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121903"/>
                  </a:ext>
                </a:extLst>
              </a:tr>
              <a:tr h="370840">
                <a:tc>
                  <a:txBody>
                    <a:bodyPr/>
                    <a:lstStyle/>
                    <a:p>
                      <a:pPr algn="ctr" fontAlgn="b"/>
                      <a:r>
                        <a:rPr lang="en-GB" sz="1600" u="none" strike="noStrike" dirty="0">
                          <a:effectLst/>
                        </a:rPr>
                        <a:t>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3.61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0.7</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5.14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1659"/>
                  </a:ext>
                </a:extLst>
              </a:tr>
              <a:tr h="370840">
                <a:tc>
                  <a:txBody>
                    <a:bodyPr/>
                    <a:lstStyle/>
                    <a:p>
                      <a:pPr algn="ctr" fontAlgn="b"/>
                      <a:r>
                        <a:rPr lang="en-GB" sz="1600" u="none" strike="noStrike" dirty="0">
                          <a:effectLst/>
                        </a:rPr>
                        <a:t>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3.71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0.6</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6.14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76831"/>
                  </a:ext>
                </a:extLst>
              </a:tr>
              <a:tr h="370840">
                <a:tc>
                  <a:txBody>
                    <a:bodyPr/>
                    <a:lstStyle/>
                    <a:p>
                      <a:pPr algn="ctr" fontAlgn="b"/>
                      <a:r>
                        <a:rPr lang="en-GB" sz="1600" u="none" strike="noStrike" dirty="0">
                          <a:effectLst/>
                        </a:rPr>
                        <a:t>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0.53</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6.97</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340057"/>
                  </a:ext>
                </a:extLst>
              </a:tr>
              <a:tr h="370840">
                <a:tc>
                  <a:txBody>
                    <a:bodyPr/>
                    <a:lstStyle/>
                    <a:p>
                      <a:pPr algn="ctr" fontAlgn="b"/>
                      <a:r>
                        <a:rPr lang="en-GB" sz="1600" u="none" strike="noStrike" dirty="0">
                          <a:effectLst/>
                        </a:rPr>
                        <a:t>9</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3.7</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0.46</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7.98</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9443670"/>
                  </a:ext>
                </a:extLst>
              </a:tr>
              <a:tr h="370840">
                <a:tc>
                  <a:txBody>
                    <a:bodyPr/>
                    <a:lstStyle/>
                    <a:p>
                      <a:pPr algn="ctr"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3.77</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0.41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9.11</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541375"/>
                  </a:ext>
                </a:extLst>
              </a:tr>
            </a:tbl>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20</a:t>
            </a:fld>
            <a:endParaRPr lang="en-US" dirty="0"/>
          </a:p>
        </p:txBody>
      </p:sp>
    </p:spTree>
    <p:extLst>
      <p:ext uri="{BB962C8B-B14F-4D97-AF65-F5344CB8AC3E}">
        <p14:creationId xmlns:p14="http://schemas.microsoft.com/office/powerpoint/2010/main" val="1573566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graphicFrame>
        <p:nvGraphicFramePr>
          <p:cNvPr id="8" name="Content Placeholder 7">
            <a:extLst>
              <a:ext uri="{FF2B5EF4-FFF2-40B4-BE49-F238E27FC236}">
                <a16:creationId xmlns:a16="http://schemas.microsoft.com/office/drawing/2014/main" id="{CD04008F-49E2-492A-8A32-9EA89AE2CB7F}"/>
              </a:ext>
            </a:extLst>
          </p:cNvPr>
          <p:cNvGraphicFramePr>
            <a:graphicFrameLocks noGrp="1"/>
          </p:cNvGraphicFramePr>
          <p:nvPr>
            <p:ph sz="half" idx="1"/>
            <p:extLst>
              <p:ext uri="{D42A27DB-BD31-4B8C-83A1-F6EECF244321}">
                <p14:modId xmlns:p14="http://schemas.microsoft.com/office/powerpoint/2010/main" val="446584093"/>
              </p:ext>
            </p:extLst>
          </p:nvPr>
        </p:nvGraphicFramePr>
        <p:xfrm>
          <a:off x="822325" y="1846263"/>
          <a:ext cx="3703638" cy="402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a:extLst>
              <a:ext uri="{FF2B5EF4-FFF2-40B4-BE49-F238E27FC236}">
                <a16:creationId xmlns:a16="http://schemas.microsoft.com/office/drawing/2014/main" id="{CAAEC264-5A6E-45CA-929E-9BE1D89646D0}"/>
              </a:ext>
            </a:extLst>
          </p:cNvPr>
          <p:cNvGraphicFramePr>
            <a:graphicFrameLocks noGrp="1"/>
          </p:cNvGraphicFramePr>
          <p:nvPr>
            <p:ph sz="half" idx="2"/>
            <p:extLst>
              <p:ext uri="{D42A27DB-BD31-4B8C-83A1-F6EECF244321}">
                <p14:modId xmlns:p14="http://schemas.microsoft.com/office/powerpoint/2010/main" val="39121246"/>
              </p:ext>
            </p:extLst>
          </p:nvPr>
        </p:nvGraphicFramePr>
        <p:xfrm>
          <a:off x="4664075" y="1846263"/>
          <a:ext cx="3702050"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21</a:t>
            </a:fld>
            <a:endParaRPr lang="en-US" dirty="0"/>
          </a:p>
        </p:txBody>
      </p:sp>
    </p:spTree>
    <p:extLst>
      <p:ext uri="{BB962C8B-B14F-4D97-AF65-F5344CB8AC3E}">
        <p14:creationId xmlns:p14="http://schemas.microsoft.com/office/powerpoint/2010/main" val="4101759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normAutofit/>
          </a:bodyPr>
          <a:lstStyle/>
          <a:p>
            <a:r>
              <a:rPr lang="en-GB" dirty="0"/>
              <a:t>Successful predictions</a:t>
            </a:r>
          </a:p>
          <a:p>
            <a:pPr lvl="1"/>
            <a:r>
              <a:rPr lang="en-GB" dirty="0"/>
              <a:t>Microservices architecture best at isolating skewed demand</a:t>
            </a:r>
          </a:p>
          <a:p>
            <a:pPr lvl="1"/>
            <a:r>
              <a:rPr lang="en-GB" dirty="0"/>
              <a:t>Shared queue chokes cycling throughput in proportion to the relative demand between cycling and athletics</a:t>
            </a:r>
          </a:p>
          <a:p>
            <a:pPr lvl="1"/>
            <a:r>
              <a:rPr lang="en-GB" dirty="0"/>
              <a:t>Where throughput is routed through a distributed database</a:t>
            </a:r>
          </a:p>
          <a:p>
            <a:pPr lvl="1"/>
            <a:r>
              <a:rPr lang="en-GB" dirty="0"/>
              <a:t>When using a distributed database with replication, the overall throughput is higher than for a database without replication</a:t>
            </a:r>
          </a:p>
          <a:p>
            <a:r>
              <a:rPr lang="en-GB" dirty="0"/>
              <a:t>Less successful predictions</a:t>
            </a:r>
          </a:p>
          <a:p>
            <a:pPr lvl="1"/>
            <a:r>
              <a:rPr lang="en-GB" dirty="0"/>
              <a:t>Built microservices system shows athletics demand impacting cycling</a:t>
            </a:r>
          </a:p>
          <a:p>
            <a:pPr lvl="1"/>
            <a:r>
              <a:rPr lang="en-GB" dirty="0"/>
              <a:t>Throughput not evenly spread between database nodes when using replication, not as high as expected</a:t>
            </a:r>
          </a:p>
          <a:p>
            <a:pPr lvl="1"/>
            <a:endParaRPr lang="en-GB" dirty="0"/>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22</a:t>
            </a:fld>
            <a:endParaRPr lang="en-US" dirty="0"/>
          </a:p>
        </p:txBody>
      </p:sp>
    </p:spTree>
    <p:extLst>
      <p:ext uri="{BB962C8B-B14F-4D97-AF65-F5344CB8AC3E}">
        <p14:creationId xmlns:p14="http://schemas.microsoft.com/office/powerpoint/2010/main" val="421594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Improved Models</a:t>
            </a:r>
          </a:p>
          <a:p>
            <a:r>
              <a:rPr lang="en-US" dirty="0"/>
              <a:t>System Experiments</a:t>
            </a:r>
          </a:p>
          <a:p>
            <a:r>
              <a:rPr lang="en-US" dirty="0"/>
              <a:t>Unknown Skewed Demand</a:t>
            </a:r>
          </a:p>
          <a:p>
            <a:r>
              <a:rPr lang="en-US" dirty="0"/>
              <a:t>New Models</a:t>
            </a:r>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dirty="0"/>
          </a:p>
        </p:txBody>
      </p:sp>
    </p:spTree>
    <p:extLst>
      <p:ext uri="{BB962C8B-B14F-4D97-AF65-F5344CB8AC3E}">
        <p14:creationId xmlns:p14="http://schemas.microsoft.com/office/powerpoint/2010/main" val="68765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High profile total outages with skewed demand</a:t>
            </a:r>
          </a:p>
          <a:p>
            <a:r>
              <a:rPr lang="en-US" dirty="0"/>
              <a:t>- London 2012 Olympic tickets website</a:t>
            </a:r>
          </a:p>
          <a:p>
            <a:r>
              <a:rPr lang="en-US" dirty="0"/>
              <a:t>- HBO Go “True Detective” finale</a:t>
            </a:r>
          </a:p>
          <a:p>
            <a:r>
              <a:rPr lang="en-US" dirty="0"/>
              <a:t>- Apple iTunes iPhone 7 launch</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85670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Use Case</a:t>
            </a:r>
          </a:p>
          <a:p>
            <a:r>
              <a:rPr lang="en-US" dirty="0"/>
              <a:t>Technologies</a:t>
            </a:r>
          </a:p>
          <a:p>
            <a:r>
              <a:rPr lang="en-US" dirty="0"/>
              <a:t>PEPA Modelling</a:t>
            </a:r>
          </a:p>
          <a:p>
            <a:r>
              <a:rPr lang="en-US" dirty="0"/>
              <a:t>Methods</a:t>
            </a:r>
          </a:p>
          <a:p>
            <a:r>
              <a:rPr lang="en-US" dirty="0"/>
              <a:t>Testing</a:t>
            </a:r>
          </a:p>
          <a:p>
            <a:r>
              <a:rPr lang="en-US" dirty="0"/>
              <a:t>Results</a:t>
            </a:r>
          </a:p>
          <a:p>
            <a:r>
              <a:rPr lang="en-US" dirty="0"/>
              <a:t>Conclusions &amp; Future Work</a:t>
            </a:r>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dirty="0"/>
          </a:p>
        </p:txBody>
      </p:sp>
    </p:spTree>
    <p:extLst>
      <p:ext uri="{BB962C8B-B14F-4D97-AF65-F5344CB8AC3E}">
        <p14:creationId xmlns:p14="http://schemas.microsoft.com/office/powerpoint/2010/main" val="99786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 Olympic Ticketing</a:t>
            </a:r>
          </a:p>
        </p:txBody>
      </p:sp>
      <p:sp>
        <p:nvSpPr>
          <p:cNvPr id="5" name="Content Placeholder 4">
            <a:extLst>
              <a:ext uri="{FF2B5EF4-FFF2-40B4-BE49-F238E27FC236}">
                <a16:creationId xmlns:a16="http://schemas.microsoft.com/office/drawing/2014/main" id="{483F3304-FD27-4E41-9B20-72E03B35E6A2}"/>
              </a:ext>
            </a:extLst>
          </p:cNvPr>
          <p:cNvSpPr>
            <a:spLocks noGrp="1"/>
          </p:cNvSpPr>
          <p:nvPr>
            <p:ph idx="1"/>
          </p:nvPr>
        </p:nvSpPr>
        <p:spPr/>
        <p:txBody>
          <a:bodyPr/>
          <a:lstStyle/>
          <a:p>
            <a:r>
              <a:rPr lang="en-GB" dirty="0"/>
              <a:t>Search, book, return tickets for multiple sports: Athletics, Cycling, Diving etc.</a:t>
            </a:r>
          </a:p>
          <a:p>
            <a:r>
              <a:rPr lang="en-GB" dirty="0"/>
              <a:t>Distributed architecture</a:t>
            </a:r>
          </a:p>
          <a:p>
            <a:pPr lvl="1"/>
            <a:r>
              <a:rPr lang="en-GB" dirty="0"/>
              <a:t>Web-based front end</a:t>
            </a:r>
          </a:p>
          <a:p>
            <a:pPr lvl="1"/>
            <a:r>
              <a:rPr lang="en-GB" dirty="0"/>
              <a:t>Worker applications</a:t>
            </a:r>
          </a:p>
          <a:p>
            <a:pPr lvl="1"/>
            <a:r>
              <a:rPr lang="en-GB" dirty="0"/>
              <a:t>Middleware</a:t>
            </a:r>
          </a:p>
          <a:p>
            <a:pPr lvl="1"/>
            <a:r>
              <a:rPr lang="en-GB" dirty="0"/>
              <a:t>Database</a:t>
            </a:r>
          </a:p>
          <a:p>
            <a:r>
              <a:rPr lang="en-GB" dirty="0"/>
              <a:t>Athletics has known skewed demand</a:t>
            </a:r>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dirty="0"/>
          </a:p>
        </p:txBody>
      </p:sp>
    </p:spTree>
    <p:extLst>
      <p:ext uri="{BB962C8B-B14F-4D97-AF65-F5344CB8AC3E}">
        <p14:creationId xmlns:p14="http://schemas.microsoft.com/office/powerpoint/2010/main" val="38488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Queue vs Microservices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Connecting components of distributed systems</a:t>
            </a:r>
          </a:p>
          <a:p>
            <a:r>
              <a:rPr lang="en-GB" dirty="0"/>
              <a:t>Shared queue middleware</a:t>
            </a:r>
          </a:p>
          <a:p>
            <a:pPr lvl="1"/>
            <a:r>
              <a:rPr lang="en-GB" dirty="0"/>
              <a:t>Asynchronous – good for “return tickets”</a:t>
            </a:r>
          </a:p>
          <a:p>
            <a:pPr lvl="1"/>
            <a:r>
              <a:rPr lang="en-GB" dirty="0"/>
              <a:t>Competing consumer pattern shares demand</a:t>
            </a:r>
          </a:p>
          <a:p>
            <a:r>
              <a:rPr lang="en-GB" dirty="0"/>
              <a:t>Microservices architecture</a:t>
            </a:r>
          </a:p>
          <a:p>
            <a:pPr lvl="1"/>
            <a:r>
              <a:rPr lang="en-GB" dirty="0"/>
              <a:t>Smaller, dedicated components for end to end services e.g. search, book, return</a:t>
            </a:r>
          </a:p>
          <a:p>
            <a:pPr lvl="1"/>
            <a:r>
              <a:rPr lang="en-GB" dirty="0"/>
              <a:t>Isolates the demand</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6</a:t>
            </a:fld>
            <a:endParaRPr lang="en-US" dirty="0"/>
          </a:p>
        </p:txBody>
      </p:sp>
    </p:spTree>
    <p:extLst>
      <p:ext uri="{BB962C8B-B14F-4D97-AF65-F5344CB8AC3E}">
        <p14:creationId xmlns:p14="http://schemas.microsoft.com/office/powerpoint/2010/main" val="241303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dirty="0"/>
          </a:p>
        </p:txBody>
      </p:sp>
      <p:grpSp>
        <p:nvGrpSpPr>
          <p:cNvPr id="7" name="Group 4"/>
          <p:cNvGrpSpPr>
            <a:grpSpLocks noChangeAspect="1"/>
          </p:cNvGrpSpPr>
          <p:nvPr/>
        </p:nvGrpSpPr>
        <p:grpSpPr bwMode="auto">
          <a:xfrm>
            <a:off x="481966" y="1863000"/>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322"/>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322"/>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31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46"/>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46"/>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45"/>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41"/>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41"/>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38"/>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75"/>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75"/>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73"/>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75"/>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75"/>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73"/>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41"/>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41"/>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38"/>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6" name="Arrow: Left 5"/>
          <p:cNvSpPr/>
          <p:nvPr/>
        </p:nvSpPr>
        <p:spPr>
          <a:xfrm rot="5400000">
            <a:off x="1737137" y="2921354"/>
            <a:ext cx="1274257"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3" name="Group 4">
            <a:extLst>
              <a:ext uri="{FF2B5EF4-FFF2-40B4-BE49-F238E27FC236}">
                <a16:creationId xmlns:a16="http://schemas.microsoft.com/office/drawing/2014/main" id="{C8732633-3B19-4CF6-AD6D-00E25FA6390C}"/>
              </a:ext>
            </a:extLst>
          </p:cNvPr>
          <p:cNvGrpSpPr>
            <a:grpSpLocks noChangeAspect="1"/>
          </p:cNvGrpSpPr>
          <p:nvPr/>
        </p:nvGrpSpPr>
        <p:grpSpPr bwMode="auto">
          <a:xfrm>
            <a:off x="4805410" y="1863000"/>
            <a:ext cx="3784600" cy="4351338"/>
            <a:chOff x="2648" y="1150"/>
            <a:chExt cx="2384" cy="2741"/>
          </a:xfrm>
        </p:grpSpPr>
        <p:sp>
          <p:nvSpPr>
            <p:cNvPr id="54" name="AutoShape 3">
              <a:extLst>
                <a:ext uri="{FF2B5EF4-FFF2-40B4-BE49-F238E27FC236}">
                  <a16:creationId xmlns:a16="http://schemas.microsoft.com/office/drawing/2014/main" id="{84788DEC-3B18-4AC9-94CE-41CBC8F6BEB7}"/>
                </a:ext>
              </a:extLst>
            </p:cNvPr>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5">
              <a:extLst>
                <a:ext uri="{FF2B5EF4-FFF2-40B4-BE49-F238E27FC236}">
                  <a16:creationId xmlns:a16="http://schemas.microsoft.com/office/drawing/2014/main" id="{1166961C-11E7-43C6-B65A-DA0D7AFF5ADD}"/>
                </a:ext>
              </a:extLst>
            </p:cNvPr>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6" name="Freeform 6">
              <a:extLst>
                <a:ext uri="{FF2B5EF4-FFF2-40B4-BE49-F238E27FC236}">
                  <a16:creationId xmlns:a16="http://schemas.microsoft.com/office/drawing/2014/main" id="{90504684-0B0A-43F2-AD71-700A03A1757A}"/>
                </a:ext>
              </a:extLst>
            </p:cNvPr>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7">
              <a:extLst>
                <a:ext uri="{FF2B5EF4-FFF2-40B4-BE49-F238E27FC236}">
                  <a16:creationId xmlns:a16="http://schemas.microsoft.com/office/drawing/2014/main" id="{9C2705DB-78C7-4A33-A1E6-C1EC4B005950}"/>
                </a:ext>
              </a:extLst>
            </p:cNvPr>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8">
              <a:extLst>
                <a:ext uri="{FF2B5EF4-FFF2-40B4-BE49-F238E27FC236}">
                  <a16:creationId xmlns:a16="http://schemas.microsoft.com/office/drawing/2014/main" id="{613893C4-8F00-4637-86A4-89F2677D17F9}"/>
                </a:ext>
              </a:extLst>
            </p:cNvPr>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9">
              <a:extLst>
                <a:ext uri="{FF2B5EF4-FFF2-40B4-BE49-F238E27FC236}">
                  <a16:creationId xmlns:a16="http://schemas.microsoft.com/office/drawing/2014/main" id="{2B1FF290-2291-4481-989A-1B7C14FAEACD}"/>
                </a:ext>
              </a:extLst>
            </p:cNvPr>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10">
              <a:extLst>
                <a:ext uri="{FF2B5EF4-FFF2-40B4-BE49-F238E27FC236}">
                  <a16:creationId xmlns:a16="http://schemas.microsoft.com/office/drawing/2014/main" id="{E18A128C-37E1-408F-BE65-58F93DD5B9B2}"/>
                </a:ext>
              </a:extLst>
            </p:cNvPr>
            <p:cNvSpPr>
              <a:spLocks noChangeArrowheads="1"/>
            </p:cNvSpPr>
            <p:nvPr/>
          </p:nvSpPr>
          <p:spPr bwMode="auto">
            <a:xfrm>
              <a:off x="3608" y="1285"/>
              <a:ext cx="446"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1" name="Rectangle 11">
              <a:extLst>
                <a:ext uri="{FF2B5EF4-FFF2-40B4-BE49-F238E27FC236}">
                  <a16:creationId xmlns:a16="http://schemas.microsoft.com/office/drawing/2014/main" id="{DF6A1EBB-D3AB-4D3E-AFF2-4478DFB8E541}"/>
                </a:ext>
              </a:extLst>
            </p:cNvPr>
            <p:cNvSpPr>
              <a:spLocks noChangeArrowheads="1"/>
            </p:cNvSpPr>
            <p:nvPr/>
          </p:nvSpPr>
          <p:spPr bwMode="auto">
            <a:xfrm>
              <a:off x="3608" y="1285"/>
              <a:ext cx="446"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2" name="Rectangle 12">
              <a:extLst>
                <a:ext uri="{FF2B5EF4-FFF2-40B4-BE49-F238E27FC236}">
                  <a16:creationId xmlns:a16="http://schemas.microsoft.com/office/drawing/2014/main" id="{52FB79EC-E9BE-4D71-AA29-0A4E8D9EE752}"/>
                </a:ext>
              </a:extLst>
            </p:cNvPr>
            <p:cNvSpPr>
              <a:spLocks noChangeArrowheads="1"/>
            </p:cNvSpPr>
            <p:nvPr/>
          </p:nvSpPr>
          <p:spPr bwMode="auto">
            <a:xfrm>
              <a:off x="3658" y="1283"/>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63" name="Freeform 13">
              <a:extLst>
                <a:ext uri="{FF2B5EF4-FFF2-40B4-BE49-F238E27FC236}">
                  <a16:creationId xmlns:a16="http://schemas.microsoft.com/office/drawing/2014/main" id="{01B16EB7-70CD-4865-9A90-A0099ADA1A8F}"/>
                </a:ext>
              </a:extLst>
            </p:cNvPr>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14">
              <a:extLst>
                <a:ext uri="{FF2B5EF4-FFF2-40B4-BE49-F238E27FC236}">
                  <a16:creationId xmlns:a16="http://schemas.microsoft.com/office/drawing/2014/main" id="{54BC1998-38DD-4AEF-A67E-93A7B2D1C744}"/>
                </a:ext>
              </a:extLst>
            </p:cNvPr>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5" name="Freeform 15">
              <a:extLst>
                <a:ext uri="{FF2B5EF4-FFF2-40B4-BE49-F238E27FC236}">
                  <a16:creationId xmlns:a16="http://schemas.microsoft.com/office/drawing/2014/main" id="{A320510B-2657-4182-84A2-532EB46278CE}"/>
                </a:ext>
              </a:extLst>
            </p:cNvPr>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16">
              <a:extLst>
                <a:ext uri="{FF2B5EF4-FFF2-40B4-BE49-F238E27FC236}">
                  <a16:creationId xmlns:a16="http://schemas.microsoft.com/office/drawing/2014/main" id="{0916F78F-A1A3-4692-853D-2BD8984B74B2}"/>
                </a:ext>
              </a:extLst>
            </p:cNvPr>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7" name="Rectangle 17">
              <a:extLst>
                <a:ext uri="{FF2B5EF4-FFF2-40B4-BE49-F238E27FC236}">
                  <a16:creationId xmlns:a16="http://schemas.microsoft.com/office/drawing/2014/main" id="{D9BFFE4D-58A8-4B42-AC36-BB98F544D79C}"/>
                </a:ext>
              </a:extLst>
            </p:cNvPr>
            <p:cNvSpPr>
              <a:spLocks noChangeArrowheads="1"/>
            </p:cNvSpPr>
            <p:nvPr/>
          </p:nvSpPr>
          <p:spPr bwMode="auto">
            <a:xfrm>
              <a:off x="3608" y="3509"/>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Rectangle 18">
              <a:extLst>
                <a:ext uri="{FF2B5EF4-FFF2-40B4-BE49-F238E27FC236}">
                  <a16:creationId xmlns:a16="http://schemas.microsoft.com/office/drawing/2014/main" id="{EDB797B9-909F-4AF0-AFE9-EFCC7FCD7527}"/>
                </a:ext>
              </a:extLst>
            </p:cNvPr>
            <p:cNvSpPr>
              <a:spLocks noChangeArrowheads="1"/>
            </p:cNvSpPr>
            <p:nvPr/>
          </p:nvSpPr>
          <p:spPr bwMode="auto">
            <a:xfrm>
              <a:off x="3608" y="3509"/>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Rectangle 19">
              <a:extLst>
                <a:ext uri="{FF2B5EF4-FFF2-40B4-BE49-F238E27FC236}">
                  <a16:creationId xmlns:a16="http://schemas.microsoft.com/office/drawing/2014/main" id="{65AD170D-D003-4467-B69C-C90507328736}"/>
                </a:ext>
              </a:extLst>
            </p:cNvPr>
            <p:cNvSpPr>
              <a:spLocks noChangeArrowheads="1"/>
            </p:cNvSpPr>
            <p:nvPr/>
          </p:nvSpPr>
          <p:spPr bwMode="auto">
            <a:xfrm>
              <a:off x="3678" y="3507"/>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70" name="Freeform 20">
              <a:extLst>
                <a:ext uri="{FF2B5EF4-FFF2-40B4-BE49-F238E27FC236}">
                  <a16:creationId xmlns:a16="http://schemas.microsoft.com/office/drawing/2014/main" id="{BA7D1118-7BCB-4C74-A462-69CB8AB1173D}"/>
                </a:ext>
              </a:extLst>
            </p:cNvPr>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Freeform 21">
              <a:extLst>
                <a:ext uri="{FF2B5EF4-FFF2-40B4-BE49-F238E27FC236}">
                  <a16:creationId xmlns:a16="http://schemas.microsoft.com/office/drawing/2014/main" id="{23E11BD9-9EEC-4DB2-BA4D-DEA07CF1735A}"/>
                </a:ext>
              </a:extLst>
            </p:cNvPr>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2" name="Freeform 22">
              <a:extLst>
                <a:ext uri="{FF2B5EF4-FFF2-40B4-BE49-F238E27FC236}">
                  <a16:creationId xmlns:a16="http://schemas.microsoft.com/office/drawing/2014/main" id="{F86B87A0-9543-4AAE-B8DC-4AD9322BC9C1}"/>
                </a:ext>
              </a:extLst>
            </p:cNvPr>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3" name="Freeform 23">
              <a:extLst>
                <a:ext uri="{FF2B5EF4-FFF2-40B4-BE49-F238E27FC236}">
                  <a16:creationId xmlns:a16="http://schemas.microsoft.com/office/drawing/2014/main" id="{5D4A9440-B308-45C3-9506-F6EB78F21B01}"/>
                </a:ext>
              </a:extLst>
            </p:cNvPr>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4" name="Rectangle 24">
              <a:extLst>
                <a:ext uri="{FF2B5EF4-FFF2-40B4-BE49-F238E27FC236}">
                  <a16:creationId xmlns:a16="http://schemas.microsoft.com/office/drawing/2014/main" id="{691E6D84-38A8-4766-ADF4-0929C7030785}"/>
                </a:ext>
              </a:extLst>
            </p:cNvPr>
            <p:cNvSpPr>
              <a:spLocks noChangeArrowheads="1"/>
            </p:cNvSpPr>
            <p:nvPr/>
          </p:nvSpPr>
          <p:spPr bwMode="auto">
            <a:xfrm>
              <a:off x="4576" y="1805"/>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Rectangle 25">
              <a:extLst>
                <a:ext uri="{FF2B5EF4-FFF2-40B4-BE49-F238E27FC236}">
                  <a16:creationId xmlns:a16="http://schemas.microsoft.com/office/drawing/2014/main" id="{27C57BB7-C524-42A7-B7CF-257992B4867C}"/>
                </a:ext>
              </a:extLst>
            </p:cNvPr>
            <p:cNvSpPr>
              <a:spLocks noChangeArrowheads="1"/>
            </p:cNvSpPr>
            <p:nvPr/>
          </p:nvSpPr>
          <p:spPr bwMode="auto">
            <a:xfrm>
              <a:off x="4576" y="1805"/>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6" name="Rectangle 26">
              <a:extLst>
                <a:ext uri="{FF2B5EF4-FFF2-40B4-BE49-F238E27FC236}">
                  <a16:creationId xmlns:a16="http://schemas.microsoft.com/office/drawing/2014/main" id="{86EB9E2C-59F3-40CF-A574-B2256F53677C}"/>
                </a:ext>
              </a:extLst>
            </p:cNvPr>
            <p:cNvSpPr>
              <a:spLocks noChangeArrowheads="1"/>
            </p:cNvSpPr>
            <p:nvPr/>
          </p:nvSpPr>
          <p:spPr bwMode="auto">
            <a:xfrm>
              <a:off x="4659" y="1802"/>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77" name="Freeform 27">
              <a:extLst>
                <a:ext uri="{FF2B5EF4-FFF2-40B4-BE49-F238E27FC236}">
                  <a16:creationId xmlns:a16="http://schemas.microsoft.com/office/drawing/2014/main" id="{51F927DC-1457-4A9F-9270-8BA604310D33}"/>
                </a:ext>
              </a:extLst>
            </p:cNvPr>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28">
              <a:extLst>
                <a:ext uri="{FF2B5EF4-FFF2-40B4-BE49-F238E27FC236}">
                  <a16:creationId xmlns:a16="http://schemas.microsoft.com/office/drawing/2014/main" id="{7830A5E4-35D4-4AC9-94B0-3DD991A8A481}"/>
                </a:ext>
              </a:extLst>
            </p:cNvPr>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29">
              <a:extLst>
                <a:ext uri="{FF2B5EF4-FFF2-40B4-BE49-F238E27FC236}">
                  <a16:creationId xmlns:a16="http://schemas.microsoft.com/office/drawing/2014/main" id="{C6AB62AC-67F6-4906-9851-661A78E89F65}"/>
                </a:ext>
              </a:extLst>
            </p:cNvPr>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Freeform 30">
              <a:extLst>
                <a:ext uri="{FF2B5EF4-FFF2-40B4-BE49-F238E27FC236}">
                  <a16:creationId xmlns:a16="http://schemas.microsoft.com/office/drawing/2014/main" id="{C34FF2D2-525B-4D65-8D28-84369A5DF083}"/>
                </a:ext>
              </a:extLst>
            </p:cNvPr>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1" name="Rectangle 31">
              <a:extLst>
                <a:ext uri="{FF2B5EF4-FFF2-40B4-BE49-F238E27FC236}">
                  <a16:creationId xmlns:a16="http://schemas.microsoft.com/office/drawing/2014/main" id="{F931CD1B-940C-4D51-AD9A-224E304842E1}"/>
                </a:ext>
              </a:extLst>
            </p:cNvPr>
            <p:cNvSpPr>
              <a:spLocks noChangeArrowheads="1"/>
            </p:cNvSpPr>
            <p:nvPr/>
          </p:nvSpPr>
          <p:spPr bwMode="auto">
            <a:xfrm>
              <a:off x="4576" y="3139"/>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Rectangle 32">
              <a:extLst>
                <a:ext uri="{FF2B5EF4-FFF2-40B4-BE49-F238E27FC236}">
                  <a16:creationId xmlns:a16="http://schemas.microsoft.com/office/drawing/2014/main" id="{FBBB0E88-47CC-4C54-B549-C486A48BA010}"/>
                </a:ext>
              </a:extLst>
            </p:cNvPr>
            <p:cNvSpPr>
              <a:spLocks noChangeArrowheads="1"/>
            </p:cNvSpPr>
            <p:nvPr/>
          </p:nvSpPr>
          <p:spPr bwMode="auto">
            <a:xfrm>
              <a:off x="4576" y="3139"/>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3" name="Rectangle 33">
              <a:extLst>
                <a:ext uri="{FF2B5EF4-FFF2-40B4-BE49-F238E27FC236}">
                  <a16:creationId xmlns:a16="http://schemas.microsoft.com/office/drawing/2014/main" id="{A49649F8-8D23-4CD7-A6DA-E412CF5414AF}"/>
                </a:ext>
              </a:extLst>
            </p:cNvPr>
            <p:cNvSpPr>
              <a:spLocks noChangeArrowheads="1"/>
            </p:cNvSpPr>
            <p:nvPr/>
          </p:nvSpPr>
          <p:spPr bwMode="auto">
            <a:xfrm>
              <a:off x="4675" y="3136"/>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84" name="Freeform 34">
              <a:extLst>
                <a:ext uri="{FF2B5EF4-FFF2-40B4-BE49-F238E27FC236}">
                  <a16:creationId xmlns:a16="http://schemas.microsoft.com/office/drawing/2014/main" id="{E70500E0-C24D-414B-86F2-0701BBDC1719}"/>
                </a:ext>
              </a:extLst>
            </p:cNvPr>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35">
              <a:extLst>
                <a:ext uri="{FF2B5EF4-FFF2-40B4-BE49-F238E27FC236}">
                  <a16:creationId xmlns:a16="http://schemas.microsoft.com/office/drawing/2014/main" id="{4FB52F20-73D3-4F44-A58E-433E7D1877CD}"/>
                </a:ext>
              </a:extLst>
            </p:cNvPr>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6" name="Freeform 36">
              <a:extLst>
                <a:ext uri="{FF2B5EF4-FFF2-40B4-BE49-F238E27FC236}">
                  <a16:creationId xmlns:a16="http://schemas.microsoft.com/office/drawing/2014/main" id="{7E76705F-3746-4FE1-A689-D4C8D5657162}"/>
                </a:ext>
              </a:extLst>
            </p:cNvPr>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Freeform 37">
              <a:extLst>
                <a:ext uri="{FF2B5EF4-FFF2-40B4-BE49-F238E27FC236}">
                  <a16:creationId xmlns:a16="http://schemas.microsoft.com/office/drawing/2014/main" id="{315044AB-1135-4983-92C1-F425E82D14AB}"/>
                </a:ext>
              </a:extLst>
            </p:cNvPr>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8" name="Rectangle 38">
              <a:extLst>
                <a:ext uri="{FF2B5EF4-FFF2-40B4-BE49-F238E27FC236}">
                  <a16:creationId xmlns:a16="http://schemas.microsoft.com/office/drawing/2014/main" id="{D28DE030-1B63-44C1-B988-937E37E7A29D}"/>
                </a:ext>
              </a:extLst>
            </p:cNvPr>
            <p:cNvSpPr>
              <a:spLocks noChangeArrowheads="1"/>
            </p:cNvSpPr>
            <p:nvPr/>
          </p:nvSpPr>
          <p:spPr bwMode="auto">
            <a:xfrm>
              <a:off x="2659" y="3139"/>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 name="Rectangle 39">
              <a:extLst>
                <a:ext uri="{FF2B5EF4-FFF2-40B4-BE49-F238E27FC236}">
                  <a16:creationId xmlns:a16="http://schemas.microsoft.com/office/drawing/2014/main" id="{D461F70F-7ED2-4C1C-9C96-295A5FE22C1C}"/>
                </a:ext>
              </a:extLst>
            </p:cNvPr>
            <p:cNvSpPr>
              <a:spLocks noChangeArrowheads="1"/>
            </p:cNvSpPr>
            <p:nvPr/>
          </p:nvSpPr>
          <p:spPr bwMode="auto">
            <a:xfrm>
              <a:off x="2659" y="3139"/>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0" name="Rectangle 40">
              <a:extLst>
                <a:ext uri="{FF2B5EF4-FFF2-40B4-BE49-F238E27FC236}">
                  <a16:creationId xmlns:a16="http://schemas.microsoft.com/office/drawing/2014/main" id="{65459D21-A0E7-406B-8C5B-25E8A174A0B7}"/>
                </a:ext>
              </a:extLst>
            </p:cNvPr>
            <p:cNvSpPr>
              <a:spLocks noChangeArrowheads="1"/>
            </p:cNvSpPr>
            <p:nvPr/>
          </p:nvSpPr>
          <p:spPr bwMode="auto">
            <a:xfrm>
              <a:off x="2788" y="3136"/>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91" name="Freeform 41">
              <a:extLst>
                <a:ext uri="{FF2B5EF4-FFF2-40B4-BE49-F238E27FC236}">
                  <a16:creationId xmlns:a16="http://schemas.microsoft.com/office/drawing/2014/main" id="{FB158DAA-98ED-4339-8621-A29BA833F942}"/>
                </a:ext>
              </a:extLst>
            </p:cNvPr>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2" name="Freeform 42">
              <a:extLst>
                <a:ext uri="{FF2B5EF4-FFF2-40B4-BE49-F238E27FC236}">
                  <a16:creationId xmlns:a16="http://schemas.microsoft.com/office/drawing/2014/main" id="{34AB7F99-E64E-4F55-B2A6-AB822EE9BC3B}"/>
                </a:ext>
              </a:extLst>
            </p:cNvPr>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3" name="Freeform 43">
              <a:extLst>
                <a:ext uri="{FF2B5EF4-FFF2-40B4-BE49-F238E27FC236}">
                  <a16:creationId xmlns:a16="http://schemas.microsoft.com/office/drawing/2014/main" id="{B42327F1-5C66-40A7-B1F7-25FD0A4EA94E}"/>
                </a:ext>
              </a:extLst>
            </p:cNvPr>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4" name="Freeform 44">
              <a:extLst>
                <a:ext uri="{FF2B5EF4-FFF2-40B4-BE49-F238E27FC236}">
                  <a16:creationId xmlns:a16="http://schemas.microsoft.com/office/drawing/2014/main" id="{FFC415BF-8470-4600-9E19-2ABE8CD07062}"/>
                </a:ext>
              </a:extLst>
            </p:cNvPr>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5" name="Rectangle 45">
              <a:extLst>
                <a:ext uri="{FF2B5EF4-FFF2-40B4-BE49-F238E27FC236}">
                  <a16:creationId xmlns:a16="http://schemas.microsoft.com/office/drawing/2014/main" id="{73828F43-E4D1-4E88-8907-FB9F76BF3838}"/>
                </a:ext>
              </a:extLst>
            </p:cNvPr>
            <p:cNvSpPr>
              <a:spLocks noChangeArrowheads="1"/>
            </p:cNvSpPr>
            <p:nvPr/>
          </p:nvSpPr>
          <p:spPr bwMode="auto">
            <a:xfrm>
              <a:off x="2659" y="1805"/>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6" name="Rectangle 46">
              <a:extLst>
                <a:ext uri="{FF2B5EF4-FFF2-40B4-BE49-F238E27FC236}">
                  <a16:creationId xmlns:a16="http://schemas.microsoft.com/office/drawing/2014/main" id="{672D2D8F-C43A-4D71-BBDA-5FC5D3E43374}"/>
                </a:ext>
              </a:extLst>
            </p:cNvPr>
            <p:cNvSpPr>
              <a:spLocks noChangeArrowheads="1"/>
            </p:cNvSpPr>
            <p:nvPr/>
          </p:nvSpPr>
          <p:spPr bwMode="auto">
            <a:xfrm>
              <a:off x="2659" y="1805"/>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7" name="Rectangle 47">
              <a:extLst>
                <a:ext uri="{FF2B5EF4-FFF2-40B4-BE49-F238E27FC236}">
                  <a16:creationId xmlns:a16="http://schemas.microsoft.com/office/drawing/2014/main" id="{DD4D3727-EDF1-4C0C-A76D-086A7898B1B5}"/>
                </a:ext>
              </a:extLst>
            </p:cNvPr>
            <p:cNvSpPr>
              <a:spLocks noChangeArrowheads="1"/>
            </p:cNvSpPr>
            <p:nvPr/>
          </p:nvSpPr>
          <p:spPr bwMode="auto">
            <a:xfrm>
              <a:off x="2727" y="1802"/>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sp>
          <p:nvSpPr>
            <p:cNvPr id="98" name="Rectangle 48">
              <a:extLst>
                <a:ext uri="{FF2B5EF4-FFF2-40B4-BE49-F238E27FC236}">
                  <a16:creationId xmlns:a16="http://schemas.microsoft.com/office/drawing/2014/main" id="{6FEFEA92-B7CF-4CA8-8CD3-C9393E6D9EEC}"/>
                </a:ext>
              </a:extLst>
            </p:cNvPr>
            <p:cNvSpPr>
              <a:spLocks noChangeArrowheads="1"/>
            </p:cNvSpPr>
            <p:nvPr/>
          </p:nvSpPr>
          <p:spPr bwMode="auto">
            <a:xfrm>
              <a:off x="4576" y="1931"/>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Rectangle 49">
              <a:extLst>
                <a:ext uri="{FF2B5EF4-FFF2-40B4-BE49-F238E27FC236}">
                  <a16:creationId xmlns:a16="http://schemas.microsoft.com/office/drawing/2014/main" id="{63811333-F525-49E0-B6A6-6C5A75693899}"/>
                </a:ext>
              </a:extLst>
            </p:cNvPr>
            <p:cNvSpPr>
              <a:spLocks noChangeArrowheads="1"/>
            </p:cNvSpPr>
            <p:nvPr/>
          </p:nvSpPr>
          <p:spPr bwMode="auto">
            <a:xfrm>
              <a:off x="4576" y="1931"/>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0" name="Rectangle 50">
              <a:extLst>
                <a:ext uri="{FF2B5EF4-FFF2-40B4-BE49-F238E27FC236}">
                  <a16:creationId xmlns:a16="http://schemas.microsoft.com/office/drawing/2014/main" id="{014C31A0-82CF-49A8-82EE-F25772746F67}"/>
                </a:ext>
              </a:extLst>
            </p:cNvPr>
            <p:cNvSpPr>
              <a:spLocks noChangeArrowheads="1"/>
            </p:cNvSpPr>
            <p:nvPr/>
          </p:nvSpPr>
          <p:spPr bwMode="auto">
            <a:xfrm>
              <a:off x="4625" y="192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01" name="Rectangle 51">
              <a:extLst>
                <a:ext uri="{FF2B5EF4-FFF2-40B4-BE49-F238E27FC236}">
                  <a16:creationId xmlns:a16="http://schemas.microsoft.com/office/drawing/2014/main" id="{A38F4E9B-65C1-496D-9CE5-CE59FDAFAD71}"/>
                </a:ext>
              </a:extLst>
            </p:cNvPr>
            <p:cNvSpPr>
              <a:spLocks noChangeArrowheads="1"/>
            </p:cNvSpPr>
            <p:nvPr/>
          </p:nvSpPr>
          <p:spPr bwMode="auto">
            <a:xfrm>
              <a:off x="2659" y="3257"/>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Rectangle 52">
              <a:extLst>
                <a:ext uri="{FF2B5EF4-FFF2-40B4-BE49-F238E27FC236}">
                  <a16:creationId xmlns:a16="http://schemas.microsoft.com/office/drawing/2014/main" id="{6FCCA552-3AEC-447F-B917-CD5F00F90987}"/>
                </a:ext>
              </a:extLst>
            </p:cNvPr>
            <p:cNvSpPr>
              <a:spLocks noChangeArrowheads="1"/>
            </p:cNvSpPr>
            <p:nvPr/>
          </p:nvSpPr>
          <p:spPr bwMode="auto">
            <a:xfrm>
              <a:off x="2659" y="3257"/>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3" name="Rectangle 53">
              <a:extLst>
                <a:ext uri="{FF2B5EF4-FFF2-40B4-BE49-F238E27FC236}">
                  <a16:creationId xmlns:a16="http://schemas.microsoft.com/office/drawing/2014/main" id="{8B407534-21A7-4D3F-8A47-8FE0F4E6C304}"/>
                </a:ext>
              </a:extLst>
            </p:cNvPr>
            <p:cNvSpPr>
              <a:spLocks noChangeArrowheads="1"/>
            </p:cNvSpPr>
            <p:nvPr/>
          </p:nvSpPr>
          <p:spPr bwMode="auto">
            <a:xfrm>
              <a:off x="2727" y="3256"/>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104" name="Rectangle 54">
              <a:extLst>
                <a:ext uri="{FF2B5EF4-FFF2-40B4-BE49-F238E27FC236}">
                  <a16:creationId xmlns:a16="http://schemas.microsoft.com/office/drawing/2014/main" id="{D10B7855-FD8C-4A89-9B1E-4133288EDD52}"/>
                </a:ext>
              </a:extLst>
            </p:cNvPr>
            <p:cNvSpPr>
              <a:spLocks noChangeArrowheads="1"/>
            </p:cNvSpPr>
            <p:nvPr/>
          </p:nvSpPr>
          <p:spPr bwMode="auto">
            <a:xfrm>
              <a:off x="4576" y="3257"/>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5" name="Rectangle 55">
              <a:extLst>
                <a:ext uri="{FF2B5EF4-FFF2-40B4-BE49-F238E27FC236}">
                  <a16:creationId xmlns:a16="http://schemas.microsoft.com/office/drawing/2014/main" id="{C1084B3F-D456-491D-AC5A-18FB2700B30C}"/>
                </a:ext>
              </a:extLst>
            </p:cNvPr>
            <p:cNvSpPr>
              <a:spLocks noChangeArrowheads="1"/>
            </p:cNvSpPr>
            <p:nvPr/>
          </p:nvSpPr>
          <p:spPr bwMode="auto">
            <a:xfrm>
              <a:off x="4576" y="3257"/>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6" name="Rectangle 56">
              <a:extLst>
                <a:ext uri="{FF2B5EF4-FFF2-40B4-BE49-F238E27FC236}">
                  <a16:creationId xmlns:a16="http://schemas.microsoft.com/office/drawing/2014/main" id="{10A3BDDF-0752-47A9-AFFD-AA8B827B2B87}"/>
                </a:ext>
              </a:extLst>
            </p:cNvPr>
            <p:cNvSpPr>
              <a:spLocks noChangeArrowheads="1"/>
            </p:cNvSpPr>
            <p:nvPr/>
          </p:nvSpPr>
          <p:spPr bwMode="auto">
            <a:xfrm>
              <a:off x="4659" y="3256"/>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107" name="Rectangle 57">
              <a:extLst>
                <a:ext uri="{FF2B5EF4-FFF2-40B4-BE49-F238E27FC236}">
                  <a16:creationId xmlns:a16="http://schemas.microsoft.com/office/drawing/2014/main" id="{81D07E92-8732-4376-B763-440B841AA7CA}"/>
                </a:ext>
              </a:extLst>
            </p:cNvPr>
            <p:cNvSpPr>
              <a:spLocks noChangeArrowheads="1"/>
            </p:cNvSpPr>
            <p:nvPr/>
          </p:nvSpPr>
          <p:spPr bwMode="auto">
            <a:xfrm>
              <a:off x="3608" y="3634"/>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8" name="Rectangle 58">
              <a:extLst>
                <a:ext uri="{FF2B5EF4-FFF2-40B4-BE49-F238E27FC236}">
                  <a16:creationId xmlns:a16="http://schemas.microsoft.com/office/drawing/2014/main" id="{28D1FC39-5C02-4A1F-8F39-B396930A0977}"/>
                </a:ext>
              </a:extLst>
            </p:cNvPr>
            <p:cNvSpPr>
              <a:spLocks noChangeArrowheads="1"/>
            </p:cNvSpPr>
            <p:nvPr/>
          </p:nvSpPr>
          <p:spPr bwMode="auto">
            <a:xfrm>
              <a:off x="3608" y="3634"/>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 name="Rectangle 59">
              <a:extLst>
                <a:ext uri="{FF2B5EF4-FFF2-40B4-BE49-F238E27FC236}">
                  <a16:creationId xmlns:a16="http://schemas.microsoft.com/office/drawing/2014/main" id="{192BE90F-D793-492E-A3B7-EA7820726CC6}"/>
                </a:ext>
              </a:extLst>
            </p:cNvPr>
            <p:cNvSpPr>
              <a:spLocks noChangeArrowheads="1"/>
            </p:cNvSpPr>
            <p:nvPr/>
          </p:nvSpPr>
          <p:spPr bwMode="auto">
            <a:xfrm>
              <a:off x="3708" y="3631"/>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110" name="Rectangle 60">
              <a:extLst>
                <a:ext uri="{FF2B5EF4-FFF2-40B4-BE49-F238E27FC236}">
                  <a16:creationId xmlns:a16="http://schemas.microsoft.com/office/drawing/2014/main" id="{40DB4C30-6823-43E3-84EB-94EB0F3EA78B}"/>
                </a:ext>
              </a:extLst>
            </p:cNvPr>
            <p:cNvSpPr>
              <a:spLocks noChangeArrowheads="1"/>
            </p:cNvSpPr>
            <p:nvPr/>
          </p:nvSpPr>
          <p:spPr bwMode="auto">
            <a:xfrm>
              <a:off x="2659" y="1931"/>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 name="Rectangle 61">
              <a:extLst>
                <a:ext uri="{FF2B5EF4-FFF2-40B4-BE49-F238E27FC236}">
                  <a16:creationId xmlns:a16="http://schemas.microsoft.com/office/drawing/2014/main" id="{EA543AEF-7144-4E27-9189-94E06B3B5BDB}"/>
                </a:ext>
              </a:extLst>
            </p:cNvPr>
            <p:cNvSpPr>
              <a:spLocks noChangeArrowheads="1"/>
            </p:cNvSpPr>
            <p:nvPr/>
          </p:nvSpPr>
          <p:spPr bwMode="auto">
            <a:xfrm>
              <a:off x="2659" y="1931"/>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2" name="Rectangle 62">
              <a:extLst>
                <a:ext uri="{FF2B5EF4-FFF2-40B4-BE49-F238E27FC236}">
                  <a16:creationId xmlns:a16="http://schemas.microsoft.com/office/drawing/2014/main" id="{ED9FB6F3-04D0-45C0-8197-39C3AD669B10}"/>
                </a:ext>
              </a:extLst>
            </p:cNvPr>
            <p:cNvSpPr>
              <a:spLocks noChangeArrowheads="1"/>
            </p:cNvSpPr>
            <p:nvPr/>
          </p:nvSpPr>
          <p:spPr bwMode="auto">
            <a:xfrm>
              <a:off x="2788" y="1929"/>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113" name="Rectangle 63">
              <a:extLst>
                <a:ext uri="{FF2B5EF4-FFF2-40B4-BE49-F238E27FC236}">
                  <a16:creationId xmlns:a16="http://schemas.microsoft.com/office/drawing/2014/main" id="{ACEFB762-E55A-4FAB-A29E-8E8B1BB424AB}"/>
                </a:ext>
              </a:extLst>
            </p:cNvPr>
            <p:cNvSpPr>
              <a:spLocks noChangeArrowheads="1"/>
            </p:cNvSpPr>
            <p:nvPr/>
          </p:nvSpPr>
          <p:spPr bwMode="auto">
            <a:xfrm>
              <a:off x="3608" y="1398"/>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4" name="Rectangle 64">
              <a:extLst>
                <a:ext uri="{FF2B5EF4-FFF2-40B4-BE49-F238E27FC236}">
                  <a16:creationId xmlns:a16="http://schemas.microsoft.com/office/drawing/2014/main" id="{D8A02C4C-A686-4E7A-B7FA-92A1443744F4}"/>
                </a:ext>
              </a:extLst>
            </p:cNvPr>
            <p:cNvSpPr>
              <a:spLocks noChangeArrowheads="1"/>
            </p:cNvSpPr>
            <p:nvPr/>
          </p:nvSpPr>
          <p:spPr bwMode="auto">
            <a:xfrm>
              <a:off x="3608" y="1398"/>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5" name="Rectangle 65">
              <a:extLst>
                <a:ext uri="{FF2B5EF4-FFF2-40B4-BE49-F238E27FC236}">
                  <a16:creationId xmlns:a16="http://schemas.microsoft.com/office/drawing/2014/main" id="{F72AA4C7-B6FB-45F4-A0E0-66A7D898764E}"/>
                </a:ext>
              </a:extLst>
            </p:cNvPr>
            <p:cNvSpPr>
              <a:spLocks noChangeArrowheads="1"/>
            </p:cNvSpPr>
            <p:nvPr/>
          </p:nvSpPr>
          <p:spPr bwMode="auto">
            <a:xfrm>
              <a:off x="3676" y="1396"/>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116" name="Arrow: Left 115">
            <a:extLst>
              <a:ext uri="{FF2B5EF4-FFF2-40B4-BE49-F238E27FC236}">
                <a16:creationId xmlns:a16="http://schemas.microsoft.com/office/drawing/2014/main" id="{4CC940D3-0597-4D2A-AB10-0442157A5271}"/>
              </a:ext>
            </a:extLst>
          </p:cNvPr>
          <p:cNvSpPr/>
          <p:nvPr/>
        </p:nvSpPr>
        <p:spPr>
          <a:xfrm rot="7670564">
            <a:off x="6952617" y="3481439"/>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9" name="Arrow: Left 118">
            <a:extLst>
              <a:ext uri="{FF2B5EF4-FFF2-40B4-BE49-F238E27FC236}">
                <a16:creationId xmlns:a16="http://schemas.microsoft.com/office/drawing/2014/main" id="{8CDFDA64-976D-4677-A601-60B1D68473FB}"/>
              </a:ext>
            </a:extLst>
          </p:cNvPr>
          <p:cNvSpPr/>
          <p:nvPr/>
        </p:nvSpPr>
        <p:spPr>
          <a:xfrm rot="5400000">
            <a:off x="6058785" y="2920786"/>
            <a:ext cx="1274257"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1434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37DE35-71AD-4D2A-994F-E3077A9FF6EE}"/>
              </a:ext>
            </a:extLst>
          </p:cNvPr>
          <p:cNvPicPr>
            <a:picLocks noChangeAspect="1"/>
          </p:cNvPicPr>
          <p:nvPr/>
        </p:nvPicPr>
        <p:blipFill>
          <a:blip r:embed="rId3"/>
          <a:stretch>
            <a:fillRect/>
          </a:stretch>
        </p:blipFill>
        <p:spPr>
          <a:xfrm>
            <a:off x="1376752" y="2014026"/>
            <a:ext cx="6485884" cy="4329023"/>
          </a:xfrm>
          <a:prstGeom prst="rect">
            <a:avLst/>
          </a:prstGeom>
        </p:spPr>
      </p:pic>
      <p:sp>
        <p:nvSpPr>
          <p:cNvPr id="2" name="Title 1"/>
          <p:cNvSpPr>
            <a:spLocks noGrp="1"/>
          </p:cNvSpPr>
          <p:nvPr>
            <p:ph type="title"/>
          </p:nvPr>
        </p:nvSpPr>
        <p:spPr/>
        <p:txBody>
          <a:bodyPr/>
          <a:lstStyle/>
          <a:p>
            <a:r>
              <a:rPr lang="en-US" dirty="0"/>
              <a:t>PEPA</a:t>
            </a:r>
          </a:p>
        </p:txBody>
      </p:sp>
      <p:sp>
        <p:nvSpPr>
          <p:cNvPr id="3" name="Content Placeholder 2"/>
          <p:cNvSpPr>
            <a:spLocks noGrp="1"/>
          </p:cNvSpPr>
          <p:nvPr>
            <p:ph idx="1"/>
          </p:nvPr>
        </p:nvSpPr>
        <p:spPr>
          <a:xfrm>
            <a:off x="745957" y="1737361"/>
            <a:ext cx="7543801" cy="4023360"/>
          </a:xfrm>
        </p:spPr>
        <p:txBody>
          <a:bodyPr/>
          <a:lstStyle/>
          <a:p>
            <a:r>
              <a:rPr lang="en-GB" dirty="0"/>
              <a:t>Performance Evaluation Process Algebra</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dirty="0"/>
          </a:p>
        </p:txBody>
      </p:sp>
    </p:spTree>
    <p:extLst>
      <p:ext uri="{BB962C8B-B14F-4D97-AF65-F5344CB8AC3E}">
        <p14:creationId xmlns:p14="http://schemas.microsoft.com/office/powerpoint/2010/main" val="370218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PEPA Eclipse plugin</a:t>
            </a:r>
          </a:p>
        </p:txBody>
      </p:sp>
      <p:sp>
        <p:nvSpPr>
          <p:cNvPr id="5" name="Content Placeholder 4">
            <a:extLst>
              <a:ext uri="{FF2B5EF4-FFF2-40B4-BE49-F238E27FC236}">
                <a16:creationId xmlns:a16="http://schemas.microsoft.com/office/drawing/2014/main" id="{496C2724-B991-4801-8154-785F60B19E60}"/>
              </a:ext>
            </a:extLst>
          </p:cNvPr>
          <p:cNvSpPr>
            <a:spLocks noGrp="1"/>
          </p:cNvSpPr>
          <p:nvPr>
            <p:ph sz="half" idx="1"/>
          </p:nvPr>
        </p:nvSpPr>
        <p:spPr/>
        <p:txBody>
          <a:bodyPr>
            <a:normAutofit fontScale="70000" lnSpcReduction="20000"/>
          </a:bodyPr>
          <a:lstStyle/>
          <a:p>
            <a:r>
              <a:rPr lang="en-GB" dirty="0">
                <a:solidFill>
                  <a:srgbClr val="FF0000"/>
                </a:solidFill>
              </a:rPr>
              <a:t>a</a:t>
            </a:r>
            <a:r>
              <a:rPr lang="en-GB" dirty="0"/>
              <a:t> = 10.0; /* Athletics arrival rate */</a:t>
            </a:r>
          </a:p>
          <a:p>
            <a:r>
              <a:rPr lang="en-GB" dirty="0">
                <a:solidFill>
                  <a:srgbClr val="FF0000"/>
                </a:solidFill>
              </a:rPr>
              <a:t>c</a:t>
            </a:r>
            <a:r>
              <a:rPr lang="en-GB" dirty="0"/>
              <a:t> = 1.0; /* Cycling arrival rate */</a:t>
            </a:r>
          </a:p>
          <a:p>
            <a:r>
              <a:rPr lang="en-GB" dirty="0">
                <a:solidFill>
                  <a:srgbClr val="FF0000"/>
                </a:solidFill>
              </a:rPr>
              <a:t>s1</a:t>
            </a:r>
            <a:r>
              <a:rPr lang="en-GB" dirty="0"/>
              <a:t> = 5.0; /* Service rate 1 */</a:t>
            </a:r>
          </a:p>
          <a:p>
            <a:r>
              <a:rPr lang="en-GB" dirty="0">
                <a:solidFill>
                  <a:srgbClr val="FF0000"/>
                </a:solidFill>
              </a:rPr>
              <a:t>s2</a:t>
            </a:r>
            <a:r>
              <a:rPr lang="en-GB" dirty="0"/>
              <a:t> = 5.0; /* Service rate 2 */</a:t>
            </a:r>
          </a:p>
          <a:p>
            <a:r>
              <a:rPr lang="en-GB" dirty="0" err="1">
                <a:solidFill>
                  <a:srgbClr val="00B050"/>
                </a:solidFill>
              </a:rPr>
              <a:t>Arrival_A</a:t>
            </a:r>
            <a:r>
              <a:rPr lang="en-GB" dirty="0"/>
              <a:t> = (</a:t>
            </a:r>
            <a:r>
              <a:rPr lang="en-GB" dirty="0">
                <a:solidFill>
                  <a:srgbClr val="FF0000"/>
                </a:solidFill>
              </a:rPr>
              <a:t>athletics</a:t>
            </a:r>
            <a:r>
              <a:rPr lang="en-GB" dirty="0"/>
              <a:t>, </a:t>
            </a:r>
            <a:r>
              <a:rPr lang="en-GB" dirty="0">
                <a:solidFill>
                  <a:srgbClr val="FF0000"/>
                </a:solidFill>
              </a:rPr>
              <a:t>a</a:t>
            </a:r>
            <a:r>
              <a:rPr lang="en-GB" dirty="0"/>
              <a:t>).</a:t>
            </a:r>
            <a:r>
              <a:rPr lang="en-GB" dirty="0" err="1">
                <a:solidFill>
                  <a:srgbClr val="00B050"/>
                </a:solidFill>
              </a:rPr>
              <a:t>Arrival_A</a:t>
            </a:r>
            <a:r>
              <a:rPr lang="en-GB" dirty="0"/>
              <a:t>;</a:t>
            </a:r>
          </a:p>
          <a:p>
            <a:r>
              <a:rPr lang="en-GB" dirty="0" err="1">
                <a:solidFill>
                  <a:srgbClr val="00B050"/>
                </a:solidFill>
              </a:rPr>
              <a:t>Arrival_C</a:t>
            </a:r>
            <a:r>
              <a:rPr lang="en-GB" dirty="0"/>
              <a:t> = (</a:t>
            </a:r>
            <a:r>
              <a:rPr lang="en-GB" dirty="0">
                <a:solidFill>
                  <a:srgbClr val="FF0000"/>
                </a:solidFill>
              </a:rPr>
              <a:t>cycling</a:t>
            </a:r>
            <a:r>
              <a:rPr lang="en-GB" dirty="0"/>
              <a:t>, </a:t>
            </a:r>
            <a:r>
              <a:rPr lang="en-GB" dirty="0">
                <a:solidFill>
                  <a:srgbClr val="FF0000"/>
                </a:solidFill>
              </a:rPr>
              <a:t>c</a:t>
            </a:r>
            <a:r>
              <a:rPr lang="en-GB" dirty="0"/>
              <a:t>).</a:t>
            </a:r>
            <a:r>
              <a:rPr lang="en-GB" dirty="0" err="1">
                <a:solidFill>
                  <a:srgbClr val="00B050"/>
                </a:solidFill>
              </a:rPr>
              <a:t>Arrival_C</a:t>
            </a:r>
            <a:r>
              <a:rPr lang="en-GB" dirty="0"/>
              <a:t>;</a:t>
            </a:r>
          </a:p>
          <a:p>
            <a:r>
              <a:rPr lang="en-GB" dirty="0">
                <a:solidFill>
                  <a:srgbClr val="00B050"/>
                </a:solidFill>
              </a:rPr>
              <a:t>Service_1</a:t>
            </a:r>
            <a:r>
              <a:rPr lang="en-GB" dirty="0"/>
              <a:t> = (</a:t>
            </a:r>
            <a:r>
              <a:rPr lang="en-GB" dirty="0">
                <a:solidFill>
                  <a:srgbClr val="FF0000"/>
                </a:solidFill>
              </a:rPr>
              <a:t>serve1</a:t>
            </a:r>
            <a:r>
              <a:rPr lang="en-GB" dirty="0"/>
              <a:t>, </a:t>
            </a:r>
            <a:r>
              <a:rPr lang="en-GB" dirty="0">
                <a:solidFill>
                  <a:srgbClr val="FF0000"/>
                </a:solidFill>
              </a:rPr>
              <a:t>s1</a:t>
            </a:r>
            <a:r>
              <a:rPr lang="en-GB" dirty="0"/>
              <a:t>).</a:t>
            </a:r>
            <a:r>
              <a:rPr lang="en-GB" dirty="0">
                <a:solidFill>
                  <a:srgbClr val="00B050"/>
                </a:solidFill>
              </a:rPr>
              <a:t>Service_1</a:t>
            </a:r>
            <a:r>
              <a:rPr lang="en-GB" dirty="0"/>
              <a:t>;</a:t>
            </a:r>
          </a:p>
          <a:p>
            <a:r>
              <a:rPr lang="en-GB" dirty="0">
                <a:solidFill>
                  <a:srgbClr val="00B050"/>
                </a:solidFill>
              </a:rPr>
              <a:t>Service_2</a:t>
            </a:r>
            <a:r>
              <a:rPr lang="en-GB" dirty="0"/>
              <a:t> = (</a:t>
            </a:r>
            <a:r>
              <a:rPr lang="en-GB" dirty="0">
                <a:solidFill>
                  <a:srgbClr val="FF0000"/>
                </a:solidFill>
              </a:rPr>
              <a:t>serve2</a:t>
            </a:r>
            <a:r>
              <a:rPr lang="en-GB" dirty="0"/>
              <a:t>, </a:t>
            </a:r>
            <a:r>
              <a:rPr lang="en-GB" dirty="0">
                <a:solidFill>
                  <a:srgbClr val="FF0000"/>
                </a:solidFill>
              </a:rPr>
              <a:t>s2</a:t>
            </a:r>
            <a:r>
              <a:rPr lang="en-GB" dirty="0"/>
              <a:t>).</a:t>
            </a:r>
            <a:r>
              <a:rPr lang="en-GB" dirty="0">
                <a:solidFill>
                  <a:srgbClr val="00B050"/>
                </a:solidFill>
              </a:rPr>
              <a:t>Service_2</a:t>
            </a:r>
            <a:r>
              <a:rPr lang="en-GB" dirty="0"/>
              <a:t>; </a:t>
            </a:r>
          </a:p>
          <a:p>
            <a:r>
              <a:rPr lang="fr-FR" dirty="0">
                <a:solidFill>
                  <a:srgbClr val="00B050"/>
                </a:solidFill>
              </a:rPr>
              <a:t>Q_0</a:t>
            </a:r>
            <a:r>
              <a:rPr lang="fr-FR" dirty="0"/>
              <a:t> = (</a:t>
            </a:r>
            <a:r>
              <a:rPr lang="fr-FR" dirty="0" err="1">
                <a:solidFill>
                  <a:srgbClr val="FF0000"/>
                </a:solidFill>
              </a:rPr>
              <a:t>athletics</a:t>
            </a:r>
            <a:r>
              <a:rPr lang="fr-FR" dirty="0"/>
              <a:t>, T).</a:t>
            </a:r>
            <a:r>
              <a:rPr lang="fr-FR" dirty="0">
                <a:solidFill>
                  <a:srgbClr val="00B050"/>
                </a:solidFill>
              </a:rPr>
              <a:t>Q_1</a:t>
            </a:r>
            <a:r>
              <a:rPr lang="fr-FR" dirty="0"/>
              <a:t> + (</a:t>
            </a:r>
            <a:r>
              <a:rPr lang="fr-FR" dirty="0" err="1">
                <a:solidFill>
                  <a:srgbClr val="FF0000"/>
                </a:solidFill>
              </a:rPr>
              <a:t>cycling</a:t>
            </a:r>
            <a:r>
              <a:rPr lang="fr-FR" dirty="0"/>
              <a:t>, T).</a:t>
            </a:r>
            <a:r>
              <a:rPr lang="fr-FR" dirty="0">
                <a:solidFill>
                  <a:srgbClr val="00B050"/>
                </a:solidFill>
              </a:rPr>
              <a:t>Q_2</a:t>
            </a:r>
            <a:r>
              <a:rPr lang="fr-FR" dirty="0"/>
              <a:t>;</a:t>
            </a:r>
          </a:p>
          <a:p>
            <a:r>
              <a:rPr lang="fr-FR" dirty="0">
                <a:solidFill>
                  <a:srgbClr val="00B050"/>
                </a:solidFill>
              </a:rPr>
              <a:t>Q_1</a:t>
            </a:r>
            <a:r>
              <a:rPr lang="fr-FR" dirty="0"/>
              <a:t> = (</a:t>
            </a:r>
            <a:r>
              <a:rPr lang="fr-FR" dirty="0">
                <a:solidFill>
                  <a:srgbClr val="FF0000"/>
                </a:solidFill>
              </a:rPr>
              <a:t>serve1</a:t>
            </a:r>
            <a:r>
              <a:rPr lang="fr-FR" dirty="0"/>
              <a:t>, T).</a:t>
            </a:r>
            <a:r>
              <a:rPr lang="fr-FR" dirty="0">
                <a:solidFill>
                  <a:srgbClr val="00B050"/>
                </a:solidFill>
              </a:rPr>
              <a:t>Q_0</a:t>
            </a:r>
            <a:r>
              <a:rPr lang="fr-FR" dirty="0"/>
              <a:t>;</a:t>
            </a:r>
          </a:p>
          <a:p>
            <a:r>
              <a:rPr lang="fr-FR" dirty="0">
                <a:solidFill>
                  <a:srgbClr val="00B050"/>
                </a:solidFill>
              </a:rPr>
              <a:t>Q_2</a:t>
            </a:r>
            <a:r>
              <a:rPr lang="fr-FR" dirty="0"/>
              <a:t> = (</a:t>
            </a:r>
            <a:r>
              <a:rPr lang="fr-FR" dirty="0">
                <a:solidFill>
                  <a:srgbClr val="FF0000"/>
                </a:solidFill>
              </a:rPr>
              <a:t>serve2</a:t>
            </a:r>
            <a:r>
              <a:rPr lang="fr-FR" dirty="0"/>
              <a:t>, T).</a:t>
            </a:r>
            <a:r>
              <a:rPr lang="fr-FR" dirty="0">
                <a:solidFill>
                  <a:srgbClr val="00B050"/>
                </a:solidFill>
              </a:rPr>
              <a:t>Q_0</a:t>
            </a:r>
            <a:r>
              <a:rPr lang="fr-FR" dirty="0"/>
              <a:t>;</a:t>
            </a:r>
          </a:p>
          <a:p>
            <a:r>
              <a:rPr lang="en-GB" dirty="0" err="1">
                <a:solidFill>
                  <a:srgbClr val="00B050"/>
                </a:solidFill>
              </a:rPr>
              <a:t>Arrival_A</a:t>
            </a:r>
            <a:r>
              <a:rPr lang="en-GB" dirty="0"/>
              <a:t> &lt;</a:t>
            </a:r>
            <a:r>
              <a:rPr lang="en-GB" dirty="0">
                <a:solidFill>
                  <a:srgbClr val="FF0000"/>
                </a:solidFill>
              </a:rPr>
              <a:t>athletics</a:t>
            </a:r>
            <a:r>
              <a:rPr lang="en-GB" dirty="0"/>
              <a:t>&gt; </a:t>
            </a:r>
            <a:r>
              <a:rPr lang="en-GB" dirty="0">
                <a:solidFill>
                  <a:srgbClr val="00B050"/>
                </a:solidFill>
              </a:rPr>
              <a:t>Q_0</a:t>
            </a:r>
            <a:r>
              <a:rPr lang="en-GB" dirty="0"/>
              <a:t>[20]  &lt;</a:t>
            </a:r>
            <a:r>
              <a:rPr lang="en-GB" dirty="0">
                <a:solidFill>
                  <a:srgbClr val="FF0000"/>
                </a:solidFill>
              </a:rPr>
              <a:t>serve1</a:t>
            </a:r>
            <a:r>
              <a:rPr lang="en-GB" dirty="0"/>
              <a:t>&gt; </a:t>
            </a:r>
            <a:r>
              <a:rPr lang="en-GB" dirty="0">
                <a:solidFill>
                  <a:srgbClr val="00B050"/>
                </a:solidFill>
              </a:rPr>
              <a:t>Service_1</a:t>
            </a:r>
            <a:r>
              <a:rPr lang="en-GB" dirty="0"/>
              <a:t>  &lt;</a:t>
            </a:r>
            <a:r>
              <a:rPr lang="en-GB" dirty="0">
                <a:solidFill>
                  <a:srgbClr val="FF0000"/>
                </a:solidFill>
              </a:rPr>
              <a:t>cycling</a:t>
            </a:r>
            <a:r>
              <a:rPr lang="en-GB" dirty="0"/>
              <a:t>&gt; </a:t>
            </a:r>
            <a:r>
              <a:rPr lang="en-GB" dirty="0" err="1">
                <a:solidFill>
                  <a:srgbClr val="00B050"/>
                </a:solidFill>
              </a:rPr>
              <a:t>Arrival_C</a:t>
            </a:r>
            <a:r>
              <a:rPr lang="en-GB" dirty="0"/>
              <a:t>  &lt;</a:t>
            </a:r>
            <a:r>
              <a:rPr lang="en-GB" dirty="0">
                <a:solidFill>
                  <a:srgbClr val="FF0000"/>
                </a:solidFill>
              </a:rPr>
              <a:t>serve2</a:t>
            </a:r>
            <a:r>
              <a:rPr lang="en-GB" dirty="0"/>
              <a:t>&gt; </a:t>
            </a:r>
            <a:r>
              <a:rPr lang="en-GB" dirty="0">
                <a:solidFill>
                  <a:srgbClr val="00B050"/>
                </a:solidFill>
              </a:rPr>
              <a:t>Service_2</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9</a:t>
            </a:fld>
            <a:endParaRPr lang="en-US" dirty="0"/>
          </a:p>
        </p:txBody>
      </p:sp>
      <p:pic>
        <p:nvPicPr>
          <p:cNvPr id="11" name="Content Placeholder 10">
            <a:extLst>
              <a:ext uri="{FF2B5EF4-FFF2-40B4-BE49-F238E27FC236}">
                <a16:creationId xmlns:a16="http://schemas.microsoft.com/office/drawing/2014/main" id="{A394CDC6-2B2A-4678-B0A9-84A79BCC369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52888" y="2738282"/>
            <a:ext cx="2324424" cy="2238687"/>
          </a:xfrm>
        </p:spPr>
      </p:pic>
    </p:spTree>
    <p:extLst>
      <p:ext uri="{BB962C8B-B14F-4D97-AF65-F5344CB8AC3E}">
        <p14:creationId xmlns:p14="http://schemas.microsoft.com/office/powerpoint/2010/main" val="284327018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2039</Words>
  <Application>Microsoft Office PowerPoint</Application>
  <PresentationFormat>On-screen Show (4:3)</PresentationFormat>
  <Paragraphs>502</Paragraphs>
  <Slides>23</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Performance modelling of skewed demand in complex systems</vt:lpstr>
      <vt:lpstr>Introduction</vt:lpstr>
      <vt:lpstr>Motivation</vt:lpstr>
      <vt:lpstr>Outline</vt:lpstr>
      <vt:lpstr>Use Case – Olympic Ticketing</vt:lpstr>
      <vt:lpstr>Queue vs Microservices</vt:lpstr>
      <vt:lpstr>Distributed Databases</vt:lpstr>
      <vt:lpstr>PEPA</vt:lpstr>
      <vt:lpstr>PEPA Eclipse plugin</vt:lpstr>
      <vt:lpstr>Methods</vt:lpstr>
      <vt:lpstr>System Model</vt:lpstr>
      <vt:lpstr>Testing</vt:lpstr>
      <vt:lpstr>Testing</vt:lpstr>
      <vt:lpstr>Testing - JMeter</vt:lpstr>
      <vt:lpstr>System 1</vt:lpstr>
      <vt:lpstr>Results (model vs built)</vt:lpstr>
      <vt:lpstr>System 2</vt:lpstr>
      <vt:lpstr>Results (model vs built)</vt:lpstr>
      <vt:lpstr>System 3</vt:lpstr>
      <vt:lpstr>Results (model vs built)</vt:lpstr>
      <vt:lpstr>Results (model vs built)</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2017-03-14T20:47:16Z</dcterms:created>
  <dcterms:modified xsi:type="dcterms:W3CDTF">2017-08-06T14:48:57Z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