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59" r:id="rId5"/>
    <p:sldId id="260" r:id="rId6"/>
    <p:sldId id="287" r:id="rId7"/>
    <p:sldId id="262" r:id="rId8"/>
    <p:sldId id="286" r:id="rId9"/>
    <p:sldId id="283" r:id="rId10"/>
    <p:sldId id="277" r:id="rId11"/>
    <p:sldId id="279" r:id="rId12"/>
    <p:sldId id="282" r:id="rId13"/>
    <p:sldId id="290" r:id="rId14"/>
    <p:sldId id="284" r:id="rId15"/>
    <p:sldId id="266" r:id="rId16"/>
    <p:sldId id="276" r:id="rId17"/>
    <p:sldId id="280" r:id="rId18"/>
    <p:sldId id="289" r:id="rId19"/>
    <p:sldId id="281" r:id="rId20"/>
    <p:sldId id="288" r:id="rId21"/>
    <p:sldId id="291" r:id="rId22"/>
    <p:sldId id="285" r:id="rId23"/>
    <p:sldId id="278" r:id="rId24"/>
    <p:sldId id="270" r:id="rId25"/>
    <p:sldId id="292"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91" d="100"/>
          <a:sy n="91" d="100"/>
        </p:scale>
        <p:origin x="1386" y="96"/>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112" d="100"/>
          <a:sy n="112" d="100"/>
        </p:scale>
        <p:origin x="21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Actual athletics</a:t>
            </a:r>
            <a:r>
              <a:rPr lang="en-GB" baseline="0" dirty="0" smtClean="0"/>
              <a:t> throughput (with replication and without)</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Replication</c:v>
                </c:pt>
              </c:strCache>
            </c:strRef>
          </c:tx>
          <c:spPr>
            <a:ln w="28575" cap="rnd">
              <a:solidFill>
                <a:schemeClr val="accent1"/>
              </a:solidFill>
              <a:round/>
            </a:ln>
            <a:effectLst/>
          </c:spPr>
          <c:marker>
            <c:symbol val="none"/>
          </c:marker>
          <c:cat>
            <c:numRef>
              <c:f>Sheet1!$A$2:$A$11</c:f>
              <c:numCache>
                <c:formatCode>General</c:formatCode>
                <c:ptCount val="10"/>
                <c:pt idx="0">
                  <c:v>95</c:v>
                </c:pt>
                <c:pt idx="1">
                  <c:v>190</c:v>
                </c:pt>
                <c:pt idx="2">
                  <c:v>285</c:v>
                </c:pt>
                <c:pt idx="3">
                  <c:v>380</c:v>
                </c:pt>
                <c:pt idx="4">
                  <c:v>475</c:v>
                </c:pt>
                <c:pt idx="5">
                  <c:v>570</c:v>
                </c:pt>
                <c:pt idx="6">
                  <c:v>665</c:v>
                </c:pt>
                <c:pt idx="7">
                  <c:v>760</c:v>
                </c:pt>
                <c:pt idx="8">
                  <c:v>855</c:v>
                </c:pt>
                <c:pt idx="9">
                  <c:v>950</c:v>
                </c:pt>
              </c:numCache>
            </c:numRef>
          </c:cat>
          <c:val>
            <c:numRef>
              <c:f>Sheet1!$B$2:$B$11</c:f>
              <c:numCache>
                <c:formatCode>General</c:formatCode>
                <c:ptCount val="10"/>
                <c:pt idx="0">
                  <c:v>111.974</c:v>
                </c:pt>
                <c:pt idx="1">
                  <c:v>219.24799999999999</c:v>
                </c:pt>
                <c:pt idx="2">
                  <c:v>336.25400000000002</c:v>
                </c:pt>
                <c:pt idx="3">
                  <c:v>379.096</c:v>
                </c:pt>
                <c:pt idx="4">
                  <c:v>393.12199999999899</c:v>
                </c:pt>
                <c:pt idx="5">
                  <c:v>404.55</c:v>
                </c:pt>
                <c:pt idx="6">
                  <c:v>415.50599999999997</c:v>
                </c:pt>
                <c:pt idx="7">
                  <c:v>416.2</c:v>
                </c:pt>
                <c:pt idx="8">
                  <c:v>414.04799999999898</c:v>
                </c:pt>
                <c:pt idx="9">
                  <c:v>422.42399999999998</c:v>
                </c:pt>
              </c:numCache>
            </c:numRef>
          </c:val>
          <c:smooth val="0"/>
          <c:extLst>
            <c:ext xmlns:c16="http://schemas.microsoft.com/office/drawing/2014/chart" uri="{C3380CC4-5D6E-409C-BE32-E72D297353CC}">
              <c16:uniqueId val="{00000000-82C0-458D-BFE2-110496F4459F}"/>
            </c:ext>
          </c:extLst>
        </c:ser>
        <c:ser>
          <c:idx val="1"/>
          <c:order val="1"/>
          <c:tx>
            <c:strRef>
              <c:f>Sheet1!$C$1</c:f>
              <c:strCache>
                <c:ptCount val="1"/>
                <c:pt idx="0">
                  <c:v>No Replica</c:v>
                </c:pt>
              </c:strCache>
            </c:strRef>
          </c:tx>
          <c:spPr>
            <a:ln w="28575" cap="rnd">
              <a:solidFill>
                <a:schemeClr val="accent2"/>
              </a:solidFill>
              <a:round/>
            </a:ln>
            <a:effectLst/>
          </c:spPr>
          <c:marker>
            <c:symbol val="none"/>
          </c:marker>
          <c:cat>
            <c:numRef>
              <c:f>Sheet1!$A$2:$A$11</c:f>
              <c:numCache>
                <c:formatCode>General</c:formatCode>
                <c:ptCount val="10"/>
                <c:pt idx="0">
                  <c:v>95</c:v>
                </c:pt>
                <c:pt idx="1">
                  <c:v>190</c:v>
                </c:pt>
                <c:pt idx="2">
                  <c:v>285</c:v>
                </c:pt>
                <c:pt idx="3">
                  <c:v>380</c:v>
                </c:pt>
                <c:pt idx="4">
                  <c:v>475</c:v>
                </c:pt>
                <c:pt idx="5">
                  <c:v>570</c:v>
                </c:pt>
                <c:pt idx="6">
                  <c:v>665</c:v>
                </c:pt>
                <c:pt idx="7">
                  <c:v>760</c:v>
                </c:pt>
                <c:pt idx="8">
                  <c:v>855</c:v>
                </c:pt>
                <c:pt idx="9">
                  <c:v>950</c:v>
                </c:pt>
              </c:numCache>
            </c:numRef>
          </c:cat>
          <c:val>
            <c:numRef>
              <c:f>Sheet1!$C$2:$C$11</c:f>
              <c:numCache>
                <c:formatCode>General</c:formatCode>
                <c:ptCount val="10"/>
                <c:pt idx="0">
                  <c:v>94.554000000000002</c:v>
                </c:pt>
                <c:pt idx="1">
                  <c:v>186.024</c:v>
                </c:pt>
                <c:pt idx="2">
                  <c:v>282.04000000000002</c:v>
                </c:pt>
                <c:pt idx="3">
                  <c:v>346.47199999999998</c:v>
                </c:pt>
                <c:pt idx="4">
                  <c:v>358.00400000000002</c:v>
                </c:pt>
                <c:pt idx="5">
                  <c:v>366.89599999999899</c:v>
                </c:pt>
                <c:pt idx="6">
                  <c:v>369.28599999999898</c:v>
                </c:pt>
                <c:pt idx="7">
                  <c:v>378.13799999999998</c:v>
                </c:pt>
                <c:pt idx="8">
                  <c:v>374.62400000000002</c:v>
                </c:pt>
                <c:pt idx="9">
                  <c:v>378.9</c:v>
                </c:pt>
              </c:numCache>
            </c:numRef>
          </c:val>
          <c:smooth val="0"/>
          <c:extLst>
            <c:ext xmlns:c16="http://schemas.microsoft.com/office/drawing/2014/chart" uri="{C3380CC4-5D6E-409C-BE32-E72D297353CC}">
              <c16:uniqueId val="{00000001-82C0-458D-BFE2-110496F4459F}"/>
            </c:ext>
          </c:extLst>
        </c:ser>
        <c:dLbls>
          <c:showLegendKey val="0"/>
          <c:showVal val="0"/>
          <c:showCatName val="0"/>
          <c:showSerName val="0"/>
          <c:showPercent val="0"/>
          <c:showBubbleSize val="0"/>
        </c:dLbls>
        <c:smooth val="0"/>
        <c:axId val="382517968"/>
        <c:axId val="382521248"/>
      </c:lineChart>
      <c:catAx>
        <c:axId val="3825179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Demand (requests/second)</a:t>
                </a:r>
                <a:endParaRPr lang="en-GB"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521248"/>
        <c:crosses val="autoZero"/>
        <c:auto val="1"/>
        <c:lblAlgn val="ctr"/>
        <c:lblOffset val="100"/>
        <c:noMultiLvlLbl val="0"/>
      </c:catAx>
      <c:valAx>
        <c:axId val="38252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Throughput (requests/second)</a:t>
                </a:r>
                <a:endParaRPr lang="en-GB"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517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DB node throughput (model)</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0-A8FF-4A83-9382-D7ECEFCD3931}"/>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c:v>
                </c:pt>
                <c:pt idx="1">
                  <c:v>1.24</c:v>
                </c:pt>
                <c:pt idx="2">
                  <c:v>1.47</c:v>
                </c:pt>
                <c:pt idx="3">
                  <c:v>1.47</c:v>
                </c:pt>
              </c:numCache>
            </c:numRef>
          </c:val>
          <c:extLst>
            <c:ext xmlns:c16="http://schemas.microsoft.com/office/drawing/2014/chart" uri="{C3380CC4-5D6E-409C-BE32-E72D297353CC}">
              <c16:uniqueId val="{00000001-A8FF-4A83-9382-D7ECEFCD3931}"/>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2-A8FF-4A83-9382-D7ECEFCD3931}"/>
            </c:ext>
          </c:extLst>
        </c:ser>
        <c:dLbls>
          <c:showLegendKey val="0"/>
          <c:showVal val="0"/>
          <c:showCatName val="0"/>
          <c:showSerName val="0"/>
          <c:showPercent val="0"/>
          <c:showBubbleSize val="0"/>
        </c:dLbls>
        <c:gapWidth val="219"/>
        <c:overlap val="-27"/>
        <c:axId val="543484544"/>
        <c:axId val="543489136"/>
      </c:barChart>
      <c:catAx>
        <c:axId val="54348454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Relative Demand</a:t>
                </a:r>
                <a:endParaRPr lang="en-GB"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9136"/>
        <c:crosses val="autoZero"/>
        <c:auto val="1"/>
        <c:lblAlgn val="ctr"/>
        <c:lblOffset val="100"/>
        <c:noMultiLvlLbl val="0"/>
      </c:catAx>
      <c:valAx>
        <c:axId val="54348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Relative Throughput</a:t>
                </a:r>
                <a:endParaRPr lang="en-GB"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4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DB node throughput (built)</a:t>
            </a:r>
            <a:endParaRPr lang="en-GB"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0.91506666666666658</c:v>
                </c:pt>
                <c:pt idx="1">
                  <c:v>1.2982</c:v>
                </c:pt>
                <c:pt idx="2">
                  <c:v>1.1725333333333332</c:v>
                </c:pt>
                <c:pt idx="3">
                  <c:v>1.1374000000000002</c:v>
                </c:pt>
              </c:numCache>
            </c:numRef>
          </c:val>
          <c:extLst>
            <c:ext xmlns:c16="http://schemas.microsoft.com/office/drawing/2014/chart" uri="{C3380CC4-5D6E-409C-BE32-E72D297353CC}">
              <c16:uniqueId val="{00000000-76C2-4881-AECB-B20A2EF72AFC}"/>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1.1172000000000002</c:v>
                </c:pt>
                <c:pt idx="1">
                  <c:v>1.2331999999999999</c:v>
                </c:pt>
                <c:pt idx="2">
                  <c:v>0.94899999999999995</c:v>
                </c:pt>
                <c:pt idx="3">
                  <c:v>0.59093333333333331</c:v>
                </c:pt>
              </c:numCache>
            </c:numRef>
          </c:val>
          <c:extLst>
            <c:ext xmlns:c16="http://schemas.microsoft.com/office/drawing/2014/chart" uri="{C3380CC4-5D6E-409C-BE32-E72D297353CC}">
              <c16:uniqueId val="{00000001-76C2-4881-AECB-B20A2EF72AFC}"/>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1.0066666666666666</c:v>
                </c:pt>
                <c:pt idx="1">
                  <c:v>2.0105999999999997</c:v>
                </c:pt>
                <c:pt idx="2">
                  <c:v>2.1804666666666668</c:v>
                </c:pt>
                <c:pt idx="3">
                  <c:v>2.2748666666666666</c:v>
                </c:pt>
              </c:numCache>
            </c:numRef>
          </c:val>
          <c:extLst>
            <c:ext xmlns:c16="http://schemas.microsoft.com/office/drawing/2014/chart" uri="{C3380CC4-5D6E-409C-BE32-E72D297353CC}">
              <c16:uniqueId val="{00000002-76C2-4881-AECB-B20A2EF72AFC}"/>
            </c:ext>
          </c:extLst>
        </c:ser>
        <c:dLbls>
          <c:showLegendKey val="0"/>
          <c:showVal val="0"/>
          <c:showCatName val="0"/>
          <c:showSerName val="0"/>
          <c:showPercent val="0"/>
          <c:showBubbleSize val="0"/>
        </c:dLbls>
        <c:gapWidth val="219"/>
        <c:overlap val="-27"/>
        <c:axId val="402122144"/>
        <c:axId val="402123128"/>
      </c:barChart>
      <c:catAx>
        <c:axId val="40212214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Relative Demand</a:t>
                </a:r>
                <a:endParaRPr lang="en-GB"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3128"/>
        <c:crosses val="autoZero"/>
        <c:auto val="1"/>
        <c:lblAlgn val="ctr"/>
        <c:lblOffset val="100"/>
        <c:noMultiLvlLbl val="0"/>
      </c:catAx>
      <c:valAx>
        <c:axId val="402123128"/>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smtClean="0"/>
                  <a:t>Relative Throughput</a:t>
                </a:r>
                <a:endParaRPr lang="en-GB"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2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sz="1400" dirty="0"/>
              <a:t>Performance modelling of skewed demand in complex systems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8/8/2017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8/8/2017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dirty="0"/>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Combining component models – queue model in red, distributed DB with replication in blue.</a:t>
            </a:r>
          </a:p>
          <a:p>
            <a:r>
              <a:rPr lang="en-GB" dirty="0"/>
              <a:t>Shared activities in purple.</a:t>
            </a:r>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56467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Spring – lightweight</a:t>
            </a:r>
            <a:r>
              <a:rPr lang="en-GB" baseline="0" dirty="0" smtClean="0"/>
              <a:t> code for RESTful APIs to database repository</a:t>
            </a:r>
          </a:p>
          <a:p>
            <a:r>
              <a:rPr lang="en-GB" baseline="0" dirty="0" smtClean="0"/>
              <a:t>Cassandra database – as we are modelling consistent hashing</a:t>
            </a:r>
          </a:p>
          <a:p>
            <a:r>
              <a:rPr lang="en-GB" baseline="0" dirty="0" smtClean="0"/>
              <a:t>MS Azure Storage Queues – University subscription available, storage queues not FIFO (matches the model)</a:t>
            </a:r>
          </a:p>
          <a:p>
            <a:r>
              <a:rPr lang="en-GB" baseline="0" dirty="0" smtClean="0"/>
              <a:t>Popular metrics library available for Java that is also compatible with Spring, measure throughput over time</a:t>
            </a:r>
          </a:p>
          <a:p>
            <a:r>
              <a:rPr lang="en-GB" baseline="0" dirty="0" smtClean="0"/>
              <a:t>JMeter </a:t>
            </a:r>
            <a:r>
              <a:rPr lang="en-GB" baseline="0" dirty="0" smtClean="0"/>
              <a:t>demand simulation, see later slide</a:t>
            </a:r>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300938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‘control’ interfaces that are counted in metrics (and can be measured) but don’t have the overheads of DB access.  The models explore what happens when the demand gets too</a:t>
            </a:r>
            <a:r>
              <a:rPr lang="en-GB" baseline="0" dirty="0" smtClean="0"/>
              <a:t> high for a data node to handle.</a:t>
            </a:r>
          </a:p>
          <a:p>
            <a:endParaRPr lang="en-GB" baseline="0" dirty="0" smtClean="0"/>
          </a:p>
          <a:p>
            <a:r>
              <a:rPr lang="en-GB" baseline="0" dirty="0" smtClean="0"/>
              <a:t>This also meant finding a way to slow down the Cassandra database relative to the worker applications.</a:t>
            </a:r>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376006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Simulate the demand with </a:t>
            </a:r>
            <a:r>
              <a:rPr lang="en-GB" dirty="0" smtClean="0"/>
              <a:t>JMeter.</a:t>
            </a:r>
            <a:r>
              <a:rPr lang="en-GB" baseline="0" dirty="0" smtClean="0"/>
              <a:t>  </a:t>
            </a:r>
            <a:r>
              <a:rPr lang="en-GB" baseline="0" dirty="0" smtClean="0"/>
              <a:t>Test plan uses different thread groups for Athletics and Cycling, each accesses the relevant RESTful APIs (microservices or Azure queue) using a Poisson (negative exponential) distribution to match the PEPA models.  Increase the Athletics demand by increasing the number of threads i.e. system users in this group.</a:t>
            </a:r>
            <a:endParaRPr lang="en-GB" dirty="0"/>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386960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Separate end-to-end services for handling </a:t>
            </a:r>
            <a:r>
              <a:rPr lang="en-GB" sz="1200" b="0" i="0" u="none" strike="noStrike" kern="1200" baseline="0" dirty="0">
                <a:solidFill>
                  <a:schemeClr val="tx1"/>
                </a:solidFill>
                <a:latin typeface="+mn-lt"/>
                <a:ea typeface="+mn-ea"/>
                <a:cs typeface="+mn-cs"/>
              </a:rPr>
              <a:t>athletics and cycling ticket requests. This is not a `natural' microservices implementation, which would be more likely to separate on operations e.g. searching, booking and returning tickets, but it is comparable to the distributed database models.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system has two separate databases, one for athletics tickets, one for cycling, and each has its own dedicated worker application.</a:t>
            </a:r>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266195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Results for simple</a:t>
            </a:r>
            <a:r>
              <a:rPr lang="en-GB" baseline="0" dirty="0" smtClean="0"/>
              <a:t> microservices system</a:t>
            </a:r>
            <a:r>
              <a:rPr lang="en-GB" dirty="0" smtClean="0"/>
              <a:t>, model vs built system.</a:t>
            </a:r>
            <a:r>
              <a:rPr lang="en-GB" baseline="0" dirty="0" smtClean="0"/>
              <a:t>  </a:t>
            </a:r>
            <a:r>
              <a:rPr lang="en-GB" dirty="0" smtClean="0"/>
              <a:t>Model is on the left.  Cycling demand is at a constant rate of 1, Athletics</a:t>
            </a:r>
            <a:r>
              <a:rPr lang="en-GB" baseline="0" dirty="0" smtClean="0"/>
              <a:t> demand from 1-10</a:t>
            </a:r>
            <a:r>
              <a:rPr lang="en-GB" dirty="0" smtClean="0"/>
              <a:t>.</a:t>
            </a:r>
          </a:p>
          <a:p>
            <a:endParaRPr lang="en-GB" dirty="0" smtClean="0"/>
          </a:p>
          <a:p>
            <a:r>
              <a:rPr lang="en-GB" dirty="0" smtClean="0"/>
              <a:t>Service rate of one data node is 6.5 (fed back from built system result),</a:t>
            </a:r>
            <a:r>
              <a:rPr lang="en-GB" baseline="0" dirty="0" smtClean="0"/>
              <a:t> both systems show Athletics throughput choked by this (model much more so), model predicts Cycling unaffected but a slow decline in the built system (co-residency effect, some Cassandra communication? Note that the control may have that pattern but far less marked if so)</a:t>
            </a:r>
            <a:endParaRPr lang="en-GB" dirty="0" smtClean="0"/>
          </a:p>
          <a:p>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1281237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Requests are sent to a shared middleware</a:t>
            </a:r>
            <a:r>
              <a:rPr lang="en-GB" baseline="0" dirty="0" smtClean="0"/>
              <a:t> queue, dequeued by a worker application which calls the distributed database, partitioned by sport with no replication.  The worker application has a high service rate (model) and is multithreaded on a 4-core VM (built).</a:t>
            </a:r>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997801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Results for queue and distributed DB with replication, model vs built system (built system results scaled down).  Model is on the left.  Cycling demand is at a constant rate of 1, Ratio is the ratio of athletics:cycling </a:t>
            </a:r>
            <a:r>
              <a:rPr lang="en-GB" i="1" dirty="0" smtClean="0"/>
              <a:t>throughput</a:t>
            </a:r>
            <a:r>
              <a:rPr lang="en-GB" dirty="0" smtClean="0"/>
              <a:t>.</a:t>
            </a:r>
          </a:p>
          <a:p>
            <a:endParaRPr lang="en-GB" dirty="0" smtClean="0"/>
          </a:p>
          <a:p>
            <a:r>
              <a:rPr lang="en-GB" dirty="0" smtClean="0"/>
              <a:t>Service rate of one data node is 5.  Model and system show cycling throughput constrained in the ratio of athletics:cycling </a:t>
            </a:r>
            <a:r>
              <a:rPr lang="en-GB" i="1" dirty="0" smtClean="0"/>
              <a:t>demand</a:t>
            </a:r>
            <a:r>
              <a:rPr lang="en-GB" dirty="0" smtClean="0"/>
              <a:t> in the queue (slightly less so in the built system).</a:t>
            </a:r>
          </a:p>
          <a:p>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100653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Requests are sent to a shared middleware</a:t>
            </a:r>
            <a:r>
              <a:rPr lang="en-GB" baseline="0" dirty="0" smtClean="0"/>
              <a:t> queue, dequeued by a worker application which calls the distributed database, partitioned by sport with 1 replica (we introduce a new sport, Diving, and an extra data node to test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worker application has a high service rate (model) and is multithreaded on a 4-core VM (built) – the same infrastructure from before is reused, just the DB configuration changes.</a:t>
            </a:r>
          </a:p>
          <a:p>
            <a:endParaRPr lang="en-GB" dirty="0"/>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301798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for queue and distributed DB with replication, model vs built system (built system results scaled down).  Model is on the left.  Cycling demand is at a constant rate of 1, the ratio is the ratio of athletics:cycling </a:t>
            </a:r>
            <a:r>
              <a:rPr lang="en-GB" i="1" dirty="0"/>
              <a:t>throughput</a:t>
            </a:r>
            <a:r>
              <a:rPr lang="en-GB" dirty="0"/>
              <a:t>.</a:t>
            </a:r>
          </a:p>
          <a:p>
            <a:endParaRPr lang="en-GB" dirty="0"/>
          </a:p>
          <a:p>
            <a:r>
              <a:rPr lang="en-GB" dirty="0"/>
              <a:t>Service rate of one data node is 5, model shows athletics demand shared between two nodes, built system shows much lower throughput.  Both show cycling throughput constrained in the ratio of athletics:cycling </a:t>
            </a:r>
            <a:r>
              <a:rPr lang="en-GB" i="1" dirty="0"/>
              <a:t>demand</a:t>
            </a:r>
            <a:r>
              <a:rPr lang="en-GB" dirty="0"/>
              <a:t> in the queue (slightly less so in the built system).</a:t>
            </a:r>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237912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dirty="0" smtClean="0"/>
              <a:t>Customers were prevented from using </a:t>
            </a:r>
            <a:r>
              <a:rPr lang="en-GB" b="1" dirty="0" smtClean="0"/>
              <a:t>any part </a:t>
            </a:r>
            <a:r>
              <a:rPr lang="en-GB" dirty="0" smtClean="0"/>
              <a:t>of the London 2012 Olympic ticketing website on launch day to avoid demand overloading the system.</a:t>
            </a:r>
          </a:p>
          <a:p>
            <a:r>
              <a:rPr lang="en-GB" dirty="0" smtClean="0"/>
              <a:t>Skewed</a:t>
            </a:r>
            <a:r>
              <a:rPr lang="en-GB" baseline="0" dirty="0" smtClean="0"/>
              <a:t> d</a:t>
            </a:r>
            <a:r>
              <a:rPr lang="en-GB" dirty="0" smtClean="0"/>
              <a:t>emand for one TV</a:t>
            </a:r>
            <a:r>
              <a:rPr lang="en-GB" baseline="0" dirty="0" smtClean="0"/>
              <a:t> programme </a:t>
            </a:r>
            <a:r>
              <a:rPr lang="en-GB" dirty="0" smtClean="0"/>
              <a:t>brought down HBO Go</a:t>
            </a:r>
          </a:p>
          <a:p>
            <a:r>
              <a:rPr lang="en-GB" dirty="0" smtClean="0"/>
              <a:t>Apple’s whole iTunes Store suﬀered outage on the launch day of the iPhone 7</a:t>
            </a:r>
            <a:endParaRPr lang="en-US" dirty="0" smtClean="0"/>
          </a:p>
          <a:p>
            <a:r>
              <a:rPr lang="en-GB" dirty="0" smtClean="0"/>
              <a:t>Using</a:t>
            </a:r>
            <a:r>
              <a:rPr lang="en-GB" baseline="0" dirty="0" smtClean="0"/>
              <a:t> </a:t>
            </a:r>
            <a:r>
              <a:rPr lang="en-GB" baseline="0" dirty="0" smtClean="0"/>
              <a:t>distributed technologies, s</a:t>
            </a:r>
            <a:r>
              <a:rPr lang="en-GB" dirty="0" smtClean="0"/>
              <a:t>kewed demand may be isolated so that it only aﬀects parts of a system, or shared equally between diﬀerent components.</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dirty="0"/>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Comparing the actual – not scaled - athletics</a:t>
            </a:r>
            <a:r>
              <a:rPr lang="en-GB" baseline="0" dirty="0" smtClean="0"/>
              <a:t> throughputs of the two DB configurations (with and without replication), shows that the throughput is higher for replication, but not by as much as the model predicted.  Next slide indicates what is happening with the data nodes.</a:t>
            </a:r>
            <a:endParaRPr lang="en-GB" dirty="0"/>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3035472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model</a:t>
            </a:r>
            <a:r>
              <a:rPr lang="en-GB" baseline="0" dirty="0" smtClean="0"/>
              <a:t> predicted that throughput would be shared equally between both data nodes with Athletics tickets, and both would approach the maximum rate of a single node.</a:t>
            </a:r>
          </a:p>
          <a:p>
            <a:endParaRPr lang="en-GB" baseline="0" dirty="0" smtClean="0"/>
          </a:p>
          <a:p>
            <a:r>
              <a:rPr lang="en-GB" baseline="0" dirty="0" smtClean="0"/>
              <a:t>The results show that these nodes do get increased throughout, but it isn’t equally shared.</a:t>
            </a:r>
            <a:endParaRPr lang="en-GB" dirty="0"/>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337911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shared queue model made successful predictions even though the model's queue size is much smaller than an actual Cloud service queue.</a:t>
            </a:r>
          </a:p>
          <a:p>
            <a:endParaRPr lang="en-GB" dirty="0"/>
          </a:p>
          <a:p>
            <a:r>
              <a:rPr lang="en-GB" dirty="0"/>
              <a:t>When using a distributed database with replication, there would also be throughput at the replica node, and that therefore the overall throughput of the skewed demand resource would be higher than for a distributed database without replication.</a:t>
            </a:r>
          </a:p>
          <a:p>
            <a:endParaRPr lang="en-GB" dirty="0"/>
          </a:p>
          <a:p>
            <a:r>
              <a:rPr lang="en-GB" dirty="0"/>
              <a:t>Built microservice showing VM co-residency issues?</a:t>
            </a:r>
          </a:p>
          <a:p>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4260175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Improved Models </a:t>
            </a:r>
            <a:r>
              <a:rPr lang="en-GB" dirty="0"/>
              <a:t>– </a:t>
            </a:r>
            <a:r>
              <a:rPr lang="en-GB" sz="1200" b="0" i="0" u="none" strike="noStrike" kern="1200" baseline="0" dirty="0">
                <a:solidFill>
                  <a:schemeClr val="tx1"/>
                </a:solidFill>
                <a:latin typeface="+mn-lt"/>
                <a:ea typeface="+mn-ea"/>
                <a:cs typeface="+mn-cs"/>
              </a:rPr>
              <a:t>build on the abstract database model to exhibit the true behaviour more closely</a:t>
            </a:r>
            <a:endParaRPr lang="en-GB" dirty="0"/>
          </a:p>
          <a:p>
            <a:r>
              <a:rPr lang="en-GB" b="1" dirty="0"/>
              <a:t>System Experiments </a:t>
            </a:r>
            <a:r>
              <a:rPr lang="en-GB" dirty="0"/>
              <a:t>– database partitioning that shares demand, different queueing strategies</a:t>
            </a:r>
          </a:p>
          <a:p>
            <a:r>
              <a:rPr lang="en-GB" b="1" dirty="0"/>
              <a:t>Unknown Skewed Demand </a:t>
            </a:r>
            <a:r>
              <a:rPr lang="en-GB" dirty="0"/>
              <a:t>– use models to adapt to emerging skewed demand e.g. flash crowds in P2P networks</a:t>
            </a:r>
          </a:p>
          <a:p>
            <a:r>
              <a:rPr lang="en-GB" b="1" dirty="0"/>
              <a:t>New Models </a:t>
            </a:r>
            <a:r>
              <a:rPr lang="en-GB" dirty="0"/>
              <a:t>– publish/subscribe middleware, adapted for event streaming service for realistic microservices</a:t>
            </a:r>
          </a:p>
          <a:p>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26172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smtClean="0"/>
              <a:t>Present a use</a:t>
            </a:r>
            <a:r>
              <a:rPr lang="en-US" baseline="0" dirty="0" smtClean="0"/>
              <a:t> case and select some distributed Cloud technologies.</a:t>
            </a:r>
          </a:p>
          <a:p>
            <a:r>
              <a:rPr lang="en-US" baseline="0" dirty="0" smtClean="0"/>
              <a:t>Introduce a modelling language called PEPA.</a:t>
            </a:r>
          </a:p>
          <a:p>
            <a:r>
              <a:rPr lang="en-US" baseline="0" dirty="0" smtClean="0"/>
              <a:t>Discuss the methods: produce models, test against built systems</a:t>
            </a:r>
          </a:p>
          <a:p>
            <a:r>
              <a:rPr lang="en-US" baseline="0" dirty="0" smtClean="0"/>
              <a:t>Present the results</a:t>
            </a:r>
          </a:p>
          <a:p>
            <a:r>
              <a:rPr lang="en-US" baseline="0" dirty="0" smtClean="0"/>
              <a:t>Discuss conclusions and ideas for future work</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dirty="0"/>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  This is a very general architecture, but a concrete example makes it easier to discuss.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 and a constant ‘normal’ demand for cycling etc.</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dirty="0"/>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 different</a:t>
            </a:r>
            <a:r>
              <a:rPr lang="en-GB" baseline="0" dirty="0" smtClean="0"/>
              <a:t> ways of connecting up distributed system components, message oriented middleware such as queues, microservices architecture</a:t>
            </a:r>
          </a:p>
          <a:p>
            <a:endParaRPr lang="en-GB" baseline="0" dirty="0" smtClean="0"/>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193750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Horizontal partitioning using consistent hashing by sport, tickets for each type of sport on a different data node in a “ring”.</a:t>
            </a:r>
          </a:p>
          <a:p>
            <a:endParaRPr lang="en-GB" dirty="0"/>
          </a:p>
          <a:p>
            <a:r>
              <a:rPr lang="en-GB" dirty="0"/>
              <a:t>Throughput expected to follow sport demand to the relevant data node </a:t>
            </a:r>
            <a:r>
              <a:rPr lang="en-GB" dirty="0" smtClean="0"/>
              <a:t>partition, </a:t>
            </a:r>
            <a:r>
              <a:rPr lang="en-GB" i="1" dirty="0"/>
              <a:t>but</a:t>
            </a:r>
            <a:r>
              <a:rPr lang="en-GB" i="0" dirty="0"/>
              <a:t> when using replication, each sport appears on more than one data node.  Its expected that there will be throughput on each node.</a:t>
            </a:r>
            <a:endParaRPr lang="en-GB" dirty="0"/>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215251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PEPA model describes a system of interacting components which carry out activities at specified rates (or passive rates, T).</a:t>
            </a:r>
          </a:p>
          <a:p>
            <a:endParaRPr lang="en-GB" dirty="0"/>
          </a:p>
          <a:p>
            <a:r>
              <a:rPr lang="en-GB" dirty="0"/>
              <a:t>Mathematical language so its possible to compose complex models from simpler components.</a:t>
            </a:r>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342890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PEPA Eclipse plugin that allows PEPA models to be parsed and run like programs.</a:t>
            </a:r>
          </a:p>
          <a:p>
            <a:endParaRPr lang="en-GB" dirty="0"/>
          </a:p>
          <a:p>
            <a:r>
              <a:rPr lang="en-GB" dirty="0"/>
              <a:t>Random arrival times, negative exponentially distributed.  Eclipse calculates the mean throughputs in steady state.</a:t>
            </a:r>
          </a:p>
        </p:txBody>
      </p:sp>
      <p:sp>
        <p:nvSpPr>
          <p:cNvPr id="4" name="Header Placeholder 3"/>
          <p:cNvSpPr>
            <a:spLocks noGrp="1"/>
          </p:cNvSpPr>
          <p:nvPr>
            <p:ph type="hdr" sz="quarter" idx="10"/>
          </p:nvPr>
        </p:nvSpPr>
        <p:spPr/>
        <p:txBody>
          <a:bodyPr/>
          <a:lstStyle/>
          <a:p>
            <a:r>
              <a:rPr lang="en-GB" dirty="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01733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Model</a:t>
            </a:r>
            <a:r>
              <a:rPr lang="en-GB" baseline="0" dirty="0" smtClean="0"/>
              <a:t> queues and distributed databases, and compose into systems.  Get steady state throughputs from PEPA Eclipse plugin</a:t>
            </a:r>
          </a:p>
          <a:p>
            <a:endParaRPr lang="en-GB" baseline="0" dirty="0" smtClean="0"/>
          </a:p>
          <a:p>
            <a:r>
              <a:rPr lang="en-GB" baseline="0" dirty="0" smtClean="0"/>
              <a:t>Built instrumented systems and measure actual throughputs under simulated demand</a:t>
            </a:r>
          </a:p>
        </p:txBody>
      </p:sp>
      <p:sp>
        <p:nvSpPr>
          <p:cNvPr id="4" name="Header Placeholder 3"/>
          <p:cNvSpPr>
            <a:spLocks noGrp="1"/>
          </p:cNvSpPr>
          <p:nvPr>
            <p:ph type="hdr" sz="quarter" idx="10"/>
          </p:nvPr>
        </p:nvSpPr>
        <p:spPr/>
        <p:txBody>
          <a:bodyPr/>
          <a:lstStyle/>
          <a:p>
            <a:r>
              <a:rPr lang="en-GB" dirty="0"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125727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8/8/2017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8/8/2017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8/8/2017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8/8/2017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8/8/2017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600" b="1">
                <a:solidFill>
                  <a:srgbClr val="FFFFFF"/>
                </a:solidFill>
              </a:defRPr>
            </a:lvl1pPr>
          </a:lstStyle>
          <a:p>
            <a:fld id="{401CF334-2D5C-4859-84A6-CA7E6E43FAEB}"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10</a:t>
            </a:fld>
            <a:endParaRPr lang="en-US" dirty="0"/>
          </a:p>
        </p:txBody>
      </p:sp>
      <p:sp>
        <p:nvSpPr>
          <p:cNvPr id="7" name="TextBox 6">
            <a:extLst>
              <a:ext uri="{FF2B5EF4-FFF2-40B4-BE49-F238E27FC236}">
                <a16:creationId xmlns:a16="http://schemas.microsoft.com/office/drawing/2014/main" id="{64EF6FD3-0CAB-4458-B879-32C724695B92}"/>
              </a:ext>
            </a:extLst>
          </p:cNvPr>
          <p:cNvSpPr txBox="1"/>
          <p:nvPr/>
        </p:nvSpPr>
        <p:spPr>
          <a:xfrm>
            <a:off x="914400" y="1867301"/>
            <a:ext cx="7452360" cy="3785652"/>
          </a:xfrm>
          <a:prstGeom prst="rect">
            <a:avLst/>
          </a:prstGeom>
          <a:noFill/>
        </p:spPr>
        <p:txBody>
          <a:bodyPr wrap="square" numCol="2" spcCol="360000" rtlCol="0">
            <a:spAutoFit/>
          </a:bodyPr>
          <a:lstStyle/>
          <a:p>
            <a:r>
              <a:rPr lang="en-GB" sz="1200" dirty="0"/>
              <a:t>a = 1.0; /* Rate of booking Athletics tickets */</a:t>
            </a:r>
          </a:p>
          <a:p>
            <a:r>
              <a:rPr lang="en-GB" sz="1200" dirty="0"/>
              <a:t>c = 1.0; /* Rate of booking Cycling tickets */</a:t>
            </a:r>
          </a:p>
          <a:p>
            <a:r>
              <a:rPr lang="en-GB" sz="1200" dirty="0"/>
              <a:t>d = 1.0; /* Rate of booking Diving tickets */</a:t>
            </a:r>
          </a:p>
          <a:p>
            <a:endParaRPr lang="en-GB" sz="1200" dirty="0"/>
          </a:p>
          <a:p>
            <a:r>
              <a:rPr lang="en-GB" sz="1200" dirty="0"/>
              <a:t>q = 100.0; /* Rate of consuming from queue */</a:t>
            </a:r>
          </a:p>
          <a:p>
            <a:r>
              <a:rPr lang="en-GB" sz="1200" dirty="0"/>
              <a:t>db = 5.0; /* Rate of servicing DB requests */</a:t>
            </a:r>
          </a:p>
          <a:p>
            <a:endParaRPr lang="en-GB" sz="1200" dirty="0"/>
          </a:p>
          <a:p>
            <a:r>
              <a:rPr lang="en-GB" sz="1200" dirty="0"/>
              <a:t>/* Web front-end process */</a:t>
            </a:r>
          </a:p>
          <a:p>
            <a:r>
              <a:rPr lang="en-GB" sz="1200" dirty="0"/>
              <a:t>Website = (athletics, a).Website + (cycling, c).Website  + (diving, d).Website;</a:t>
            </a:r>
          </a:p>
          <a:p>
            <a:endParaRPr lang="en-GB" sz="1200" dirty="0"/>
          </a:p>
          <a:p>
            <a:r>
              <a:rPr lang="en-GB" sz="1200" b="1" dirty="0">
                <a:solidFill>
                  <a:srgbClr val="C00000"/>
                </a:solidFill>
              </a:rPr>
              <a:t>/* Shared queue process */</a:t>
            </a:r>
          </a:p>
          <a:p>
            <a:r>
              <a:rPr lang="en-GB" sz="1200" b="1" dirty="0">
                <a:solidFill>
                  <a:srgbClr val="C00000"/>
                </a:solidFill>
              </a:rPr>
              <a:t>Q_0 = (athletics, T).Q_A + (cycling, T).Q_C +</a:t>
            </a:r>
          </a:p>
          <a:p>
            <a:r>
              <a:rPr lang="en-GB" sz="1200" b="1" dirty="0">
                <a:solidFill>
                  <a:srgbClr val="C00000"/>
                </a:solidFill>
              </a:rPr>
              <a:t> (diving, T).Q_D;</a:t>
            </a:r>
          </a:p>
          <a:p>
            <a:r>
              <a:rPr lang="en-GB" sz="1200" b="1" dirty="0">
                <a:solidFill>
                  <a:srgbClr val="C00000"/>
                </a:solidFill>
              </a:rPr>
              <a:t>Q_A = (queueA, T).Q_0;</a:t>
            </a:r>
          </a:p>
          <a:p>
            <a:r>
              <a:rPr lang="en-GB" sz="1200" b="1" dirty="0">
                <a:solidFill>
                  <a:srgbClr val="C00000"/>
                </a:solidFill>
              </a:rPr>
              <a:t>Q_C = (queueC, T).Q_0;</a:t>
            </a:r>
          </a:p>
          <a:p>
            <a:r>
              <a:rPr lang="en-GB" sz="1200" b="1" dirty="0">
                <a:solidFill>
                  <a:srgbClr val="C00000"/>
                </a:solidFill>
              </a:rPr>
              <a:t>Q_D = (queueD, T).Q_0;</a:t>
            </a:r>
          </a:p>
          <a:p>
            <a:endParaRPr lang="en-GB" sz="1200" dirty="0"/>
          </a:p>
          <a:p>
            <a:endParaRPr lang="en-GB" sz="1200" dirty="0"/>
          </a:p>
          <a:p>
            <a:endParaRPr lang="en-GB" sz="1200" dirty="0"/>
          </a:p>
          <a:p>
            <a:r>
              <a:rPr lang="en-GB" sz="1200" b="1" dirty="0">
                <a:solidFill>
                  <a:srgbClr val="002060"/>
                </a:solidFill>
              </a:rPr>
              <a:t>/* DB node processes */</a:t>
            </a:r>
          </a:p>
          <a:p>
            <a:r>
              <a:rPr lang="en-GB" sz="1200" b="1" dirty="0">
                <a:solidFill>
                  <a:srgbClr val="002060"/>
                </a:solidFill>
              </a:rPr>
              <a:t>DB_1 = (queueA, q).DBsrv_1 + (queueC, q).DBsrv_1;</a:t>
            </a:r>
          </a:p>
          <a:p>
            <a:r>
              <a:rPr lang="en-GB" sz="1200" b="1" dirty="0">
                <a:solidFill>
                  <a:srgbClr val="002060"/>
                </a:solidFill>
              </a:rPr>
              <a:t>DBsrv_1 = (dbsrv1, T).DB_1;</a:t>
            </a:r>
          </a:p>
          <a:p>
            <a:r>
              <a:rPr lang="en-GB" sz="1200" b="1" dirty="0">
                <a:solidFill>
                  <a:srgbClr val="002060"/>
                </a:solidFill>
              </a:rPr>
              <a:t>DB_2 = (queueC, q).DBsrv_2 + (queueD, q).DBsrv_2;</a:t>
            </a:r>
          </a:p>
          <a:p>
            <a:r>
              <a:rPr lang="en-GB" sz="1200" b="1" dirty="0">
                <a:solidFill>
                  <a:srgbClr val="002060"/>
                </a:solidFill>
              </a:rPr>
              <a:t>DBsrv_2 = (dbsrv2, T).DB_2;</a:t>
            </a:r>
          </a:p>
          <a:p>
            <a:r>
              <a:rPr lang="en-GB" sz="1200" b="1" dirty="0">
                <a:solidFill>
                  <a:srgbClr val="002060"/>
                </a:solidFill>
              </a:rPr>
              <a:t>DB_3 = (queueD, q).DBsrv_3 + (queueA, q).DBsrv_3;</a:t>
            </a:r>
          </a:p>
          <a:p>
            <a:r>
              <a:rPr lang="en-GB" sz="1200" b="1" dirty="0">
                <a:solidFill>
                  <a:srgbClr val="002060"/>
                </a:solidFill>
              </a:rPr>
              <a:t>DBsrv_3 = (dbsrv3, T).DB_3;</a:t>
            </a:r>
          </a:p>
          <a:p>
            <a:endParaRPr lang="en-GB" sz="1200" b="1" dirty="0">
              <a:solidFill>
                <a:srgbClr val="002060"/>
              </a:solidFill>
            </a:endParaRPr>
          </a:p>
          <a:p>
            <a:r>
              <a:rPr lang="en-GB" sz="1200" b="1" dirty="0">
                <a:solidFill>
                  <a:srgbClr val="002060"/>
                </a:solidFill>
              </a:rPr>
              <a:t>/* Service processes for DB nodes */</a:t>
            </a:r>
          </a:p>
          <a:p>
            <a:r>
              <a:rPr lang="en-GB" sz="1200" b="1" dirty="0">
                <a:solidFill>
                  <a:srgbClr val="002060"/>
                </a:solidFill>
              </a:rPr>
              <a:t>Service_1 = (dbsrv1, db).Service_1;</a:t>
            </a:r>
          </a:p>
          <a:p>
            <a:r>
              <a:rPr lang="en-GB" sz="1200" b="1" dirty="0">
                <a:solidFill>
                  <a:srgbClr val="002060"/>
                </a:solidFill>
              </a:rPr>
              <a:t>Service_2 = (dbsrv2, db).Service_2;</a:t>
            </a:r>
          </a:p>
          <a:p>
            <a:r>
              <a:rPr lang="en-GB" sz="1200" b="1" dirty="0">
                <a:solidFill>
                  <a:srgbClr val="002060"/>
                </a:solidFill>
              </a:rPr>
              <a:t>Service_3 = (dbsrv3, db).Service_3;</a:t>
            </a:r>
          </a:p>
          <a:p>
            <a:endParaRPr lang="en-GB" sz="1200" dirty="0"/>
          </a:p>
          <a:p>
            <a:r>
              <a:rPr lang="en-GB" sz="1200" dirty="0"/>
              <a:t>Website &lt;athletics, cycling, diving&gt;</a:t>
            </a:r>
          </a:p>
          <a:p>
            <a:r>
              <a:rPr lang="en-GB" sz="1200" dirty="0"/>
              <a:t> </a:t>
            </a:r>
            <a:r>
              <a:rPr lang="en-GB" sz="1200" b="1" dirty="0">
                <a:solidFill>
                  <a:srgbClr val="C00000"/>
                </a:solidFill>
              </a:rPr>
              <a:t>Q_0[10]</a:t>
            </a:r>
            <a:r>
              <a:rPr lang="en-GB" sz="1200" dirty="0"/>
              <a:t> </a:t>
            </a:r>
            <a:r>
              <a:rPr lang="en-GB" sz="1200" b="1" dirty="0">
                <a:solidFill>
                  <a:srgbClr val="7030A0"/>
                </a:solidFill>
              </a:rPr>
              <a:t>&lt;queueA, queueC, queueD&gt; </a:t>
            </a:r>
          </a:p>
          <a:p>
            <a:r>
              <a:rPr lang="en-GB" sz="1200" b="1" dirty="0">
                <a:solidFill>
                  <a:srgbClr val="002060"/>
                </a:solidFill>
              </a:rPr>
              <a:t>(DB_1 || DB_2 || DB_3) &lt;dbsrv1, dbsrv2, dbsrv3&gt; (Service_1 || Service_2 || Service_3)</a:t>
            </a:r>
          </a:p>
        </p:txBody>
      </p:sp>
    </p:spTree>
    <p:extLst>
      <p:ext uri="{BB962C8B-B14F-4D97-AF65-F5344CB8AC3E}">
        <p14:creationId xmlns:p14="http://schemas.microsoft.com/office/powerpoint/2010/main" val="77719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CodaHale </a:t>
            </a:r>
            <a:r>
              <a:rPr lang="en-GB" dirty="0" smtClean="0"/>
              <a:t>Metrics [8]</a:t>
            </a:r>
            <a:endParaRPr lang="en-GB" dirty="0"/>
          </a:p>
          <a:p>
            <a:pPr lvl="1"/>
            <a:r>
              <a:rPr lang="en-GB" dirty="0"/>
              <a:t>Counts every request, takes a 1-minute rolling average every 10s</a:t>
            </a:r>
          </a:p>
          <a:p>
            <a:pPr lvl="1"/>
            <a:r>
              <a:rPr lang="en-GB" dirty="0"/>
              <a:t>Test and measure each system 5 times and average the results</a:t>
            </a:r>
          </a:p>
          <a:p>
            <a:r>
              <a:rPr lang="en-GB" dirty="0"/>
              <a:t>Simulate skewed demand with Apache JMeter </a:t>
            </a:r>
            <a:r>
              <a:rPr lang="en-GB" dirty="0" smtClean="0"/>
              <a:t>[9] test </a:t>
            </a:r>
            <a:r>
              <a:rPr lang="en-GB" dirty="0"/>
              <a:t>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11</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2459-E87A-4F3B-B7DD-085BC1C89F96}"/>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A550196C-C1D0-4274-A77A-06AAEC82A677}"/>
              </a:ext>
            </a:extLst>
          </p:cNvPr>
          <p:cNvSpPr>
            <a:spLocks noGrp="1"/>
          </p:cNvSpPr>
          <p:nvPr>
            <p:ph idx="1"/>
          </p:nvPr>
        </p:nvSpPr>
        <p:spPr/>
        <p:txBody>
          <a:bodyPr/>
          <a:lstStyle/>
          <a:p>
            <a:r>
              <a:rPr lang="en-GB" dirty="0"/>
              <a:t>Calibrate throughput measurements with </a:t>
            </a:r>
            <a:r>
              <a:rPr lang="en-GB" i="1" dirty="0"/>
              <a:t>Controls</a:t>
            </a:r>
            <a:endParaRPr lang="en-GB" dirty="0"/>
          </a:p>
          <a:p>
            <a:pPr lvl="1"/>
            <a:r>
              <a:rPr lang="en-GB" dirty="0"/>
              <a:t>Control RESTful API or Control ticket type</a:t>
            </a:r>
          </a:p>
          <a:p>
            <a:pPr lvl="1"/>
            <a:r>
              <a:rPr lang="en-GB" dirty="0"/>
              <a:t>No database access</a:t>
            </a:r>
          </a:p>
          <a:p>
            <a:pPr lvl="1"/>
            <a:r>
              <a:rPr lang="en-GB" dirty="0"/>
              <a:t>Record metrics, work out throughput without a database</a:t>
            </a:r>
          </a:p>
          <a:p>
            <a:r>
              <a:rPr lang="en-GB" dirty="0"/>
              <a:t>Must deliberately slow down databases</a:t>
            </a:r>
          </a:p>
          <a:p>
            <a:pPr lvl="1"/>
            <a:r>
              <a:rPr lang="en-GB" dirty="0"/>
              <a:t>Smallest virtual machines</a:t>
            </a:r>
          </a:p>
          <a:p>
            <a:pPr lvl="1"/>
            <a:r>
              <a:rPr lang="en-GB" dirty="0"/>
              <a:t>Turn off all caching</a:t>
            </a:r>
          </a:p>
          <a:p>
            <a:pPr lvl="1"/>
            <a:r>
              <a:rPr lang="en-GB" dirty="0"/>
              <a:t>Turn on 100% query tracing</a:t>
            </a:r>
          </a:p>
        </p:txBody>
      </p:sp>
      <p:sp>
        <p:nvSpPr>
          <p:cNvPr id="4" name="Slide Number Placeholder 3">
            <a:extLst>
              <a:ext uri="{FF2B5EF4-FFF2-40B4-BE49-F238E27FC236}">
                <a16:creationId xmlns:a16="http://schemas.microsoft.com/office/drawing/2014/main" id="{10D46A74-DB11-47C3-AC72-CACFB06C782C}"/>
              </a:ext>
            </a:extLst>
          </p:cNvPr>
          <p:cNvSpPr>
            <a:spLocks noGrp="1"/>
          </p:cNvSpPr>
          <p:nvPr>
            <p:ph type="sldNum" sz="quarter" idx="12"/>
          </p:nvPr>
        </p:nvSpPr>
        <p:spPr/>
        <p:txBody>
          <a:bodyPr/>
          <a:lstStyle/>
          <a:p>
            <a:fld id="{401CF334-2D5C-4859-84A6-CA7E6E43FAEB}" type="slidenum">
              <a:rPr lang="en-US" smtClean="0"/>
              <a:pPr/>
              <a:t>12</a:t>
            </a:fld>
            <a:endParaRPr lang="en-US" dirty="0"/>
          </a:p>
        </p:txBody>
      </p:sp>
    </p:spTree>
    <p:extLst>
      <p:ext uri="{BB962C8B-B14F-4D97-AF65-F5344CB8AC3E}">
        <p14:creationId xmlns:p14="http://schemas.microsoft.com/office/powerpoint/2010/main" val="45154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 - JMeter</a:t>
            </a:r>
          </a:p>
        </p:txBody>
      </p:sp>
      <p:pic>
        <p:nvPicPr>
          <p:cNvPr id="7" name="Content Placeholder 6">
            <a:extLst>
              <a:ext uri="{FF2B5EF4-FFF2-40B4-BE49-F238E27FC236}">
                <a16:creationId xmlns:a16="http://schemas.microsoft.com/office/drawing/2014/main" id="{99EF6544-9273-4048-A152-0C7BE12CBC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5281" b="55690"/>
          <a:stretch/>
        </p:blipFill>
        <p:spPr>
          <a:xfrm>
            <a:off x="1061093" y="1846262"/>
            <a:ext cx="7021814" cy="4348407"/>
          </a:xfrm>
        </p:spPr>
      </p:pic>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148257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1 Results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dirty="0"/>
          </a:p>
        </p:txBody>
      </p:sp>
      <p:graphicFrame>
        <p:nvGraphicFramePr>
          <p:cNvPr id="3" name="Content Placeholder 2">
            <a:extLst>
              <a:ext uri="{FF2B5EF4-FFF2-40B4-BE49-F238E27FC236}">
                <a16:creationId xmlns:a16="http://schemas.microsoft.com/office/drawing/2014/main" id="{BD5498C4-A977-4556-94AD-206055018BC1}"/>
              </a:ext>
            </a:extLst>
          </p:cNvPr>
          <p:cNvGraphicFramePr>
            <a:graphicFrameLocks noGrp="1"/>
          </p:cNvGraphicFramePr>
          <p:nvPr>
            <p:ph sz="half" idx="1"/>
            <p:extLst>
              <p:ext uri="{D42A27DB-BD31-4B8C-83A1-F6EECF244321}">
                <p14:modId xmlns:p14="http://schemas.microsoft.com/office/powerpoint/2010/main" val="622526200"/>
              </p:ext>
            </p:extLst>
          </p:nvPr>
        </p:nvGraphicFramePr>
        <p:xfrm>
          <a:off x="822325" y="1846263"/>
          <a:ext cx="3703638" cy="4334193"/>
        </p:xfrm>
        <a:graphic>
          <a:graphicData uri="http://schemas.openxmlformats.org/drawingml/2006/table">
            <a:tbl>
              <a:tblPr firstRow="1" bandRow="1">
                <a:tableStyleId>{2D5ABB26-0587-4C30-8999-92F81FD0307C}</a:tableStyleId>
              </a:tblPr>
              <a:tblGrid>
                <a:gridCol w="1234546">
                  <a:extLst>
                    <a:ext uri="{9D8B030D-6E8A-4147-A177-3AD203B41FA5}">
                      <a16:colId xmlns:a16="http://schemas.microsoft.com/office/drawing/2014/main" val="829038375"/>
                    </a:ext>
                  </a:extLst>
                </a:gridCol>
                <a:gridCol w="1234546">
                  <a:extLst>
                    <a:ext uri="{9D8B030D-6E8A-4147-A177-3AD203B41FA5}">
                      <a16:colId xmlns:a16="http://schemas.microsoft.com/office/drawing/2014/main" val="1199485241"/>
                    </a:ext>
                  </a:extLst>
                </a:gridCol>
                <a:gridCol w="1234546">
                  <a:extLst>
                    <a:ext uri="{9D8B030D-6E8A-4147-A177-3AD203B41FA5}">
                      <a16:colId xmlns:a16="http://schemas.microsoft.com/office/drawing/2014/main" val="158847110"/>
                    </a:ext>
                  </a:extLst>
                </a:gridCol>
              </a:tblGrid>
              <a:tr h="344303">
                <a:tc gridSpan="3">
                  <a:txBody>
                    <a:bodyPr/>
                    <a:lstStyle/>
                    <a:p>
                      <a:pPr algn="ctr" fontAlgn="b"/>
                      <a:r>
                        <a:rPr lang="en-GB" sz="1600" b="1" i="0" u="none" strike="noStrike" dirty="0" smtClean="0">
                          <a:solidFill>
                            <a:srgbClr val="000000"/>
                          </a:solidFill>
                          <a:effectLst/>
                          <a:latin typeface="Calibri" panose="020F0502020204030204" pitchFamily="34" charset="0"/>
                        </a:rPr>
                        <a:t>Model (relative demands/throughputs)</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28246"/>
                  </a:ext>
                </a:extLst>
              </a:tr>
              <a:tr h="57960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784446"/>
                  </a:ext>
                </a:extLst>
              </a:tr>
              <a:tr h="341029">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6634615"/>
                  </a:ext>
                </a:extLst>
              </a:tr>
              <a:tr h="341029">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11791"/>
                  </a:ext>
                </a:extLst>
              </a:tr>
              <a:tr h="341029">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649595"/>
                  </a:ext>
                </a:extLst>
              </a:tr>
              <a:tr h="341029">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4202350"/>
                  </a:ext>
                </a:extLst>
              </a:tr>
              <a:tr h="341029">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36534"/>
                  </a:ext>
                </a:extLst>
              </a:tr>
              <a:tr h="341029">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888178"/>
                  </a:ext>
                </a:extLst>
              </a:tr>
              <a:tr h="341029">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125017"/>
                  </a:ext>
                </a:extLst>
              </a:tr>
              <a:tr h="341029">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49790"/>
                  </a:ext>
                </a:extLst>
              </a:tr>
              <a:tr h="341029">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3353577"/>
                  </a:ext>
                </a:extLst>
              </a:tr>
              <a:tr h="341029">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226206"/>
                  </a:ext>
                </a:extLst>
              </a:tr>
            </a:tbl>
          </a:graphicData>
        </a:graphic>
      </p:graphicFrame>
      <p:graphicFrame>
        <p:nvGraphicFramePr>
          <p:cNvPr id="6" name="Content Placeholder 5">
            <a:extLst>
              <a:ext uri="{FF2B5EF4-FFF2-40B4-BE49-F238E27FC236}">
                <a16:creationId xmlns:a16="http://schemas.microsoft.com/office/drawing/2014/main" id="{D07AB740-950C-48FB-8EA9-7702A460AB38}"/>
              </a:ext>
            </a:extLst>
          </p:cNvPr>
          <p:cNvGraphicFramePr>
            <a:graphicFrameLocks noGrp="1"/>
          </p:cNvGraphicFramePr>
          <p:nvPr>
            <p:ph sz="half" idx="2"/>
            <p:extLst>
              <p:ext uri="{D42A27DB-BD31-4B8C-83A1-F6EECF244321}">
                <p14:modId xmlns:p14="http://schemas.microsoft.com/office/powerpoint/2010/main" val="178591988"/>
              </p:ext>
            </p:extLst>
          </p:nvPr>
        </p:nvGraphicFramePr>
        <p:xfrm>
          <a:off x="4664075" y="1846263"/>
          <a:ext cx="3702052" cy="434472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3688533789"/>
                    </a:ext>
                  </a:extLst>
                </a:gridCol>
                <a:gridCol w="925513">
                  <a:extLst>
                    <a:ext uri="{9D8B030D-6E8A-4147-A177-3AD203B41FA5}">
                      <a16:colId xmlns:a16="http://schemas.microsoft.com/office/drawing/2014/main" val="963036855"/>
                    </a:ext>
                  </a:extLst>
                </a:gridCol>
                <a:gridCol w="925513">
                  <a:extLst>
                    <a:ext uri="{9D8B030D-6E8A-4147-A177-3AD203B41FA5}">
                      <a16:colId xmlns:a16="http://schemas.microsoft.com/office/drawing/2014/main" val="2556562809"/>
                    </a:ext>
                  </a:extLst>
                </a:gridCol>
                <a:gridCol w="925513">
                  <a:extLst>
                    <a:ext uri="{9D8B030D-6E8A-4147-A177-3AD203B41FA5}">
                      <a16:colId xmlns:a16="http://schemas.microsoft.com/office/drawing/2014/main" val="2948854765"/>
                    </a:ext>
                  </a:extLst>
                </a:gridCol>
              </a:tblGrid>
              <a:tr h="3456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000000"/>
                          </a:solidFill>
                          <a:effectLst/>
                          <a:latin typeface="Calibri" panose="020F0502020204030204" pitchFamily="34" charset="0"/>
                        </a:rPr>
                        <a:t>Built (relative demands/throughputs)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033686"/>
                  </a:ext>
                </a:extLst>
              </a:tr>
              <a:tr h="53280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latin typeface="+mn-lt"/>
                        </a:rPr>
                        <a:t>Cycling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292660"/>
                  </a:ext>
                </a:extLst>
              </a:tr>
              <a:tr h="34200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198107"/>
                  </a:ext>
                </a:extLst>
              </a:tr>
              <a:tr h="34200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763950"/>
                  </a:ext>
                </a:extLst>
              </a:tr>
              <a:tr h="34200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2.56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79278"/>
                  </a:ext>
                </a:extLst>
              </a:tr>
              <a:tr h="34200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3.36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016395"/>
                  </a:ext>
                </a:extLst>
              </a:tr>
              <a:tr h="34200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4.08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56828"/>
                  </a:ext>
                </a:extLst>
              </a:tr>
              <a:tr h="34200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100086"/>
                  </a:ext>
                </a:extLst>
              </a:tr>
              <a:tr h="34200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5.57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03273"/>
                  </a:ext>
                </a:extLst>
              </a:tr>
              <a:tr h="34200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6.04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366968"/>
                  </a:ext>
                </a:extLst>
              </a:tr>
              <a:tr h="34200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481939"/>
                  </a:ext>
                </a:extLst>
              </a:tr>
              <a:tr h="34200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313857"/>
                  </a:ext>
                </a:extLst>
              </a:tr>
            </a:tbl>
          </a:graphicData>
        </a:graphic>
      </p:graphicFrame>
    </p:spTree>
    <p:extLst>
      <p:ext uri="{BB962C8B-B14F-4D97-AF65-F5344CB8AC3E}">
        <p14:creationId xmlns:p14="http://schemas.microsoft.com/office/powerpoint/2010/main" val="77196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2 Results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dirty="0"/>
          </a:p>
        </p:txBody>
      </p:sp>
      <p:graphicFrame>
        <p:nvGraphicFramePr>
          <p:cNvPr id="3" name="Content Placeholder 2">
            <a:extLst>
              <a:ext uri="{FF2B5EF4-FFF2-40B4-BE49-F238E27FC236}">
                <a16:creationId xmlns:a16="http://schemas.microsoft.com/office/drawing/2014/main" id="{9AA7BDB3-79D8-4BB0-AE04-6107588830F8}"/>
              </a:ext>
            </a:extLst>
          </p:cNvPr>
          <p:cNvGraphicFramePr>
            <a:graphicFrameLocks noGrp="1"/>
          </p:cNvGraphicFramePr>
          <p:nvPr>
            <p:ph sz="half" idx="1"/>
            <p:extLst>
              <p:ext uri="{D42A27DB-BD31-4B8C-83A1-F6EECF244321}">
                <p14:modId xmlns:p14="http://schemas.microsoft.com/office/powerpoint/2010/main" val="1371348958"/>
              </p:ext>
            </p:extLst>
          </p:nvPr>
        </p:nvGraphicFramePr>
        <p:xfrm>
          <a:off x="822325" y="1846263"/>
          <a:ext cx="3703640" cy="4245180"/>
        </p:xfrm>
        <a:graphic>
          <a:graphicData uri="http://schemas.openxmlformats.org/drawingml/2006/table">
            <a:tbl>
              <a:tblPr firstRow="1" bandRow="1">
                <a:tableStyleId>{2D5ABB26-0587-4C30-8999-92F81FD0307C}</a:tableStyleId>
              </a:tblPr>
              <a:tblGrid>
                <a:gridCol w="925910">
                  <a:extLst>
                    <a:ext uri="{9D8B030D-6E8A-4147-A177-3AD203B41FA5}">
                      <a16:colId xmlns:a16="http://schemas.microsoft.com/office/drawing/2014/main" val="791477570"/>
                    </a:ext>
                  </a:extLst>
                </a:gridCol>
                <a:gridCol w="925910">
                  <a:extLst>
                    <a:ext uri="{9D8B030D-6E8A-4147-A177-3AD203B41FA5}">
                      <a16:colId xmlns:a16="http://schemas.microsoft.com/office/drawing/2014/main" val="3320672312"/>
                    </a:ext>
                  </a:extLst>
                </a:gridCol>
                <a:gridCol w="925910">
                  <a:extLst>
                    <a:ext uri="{9D8B030D-6E8A-4147-A177-3AD203B41FA5}">
                      <a16:colId xmlns:a16="http://schemas.microsoft.com/office/drawing/2014/main" val="4138765786"/>
                    </a:ext>
                  </a:extLst>
                </a:gridCol>
                <a:gridCol w="925910">
                  <a:extLst>
                    <a:ext uri="{9D8B030D-6E8A-4147-A177-3AD203B41FA5}">
                      <a16:colId xmlns:a16="http://schemas.microsoft.com/office/drawing/2014/main" val="4001065859"/>
                    </a:ext>
                  </a:extLst>
                </a:gridCol>
              </a:tblGrid>
              <a:tr h="340725">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000000"/>
                          </a:solidFill>
                          <a:effectLst/>
                          <a:latin typeface="Calibri" panose="020F0502020204030204" pitchFamily="34" charset="0"/>
                        </a:rPr>
                        <a:t>Model (relative demands/throughputs)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900984"/>
                  </a:ext>
                </a:extLst>
              </a:tr>
              <a:tr h="456828">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404003"/>
                  </a:ext>
                </a:extLst>
              </a:tr>
              <a:tr h="340725">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821950"/>
                  </a:ext>
                </a:extLst>
              </a:tr>
              <a:tr h="340725">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566577"/>
                  </a:ext>
                </a:extLst>
              </a:tr>
              <a:tr h="340725">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2.99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89313"/>
                  </a:ext>
                </a:extLst>
              </a:tr>
              <a:tr h="340725">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49745"/>
                  </a:ext>
                </a:extLst>
              </a:tr>
              <a:tr h="340725">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31617"/>
                  </a:ext>
                </a:extLst>
              </a:tr>
              <a:tr h="340725">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780611"/>
                  </a:ext>
                </a:extLst>
              </a:tr>
              <a:tr h="340725">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9971297"/>
                  </a:ext>
                </a:extLst>
              </a:tr>
              <a:tr h="340725">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766239"/>
                  </a:ext>
                </a:extLst>
              </a:tr>
              <a:tr h="340725">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020474"/>
                  </a:ext>
                </a:extLst>
              </a:tr>
              <a:tr h="340725">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276215"/>
                  </a:ext>
                </a:extLst>
              </a:tr>
            </a:tbl>
          </a:graphicData>
        </a:graphic>
      </p:graphicFrame>
      <p:graphicFrame>
        <p:nvGraphicFramePr>
          <p:cNvPr id="6" name="Content Placeholder 5">
            <a:extLst>
              <a:ext uri="{FF2B5EF4-FFF2-40B4-BE49-F238E27FC236}">
                <a16:creationId xmlns:a16="http://schemas.microsoft.com/office/drawing/2014/main" id="{8979BE94-CB42-4C80-9F71-D304B6511FB8}"/>
              </a:ext>
            </a:extLst>
          </p:cNvPr>
          <p:cNvGraphicFramePr>
            <a:graphicFrameLocks noGrp="1"/>
          </p:cNvGraphicFramePr>
          <p:nvPr>
            <p:ph sz="half" idx="2"/>
            <p:extLst>
              <p:ext uri="{D42A27DB-BD31-4B8C-83A1-F6EECF244321}">
                <p14:modId xmlns:p14="http://schemas.microsoft.com/office/powerpoint/2010/main" val="3299283496"/>
              </p:ext>
            </p:extLst>
          </p:nvPr>
        </p:nvGraphicFramePr>
        <p:xfrm>
          <a:off x="4664075" y="1846263"/>
          <a:ext cx="3702052" cy="424518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2083576019"/>
                    </a:ext>
                  </a:extLst>
                </a:gridCol>
                <a:gridCol w="925513">
                  <a:extLst>
                    <a:ext uri="{9D8B030D-6E8A-4147-A177-3AD203B41FA5}">
                      <a16:colId xmlns:a16="http://schemas.microsoft.com/office/drawing/2014/main" val="933388606"/>
                    </a:ext>
                  </a:extLst>
                </a:gridCol>
                <a:gridCol w="925513">
                  <a:extLst>
                    <a:ext uri="{9D8B030D-6E8A-4147-A177-3AD203B41FA5}">
                      <a16:colId xmlns:a16="http://schemas.microsoft.com/office/drawing/2014/main" val="459292638"/>
                    </a:ext>
                  </a:extLst>
                </a:gridCol>
                <a:gridCol w="925513">
                  <a:extLst>
                    <a:ext uri="{9D8B030D-6E8A-4147-A177-3AD203B41FA5}">
                      <a16:colId xmlns:a16="http://schemas.microsoft.com/office/drawing/2014/main" val="3174923339"/>
                    </a:ext>
                  </a:extLst>
                </a:gridCol>
              </a:tblGrid>
              <a:tr h="340725">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000000"/>
                          </a:solidFill>
                          <a:effectLst/>
                          <a:latin typeface="Calibri" panose="020F0502020204030204" pitchFamily="34" charset="0"/>
                        </a:rPr>
                        <a:t>Built (relative demands/throughputs)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432130"/>
                  </a:ext>
                </a:extLst>
              </a:tr>
              <a:tr h="456828">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32450"/>
                  </a:ext>
                </a:extLst>
              </a:tr>
              <a:tr h="340725">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657582"/>
                  </a:ext>
                </a:extLst>
              </a:tr>
              <a:tr h="340725">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67708"/>
                  </a:ext>
                </a:extLst>
              </a:tr>
              <a:tr h="340725">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989438"/>
                  </a:ext>
                </a:extLst>
              </a:tr>
              <a:tr h="340725">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6612664"/>
                  </a:ext>
                </a:extLst>
              </a:tr>
              <a:tr h="340725">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182746"/>
                  </a:ext>
                </a:extLst>
              </a:tr>
              <a:tr h="340725">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796395"/>
                  </a:ext>
                </a:extLst>
              </a:tr>
              <a:tr h="340725">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95425"/>
                  </a:ext>
                </a:extLst>
              </a:tr>
              <a:tr h="340725">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723824"/>
                  </a:ext>
                </a:extLst>
              </a:tr>
              <a:tr h="340725">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740568"/>
                  </a:ext>
                </a:extLst>
              </a:tr>
              <a:tr h="340725">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98753"/>
                  </a:ext>
                </a:extLst>
              </a:tr>
            </a:tbl>
          </a:graphicData>
        </a:graphic>
      </p:graphicFrame>
    </p:spTree>
    <p:extLst>
      <p:ext uri="{BB962C8B-B14F-4D97-AF65-F5344CB8AC3E}">
        <p14:creationId xmlns:p14="http://schemas.microsoft.com/office/powerpoint/2010/main" val="329544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3</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3 Results</a:t>
            </a:r>
            <a:endParaRPr lang="en-US" dirty="0"/>
          </a:p>
        </p:txBody>
      </p:sp>
      <p:graphicFrame>
        <p:nvGraphicFramePr>
          <p:cNvPr id="8" name="Content Placeholder 7">
            <a:extLst>
              <a:ext uri="{FF2B5EF4-FFF2-40B4-BE49-F238E27FC236}">
                <a16:creationId xmlns:a16="http://schemas.microsoft.com/office/drawing/2014/main" id="{A1E119B4-2BD6-4607-9767-386B5DE8D7B1}"/>
              </a:ext>
            </a:extLst>
          </p:cNvPr>
          <p:cNvGraphicFramePr>
            <a:graphicFrameLocks noGrp="1"/>
          </p:cNvGraphicFramePr>
          <p:nvPr>
            <p:ph sz="half" idx="1"/>
            <p:extLst>
              <p:ext uri="{D42A27DB-BD31-4B8C-83A1-F6EECF244321}">
                <p14:modId xmlns:p14="http://schemas.microsoft.com/office/powerpoint/2010/main" val="1181753630"/>
              </p:ext>
            </p:extLst>
          </p:nvPr>
        </p:nvGraphicFramePr>
        <p:xfrm>
          <a:off x="822325" y="1846263"/>
          <a:ext cx="3721023" cy="4333695"/>
        </p:xfrm>
        <a:graphic>
          <a:graphicData uri="http://schemas.openxmlformats.org/drawingml/2006/table">
            <a:tbl>
              <a:tblPr firstRow="1" bandRow="1">
                <a:tableStyleId>{2D5ABB26-0587-4C30-8999-92F81FD0307C}</a:tableStyleId>
              </a:tblPr>
              <a:tblGrid>
                <a:gridCol w="943293">
                  <a:extLst>
                    <a:ext uri="{9D8B030D-6E8A-4147-A177-3AD203B41FA5}">
                      <a16:colId xmlns:a16="http://schemas.microsoft.com/office/drawing/2014/main" val="1406570694"/>
                    </a:ext>
                  </a:extLst>
                </a:gridCol>
                <a:gridCol w="925910">
                  <a:extLst>
                    <a:ext uri="{9D8B030D-6E8A-4147-A177-3AD203B41FA5}">
                      <a16:colId xmlns:a16="http://schemas.microsoft.com/office/drawing/2014/main" val="1426960188"/>
                    </a:ext>
                  </a:extLst>
                </a:gridCol>
                <a:gridCol w="925910">
                  <a:extLst>
                    <a:ext uri="{9D8B030D-6E8A-4147-A177-3AD203B41FA5}">
                      <a16:colId xmlns:a16="http://schemas.microsoft.com/office/drawing/2014/main" val="3973390902"/>
                    </a:ext>
                  </a:extLst>
                </a:gridCol>
                <a:gridCol w="925910">
                  <a:extLst>
                    <a:ext uri="{9D8B030D-6E8A-4147-A177-3AD203B41FA5}">
                      <a16:colId xmlns:a16="http://schemas.microsoft.com/office/drawing/2014/main" val="2834625601"/>
                    </a:ext>
                  </a:extLst>
                </a:gridCol>
              </a:tblGrid>
              <a:tr h="341325">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000000"/>
                          </a:solidFill>
                          <a:effectLst/>
                          <a:latin typeface="Calibri" panose="020F0502020204030204" pitchFamily="34" charset="0"/>
                        </a:rPr>
                        <a:t>Model (relative demands/throughputs)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702594"/>
                  </a:ext>
                </a:extLst>
              </a:tr>
              <a:tr h="533028">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306594"/>
                  </a:ext>
                </a:extLst>
              </a:tr>
              <a:tr h="341325">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783423"/>
                  </a:ext>
                </a:extLst>
              </a:tr>
              <a:tr h="341325">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434764"/>
                  </a:ext>
                </a:extLst>
              </a:tr>
              <a:tr h="341325">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547311"/>
                  </a:ext>
                </a:extLst>
              </a:tr>
              <a:tr h="341325">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245662"/>
                  </a:ext>
                </a:extLst>
              </a:tr>
              <a:tr h="341325">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319451"/>
                  </a:ext>
                </a:extLst>
              </a:tr>
              <a:tr h="341325">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5.98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70906"/>
                  </a:ext>
                </a:extLst>
              </a:tr>
              <a:tr h="341325">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6.93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91139"/>
                  </a:ext>
                </a:extLst>
              </a:tr>
              <a:tr h="341325">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7.76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024690"/>
                  </a:ext>
                </a:extLst>
              </a:tr>
              <a:tr h="341325">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365633"/>
                  </a:ext>
                </a:extLst>
              </a:tr>
              <a:tr h="341325">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8.83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0.88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10</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723758"/>
                  </a:ext>
                </a:extLst>
              </a:tr>
            </a:tbl>
          </a:graphicData>
        </a:graphic>
      </p:graphicFrame>
      <p:graphicFrame>
        <p:nvGraphicFramePr>
          <p:cNvPr id="9" name="Content Placeholder 8">
            <a:extLst>
              <a:ext uri="{FF2B5EF4-FFF2-40B4-BE49-F238E27FC236}">
                <a16:creationId xmlns:a16="http://schemas.microsoft.com/office/drawing/2014/main" id="{C5C85AA8-1AF9-411D-AD43-E69277E81AD3}"/>
              </a:ext>
            </a:extLst>
          </p:cNvPr>
          <p:cNvGraphicFramePr>
            <a:graphicFrameLocks noGrp="1"/>
          </p:cNvGraphicFramePr>
          <p:nvPr>
            <p:ph sz="half" idx="2"/>
            <p:extLst>
              <p:ext uri="{D42A27DB-BD31-4B8C-83A1-F6EECF244321}">
                <p14:modId xmlns:p14="http://schemas.microsoft.com/office/powerpoint/2010/main" val="18797811"/>
              </p:ext>
            </p:extLst>
          </p:nvPr>
        </p:nvGraphicFramePr>
        <p:xfrm>
          <a:off x="4664075" y="1846263"/>
          <a:ext cx="3702052" cy="4333695"/>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4188845084"/>
                    </a:ext>
                  </a:extLst>
                </a:gridCol>
                <a:gridCol w="925513">
                  <a:extLst>
                    <a:ext uri="{9D8B030D-6E8A-4147-A177-3AD203B41FA5}">
                      <a16:colId xmlns:a16="http://schemas.microsoft.com/office/drawing/2014/main" val="1027616210"/>
                    </a:ext>
                  </a:extLst>
                </a:gridCol>
                <a:gridCol w="925513">
                  <a:extLst>
                    <a:ext uri="{9D8B030D-6E8A-4147-A177-3AD203B41FA5}">
                      <a16:colId xmlns:a16="http://schemas.microsoft.com/office/drawing/2014/main" val="3558032213"/>
                    </a:ext>
                  </a:extLst>
                </a:gridCol>
                <a:gridCol w="925513">
                  <a:extLst>
                    <a:ext uri="{9D8B030D-6E8A-4147-A177-3AD203B41FA5}">
                      <a16:colId xmlns:a16="http://schemas.microsoft.com/office/drawing/2014/main" val="1748598849"/>
                    </a:ext>
                  </a:extLst>
                </a:gridCol>
              </a:tblGrid>
              <a:tr h="341325">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000000"/>
                          </a:solidFill>
                          <a:effectLst/>
                          <a:latin typeface="Calibri" panose="020F0502020204030204" pitchFamily="34" charset="0"/>
                        </a:rPr>
                        <a:t>Built (relative demands/throughputs)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04795"/>
                  </a:ext>
                </a:extLst>
              </a:tr>
              <a:tr h="533028">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926538"/>
                  </a:ext>
                </a:extLst>
              </a:tr>
              <a:tr h="341325">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805473"/>
                  </a:ext>
                </a:extLst>
              </a:tr>
              <a:tr h="341325">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1.96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1.02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1.92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04851"/>
                  </a:ext>
                </a:extLst>
              </a:tr>
              <a:tr h="341325">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1.02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2.94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008357"/>
                  </a:ext>
                </a:extLst>
              </a:tr>
              <a:tr h="341325">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3.38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1.02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3.32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757681"/>
                  </a:ext>
                </a:extLst>
              </a:tr>
              <a:tr h="341325">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3.51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0.85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4.13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121903"/>
                  </a:ext>
                </a:extLst>
              </a:tr>
              <a:tr h="341325">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3.61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1659"/>
                  </a:ext>
                </a:extLst>
              </a:tr>
              <a:tr h="341325">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3.71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76831"/>
                  </a:ext>
                </a:extLst>
              </a:tr>
              <a:tr h="341325">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3.72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0.53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6.97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340057"/>
                  </a:ext>
                </a:extLst>
              </a:tr>
              <a:tr h="341325">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0.46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7.98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443670"/>
                  </a:ext>
                </a:extLst>
              </a:tr>
              <a:tr h="341325">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3.77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0.41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9.11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41375"/>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dirty="0"/>
          </a:p>
        </p:txBody>
      </p:sp>
    </p:spTree>
    <p:extLst>
      <p:ext uri="{BB962C8B-B14F-4D97-AF65-F5344CB8AC3E}">
        <p14:creationId xmlns:p14="http://schemas.microsoft.com/office/powerpoint/2010/main" val="157356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GB" dirty="0"/>
              <a:t>On-line Transaction Processing applications often have </a:t>
            </a:r>
            <a:r>
              <a:rPr lang="en-GB" dirty="0">
                <a:solidFill>
                  <a:srgbClr val="FF0000"/>
                </a:solidFill>
              </a:rPr>
              <a:t>skewed demand</a:t>
            </a:r>
            <a:r>
              <a:rPr lang="en-GB" dirty="0"/>
              <a:t> for some </a:t>
            </a:r>
            <a:r>
              <a:rPr lang="en-GB" dirty="0" smtClean="0"/>
              <a:t>resources</a:t>
            </a:r>
          </a:p>
          <a:p>
            <a:r>
              <a:rPr lang="en-US" dirty="0"/>
              <a:t>High profile total outages with skewed demand</a:t>
            </a:r>
          </a:p>
          <a:p>
            <a:r>
              <a:rPr lang="en-US" dirty="0"/>
              <a:t>- London 2012 Olympic tickets website</a:t>
            </a:r>
          </a:p>
          <a:p>
            <a:r>
              <a:rPr lang="en-US" dirty="0"/>
              <a:t>- HBO Go “True Detective” finale</a:t>
            </a:r>
          </a:p>
          <a:p>
            <a:r>
              <a:rPr lang="en-US" dirty="0"/>
              <a:t>- Apple iTunes iPhone 7 launch</a:t>
            </a:r>
          </a:p>
          <a:p>
            <a:r>
              <a:rPr lang="en-GB" dirty="0" smtClean="0"/>
              <a:t>Overloading </a:t>
            </a:r>
            <a:r>
              <a:rPr lang="en-GB" dirty="0"/>
              <a:t>the whole system </a:t>
            </a:r>
            <a:r>
              <a:rPr lang="en-GB" dirty="0" smtClean="0"/>
              <a:t>affects reputation &amp; revenue</a:t>
            </a:r>
            <a:endParaRPr lang="en-GB" dirty="0"/>
          </a:p>
          <a:p>
            <a:r>
              <a:rPr lang="en-GB" dirty="0" smtClean="0"/>
              <a:t>Cloud </a:t>
            </a:r>
            <a:r>
              <a:rPr lang="en-GB" dirty="0"/>
              <a:t>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2 vs 3 Results</a:t>
            </a:r>
            <a:endParaRPr lang="en-GB"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3872212"/>
              </p:ext>
            </p:extLst>
          </p:nvPr>
        </p:nvGraphicFramePr>
        <p:xfrm>
          <a:off x="822325" y="1846263"/>
          <a:ext cx="754380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401CF334-2D5C-4859-84A6-CA7E6E43FAEB}" type="slidenum">
              <a:rPr lang="en-US" smtClean="0"/>
              <a:t>20</a:t>
            </a:fld>
            <a:endParaRPr lang="en-US" dirty="0"/>
          </a:p>
        </p:txBody>
      </p:sp>
    </p:spTree>
    <p:extLst>
      <p:ext uri="{BB962C8B-B14F-4D97-AF65-F5344CB8AC3E}">
        <p14:creationId xmlns:p14="http://schemas.microsoft.com/office/powerpoint/2010/main" val="2626122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3 Results</a:t>
            </a:r>
            <a:endParaRPr lang="en-US" dirty="0"/>
          </a:p>
        </p:txBody>
      </p:sp>
      <p:graphicFrame>
        <p:nvGraphicFramePr>
          <p:cNvPr id="8" name="Content Placeholder 7">
            <a:extLst>
              <a:ext uri="{FF2B5EF4-FFF2-40B4-BE49-F238E27FC236}">
                <a16:creationId xmlns:a16="http://schemas.microsoft.com/office/drawing/2014/main" id="{CD04008F-49E2-492A-8A32-9EA89AE2CB7F}"/>
              </a:ext>
            </a:extLst>
          </p:cNvPr>
          <p:cNvGraphicFramePr>
            <a:graphicFrameLocks noGrp="1"/>
          </p:cNvGraphicFramePr>
          <p:nvPr>
            <p:ph sz="half" idx="1"/>
            <p:extLst>
              <p:ext uri="{D42A27DB-BD31-4B8C-83A1-F6EECF244321}">
                <p14:modId xmlns:p14="http://schemas.microsoft.com/office/powerpoint/2010/main" val="2586066928"/>
              </p:ext>
            </p:extLst>
          </p:nvPr>
        </p:nvGraphicFramePr>
        <p:xfrm>
          <a:off x="822325" y="1846263"/>
          <a:ext cx="3703638" cy="4022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a:extLst>
              <a:ext uri="{FF2B5EF4-FFF2-40B4-BE49-F238E27FC236}">
                <a16:creationId xmlns:a16="http://schemas.microsoft.com/office/drawing/2014/main" id="{CAAEC264-5A6E-45CA-929E-9BE1D89646D0}"/>
              </a:ext>
            </a:extLst>
          </p:cNvPr>
          <p:cNvGraphicFramePr>
            <a:graphicFrameLocks noGrp="1"/>
          </p:cNvGraphicFramePr>
          <p:nvPr>
            <p:ph sz="half" idx="2"/>
            <p:extLst>
              <p:ext uri="{D42A27DB-BD31-4B8C-83A1-F6EECF244321}">
                <p14:modId xmlns:p14="http://schemas.microsoft.com/office/powerpoint/2010/main" val="790104416"/>
              </p:ext>
            </p:extLst>
          </p:nvPr>
        </p:nvGraphicFramePr>
        <p:xfrm>
          <a:off x="4664075" y="1846263"/>
          <a:ext cx="3702050" cy="4022725"/>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dirty="0"/>
          </a:p>
        </p:txBody>
      </p:sp>
    </p:spTree>
    <p:extLst>
      <p:ext uri="{BB962C8B-B14F-4D97-AF65-F5344CB8AC3E}">
        <p14:creationId xmlns:p14="http://schemas.microsoft.com/office/powerpoint/2010/main" val="410175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normAutofit/>
          </a:bodyPr>
          <a:lstStyle/>
          <a:p>
            <a:r>
              <a:rPr lang="en-GB" dirty="0"/>
              <a:t>Successful predictions</a:t>
            </a:r>
          </a:p>
          <a:p>
            <a:pPr lvl="1"/>
            <a:r>
              <a:rPr lang="en-GB" dirty="0"/>
              <a:t>Microservices architecture best at isolating skewed demand</a:t>
            </a:r>
          </a:p>
          <a:p>
            <a:pPr lvl="1"/>
            <a:r>
              <a:rPr lang="en-GB" dirty="0"/>
              <a:t>Shared queue chokes cycling throughput in proportion to the relative demand between cycling and athletics</a:t>
            </a:r>
          </a:p>
          <a:p>
            <a:pPr lvl="1"/>
            <a:r>
              <a:rPr lang="en-GB" dirty="0"/>
              <a:t>Where throughput is routed through a distributed database</a:t>
            </a:r>
          </a:p>
          <a:p>
            <a:pPr lvl="1"/>
            <a:r>
              <a:rPr lang="en-GB" dirty="0"/>
              <a:t>When using a distributed database with replication, the overall throughput is higher than for a database without replication</a:t>
            </a:r>
          </a:p>
          <a:p>
            <a:r>
              <a:rPr lang="en-GB" dirty="0"/>
              <a:t>Less successful predictions</a:t>
            </a:r>
          </a:p>
          <a:p>
            <a:pPr lvl="1"/>
            <a:r>
              <a:rPr lang="en-GB" dirty="0"/>
              <a:t>Built microservices system shows athletics demand impacting cycling</a:t>
            </a:r>
          </a:p>
          <a:p>
            <a:pPr lvl="1"/>
            <a:r>
              <a:rPr lang="en-GB" dirty="0"/>
              <a:t>Throughput not evenly spread between database nodes when using replication, not as high as expected</a:t>
            </a:r>
          </a:p>
          <a:p>
            <a:pPr lvl="1"/>
            <a:endParaRPr lang="en-GB" dirty="0"/>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22</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Improved Models</a:t>
            </a:r>
          </a:p>
          <a:p>
            <a:r>
              <a:rPr lang="en-US" dirty="0"/>
              <a:t>System Experiments</a:t>
            </a:r>
          </a:p>
          <a:p>
            <a:r>
              <a:rPr lang="en-US" dirty="0"/>
              <a:t>Unknown Skewed Demand</a:t>
            </a:r>
          </a:p>
          <a:p>
            <a:r>
              <a:rPr lang="en-US" dirty="0"/>
              <a:t>New Models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1. Curry</a:t>
            </a:r>
            <a:r>
              <a:rPr lang="en-GB" dirty="0"/>
              <a:t>, E.: </a:t>
            </a:r>
            <a:r>
              <a:rPr lang="en-GB" dirty="0" smtClean="0"/>
              <a:t>Message-Oriented </a:t>
            </a:r>
            <a:r>
              <a:rPr lang="en-GB" dirty="0"/>
              <a:t>M</a:t>
            </a:r>
            <a:r>
              <a:rPr lang="en-GB" dirty="0" smtClean="0"/>
              <a:t>iddleware</a:t>
            </a:r>
            <a:r>
              <a:rPr lang="en-GB" dirty="0"/>
              <a:t>. Middleware for </a:t>
            </a:r>
            <a:r>
              <a:rPr lang="en-GB" dirty="0" smtClean="0"/>
              <a:t>Communications </a:t>
            </a:r>
            <a:r>
              <a:rPr lang="en-GB" dirty="0"/>
              <a:t>pp. </a:t>
            </a:r>
            <a:r>
              <a:rPr lang="en-GB" dirty="0" smtClean="0"/>
              <a:t>1-28 (2004)</a:t>
            </a:r>
          </a:p>
          <a:p>
            <a:r>
              <a:rPr lang="en-GB" dirty="0" smtClean="0"/>
              <a:t>2. </a:t>
            </a:r>
            <a:r>
              <a:rPr lang="en-GB" dirty="0"/>
              <a:t>Lewis, J., Fowler, M.: Microservices (2014), </a:t>
            </a:r>
            <a:r>
              <a:rPr lang="en-GB" dirty="0" smtClean="0"/>
              <a:t>martinfowler.com</a:t>
            </a:r>
          </a:p>
          <a:p>
            <a:r>
              <a:rPr lang="en-GB" dirty="0"/>
              <a:t>3. Cattell, R.: Scalable </a:t>
            </a:r>
            <a:r>
              <a:rPr lang="en-GB" dirty="0" smtClean="0"/>
              <a:t>Sql </a:t>
            </a:r>
            <a:r>
              <a:rPr lang="en-GB" dirty="0"/>
              <a:t>and </a:t>
            </a:r>
            <a:r>
              <a:rPr lang="en-GB" dirty="0" smtClean="0"/>
              <a:t>Nosql </a:t>
            </a:r>
            <a:r>
              <a:rPr lang="en-GB" dirty="0"/>
              <a:t>data stores. </a:t>
            </a:r>
            <a:r>
              <a:rPr lang="en-GB" dirty="0" smtClean="0"/>
              <a:t>ACM SIGMOD </a:t>
            </a:r>
            <a:r>
              <a:rPr lang="en-GB" dirty="0"/>
              <a:t>Record 39(4), </a:t>
            </a:r>
            <a:r>
              <a:rPr lang="en-GB" dirty="0" smtClean="0"/>
              <a:t>12-27 (2011)</a:t>
            </a:r>
          </a:p>
          <a:p>
            <a:r>
              <a:rPr lang="en-GB" dirty="0"/>
              <a:t>4. Lakshman, A., Malik, P.: Cassandra: a </a:t>
            </a:r>
            <a:r>
              <a:rPr lang="en-GB" dirty="0" smtClean="0"/>
              <a:t>Decentralized Structured Storage </a:t>
            </a:r>
            <a:r>
              <a:rPr lang="en-GB" dirty="0"/>
              <a:t>S</a:t>
            </a:r>
            <a:r>
              <a:rPr lang="en-GB" dirty="0" smtClean="0"/>
              <a:t>ystem. ACM </a:t>
            </a:r>
            <a:r>
              <a:rPr lang="en-GB" dirty="0"/>
              <a:t>SIGOPS Operating Systems Review 44(2), </a:t>
            </a:r>
            <a:r>
              <a:rPr lang="en-GB" dirty="0" smtClean="0"/>
              <a:t>35-40 </a:t>
            </a:r>
            <a:r>
              <a:rPr lang="en-GB" dirty="0"/>
              <a:t>(2010</a:t>
            </a:r>
            <a:r>
              <a:rPr lang="en-GB" dirty="0" smtClean="0"/>
              <a:t>)</a:t>
            </a:r>
          </a:p>
          <a:p>
            <a:r>
              <a:rPr lang="en-GB" dirty="0"/>
              <a:t>5. Hillston, J.: A </a:t>
            </a:r>
            <a:r>
              <a:rPr lang="en-GB" dirty="0" smtClean="0"/>
              <a:t>Compositional Approach </a:t>
            </a:r>
            <a:r>
              <a:rPr lang="en-GB" dirty="0"/>
              <a:t>to </a:t>
            </a:r>
            <a:r>
              <a:rPr lang="en-GB" dirty="0" smtClean="0"/>
              <a:t>Performance Modelling</a:t>
            </a:r>
            <a:r>
              <a:rPr lang="en-GB" dirty="0"/>
              <a:t>. Computers </a:t>
            </a:r>
            <a:r>
              <a:rPr lang="en-GB" dirty="0" smtClean="0"/>
              <a:t>&amp; Mathematics </a:t>
            </a:r>
            <a:r>
              <a:rPr lang="en-GB" dirty="0"/>
              <a:t>with Applications 32(6), 136 (1996</a:t>
            </a:r>
            <a:r>
              <a:rPr lang="en-GB" dirty="0" smtClean="0"/>
              <a:t>)</a:t>
            </a:r>
          </a:p>
          <a:p>
            <a:r>
              <a:rPr lang="en-GB" dirty="0" smtClean="0"/>
              <a:t>6. </a:t>
            </a:r>
            <a:r>
              <a:rPr lang="en-GB" dirty="0"/>
              <a:t>Tribastone, M., Duguid, A., Gilmore, S.: The </a:t>
            </a:r>
            <a:r>
              <a:rPr lang="en-GB" dirty="0" smtClean="0"/>
              <a:t>PEPA </a:t>
            </a:r>
            <a:r>
              <a:rPr lang="en-GB" dirty="0"/>
              <a:t>E</a:t>
            </a:r>
            <a:r>
              <a:rPr lang="en-GB" dirty="0" smtClean="0"/>
              <a:t>clipse </a:t>
            </a:r>
            <a:r>
              <a:rPr lang="en-GB" dirty="0"/>
              <a:t>plugin. ACM </a:t>
            </a:r>
            <a:r>
              <a:rPr lang="en-GB" dirty="0" smtClean="0"/>
              <a:t>SIGMETRICS Performance </a:t>
            </a:r>
            <a:r>
              <a:rPr lang="en-GB" dirty="0"/>
              <a:t>Evaluation Review 36(4), 28{33 (2009</a:t>
            </a:r>
            <a:r>
              <a:rPr lang="en-GB" dirty="0" smtClean="0"/>
              <a:t>)</a:t>
            </a:r>
          </a:p>
          <a:p>
            <a:r>
              <a:rPr lang="en-GB" dirty="0" smtClean="0"/>
              <a:t>7. </a:t>
            </a:r>
            <a:r>
              <a:rPr lang="en-GB" dirty="0"/>
              <a:t>Thomas, N., Hillston, J.: Using Markovian </a:t>
            </a:r>
            <a:r>
              <a:rPr lang="en-GB" dirty="0" smtClean="0"/>
              <a:t>Process </a:t>
            </a:r>
            <a:r>
              <a:rPr lang="en-GB" dirty="0"/>
              <a:t>A</a:t>
            </a:r>
            <a:r>
              <a:rPr lang="en-GB" dirty="0" smtClean="0"/>
              <a:t>lgebra </a:t>
            </a:r>
            <a:r>
              <a:rPr lang="en-GB" dirty="0"/>
              <a:t>to </a:t>
            </a:r>
            <a:r>
              <a:rPr lang="en-GB" dirty="0" smtClean="0"/>
              <a:t>Specify </a:t>
            </a:r>
            <a:r>
              <a:rPr lang="en-GB" dirty="0"/>
              <a:t>I</a:t>
            </a:r>
            <a:r>
              <a:rPr lang="en-GB" dirty="0" smtClean="0"/>
              <a:t>nteractions in Queueing </a:t>
            </a:r>
            <a:r>
              <a:rPr lang="en-GB" dirty="0"/>
              <a:t>S</a:t>
            </a:r>
            <a:r>
              <a:rPr lang="en-GB" dirty="0" smtClean="0"/>
              <a:t>ystems</a:t>
            </a:r>
            <a:r>
              <a:rPr lang="en-GB" dirty="0"/>
              <a:t>. University of Edinburgh (1997</a:t>
            </a:r>
            <a:r>
              <a:rPr lang="en-GB" dirty="0" smtClean="0"/>
              <a:t>)</a:t>
            </a:r>
          </a:p>
          <a:p>
            <a:r>
              <a:rPr lang="en-GB" dirty="0" smtClean="0"/>
              <a:t>8. </a:t>
            </a:r>
            <a:r>
              <a:rPr lang="it-IT" dirty="0"/>
              <a:t>Coda Hale: Metrics (2014), http://metrics.dropwizard.io/3.2.2</a:t>
            </a:r>
            <a:r>
              <a:rPr lang="it-IT" dirty="0" smtClean="0"/>
              <a:t>/</a:t>
            </a:r>
          </a:p>
          <a:p>
            <a:r>
              <a:rPr lang="en-GB" dirty="0" smtClean="0"/>
              <a:t>9. </a:t>
            </a:r>
            <a:r>
              <a:rPr lang="en-GB" dirty="0"/>
              <a:t>Apache: Apache </a:t>
            </a:r>
            <a:r>
              <a:rPr lang="en-GB" dirty="0" smtClean="0"/>
              <a:t>JMeter </a:t>
            </a:r>
            <a:r>
              <a:rPr lang="en-GB" dirty="0"/>
              <a:t>(2017), http://jmeter.apache.org</a:t>
            </a:r>
            <a:endParaRPr lang="it-IT"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pPr/>
              <a:t>24</a:t>
            </a:fld>
            <a:endParaRPr lang="en-US" dirty="0"/>
          </a:p>
        </p:txBody>
      </p:sp>
    </p:spTree>
    <p:extLst>
      <p:ext uri="{BB962C8B-B14F-4D97-AF65-F5344CB8AC3E}">
        <p14:creationId xmlns:p14="http://schemas.microsoft.com/office/powerpoint/2010/main" val="2326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Use Case</a:t>
            </a:r>
          </a:p>
          <a:p>
            <a:r>
              <a:rPr lang="en-US" dirty="0"/>
              <a:t>Technologies</a:t>
            </a:r>
          </a:p>
          <a:p>
            <a:r>
              <a:rPr lang="en-US" dirty="0"/>
              <a:t>PEPA Modelling</a:t>
            </a:r>
          </a:p>
          <a:p>
            <a:r>
              <a:rPr lang="en-US" dirty="0"/>
              <a:t>Methods</a:t>
            </a:r>
          </a:p>
          <a:p>
            <a:r>
              <a:rPr lang="en-US" dirty="0"/>
              <a:t>Testing</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 Olympic Ticketing</a:t>
            </a:r>
          </a:p>
        </p:txBody>
      </p:sp>
      <p:sp>
        <p:nvSpPr>
          <p:cNvPr id="5" name="Content Placeholder 4">
            <a:extLst>
              <a:ext uri="{FF2B5EF4-FFF2-40B4-BE49-F238E27FC236}">
                <a16:creationId xmlns:a16="http://schemas.microsoft.com/office/drawing/2014/main" id="{483F3304-FD27-4E41-9B20-72E03B35E6A2}"/>
              </a:ext>
            </a:extLst>
          </p:cNvPr>
          <p:cNvSpPr>
            <a:spLocks noGrp="1"/>
          </p:cNvSpPr>
          <p:nvPr>
            <p:ph idx="1"/>
          </p:nvPr>
        </p:nvSpPr>
        <p:spPr/>
        <p:txBody>
          <a:bodyPr/>
          <a:lstStyle/>
          <a:p>
            <a:r>
              <a:rPr lang="en-GB" dirty="0"/>
              <a:t>Search, book, return tickets for multiple sports: Athletics, Cycling, Diving etc.</a:t>
            </a:r>
          </a:p>
          <a:p>
            <a:r>
              <a:rPr lang="en-GB" dirty="0"/>
              <a:t>Distributed architecture</a:t>
            </a:r>
          </a:p>
          <a:p>
            <a:pPr lvl="1"/>
            <a:r>
              <a:rPr lang="en-GB" dirty="0"/>
              <a:t>Web-based front end</a:t>
            </a:r>
          </a:p>
          <a:p>
            <a:pPr lvl="1"/>
            <a:r>
              <a:rPr lang="en-GB" dirty="0"/>
              <a:t>Worker applications</a:t>
            </a:r>
          </a:p>
          <a:p>
            <a:pPr lvl="1"/>
            <a:r>
              <a:rPr lang="en-GB" dirty="0"/>
              <a:t>Middleware</a:t>
            </a:r>
          </a:p>
          <a:p>
            <a:pPr lvl="1"/>
            <a:r>
              <a:rPr lang="en-GB" dirty="0"/>
              <a:t>Database</a:t>
            </a:r>
          </a:p>
          <a:p>
            <a:r>
              <a:rPr lang="en-GB" dirty="0"/>
              <a:t>Athletics has known skewed demand</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38488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Queue vs Microservices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Connecting components of distributed systems</a:t>
            </a:r>
          </a:p>
          <a:p>
            <a:r>
              <a:rPr lang="en-GB" dirty="0"/>
              <a:t>Shared queue </a:t>
            </a:r>
            <a:r>
              <a:rPr lang="en-GB" dirty="0" smtClean="0"/>
              <a:t>middleware [1]</a:t>
            </a:r>
            <a:endParaRPr lang="en-GB" dirty="0"/>
          </a:p>
          <a:p>
            <a:pPr lvl="1"/>
            <a:r>
              <a:rPr lang="en-GB" dirty="0"/>
              <a:t>Asynchronous – good for “return tickets”</a:t>
            </a:r>
          </a:p>
          <a:p>
            <a:pPr lvl="1"/>
            <a:r>
              <a:rPr lang="en-GB" dirty="0"/>
              <a:t>Competing consumer pattern shares demand</a:t>
            </a:r>
          </a:p>
          <a:p>
            <a:r>
              <a:rPr lang="en-GB" dirty="0"/>
              <a:t>Microservices </a:t>
            </a:r>
            <a:r>
              <a:rPr lang="en-GB" dirty="0" smtClean="0"/>
              <a:t>architecture [2]</a:t>
            </a:r>
            <a:endParaRPr lang="en-GB" dirty="0"/>
          </a:p>
          <a:p>
            <a:pPr lvl="1"/>
            <a:r>
              <a:rPr lang="en-GB" dirty="0"/>
              <a:t>Smaller, dedicated components for end to end services e.g. search, book, return</a:t>
            </a:r>
          </a:p>
          <a:p>
            <a:pPr lvl="1"/>
            <a:r>
              <a:rPr lang="en-GB" dirty="0"/>
              <a:t>Isolates the demand</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5</a:t>
            </a:fld>
            <a:endParaRPr lang="en-US" dirty="0"/>
          </a:p>
        </p:txBody>
      </p:sp>
    </p:spTree>
    <p:extLst>
      <p:ext uri="{BB962C8B-B14F-4D97-AF65-F5344CB8AC3E}">
        <p14:creationId xmlns:p14="http://schemas.microsoft.com/office/powerpoint/2010/main" val="24130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t>
            </a:r>
            <a:r>
              <a:rPr lang="en-US" dirty="0" smtClean="0"/>
              <a:t>Databases [3][4]</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dirty="0"/>
          </a:p>
        </p:txBody>
      </p:sp>
      <p:grpSp>
        <p:nvGrpSpPr>
          <p:cNvPr id="7" name="Group 4"/>
          <p:cNvGrpSpPr>
            <a:grpSpLocks noChangeAspect="1"/>
          </p:cNvGrpSpPr>
          <p:nvPr/>
        </p:nvGrpSpPr>
        <p:grpSpPr bwMode="auto">
          <a:xfrm>
            <a:off x="481966" y="1863000"/>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rot="5400000">
            <a:off x="1737137" y="2921354"/>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3" name="Group 4">
            <a:extLst>
              <a:ext uri="{FF2B5EF4-FFF2-40B4-BE49-F238E27FC236}">
                <a16:creationId xmlns:a16="http://schemas.microsoft.com/office/drawing/2014/main" id="{C8732633-3B19-4CF6-AD6D-00E25FA6390C}"/>
              </a:ext>
            </a:extLst>
          </p:cNvPr>
          <p:cNvGrpSpPr>
            <a:grpSpLocks noChangeAspect="1"/>
          </p:cNvGrpSpPr>
          <p:nvPr/>
        </p:nvGrpSpPr>
        <p:grpSpPr bwMode="auto">
          <a:xfrm>
            <a:off x="4805410" y="1863000"/>
            <a:ext cx="3784600" cy="4351338"/>
            <a:chOff x="2648" y="1150"/>
            <a:chExt cx="2384" cy="2741"/>
          </a:xfrm>
        </p:grpSpPr>
        <p:sp>
          <p:nvSpPr>
            <p:cNvPr id="54" name="AutoShape 3">
              <a:extLst>
                <a:ext uri="{FF2B5EF4-FFF2-40B4-BE49-F238E27FC236}">
                  <a16:creationId xmlns:a16="http://schemas.microsoft.com/office/drawing/2014/main" id="{84788DEC-3B18-4AC9-94CE-41CBC8F6BEB7}"/>
                </a:ext>
              </a:extLst>
            </p:cNvPr>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5">
              <a:extLst>
                <a:ext uri="{FF2B5EF4-FFF2-40B4-BE49-F238E27FC236}">
                  <a16:creationId xmlns:a16="http://schemas.microsoft.com/office/drawing/2014/main" id="{1166961C-11E7-43C6-B65A-DA0D7AFF5ADD}"/>
                </a:ext>
              </a:extLst>
            </p:cNvPr>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6">
              <a:extLst>
                <a:ext uri="{FF2B5EF4-FFF2-40B4-BE49-F238E27FC236}">
                  <a16:creationId xmlns:a16="http://schemas.microsoft.com/office/drawing/2014/main" id="{90504684-0B0A-43F2-AD71-700A03A1757A}"/>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7">
              <a:extLst>
                <a:ext uri="{FF2B5EF4-FFF2-40B4-BE49-F238E27FC236}">
                  <a16:creationId xmlns:a16="http://schemas.microsoft.com/office/drawing/2014/main" id="{9C2705DB-78C7-4A33-A1E6-C1EC4B005950}"/>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8">
              <a:extLst>
                <a:ext uri="{FF2B5EF4-FFF2-40B4-BE49-F238E27FC236}">
                  <a16:creationId xmlns:a16="http://schemas.microsoft.com/office/drawing/2014/main" id="{613893C4-8F00-4637-86A4-89F2677D17F9}"/>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9">
              <a:extLst>
                <a:ext uri="{FF2B5EF4-FFF2-40B4-BE49-F238E27FC236}">
                  <a16:creationId xmlns:a16="http://schemas.microsoft.com/office/drawing/2014/main" id="{2B1FF290-2291-4481-989A-1B7C14FAEACD}"/>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10">
              <a:extLst>
                <a:ext uri="{FF2B5EF4-FFF2-40B4-BE49-F238E27FC236}">
                  <a16:creationId xmlns:a16="http://schemas.microsoft.com/office/drawing/2014/main" id="{E18A128C-37E1-408F-BE65-58F93DD5B9B2}"/>
                </a:ext>
              </a:extLst>
            </p:cNvPr>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Rectangle 11">
              <a:extLst>
                <a:ext uri="{FF2B5EF4-FFF2-40B4-BE49-F238E27FC236}">
                  <a16:creationId xmlns:a16="http://schemas.microsoft.com/office/drawing/2014/main" id="{DF6A1EBB-D3AB-4D3E-AFF2-4478DFB8E541}"/>
                </a:ext>
              </a:extLst>
            </p:cNvPr>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12">
              <a:extLst>
                <a:ext uri="{FF2B5EF4-FFF2-40B4-BE49-F238E27FC236}">
                  <a16:creationId xmlns:a16="http://schemas.microsoft.com/office/drawing/2014/main" id="{52FB79EC-E9BE-4D71-AA29-0A4E8D9EE752}"/>
                </a:ext>
              </a:extLst>
            </p:cNvPr>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63" name="Freeform 13">
              <a:extLst>
                <a:ext uri="{FF2B5EF4-FFF2-40B4-BE49-F238E27FC236}">
                  <a16:creationId xmlns:a16="http://schemas.microsoft.com/office/drawing/2014/main" id="{01B16EB7-70CD-4865-9A90-A0099ADA1A8F}"/>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14">
              <a:extLst>
                <a:ext uri="{FF2B5EF4-FFF2-40B4-BE49-F238E27FC236}">
                  <a16:creationId xmlns:a16="http://schemas.microsoft.com/office/drawing/2014/main" id="{54BC1998-38DD-4AEF-A67E-93A7B2D1C744}"/>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15">
              <a:extLst>
                <a:ext uri="{FF2B5EF4-FFF2-40B4-BE49-F238E27FC236}">
                  <a16:creationId xmlns:a16="http://schemas.microsoft.com/office/drawing/2014/main" id="{A320510B-2657-4182-84A2-532EB46278CE}"/>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16">
              <a:extLst>
                <a:ext uri="{FF2B5EF4-FFF2-40B4-BE49-F238E27FC236}">
                  <a16:creationId xmlns:a16="http://schemas.microsoft.com/office/drawing/2014/main" id="{0916F78F-A1A3-4692-853D-2BD8984B74B2}"/>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Rectangle 17">
              <a:extLst>
                <a:ext uri="{FF2B5EF4-FFF2-40B4-BE49-F238E27FC236}">
                  <a16:creationId xmlns:a16="http://schemas.microsoft.com/office/drawing/2014/main" id="{D9BFFE4D-58A8-4B42-AC36-BB98F544D79C}"/>
                </a:ext>
              </a:extLst>
            </p:cNvPr>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18">
              <a:extLst>
                <a:ext uri="{FF2B5EF4-FFF2-40B4-BE49-F238E27FC236}">
                  <a16:creationId xmlns:a16="http://schemas.microsoft.com/office/drawing/2014/main" id="{EDB797B9-909F-4AF0-AFE9-EFCC7FCD7527}"/>
                </a:ext>
              </a:extLst>
            </p:cNvPr>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19">
              <a:extLst>
                <a:ext uri="{FF2B5EF4-FFF2-40B4-BE49-F238E27FC236}">
                  <a16:creationId xmlns:a16="http://schemas.microsoft.com/office/drawing/2014/main" id="{65AD170D-D003-4467-B69C-C90507328736}"/>
                </a:ext>
              </a:extLst>
            </p:cNvPr>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70" name="Freeform 20">
              <a:extLst>
                <a:ext uri="{FF2B5EF4-FFF2-40B4-BE49-F238E27FC236}">
                  <a16:creationId xmlns:a16="http://schemas.microsoft.com/office/drawing/2014/main" id="{BA7D1118-7BCB-4C74-A462-69CB8AB1173D}"/>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21">
              <a:extLst>
                <a:ext uri="{FF2B5EF4-FFF2-40B4-BE49-F238E27FC236}">
                  <a16:creationId xmlns:a16="http://schemas.microsoft.com/office/drawing/2014/main" id="{23E11BD9-9EEC-4DB2-BA4D-DEA07CF1735A}"/>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22">
              <a:extLst>
                <a:ext uri="{FF2B5EF4-FFF2-40B4-BE49-F238E27FC236}">
                  <a16:creationId xmlns:a16="http://schemas.microsoft.com/office/drawing/2014/main" id="{F86B87A0-9543-4AAE-B8DC-4AD9322BC9C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23">
              <a:extLst>
                <a:ext uri="{FF2B5EF4-FFF2-40B4-BE49-F238E27FC236}">
                  <a16:creationId xmlns:a16="http://schemas.microsoft.com/office/drawing/2014/main" id="{5D4A9440-B308-45C3-9506-F6EB78F21B0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Rectangle 24">
              <a:extLst>
                <a:ext uri="{FF2B5EF4-FFF2-40B4-BE49-F238E27FC236}">
                  <a16:creationId xmlns:a16="http://schemas.microsoft.com/office/drawing/2014/main" id="{691E6D84-38A8-4766-ADF4-0929C7030785}"/>
                </a:ext>
              </a:extLst>
            </p:cNvPr>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Rectangle 25">
              <a:extLst>
                <a:ext uri="{FF2B5EF4-FFF2-40B4-BE49-F238E27FC236}">
                  <a16:creationId xmlns:a16="http://schemas.microsoft.com/office/drawing/2014/main" id="{27C57BB7-C524-42A7-B7CF-257992B4867C}"/>
                </a:ext>
              </a:extLst>
            </p:cNvPr>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Rectangle 26">
              <a:extLst>
                <a:ext uri="{FF2B5EF4-FFF2-40B4-BE49-F238E27FC236}">
                  <a16:creationId xmlns:a16="http://schemas.microsoft.com/office/drawing/2014/main" id="{86EB9E2C-59F3-40CF-A574-B2256F53677C}"/>
                </a:ext>
              </a:extLst>
            </p:cNvPr>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77" name="Freeform 27">
              <a:extLst>
                <a:ext uri="{FF2B5EF4-FFF2-40B4-BE49-F238E27FC236}">
                  <a16:creationId xmlns:a16="http://schemas.microsoft.com/office/drawing/2014/main" id="{51F927DC-1457-4A9F-9270-8BA604310D33}"/>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8">
              <a:extLst>
                <a:ext uri="{FF2B5EF4-FFF2-40B4-BE49-F238E27FC236}">
                  <a16:creationId xmlns:a16="http://schemas.microsoft.com/office/drawing/2014/main" id="{7830A5E4-35D4-4AC9-94B0-3DD991A8A481}"/>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9">
              <a:extLst>
                <a:ext uri="{FF2B5EF4-FFF2-40B4-BE49-F238E27FC236}">
                  <a16:creationId xmlns:a16="http://schemas.microsoft.com/office/drawing/2014/main" id="{C6AB62AC-67F6-4906-9851-661A78E89F65}"/>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30">
              <a:extLst>
                <a:ext uri="{FF2B5EF4-FFF2-40B4-BE49-F238E27FC236}">
                  <a16:creationId xmlns:a16="http://schemas.microsoft.com/office/drawing/2014/main" id="{C34FF2D2-525B-4D65-8D28-84369A5DF083}"/>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Rectangle 31">
              <a:extLst>
                <a:ext uri="{FF2B5EF4-FFF2-40B4-BE49-F238E27FC236}">
                  <a16:creationId xmlns:a16="http://schemas.microsoft.com/office/drawing/2014/main" id="{F931CD1B-940C-4D51-AD9A-224E304842E1}"/>
                </a:ext>
              </a:extLst>
            </p:cNvPr>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Rectangle 32">
              <a:extLst>
                <a:ext uri="{FF2B5EF4-FFF2-40B4-BE49-F238E27FC236}">
                  <a16:creationId xmlns:a16="http://schemas.microsoft.com/office/drawing/2014/main" id="{FBBB0E88-47CC-4C54-B549-C486A48BA010}"/>
                </a:ext>
              </a:extLst>
            </p:cNvPr>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3" name="Rectangle 33">
              <a:extLst>
                <a:ext uri="{FF2B5EF4-FFF2-40B4-BE49-F238E27FC236}">
                  <a16:creationId xmlns:a16="http://schemas.microsoft.com/office/drawing/2014/main" id="{A49649F8-8D23-4CD7-A6DA-E412CF5414AF}"/>
                </a:ext>
              </a:extLst>
            </p:cNvPr>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84" name="Freeform 34">
              <a:extLst>
                <a:ext uri="{FF2B5EF4-FFF2-40B4-BE49-F238E27FC236}">
                  <a16:creationId xmlns:a16="http://schemas.microsoft.com/office/drawing/2014/main" id="{E70500E0-C24D-414B-86F2-0701BBDC1719}"/>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35">
              <a:extLst>
                <a:ext uri="{FF2B5EF4-FFF2-40B4-BE49-F238E27FC236}">
                  <a16:creationId xmlns:a16="http://schemas.microsoft.com/office/drawing/2014/main" id="{4FB52F20-73D3-4F44-A58E-433E7D1877CD}"/>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36">
              <a:extLst>
                <a:ext uri="{FF2B5EF4-FFF2-40B4-BE49-F238E27FC236}">
                  <a16:creationId xmlns:a16="http://schemas.microsoft.com/office/drawing/2014/main" id="{7E76705F-3746-4FE1-A689-D4C8D5657162}"/>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37">
              <a:extLst>
                <a:ext uri="{FF2B5EF4-FFF2-40B4-BE49-F238E27FC236}">
                  <a16:creationId xmlns:a16="http://schemas.microsoft.com/office/drawing/2014/main" id="{315044AB-1135-4983-92C1-F425E82D14AB}"/>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38">
              <a:extLst>
                <a:ext uri="{FF2B5EF4-FFF2-40B4-BE49-F238E27FC236}">
                  <a16:creationId xmlns:a16="http://schemas.microsoft.com/office/drawing/2014/main" id="{D28DE030-1B63-44C1-B988-937E37E7A29D}"/>
                </a:ext>
              </a:extLst>
            </p:cNvPr>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Rectangle 39">
              <a:extLst>
                <a:ext uri="{FF2B5EF4-FFF2-40B4-BE49-F238E27FC236}">
                  <a16:creationId xmlns:a16="http://schemas.microsoft.com/office/drawing/2014/main" id="{D461F70F-7ED2-4C1C-9C96-295A5FE22C1C}"/>
                </a:ext>
              </a:extLst>
            </p:cNvPr>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0" name="Rectangle 40">
              <a:extLst>
                <a:ext uri="{FF2B5EF4-FFF2-40B4-BE49-F238E27FC236}">
                  <a16:creationId xmlns:a16="http://schemas.microsoft.com/office/drawing/2014/main" id="{65459D21-A0E7-406B-8C5B-25E8A174A0B7}"/>
                </a:ext>
              </a:extLst>
            </p:cNvPr>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91" name="Freeform 41">
              <a:extLst>
                <a:ext uri="{FF2B5EF4-FFF2-40B4-BE49-F238E27FC236}">
                  <a16:creationId xmlns:a16="http://schemas.microsoft.com/office/drawing/2014/main" id="{FB158DAA-98ED-4339-8621-A29BA833F942}"/>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42">
              <a:extLst>
                <a:ext uri="{FF2B5EF4-FFF2-40B4-BE49-F238E27FC236}">
                  <a16:creationId xmlns:a16="http://schemas.microsoft.com/office/drawing/2014/main" id="{34AB7F99-E64E-4F55-B2A6-AB822EE9BC3B}"/>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43">
              <a:extLst>
                <a:ext uri="{FF2B5EF4-FFF2-40B4-BE49-F238E27FC236}">
                  <a16:creationId xmlns:a16="http://schemas.microsoft.com/office/drawing/2014/main" id="{B42327F1-5C66-40A7-B1F7-25FD0A4EA94E}"/>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44">
              <a:extLst>
                <a:ext uri="{FF2B5EF4-FFF2-40B4-BE49-F238E27FC236}">
                  <a16:creationId xmlns:a16="http://schemas.microsoft.com/office/drawing/2014/main" id="{FFC415BF-8470-4600-9E19-2ABE8CD07062}"/>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5" name="Rectangle 45">
              <a:extLst>
                <a:ext uri="{FF2B5EF4-FFF2-40B4-BE49-F238E27FC236}">
                  <a16:creationId xmlns:a16="http://schemas.microsoft.com/office/drawing/2014/main" id="{73828F43-E4D1-4E88-8907-FB9F76BF3838}"/>
                </a:ext>
              </a:extLst>
            </p:cNvPr>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Rectangle 46">
              <a:extLst>
                <a:ext uri="{FF2B5EF4-FFF2-40B4-BE49-F238E27FC236}">
                  <a16:creationId xmlns:a16="http://schemas.microsoft.com/office/drawing/2014/main" id="{672D2D8F-C43A-4D71-BBDA-5FC5D3E43374}"/>
                </a:ext>
              </a:extLst>
            </p:cNvPr>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7" name="Rectangle 47">
              <a:extLst>
                <a:ext uri="{FF2B5EF4-FFF2-40B4-BE49-F238E27FC236}">
                  <a16:creationId xmlns:a16="http://schemas.microsoft.com/office/drawing/2014/main" id="{DD4D3727-EDF1-4C0C-A76D-086A7898B1B5}"/>
                </a:ext>
              </a:extLst>
            </p:cNvPr>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98" name="Rectangle 48">
              <a:extLst>
                <a:ext uri="{FF2B5EF4-FFF2-40B4-BE49-F238E27FC236}">
                  <a16:creationId xmlns:a16="http://schemas.microsoft.com/office/drawing/2014/main" id="{6FEFEA92-B7CF-4CA8-8CD3-C9393E6D9EEC}"/>
                </a:ext>
              </a:extLst>
            </p:cNvPr>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Rectangle 49">
              <a:extLst>
                <a:ext uri="{FF2B5EF4-FFF2-40B4-BE49-F238E27FC236}">
                  <a16:creationId xmlns:a16="http://schemas.microsoft.com/office/drawing/2014/main" id="{63811333-F525-49E0-B6A6-6C5A75693899}"/>
                </a:ext>
              </a:extLst>
            </p:cNvPr>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0" name="Rectangle 50">
              <a:extLst>
                <a:ext uri="{FF2B5EF4-FFF2-40B4-BE49-F238E27FC236}">
                  <a16:creationId xmlns:a16="http://schemas.microsoft.com/office/drawing/2014/main" id="{014C31A0-82CF-49A8-82EE-F25772746F67}"/>
                </a:ext>
              </a:extLst>
            </p:cNvPr>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01" name="Rectangle 51">
              <a:extLst>
                <a:ext uri="{FF2B5EF4-FFF2-40B4-BE49-F238E27FC236}">
                  <a16:creationId xmlns:a16="http://schemas.microsoft.com/office/drawing/2014/main" id="{A38F4E9B-65C1-496D-9CE5-CE59FDAFAD71}"/>
                </a:ext>
              </a:extLst>
            </p:cNvPr>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Rectangle 52">
              <a:extLst>
                <a:ext uri="{FF2B5EF4-FFF2-40B4-BE49-F238E27FC236}">
                  <a16:creationId xmlns:a16="http://schemas.microsoft.com/office/drawing/2014/main" id="{6FCCA552-3AEC-447F-B917-CD5F00F90987}"/>
                </a:ext>
              </a:extLst>
            </p:cNvPr>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3" name="Rectangle 53">
              <a:extLst>
                <a:ext uri="{FF2B5EF4-FFF2-40B4-BE49-F238E27FC236}">
                  <a16:creationId xmlns:a16="http://schemas.microsoft.com/office/drawing/2014/main" id="{8B407534-21A7-4D3F-8A47-8FE0F4E6C304}"/>
                </a:ext>
              </a:extLst>
            </p:cNvPr>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104" name="Rectangle 54">
              <a:extLst>
                <a:ext uri="{FF2B5EF4-FFF2-40B4-BE49-F238E27FC236}">
                  <a16:creationId xmlns:a16="http://schemas.microsoft.com/office/drawing/2014/main" id="{D10B7855-FD8C-4A89-9B1E-4133288EDD52}"/>
                </a:ext>
              </a:extLst>
            </p:cNvPr>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Rectangle 55">
              <a:extLst>
                <a:ext uri="{FF2B5EF4-FFF2-40B4-BE49-F238E27FC236}">
                  <a16:creationId xmlns:a16="http://schemas.microsoft.com/office/drawing/2014/main" id="{C1084B3F-D456-491D-AC5A-18FB2700B30C}"/>
                </a:ext>
              </a:extLst>
            </p:cNvPr>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6" name="Rectangle 56">
              <a:extLst>
                <a:ext uri="{FF2B5EF4-FFF2-40B4-BE49-F238E27FC236}">
                  <a16:creationId xmlns:a16="http://schemas.microsoft.com/office/drawing/2014/main" id="{10A3BDDF-0752-47A9-AFFD-AA8B827B2B87}"/>
                </a:ext>
              </a:extLst>
            </p:cNvPr>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107" name="Rectangle 57">
              <a:extLst>
                <a:ext uri="{FF2B5EF4-FFF2-40B4-BE49-F238E27FC236}">
                  <a16:creationId xmlns:a16="http://schemas.microsoft.com/office/drawing/2014/main" id="{81D07E92-8732-4376-B763-440B841AA7CA}"/>
                </a:ext>
              </a:extLst>
            </p:cNvPr>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 name="Rectangle 58">
              <a:extLst>
                <a:ext uri="{FF2B5EF4-FFF2-40B4-BE49-F238E27FC236}">
                  <a16:creationId xmlns:a16="http://schemas.microsoft.com/office/drawing/2014/main" id="{28D1FC39-5C02-4A1F-8F39-B396930A0977}"/>
                </a:ext>
              </a:extLst>
            </p:cNvPr>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 name="Rectangle 59">
              <a:extLst>
                <a:ext uri="{FF2B5EF4-FFF2-40B4-BE49-F238E27FC236}">
                  <a16:creationId xmlns:a16="http://schemas.microsoft.com/office/drawing/2014/main" id="{192BE90F-D793-492E-A3B7-EA7820726CC6}"/>
                </a:ext>
              </a:extLst>
            </p:cNvPr>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110" name="Rectangle 60">
              <a:extLst>
                <a:ext uri="{FF2B5EF4-FFF2-40B4-BE49-F238E27FC236}">
                  <a16:creationId xmlns:a16="http://schemas.microsoft.com/office/drawing/2014/main" id="{40DB4C30-6823-43E3-84EB-94EB0F3EA78B}"/>
                </a:ext>
              </a:extLst>
            </p:cNvPr>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 name="Rectangle 61">
              <a:extLst>
                <a:ext uri="{FF2B5EF4-FFF2-40B4-BE49-F238E27FC236}">
                  <a16:creationId xmlns:a16="http://schemas.microsoft.com/office/drawing/2014/main" id="{EA543AEF-7144-4E27-9189-94E06B3B5BDB}"/>
                </a:ext>
              </a:extLst>
            </p:cNvPr>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2" name="Rectangle 62">
              <a:extLst>
                <a:ext uri="{FF2B5EF4-FFF2-40B4-BE49-F238E27FC236}">
                  <a16:creationId xmlns:a16="http://schemas.microsoft.com/office/drawing/2014/main" id="{ED9FB6F3-04D0-45C0-8197-39C3AD669B10}"/>
                </a:ext>
              </a:extLst>
            </p:cNvPr>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113" name="Rectangle 63">
              <a:extLst>
                <a:ext uri="{FF2B5EF4-FFF2-40B4-BE49-F238E27FC236}">
                  <a16:creationId xmlns:a16="http://schemas.microsoft.com/office/drawing/2014/main" id="{ACEFB762-E55A-4FAB-A29E-8E8B1BB424AB}"/>
                </a:ext>
              </a:extLst>
            </p:cNvPr>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4" name="Rectangle 64">
              <a:extLst>
                <a:ext uri="{FF2B5EF4-FFF2-40B4-BE49-F238E27FC236}">
                  <a16:creationId xmlns:a16="http://schemas.microsoft.com/office/drawing/2014/main" id="{D8A02C4C-A686-4E7A-B7FA-92A1443744F4}"/>
                </a:ext>
              </a:extLst>
            </p:cNvPr>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5" name="Rectangle 65">
              <a:extLst>
                <a:ext uri="{FF2B5EF4-FFF2-40B4-BE49-F238E27FC236}">
                  <a16:creationId xmlns:a16="http://schemas.microsoft.com/office/drawing/2014/main" id="{F72AA4C7-B6FB-45F4-A0E0-66A7D898764E}"/>
                </a:ext>
              </a:extLst>
            </p:cNvPr>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116" name="Arrow: Left 115">
            <a:extLst>
              <a:ext uri="{FF2B5EF4-FFF2-40B4-BE49-F238E27FC236}">
                <a16:creationId xmlns:a16="http://schemas.microsoft.com/office/drawing/2014/main" id="{4CC940D3-0597-4D2A-AB10-0442157A5271}"/>
              </a:ext>
            </a:extLst>
          </p:cNvPr>
          <p:cNvSpPr/>
          <p:nvPr/>
        </p:nvSpPr>
        <p:spPr>
          <a:xfrm rot="7670564">
            <a:off x="6952617" y="3481439"/>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Arrow: Left 118">
            <a:extLst>
              <a:ext uri="{FF2B5EF4-FFF2-40B4-BE49-F238E27FC236}">
                <a16:creationId xmlns:a16="http://schemas.microsoft.com/office/drawing/2014/main" id="{8CDFDA64-976D-4677-A601-60B1D68473FB}"/>
              </a:ext>
            </a:extLst>
          </p:cNvPr>
          <p:cNvSpPr/>
          <p:nvPr/>
        </p:nvSpPr>
        <p:spPr>
          <a:xfrm rot="5400000">
            <a:off x="6058785" y="2920786"/>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37DE35-71AD-4D2A-994F-E3077A9FF6EE}"/>
              </a:ext>
            </a:extLst>
          </p:cNvPr>
          <p:cNvPicPr>
            <a:picLocks noChangeAspect="1"/>
          </p:cNvPicPr>
          <p:nvPr/>
        </p:nvPicPr>
        <p:blipFill>
          <a:blip r:embed="rId3"/>
          <a:stretch>
            <a:fillRect/>
          </a:stretch>
        </p:blipFill>
        <p:spPr>
          <a:xfrm>
            <a:off x="1376752" y="2014026"/>
            <a:ext cx="6485884" cy="4329023"/>
          </a:xfrm>
          <a:prstGeom prst="rect">
            <a:avLst/>
          </a:prstGeom>
        </p:spPr>
      </p:pic>
      <p:sp>
        <p:nvSpPr>
          <p:cNvPr id="2" name="Title 1"/>
          <p:cNvSpPr>
            <a:spLocks noGrp="1"/>
          </p:cNvSpPr>
          <p:nvPr>
            <p:ph type="title"/>
          </p:nvPr>
        </p:nvSpPr>
        <p:spPr/>
        <p:txBody>
          <a:bodyPr/>
          <a:lstStyle/>
          <a:p>
            <a:r>
              <a:rPr lang="en-US" dirty="0"/>
              <a:t>PEPA</a:t>
            </a:r>
          </a:p>
        </p:txBody>
      </p:sp>
      <p:sp>
        <p:nvSpPr>
          <p:cNvPr id="3" name="Content Placeholder 2"/>
          <p:cNvSpPr>
            <a:spLocks noGrp="1"/>
          </p:cNvSpPr>
          <p:nvPr>
            <p:ph idx="1"/>
          </p:nvPr>
        </p:nvSpPr>
        <p:spPr>
          <a:xfrm>
            <a:off x="745957" y="1737361"/>
            <a:ext cx="7543801" cy="4023360"/>
          </a:xfrm>
        </p:spPr>
        <p:txBody>
          <a:bodyPr/>
          <a:lstStyle/>
          <a:p>
            <a:r>
              <a:rPr lang="en-GB" dirty="0"/>
              <a:t>Performance Evaluation Process </a:t>
            </a:r>
            <a:r>
              <a:rPr lang="en-GB" dirty="0" smtClean="0"/>
              <a:t>Algebra [5]</a:t>
            </a:r>
            <a:endParaRPr lang="en-GB"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spTree>
    <p:extLst>
      <p:ext uri="{BB962C8B-B14F-4D97-AF65-F5344CB8AC3E}">
        <p14:creationId xmlns:p14="http://schemas.microsoft.com/office/powerpoint/2010/main" val="370218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PEPA Eclipse </a:t>
            </a:r>
            <a:r>
              <a:rPr lang="en-GB" dirty="0" smtClean="0"/>
              <a:t>plugin [6]</a:t>
            </a:r>
            <a:endParaRPr lang="en-GB" dirty="0"/>
          </a:p>
        </p:txBody>
      </p:sp>
      <p:sp>
        <p:nvSpPr>
          <p:cNvPr id="5" name="Content Placeholder 4">
            <a:extLst>
              <a:ext uri="{FF2B5EF4-FFF2-40B4-BE49-F238E27FC236}">
                <a16:creationId xmlns:a16="http://schemas.microsoft.com/office/drawing/2014/main" id="{496C2724-B991-4801-8154-785F60B19E60}"/>
              </a:ext>
            </a:extLst>
          </p:cNvPr>
          <p:cNvSpPr>
            <a:spLocks noGrp="1"/>
          </p:cNvSpPr>
          <p:nvPr>
            <p:ph sz="half" idx="1"/>
          </p:nvPr>
        </p:nvSpPr>
        <p:spPr/>
        <p:txBody>
          <a:bodyPr>
            <a:normAutofit fontScale="70000" lnSpcReduction="20000"/>
          </a:bodyPr>
          <a:lstStyle/>
          <a:p>
            <a:r>
              <a:rPr lang="en-GB" dirty="0">
                <a:solidFill>
                  <a:srgbClr val="FF0000"/>
                </a:solidFill>
              </a:rPr>
              <a:t>a</a:t>
            </a:r>
            <a:r>
              <a:rPr lang="en-GB" dirty="0"/>
              <a:t> = 10.0; /* Athletics arrival rate */</a:t>
            </a:r>
          </a:p>
          <a:p>
            <a:r>
              <a:rPr lang="en-GB" dirty="0">
                <a:solidFill>
                  <a:srgbClr val="FF0000"/>
                </a:solidFill>
              </a:rPr>
              <a:t>c</a:t>
            </a:r>
            <a:r>
              <a:rPr lang="en-GB" dirty="0"/>
              <a:t> = 1.0; /* Cycling arrival rate */</a:t>
            </a:r>
          </a:p>
          <a:p>
            <a:r>
              <a:rPr lang="en-GB" dirty="0">
                <a:solidFill>
                  <a:srgbClr val="FF0000"/>
                </a:solidFill>
              </a:rPr>
              <a:t>s1</a:t>
            </a:r>
            <a:r>
              <a:rPr lang="en-GB" dirty="0"/>
              <a:t> = 5.0; /* Service rate 1 */</a:t>
            </a:r>
          </a:p>
          <a:p>
            <a:r>
              <a:rPr lang="en-GB" dirty="0">
                <a:solidFill>
                  <a:srgbClr val="FF0000"/>
                </a:solidFill>
              </a:rPr>
              <a:t>s2</a:t>
            </a:r>
            <a:r>
              <a:rPr lang="en-GB" dirty="0"/>
              <a:t> = 5.0; /* Service rate 2 */</a:t>
            </a:r>
          </a:p>
          <a:p>
            <a:r>
              <a:rPr lang="en-GB" dirty="0">
                <a:solidFill>
                  <a:srgbClr val="00B050"/>
                </a:solidFill>
              </a:rPr>
              <a:t>Arrival_A</a:t>
            </a:r>
            <a:r>
              <a:rPr lang="en-GB" dirty="0"/>
              <a:t> = (</a:t>
            </a:r>
            <a:r>
              <a:rPr lang="en-GB" dirty="0">
                <a:solidFill>
                  <a:srgbClr val="FF0000"/>
                </a:solidFill>
              </a:rPr>
              <a:t>athletics</a:t>
            </a:r>
            <a:r>
              <a:rPr lang="en-GB" dirty="0"/>
              <a:t>, </a:t>
            </a:r>
            <a:r>
              <a:rPr lang="en-GB" dirty="0">
                <a:solidFill>
                  <a:srgbClr val="FF0000"/>
                </a:solidFill>
              </a:rPr>
              <a:t>a</a:t>
            </a:r>
            <a:r>
              <a:rPr lang="en-GB" dirty="0"/>
              <a:t>).</a:t>
            </a:r>
            <a:r>
              <a:rPr lang="en-GB" dirty="0">
                <a:solidFill>
                  <a:srgbClr val="00B050"/>
                </a:solidFill>
              </a:rPr>
              <a:t>Arrival_A</a:t>
            </a:r>
            <a:r>
              <a:rPr lang="en-GB" dirty="0"/>
              <a:t>;</a:t>
            </a:r>
          </a:p>
          <a:p>
            <a:r>
              <a:rPr lang="en-GB" dirty="0">
                <a:solidFill>
                  <a:srgbClr val="00B050"/>
                </a:solidFill>
              </a:rPr>
              <a:t>Arrival_C</a:t>
            </a:r>
            <a:r>
              <a:rPr lang="en-GB" dirty="0"/>
              <a:t> = (</a:t>
            </a:r>
            <a:r>
              <a:rPr lang="en-GB" dirty="0">
                <a:solidFill>
                  <a:srgbClr val="FF0000"/>
                </a:solidFill>
              </a:rPr>
              <a:t>cycling</a:t>
            </a:r>
            <a:r>
              <a:rPr lang="en-GB" dirty="0"/>
              <a:t>, </a:t>
            </a:r>
            <a:r>
              <a:rPr lang="en-GB" dirty="0">
                <a:solidFill>
                  <a:srgbClr val="FF0000"/>
                </a:solidFill>
              </a:rPr>
              <a:t>c</a:t>
            </a:r>
            <a:r>
              <a:rPr lang="en-GB" dirty="0"/>
              <a:t>).</a:t>
            </a:r>
            <a:r>
              <a:rPr lang="en-GB" dirty="0">
                <a:solidFill>
                  <a:srgbClr val="00B050"/>
                </a:solidFill>
              </a:rPr>
              <a:t>Arrival_C</a:t>
            </a:r>
            <a:r>
              <a:rPr lang="en-GB" dirty="0"/>
              <a:t>;</a:t>
            </a:r>
          </a:p>
          <a:p>
            <a:r>
              <a:rPr lang="en-GB" dirty="0">
                <a:solidFill>
                  <a:srgbClr val="00B050"/>
                </a:solidFill>
              </a:rPr>
              <a:t>Service_1</a:t>
            </a:r>
            <a:r>
              <a:rPr lang="en-GB" dirty="0"/>
              <a:t> = (</a:t>
            </a:r>
            <a:r>
              <a:rPr lang="en-GB" dirty="0">
                <a:solidFill>
                  <a:srgbClr val="FF0000"/>
                </a:solidFill>
              </a:rPr>
              <a:t>serve1</a:t>
            </a:r>
            <a:r>
              <a:rPr lang="en-GB" dirty="0"/>
              <a:t>, </a:t>
            </a:r>
            <a:r>
              <a:rPr lang="en-GB" dirty="0">
                <a:solidFill>
                  <a:srgbClr val="FF0000"/>
                </a:solidFill>
              </a:rPr>
              <a:t>s1</a:t>
            </a:r>
            <a:r>
              <a:rPr lang="en-GB" dirty="0"/>
              <a:t>).</a:t>
            </a:r>
            <a:r>
              <a:rPr lang="en-GB" dirty="0">
                <a:solidFill>
                  <a:srgbClr val="00B050"/>
                </a:solidFill>
              </a:rPr>
              <a:t>Service_1</a:t>
            </a:r>
            <a:r>
              <a:rPr lang="en-GB" dirty="0"/>
              <a:t>;</a:t>
            </a:r>
          </a:p>
          <a:p>
            <a:r>
              <a:rPr lang="en-GB" dirty="0">
                <a:solidFill>
                  <a:srgbClr val="00B050"/>
                </a:solidFill>
              </a:rPr>
              <a:t>Service_2</a:t>
            </a:r>
            <a:r>
              <a:rPr lang="en-GB" dirty="0"/>
              <a:t> = (</a:t>
            </a:r>
            <a:r>
              <a:rPr lang="en-GB" dirty="0">
                <a:solidFill>
                  <a:srgbClr val="FF0000"/>
                </a:solidFill>
              </a:rPr>
              <a:t>serve2</a:t>
            </a:r>
            <a:r>
              <a:rPr lang="en-GB" dirty="0"/>
              <a:t>, </a:t>
            </a:r>
            <a:r>
              <a:rPr lang="en-GB" dirty="0">
                <a:solidFill>
                  <a:srgbClr val="FF0000"/>
                </a:solidFill>
              </a:rPr>
              <a:t>s2</a:t>
            </a:r>
            <a:r>
              <a:rPr lang="en-GB" dirty="0"/>
              <a:t>).</a:t>
            </a:r>
            <a:r>
              <a:rPr lang="en-GB" dirty="0">
                <a:solidFill>
                  <a:srgbClr val="00B050"/>
                </a:solidFill>
              </a:rPr>
              <a:t>Service_2</a:t>
            </a:r>
            <a:r>
              <a:rPr lang="en-GB" dirty="0"/>
              <a:t>; </a:t>
            </a:r>
          </a:p>
          <a:p>
            <a:r>
              <a:rPr lang="fr-FR" dirty="0">
                <a:solidFill>
                  <a:srgbClr val="00B050"/>
                </a:solidFill>
              </a:rPr>
              <a:t>Q_0</a:t>
            </a:r>
            <a:r>
              <a:rPr lang="fr-FR" dirty="0"/>
              <a:t> = (</a:t>
            </a:r>
            <a:r>
              <a:rPr lang="fr-FR" dirty="0">
                <a:solidFill>
                  <a:srgbClr val="FF0000"/>
                </a:solidFill>
              </a:rPr>
              <a:t>athletics</a:t>
            </a:r>
            <a:r>
              <a:rPr lang="fr-FR" dirty="0"/>
              <a:t>, T).</a:t>
            </a:r>
            <a:r>
              <a:rPr lang="fr-FR" dirty="0">
                <a:solidFill>
                  <a:srgbClr val="00B050"/>
                </a:solidFill>
              </a:rPr>
              <a:t>Q_1</a:t>
            </a:r>
            <a:r>
              <a:rPr lang="fr-FR" dirty="0"/>
              <a:t> + (</a:t>
            </a:r>
            <a:r>
              <a:rPr lang="fr-FR" dirty="0">
                <a:solidFill>
                  <a:srgbClr val="FF0000"/>
                </a:solidFill>
              </a:rPr>
              <a:t>cycling</a:t>
            </a:r>
            <a:r>
              <a:rPr lang="fr-FR" dirty="0"/>
              <a:t>, T).</a:t>
            </a:r>
            <a:r>
              <a:rPr lang="fr-FR" dirty="0">
                <a:solidFill>
                  <a:srgbClr val="00B050"/>
                </a:solidFill>
              </a:rPr>
              <a:t>Q_2</a:t>
            </a:r>
            <a:r>
              <a:rPr lang="fr-FR" dirty="0"/>
              <a:t>;</a:t>
            </a:r>
          </a:p>
          <a:p>
            <a:r>
              <a:rPr lang="fr-FR" dirty="0">
                <a:solidFill>
                  <a:srgbClr val="00B050"/>
                </a:solidFill>
              </a:rPr>
              <a:t>Q_1</a:t>
            </a:r>
            <a:r>
              <a:rPr lang="fr-FR" dirty="0"/>
              <a:t> = (</a:t>
            </a:r>
            <a:r>
              <a:rPr lang="fr-FR" dirty="0">
                <a:solidFill>
                  <a:srgbClr val="FF0000"/>
                </a:solidFill>
              </a:rPr>
              <a:t>serve1</a:t>
            </a:r>
            <a:r>
              <a:rPr lang="fr-FR" dirty="0"/>
              <a:t>, T).</a:t>
            </a:r>
            <a:r>
              <a:rPr lang="fr-FR" dirty="0">
                <a:solidFill>
                  <a:srgbClr val="00B050"/>
                </a:solidFill>
              </a:rPr>
              <a:t>Q_0</a:t>
            </a:r>
            <a:r>
              <a:rPr lang="fr-FR" dirty="0"/>
              <a:t>;</a:t>
            </a:r>
          </a:p>
          <a:p>
            <a:r>
              <a:rPr lang="fr-FR" dirty="0">
                <a:solidFill>
                  <a:srgbClr val="00B050"/>
                </a:solidFill>
              </a:rPr>
              <a:t>Q_2</a:t>
            </a:r>
            <a:r>
              <a:rPr lang="fr-FR" dirty="0"/>
              <a:t> = (</a:t>
            </a:r>
            <a:r>
              <a:rPr lang="fr-FR" dirty="0">
                <a:solidFill>
                  <a:srgbClr val="FF0000"/>
                </a:solidFill>
              </a:rPr>
              <a:t>serve2</a:t>
            </a:r>
            <a:r>
              <a:rPr lang="fr-FR" dirty="0"/>
              <a:t>, T).</a:t>
            </a:r>
            <a:r>
              <a:rPr lang="fr-FR" dirty="0">
                <a:solidFill>
                  <a:srgbClr val="00B050"/>
                </a:solidFill>
              </a:rPr>
              <a:t>Q_0</a:t>
            </a:r>
            <a:r>
              <a:rPr lang="fr-FR" dirty="0"/>
              <a:t>;</a:t>
            </a:r>
          </a:p>
          <a:p>
            <a:r>
              <a:rPr lang="en-GB" dirty="0">
                <a:solidFill>
                  <a:srgbClr val="00B050"/>
                </a:solidFill>
              </a:rPr>
              <a:t>Arrival_A</a:t>
            </a:r>
            <a:r>
              <a:rPr lang="en-GB" dirty="0"/>
              <a:t> &lt;</a:t>
            </a:r>
            <a:r>
              <a:rPr lang="en-GB" dirty="0">
                <a:solidFill>
                  <a:srgbClr val="FF0000"/>
                </a:solidFill>
              </a:rPr>
              <a:t>athletics</a:t>
            </a:r>
            <a:r>
              <a:rPr lang="en-GB" dirty="0"/>
              <a:t>&gt; </a:t>
            </a:r>
            <a:r>
              <a:rPr lang="en-GB" dirty="0">
                <a:solidFill>
                  <a:srgbClr val="00B050"/>
                </a:solidFill>
              </a:rPr>
              <a:t>Q_0</a:t>
            </a:r>
            <a:r>
              <a:rPr lang="en-GB" dirty="0"/>
              <a:t>[20]  &lt;</a:t>
            </a:r>
            <a:r>
              <a:rPr lang="en-GB" dirty="0">
                <a:solidFill>
                  <a:srgbClr val="FF0000"/>
                </a:solidFill>
              </a:rPr>
              <a:t>serve1</a:t>
            </a:r>
            <a:r>
              <a:rPr lang="en-GB" dirty="0"/>
              <a:t>&gt; </a:t>
            </a:r>
            <a:r>
              <a:rPr lang="en-GB" dirty="0">
                <a:solidFill>
                  <a:srgbClr val="00B050"/>
                </a:solidFill>
              </a:rPr>
              <a:t>Service_1</a:t>
            </a:r>
            <a:r>
              <a:rPr lang="en-GB" dirty="0"/>
              <a:t>  &lt;</a:t>
            </a:r>
            <a:r>
              <a:rPr lang="en-GB" dirty="0">
                <a:solidFill>
                  <a:srgbClr val="FF0000"/>
                </a:solidFill>
              </a:rPr>
              <a:t>cycling</a:t>
            </a:r>
            <a:r>
              <a:rPr lang="en-GB" dirty="0"/>
              <a:t>&gt; </a:t>
            </a:r>
            <a:r>
              <a:rPr lang="en-GB" dirty="0">
                <a:solidFill>
                  <a:srgbClr val="00B050"/>
                </a:solidFill>
              </a:rPr>
              <a:t>Arrival_C</a:t>
            </a:r>
            <a:r>
              <a:rPr lang="en-GB" dirty="0"/>
              <a:t>  &lt;</a:t>
            </a:r>
            <a:r>
              <a:rPr lang="en-GB" dirty="0">
                <a:solidFill>
                  <a:srgbClr val="FF0000"/>
                </a:solidFill>
              </a:rPr>
              <a:t>serve2</a:t>
            </a:r>
            <a:r>
              <a:rPr lang="en-GB" dirty="0"/>
              <a:t>&gt; </a:t>
            </a:r>
            <a:r>
              <a:rPr lang="en-GB" dirty="0">
                <a:solidFill>
                  <a:srgbClr val="00B050"/>
                </a:solidFill>
              </a:rPr>
              <a:t>Service_2</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8</a:t>
            </a:fld>
            <a:endParaRPr lang="en-US" dirty="0"/>
          </a:p>
        </p:txBody>
      </p:sp>
      <p:pic>
        <p:nvPicPr>
          <p:cNvPr id="11" name="Content Placeholder 10">
            <a:extLst>
              <a:ext uri="{FF2B5EF4-FFF2-40B4-BE49-F238E27FC236}">
                <a16:creationId xmlns:a16="http://schemas.microsoft.com/office/drawing/2014/main" id="{A394CDC6-2B2A-4678-B0A9-84A79BCC36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52888" y="2738282"/>
            <a:ext cx="2324424" cy="2238687"/>
          </a:xfrm>
        </p:spPr>
      </p:pic>
    </p:spTree>
    <p:extLst>
      <p:ext uri="{BB962C8B-B14F-4D97-AF65-F5344CB8AC3E}">
        <p14:creationId xmlns:p14="http://schemas.microsoft.com/office/powerpoint/2010/main" val="284327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a:t>
            </a:r>
            <a:r>
              <a:rPr lang="en-GB" dirty="0" smtClean="0"/>
              <a:t>PEPA</a:t>
            </a:r>
          </a:p>
          <a:p>
            <a:pPr lvl="1"/>
            <a:r>
              <a:rPr lang="en-GB" dirty="0" smtClean="0"/>
              <a:t>Already much work done on queues [7]</a:t>
            </a:r>
            <a:endParaRPr lang="en-GB" dirty="0"/>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9</a:t>
            </a:fld>
            <a:endParaRPr lang="en-US" dirty="0"/>
          </a:p>
        </p:txBody>
      </p:sp>
    </p:spTree>
    <p:extLst>
      <p:ext uri="{BB962C8B-B14F-4D97-AF65-F5344CB8AC3E}">
        <p14:creationId xmlns:p14="http://schemas.microsoft.com/office/powerpoint/2010/main" val="34911277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2963</Words>
  <Application>Microsoft Office PowerPoint</Application>
  <PresentationFormat>On-screen Show (4:3)</PresentationFormat>
  <Paragraphs>572</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Outline</vt:lpstr>
      <vt:lpstr>Use Case – Olympic Ticketing</vt:lpstr>
      <vt:lpstr>Queue vs Microservices</vt:lpstr>
      <vt:lpstr>Distributed Databases [3][4]</vt:lpstr>
      <vt:lpstr>PEPA</vt:lpstr>
      <vt:lpstr>PEPA Eclipse plugin [6]</vt:lpstr>
      <vt:lpstr>Methods</vt:lpstr>
      <vt:lpstr>System Model</vt:lpstr>
      <vt:lpstr>Testing</vt:lpstr>
      <vt:lpstr>Testing</vt:lpstr>
      <vt:lpstr>Testing - JMeter</vt:lpstr>
      <vt:lpstr>System 1</vt:lpstr>
      <vt:lpstr>System 1 Results</vt:lpstr>
      <vt:lpstr>System 2</vt:lpstr>
      <vt:lpstr>System 2 Results</vt:lpstr>
      <vt:lpstr>System 3</vt:lpstr>
      <vt:lpstr>System 3 Results</vt:lpstr>
      <vt:lpstr>System 2 vs 3 Results</vt:lpstr>
      <vt:lpstr>System 3 Results</vt:lpstr>
      <vt:lpstr>Conclusions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2017-08-08T08:18:32Z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