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7"/>
  </p:notesMasterIdLst>
  <p:handoutMasterIdLst>
    <p:handoutMasterId r:id="rId28"/>
  </p:handoutMasterIdLst>
  <p:sldIdLst>
    <p:sldId id="257" r:id="rId3"/>
    <p:sldId id="258" r:id="rId4"/>
    <p:sldId id="271" r:id="rId5"/>
    <p:sldId id="259" r:id="rId6"/>
    <p:sldId id="260" r:id="rId7"/>
    <p:sldId id="274" r:id="rId8"/>
    <p:sldId id="262" r:id="rId9"/>
    <p:sldId id="265" r:id="rId10"/>
    <p:sldId id="287" r:id="rId11"/>
    <p:sldId id="286" r:id="rId12"/>
    <p:sldId id="283" r:id="rId13"/>
    <p:sldId id="277" r:id="rId14"/>
    <p:sldId id="279" r:id="rId15"/>
    <p:sldId id="282" r:id="rId16"/>
    <p:sldId id="284" r:id="rId17"/>
    <p:sldId id="266" r:id="rId18"/>
    <p:sldId id="276" r:id="rId19"/>
    <p:sldId id="280" r:id="rId20"/>
    <p:sldId id="289" r:id="rId21"/>
    <p:sldId id="281" r:id="rId22"/>
    <p:sldId id="288" r:id="rId23"/>
    <p:sldId id="285" r:id="rId24"/>
    <p:sldId id="278" r:id="rId25"/>
    <p:sldId id="270" r:id="rId26"/>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79483" autoAdjust="0"/>
  </p:normalViewPr>
  <p:slideViewPr>
    <p:cSldViewPr snapToGrid="0">
      <p:cViewPr varScale="1">
        <p:scale>
          <a:sx n="99" d="100"/>
          <a:sy n="99" d="100"/>
        </p:scale>
        <p:origin x="1854" y="84"/>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87" d="100"/>
          <a:sy n="87" d="100"/>
        </p:scale>
        <p:origin x="1947"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DB node throughput (model)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0-A8FF-4A83-9382-D7ECEFCD3931}"/>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c:v>
                </c:pt>
                <c:pt idx="1">
                  <c:v>1.24</c:v>
                </c:pt>
                <c:pt idx="2">
                  <c:v>1.47</c:v>
                </c:pt>
                <c:pt idx="3">
                  <c:v>1.47</c:v>
                </c:pt>
              </c:numCache>
            </c:numRef>
          </c:val>
          <c:extLst>
            <c:ext xmlns:c16="http://schemas.microsoft.com/office/drawing/2014/chart" uri="{C3380CC4-5D6E-409C-BE32-E72D297353CC}">
              <c16:uniqueId val="{00000001-A8FF-4A83-9382-D7ECEFCD3931}"/>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2-A8FF-4A83-9382-D7ECEFCD3931}"/>
            </c:ext>
          </c:extLst>
        </c:ser>
        <c:dLbls>
          <c:showLegendKey val="0"/>
          <c:showVal val="0"/>
          <c:showCatName val="0"/>
          <c:showSerName val="0"/>
          <c:showPercent val="0"/>
          <c:showBubbleSize val="0"/>
        </c:dLbls>
        <c:gapWidth val="219"/>
        <c:overlap val="-27"/>
        <c:axId val="543484544"/>
        <c:axId val="543489136"/>
      </c:barChart>
      <c:catAx>
        <c:axId val="54348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9136"/>
        <c:crosses val="autoZero"/>
        <c:auto val="1"/>
        <c:lblAlgn val="ctr"/>
        <c:lblOffset val="100"/>
        <c:noMultiLvlLbl val="0"/>
      </c:catAx>
      <c:valAx>
        <c:axId val="54348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DB node throughput (built)</a:t>
            </a:r>
            <a:endParaRPr lang="en-GB"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0.91506666666666658</c:v>
                </c:pt>
                <c:pt idx="1">
                  <c:v>1.2982</c:v>
                </c:pt>
                <c:pt idx="2">
                  <c:v>1.1725333333333332</c:v>
                </c:pt>
                <c:pt idx="3">
                  <c:v>1.1374000000000002</c:v>
                </c:pt>
              </c:numCache>
            </c:numRef>
          </c:val>
          <c:extLst>
            <c:ext xmlns:c16="http://schemas.microsoft.com/office/drawing/2014/chart" uri="{C3380CC4-5D6E-409C-BE32-E72D297353CC}">
              <c16:uniqueId val="{00000000-76C2-4881-AECB-B20A2EF72AFC}"/>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1.1172000000000002</c:v>
                </c:pt>
                <c:pt idx="1">
                  <c:v>1.2331999999999999</c:v>
                </c:pt>
                <c:pt idx="2">
                  <c:v>0.94899999999999995</c:v>
                </c:pt>
                <c:pt idx="3">
                  <c:v>0.59093333333333331</c:v>
                </c:pt>
              </c:numCache>
            </c:numRef>
          </c:val>
          <c:extLst>
            <c:ext xmlns:c16="http://schemas.microsoft.com/office/drawing/2014/chart" uri="{C3380CC4-5D6E-409C-BE32-E72D297353CC}">
              <c16:uniqueId val="{00000001-76C2-4881-AECB-B20A2EF72AFC}"/>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1.0066666666666666</c:v>
                </c:pt>
                <c:pt idx="1">
                  <c:v>2.0105999999999997</c:v>
                </c:pt>
                <c:pt idx="2">
                  <c:v>2.1804666666666668</c:v>
                </c:pt>
                <c:pt idx="3">
                  <c:v>2.2748666666666666</c:v>
                </c:pt>
              </c:numCache>
            </c:numRef>
          </c:val>
          <c:extLst>
            <c:ext xmlns:c16="http://schemas.microsoft.com/office/drawing/2014/chart" uri="{C3380CC4-5D6E-409C-BE32-E72D297353CC}">
              <c16:uniqueId val="{00000002-76C2-4881-AECB-B20A2EF72AFC}"/>
            </c:ext>
          </c:extLst>
        </c:ser>
        <c:dLbls>
          <c:showLegendKey val="0"/>
          <c:showVal val="0"/>
          <c:showCatName val="0"/>
          <c:showSerName val="0"/>
          <c:showPercent val="0"/>
          <c:showBubbleSize val="0"/>
        </c:dLbls>
        <c:gapWidth val="219"/>
        <c:overlap val="-27"/>
        <c:axId val="402122144"/>
        <c:axId val="402123128"/>
      </c:barChart>
      <c:catAx>
        <c:axId val="40212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3128"/>
        <c:crosses val="autoZero"/>
        <c:auto val="1"/>
        <c:lblAlgn val="ctr"/>
        <c:lblOffset val="100"/>
        <c:noMultiLvlLbl val="0"/>
      </c:catAx>
      <c:valAx>
        <c:axId val="402123128"/>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a:t>Investigating Cloud Technologies to Maximise Availability of Oversubscribed Resources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8/5/2017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8/5/2017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100653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for queue and distributed DB with replication, model vs built system (built system results scaled down).  Model is on the left.  Cycling demand is at a constant rate of 1, the ratio is the ratio of </a:t>
            </a:r>
            <a:r>
              <a:rPr lang="en-GB" dirty="0" err="1"/>
              <a:t>athletics:cycling</a:t>
            </a:r>
            <a:r>
              <a:rPr lang="en-GB" dirty="0"/>
              <a:t> </a:t>
            </a:r>
            <a:r>
              <a:rPr lang="en-GB" i="1" dirty="0"/>
              <a:t>throughput</a:t>
            </a:r>
            <a:r>
              <a:rPr lang="en-GB" dirty="0"/>
              <a:t>.</a:t>
            </a:r>
          </a:p>
          <a:p>
            <a:endParaRPr lang="en-GB" dirty="0"/>
          </a:p>
          <a:p>
            <a:r>
              <a:rPr lang="en-GB" dirty="0"/>
              <a:t>Service rate of one data node is 5, model shows athletics demand shared between two nodes, built system shows much lower throughput.  Both show cycling throughput constrained in the ratio of </a:t>
            </a:r>
            <a:r>
              <a:rPr lang="en-GB" dirty="0" err="1"/>
              <a:t>athletics:cycling</a:t>
            </a:r>
            <a:r>
              <a:rPr lang="en-GB" dirty="0"/>
              <a:t> </a:t>
            </a:r>
            <a:r>
              <a:rPr lang="en-GB" i="1" dirty="0"/>
              <a:t>demand</a:t>
            </a:r>
            <a:r>
              <a:rPr lang="en-GB" dirty="0"/>
              <a:t> in the queue (slightly less so in the built system).</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2379125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shared queue model made successful predictions even though the model's queue size is much smaller than an actual Cloud service queue.</a:t>
            </a:r>
          </a:p>
          <a:p>
            <a:endParaRPr lang="en-GB" dirty="0"/>
          </a:p>
          <a:p>
            <a:r>
              <a:rPr lang="en-GB" dirty="0"/>
              <a:t>When using a distributed database with replication, there would also be throughput at the replica node, and that therefore the overall throughput of the skewed demand resource would be higher than for a distributed database without replication.</a:t>
            </a:r>
          </a:p>
          <a:p>
            <a:endParaRPr lang="en-GB" dirty="0"/>
          </a:p>
          <a:p>
            <a:r>
              <a:rPr lang="en-GB" dirty="0"/>
              <a:t>Built microservice showing VM co-residency issues?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4260175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Improved Models </a:t>
            </a:r>
            <a:r>
              <a:rPr lang="en-GB" dirty="0"/>
              <a:t>– </a:t>
            </a:r>
            <a:r>
              <a:rPr lang="en-GB" sz="1200" b="0" i="0" u="none" strike="noStrike" kern="1200" baseline="0" dirty="0">
                <a:solidFill>
                  <a:schemeClr val="tx1"/>
                </a:solidFill>
                <a:latin typeface="+mn-lt"/>
                <a:ea typeface="+mn-ea"/>
                <a:cs typeface="+mn-cs"/>
              </a:rPr>
              <a:t>build on the abstract database model to exhibit the true behaviour more closely</a:t>
            </a:r>
            <a:endParaRPr lang="en-GB" dirty="0"/>
          </a:p>
          <a:p>
            <a:r>
              <a:rPr lang="en-GB" b="1" dirty="0"/>
              <a:t>System Experiments </a:t>
            </a:r>
            <a:r>
              <a:rPr lang="en-GB" dirty="0"/>
              <a:t>– database partitioning that shares demand, different queueing strategies</a:t>
            </a:r>
          </a:p>
          <a:p>
            <a:r>
              <a:rPr lang="en-GB" b="1" dirty="0"/>
              <a:t>Unknown Skewed Demand </a:t>
            </a:r>
            <a:r>
              <a:rPr lang="en-GB" dirty="0"/>
              <a:t>– use models to adapt to emerging skewed demand e.g. flash crowds in P2P networks</a:t>
            </a:r>
          </a:p>
          <a:p>
            <a:r>
              <a:rPr lang="en-GB" b="1" dirty="0"/>
              <a:t>New Models </a:t>
            </a:r>
            <a:r>
              <a:rPr lang="en-GB" dirty="0"/>
              <a:t>– publish/subscribe middleware, adapted for event streaming service for realistic microservices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226172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a:t>Real world examples of skewed demand</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2249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 and a constant ‘normal’ demand for cycling etc.</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6</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23957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300938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Separate end-to-end services for handling </a:t>
            </a:r>
            <a:r>
              <a:rPr lang="en-GB" sz="1200" b="0" i="0" u="none" strike="noStrike" kern="1200" baseline="0" dirty="0">
                <a:solidFill>
                  <a:schemeClr val="tx1"/>
                </a:solidFill>
                <a:latin typeface="+mn-lt"/>
                <a:ea typeface="+mn-ea"/>
                <a:cs typeface="+mn-cs"/>
              </a:rPr>
              <a:t>athletics and cycling ticket requests. This is not a `natural' microservices implementation, which would be more likely to separate on operations e.g. searching, booking and returning tickets, but it is comparable to the distributed database models.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system has two separate databases, one for athletics tickets, one for cycling, and each has its own dedicated worker application.</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2661959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1281237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8/5/2017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8/5/2017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8/5/2017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8/5/2017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8/5/2017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8/5/2017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8/5/2017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8/5/2017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8/5/2017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8/5/2017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8/5/2017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8/5/2017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37DE35-71AD-4D2A-994F-E3077A9FF6EE}"/>
              </a:ext>
            </a:extLst>
          </p:cNvPr>
          <p:cNvPicPr>
            <a:picLocks noChangeAspect="1"/>
          </p:cNvPicPr>
          <p:nvPr/>
        </p:nvPicPr>
        <p:blipFill>
          <a:blip r:embed="rId2"/>
          <a:stretch>
            <a:fillRect/>
          </a:stretch>
        </p:blipFill>
        <p:spPr>
          <a:xfrm>
            <a:off x="1376752" y="2014026"/>
            <a:ext cx="6485884" cy="4329023"/>
          </a:xfrm>
          <a:prstGeom prst="rect">
            <a:avLst/>
          </a:prstGeom>
        </p:spPr>
      </p:pic>
      <p:sp>
        <p:nvSpPr>
          <p:cNvPr id="2" name="Title 1"/>
          <p:cNvSpPr>
            <a:spLocks noGrp="1"/>
          </p:cNvSpPr>
          <p:nvPr>
            <p:ph type="title"/>
          </p:nvPr>
        </p:nvSpPr>
        <p:spPr/>
        <p:txBody>
          <a:bodyPr/>
          <a:lstStyle/>
          <a:p>
            <a:r>
              <a:rPr lang="en-US" dirty="0"/>
              <a:t>PEPA</a:t>
            </a:r>
          </a:p>
        </p:txBody>
      </p:sp>
      <p:sp>
        <p:nvSpPr>
          <p:cNvPr id="3" name="Content Placeholder 2"/>
          <p:cNvSpPr>
            <a:spLocks noGrp="1"/>
          </p:cNvSpPr>
          <p:nvPr>
            <p:ph idx="1"/>
          </p:nvPr>
        </p:nvSpPr>
        <p:spPr>
          <a:xfrm>
            <a:off x="745957" y="1737361"/>
            <a:ext cx="7543801" cy="4023360"/>
          </a:xfrm>
        </p:spPr>
        <p:txBody>
          <a:bodyPr/>
          <a:lstStyle/>
          <a:p>
            <a:r>
              <a:rPr lang="en-GB" dirty="0"/>
              <a:t>Performance Evaluation Process Algebra</a:t>
            </a:r>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dirty="0"/>
          </a:p>
        </p:txBody>
      </p:sp>
    </p:spTree>
    <p:extLst>
      <p:ext uri="{BB962C8B-B14F-4D97-AF65-F5344CB8AC3E}">
        <p14:creationId xmlns:p14="http://schemas.microsoft.com/office/powerpoint/2010/main" val="37021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PEPA Eclipse plugin</a:t>
            </a:r>
          </a:p>
        </p:txBody>
      </p:sp>
      <p:sp>
        <p:nvSpPr>
          <p:cNvPr id="5" name="Content Placeholder 4">
            <a:extLst>
              <a:ext uri="{FF2B5EF4-FFF2-40B4-BE49-F238E27FC236}">
                <a16:creationId xmlns:a16="http://schemas.microsoft.com/office/drawing/2014/main" id="{496C2724-B991-4801-8154-785F60B19E60}"/>
              </a:ext>
            </a:extLst>
          </p:cNvPr>
          <p:cNvSpPr>
            <a:spLocks noGrp="1"/>
          </p:cNvSpPr>
          <p:nvPr>
            <p:ph sz="half" idx="1"/>
          </p:nvPr>
        </p:nvSpPr>
        <p:spPr/>
        <p:txBody>
          <a:bodyPr>
            <a:normAutofit fontScale="70000" lnSpcReduction="20000"/>
          </a:bodyPr>
          <a:lstStyle/>
          <a:p>
            <a:r>
              <a:rPr lang="en-GB" dirty="0">
                <a:solidFill>
                  <a:srgbClr val="FF0000"/>
                </a:solidFill>
              </a:rPr>
              <a:t>a</a:t>
            </a:r>
            <a:r>
              <a:rPr lang="en-GB" dirty="0"/>
              <a:t> = 10.0; /* Athletics arrival rate */</a:t>
            </a:r>
          </a:p>
          <a:p>
            <a:r>
              <a:rPr lang="en-GB" dirty="0">
                <a:solidFill>
                  <a:srgbClr val="FF0000"/>
                </a:solidFill>
              </a:rPr>
              <a:t>c</a:t>
            </a:r>
            <a:r>
              <a:rPr lang="en-GB" dirty="0"/>
              <a:t> = 1.0; /* Cycling arrival rate */</a:t>
            </a:r>
          </a:p>
          <a:p>
            <a:r>
              <a:rPr lang="en-GB" dirty="0">
                <a:solidFill>
                  <a:srgbClr val="FF0000"/>
                </a:solidFill>
              </a:rPr>
              <a:t>s1</a:t>
            </a:r>
            <a:r>
              <a:rPr lang="en-GB" dirty="0"/>
              <a:t> = 5.0; /* Service rate 1 */</a:t>
            </a:r>
          </a:p>
          <a:p>
            <a:r>
              <a:rPr lang="en-GB" dirty="0">
                <a:solidFill>
                  <a:srgbClr val="FF0000"/>
                </a:solidFill>
              </a:rPr>
              <a:t>s2</a:t>
            </a:r>
            <a:r>
              <a:rPr lang="en-GB" dirty="0"/>
              <a:t> = 5.0; /* Service rate 2 */</a:t>
            </a:r>
          </a:p>
          <a:p>
            <a:r>
              <a:rPr lang="en-GB" dirty="0" err="1">
                <a:solidFill>
                  <a:srgbClr val="00B050"/>
                </a:solidFill>
              </a:rPr>
              <a:t>Arrival_A</a:t>
            </a:r>
            <a:r>
              <a:rPr lang="en-GB" dirty="0"/>
              <a:t> = (</a:t>
            </a:r>
            <a:r>
              <a:rPr lang="en-GB" dirty="0">
                <a:solidFill>
                  <a:srgbClr val="FF0000"/>
                </a:solidFill>
              </a:rPr>
              <a:t>athletics</a:t>
            </a:r>
            <a:r>
              <a:rPr lang="en-GB" dirty="0"/>
              <a:t>, </a:t>
            </a:r>
            <a:r>
              <a:rPr lang="en-GB" dirty="0">
                <a:solidFill>
                  <a:srgbClr val="FF0000"/>
                </a:solidFill>
              </a:rPr>
              <a:t>a</a:t>
            </a:r>
            <a:r>
              <a:rPr lang="en-GB" dirty="0"/>
              <a:t>).</a:t>
            </a:r>
            <a:r>
              <a:rPr lang="en-GB" dirty="0" err="1">
                <a:solidFill>
                  <a:srgbClr val="00B050"/>
                </a:solidFill>
              </a:rPr>
              <a:t>Arrival_A</a:t>
            </a:r>
            <a:r>
              <a:rPr lang="en-GB" dirty="0"/>
              <a:t>;</a:t>
            </a:r>
          </a:p>
          <a:p>
            <a:r>
              <a:rPr lang="en-GB" dirty="0" err="1">
                <a:solidFill>
                  <a:srgbClr val="00B050"/>
                </a:solidFill>
              </a:rPr>
              <a:t>Arrival_C</a:t>
            </a:r>
            <a:r>
              <a:rPr lang="en-GB" dirty="0"/>
              <a:t> = (</a:t>
            </a:r>
            <a:r>
              <a:rPr lang="en-GB" dirty="0">
                <a:solidFill>
                  <a:srgbClr val="FF0000"/>
                </a:solidFill>
              </a:rPr>
              <a:t>cycling</a:t>
            </a:r>
            <a:r>
              <a:rPr lang="en-GB" dirty="0"/>
              <a:t>, </a:t>
            </a:r>
            <a:r>
              <a:rPr lang="en-GB" dirty="0">
                <a:solidFill>
                  <a:srgbClr val="FF0000"/>
                </a:solidFill>
              </a:rPr>
              <a:t>c</a:t>
            </a:r>
            <a:r>
              <a:rPr lang="en-GB" dirty="0"/>
              <a:t>).</a:t>
            </a:r>
            <a:r>
              <a:rPr lang="en-GB" dirty="0" err="1">
                <a:solidFill>
                  <a:srgbClr val="00B050"/>
                </a:solidFill>
              </a:rPr>
              <a:t>Arrival_C</a:t>
            </a:r>
            <a:r>
              <a:rPr lang="en-GB" dirty="0"/>
              <a:t>;</a:t>
            </a:r>
          </a:p>
          <a:p>
            <a:r>
              <a:rPr lang="en-GB" dirty="0">
                <a:solidFill>
                  <a:srgbClr val="00B050"/>
                </a:solidFill>
              </a:rPr>
              <a:t>Service_1</a:t>
            </a:r>
            <a:r>
              <a:rPr lang="en-GB" dirty="0"/>
              <a:t> = (</a:t>
            </a:r>
            <a:r>
              <a:rPr lang="en-GB" dirty="0">
                <a:solidFill>
                  <a:srgbClr val="FF0000"/>
                </a:solidFill>
              </a:rPr>
              <a:t>serve1</a:t>
            </a:r>
            <a:r>
              <a:rPr lang="en-GB" dirty="0"/>
              <a:t>, </a:t>
            </a:r>
            <a:r>
              <a:rPr lang="en-GB" dirty="0">
                <a:solidFill>
                  <a:srgbClr val="FF0000"/>
                </a:solidFill>
              </a:rPr>
              <a:t>s1</a:t>
            </a:r>
            <a:r>
              <a:rPr lang="en-GB" dirty="0"/>
              <a:t>).</a:t>
            </a:r>
            <a:r>
              <a:rPr lang="en-GB" dirty="0">
                <a:solidFill>
                  <a:srgbClr val="00B050"/>
                </a:solidFill>
              </a:rPr>
              <a:t>Service_1</a:t>
            </a:r>
            <a:r>
              <a:rPr lang="en-GB" dirty="0"/>
              <a:t>;</a:t>
            </a:r>
          </a:p>
          <a:p>
            <a:r>
              <a:rPr lang="en-GB" dirty="0">
                <a:solidFill>
                  <a:srgbClr val="00B050"/>
                </a:solidFill>
              </a:rPr>
              <a:t>Service_2</a:t>
            </a:r>
            <a:r>
              <a:rPr lang="en-GB" dirty="0"/>
              <a:t> = (</a:t>
            </a:r>
            <a:r>
              <a:rPr lang="en-GB" dirty="0">
                <a:solidFill>
                  <a:srgbClr val="FF0000"/>
                </a:solidFill>
              </a:rPr>
              <a:t>serve2</a:t>
            </a:r>
            <a:r>
              <a:rPr lang="en-GB" dirty="0"/>
              <a:t>, </a:t>
            </a:r>
            <a:r>
              <a:rPr lang="en-GB" dirty="0">
                <a:solidFill>
                  <a:srgbClr val="FF0000"/>
                </a:solidFill>
              </a:rPr>
              <a:t>s2</a:t>
            </a:r>
            <a:r>
              <a:rPr lang="en-GB" dirty="0"/>
              <a:t>).</a:t>
            </a:r>
            <a:r>
              <a:rPr lang="en-GB" dirty="0">
                <a:solidFill>
                  <a:srgbClr val="00B050"/>
                </a:solidFill>
              </a:rPr>
              <a:t>Service_2</a:t>
            </a:r>
            <a:r>
              <a:rPr lang="en-GB" dirty="0"/>
              <a:t>; </a:t>
            </a:r>
          </a:p>
          <a:p>
            <a:r>
              <a:rPr lang="fr-FR" dirty="0">
                <a:solidFill>
                  <a:srgbClr val="00B050"/>
                </a:solidFill>
              </a:rPr>
              <a:t>Q_0</a:t>
            </a:r>
            <a:r>
              <a:rPr lang="fr-FR" dirty="0"/>
              <a:t> = (</a:t>
            </a:r>
            <a:r>
              <a:rPr lang="fr-FR" dirty="0" err="1">
                <a:solidFill>
                  <a:srgbClr val="FF0000"/>
                </a:solidFill>
              </a:rPr>
              <a:t>athletics</a:t>
            </a:r>
            <a:r>
              <a:rPr lang="fr-FR" dirty="0"/>
              <a:t>, T).</a:t>
            </a:r>
            <a:r>
              <a:rPr lang="fr-FR" dirty="0">
                <a:solidFill>
                  <a:srgbClr val="00B050"/>
                </a:solidFill>
              </a:rPr>
              <a:t>Q_1</a:t>
            </a:r>
            <a:r>
              <a:rPr lang="fr-FR" dirty="0"/>
              <a:t> + (</a:t>
            </a:r>
            <a:r>
              <a:rPr lang="fr-FR" dirty="0" err="1">
                <a:solidFill>
                  <a:srgbClr val="FF0000"/>
                </a:solidFill>
              </a:rPr>
              <a:t>cycling</a:t>
            </a:r>
            <a:r>
              <a:rPr lang="fr-FR" dirty="0"/>
              <a:t>, T).</a:t>
            </a:r>
            <a:r>
              <a:rPr lang="fr-FR" dirty="0">
                <a:solidFill>
                  <a:srgbClr val="00B050"/>
                </a:solidFill>
              </a:rPr>
              <a:t>Q_2</a:t>
            </a:r>
            <a:r>
              <a:rPr lang="fr-FR" dirty="0"/>
              <a:t>;</a:t>
            </a:r>
          </a:p>
          <a:p>
            <a:r>
              <a:rPr lang="fr-FR" dirty="0">
                <a:solidFill>
                  <a:srgbClr val="00B050"/>
                </a:solidFill>
              </a:rPr>
              <a:t>Q_1</a:t>
            </a:r>
            <a:r>
              <a:rPr lang="fr-FR" dirty="0"/>
              <a:t> = (</a:t>
            </a:r>
            <a:r>
              <a:rPr lang="fr-FR" dirty="0">
                <a:solidFill>
                  <a:srgbClr val="FF0000"/>
                </a:solidFill>
              </a:rPr>
              <a:t>serve1</a:t>
            </a:r>
            <a:r>
              <a:rPr lang="fr-FR" dirty="0"/>
              <a:t>, T).</a:t>
            </a:r>
            <a:r>
              <a:rPr lang="fr-FR" dirty="0">
                <a:solidFill>
                  <a:srgbClr val="00B050"/>
                </a:solidFill>
              </a:rPr>
              <a:t>Q_0</a:t>
            </a:r>
            <a:r>
              <a:rPr lang="fr-FR" dirty="0"/>
              <a:t>;</a:t>
            </a:r>
          </a:p>
          <a:p>
            <a:r>
              <a:rPr lang="fr-FR" dirty="0">
                <a:solidFill>
                  <a:srgbClr val="00B050"/>
                </a:solidFill>
              </a:rPr>
              <a:t>Q_2</a:t>
            </a:r>
            <a:r>
              <a:rPr lang="fr-FR" dirty="0"/>
              <a:t> = (</a:t>
            </a:r>
            <a:r>
              <a:rPr lang="fr-FR" dirty="0">
                <a:solidFill>
                  <a:srgbClr val="FF0000"/>
                </a:solidFill>
              </a:rPr>
              <a:t>serve2</a:t>
            </a:r>
            <a:r>
              <a:rPr lang="fr-FR" dirty="0"/>
              <a:t>, T).</a:t>
            </a:r>
            <a:r>
              <a:rPr lang="fr-FR" dirty="0">
                <a:solidFill>
                  <a:srgbClr val="00B050"/>
                </a:solidFill>
              </a:rPr>
              <a:t>Q_0</a:t>
            </a:r>
            <a:r>
              <a:rPr lang="fr-FR" dirty="0"/>
              <a:t>;</a:t>
            </a:r>
          </a:p>
          <a:p>
            <a:r>
              <a:rPr lang="en-GB" dirty="0" err="1">
                <a:solidFill>
                  <a:srgbClr val="00B050"/>
                </a:solidFill>
              </a:rPr>
              <a:t>Arrival_A</a:t>
            </a:r>
            <a:r>
              <a:rPr lang="en-GB" dirty="0"/>
              <a:t> &lt;</a:t>
            </a:r>
            <a:r>
              <a:rPr lang="en-GB" dirty="0">
                <a:solidFill>
                  <a:srgbClr val="FF0000"/>
                </a:solidFill>
              </a:rPr>
              <a:t>athletics</a:t>
            </a:r>
            <a:r>
              <a:rPr lang="en-GB" dirty="0"/>
              <a:t>&gt; </a:t>
            </a:r>
            <a:r>
              <a:rPr lang="en-GB" dirty="0">
                <a:solidFill>
                  <a:srgbClr val="00B050"/>
                </a:solidFill>
              </a:rPr>
              <a:t>Q_0</a:t>
            </a:r>
            <a:r>
              <a:rPr lang="en-GB" dirty="0"/>
              <a:t>[20]  &lt;</a:t>
            </a:r>
            <a:r>
              <a:rPr lang="en-GB" dirty="0">
                <a:solidFill>
                  <a:srgbClr val="FF0000"/>
                </a:solidFill>
              </a:rPr>
              <a:t>serve1</a:t>
            </a:r>
            <a:r>
              <a:rPr lang="en-GB" dirty="0"/>
              <a:t>&gt; </a:t>
            </a:r>
            <a:r>
              <a:rPr lang="en-GB" dirty="0">
                <a:solidFill>
                  <a:srgbClr val="00B050"/>
                </a:solidFill>
              </a:rPr>
              <a:t>Service_1</a:t>
            </a:r>
            <a:r>
              <a:rPr lang="en-GB" dirty="0"/>
              <a:t>  &lt;</a:t>
            </a:r>
            <a:r>
              <a:rPr lang="en-GB" dirty="0">
                <a:solidFill>
                  <a:srgbClr val="FF0000"/>
                </a:solidFill>
              </a:rPr>
              <a:t>cycling</a:t>
            </a:r>
            <a:r>
              <a:rPr lang="en-GB" dirty="0"/>
              <a:t>&gt; </a:t>
            </a:r>
            <a:r>
              <a:rPr lang="en-GB" dirty="0" err="1">
                <a:solidFill>
                  <a:srgbClr val="00B050"/>
                </a:solidFill>
              </a:rPr>
              <a:t>Arrival_C</a:t>
            </a:r>
            <a:r>
              <a:rPr lang="en-GB" dirty="0"/>
              <a:t>  &lt;</a:t>
            </a:r>
            <a:r>
              <a:rPr lang="en-GB" dirty="0">
                <a:solidFill>
                  <a:srgbClr val="FF0000"/>
                </a:solidFill>
              </a:rPr>
              <a:t>serve2</a:t>
            </a:r>
            <a:r>
              <a:rPr lang="en-GB" dirty="0"/>
              <a:t>&gt; </a:t>
            </a:r>
            <a:r>
              <a:rPr lang="en-GB" dirty="0">
                <a:solidFill>
                  <a:srgbClr val="00B050"/>
                </a:solidFill>
              </a:rPr>
              <a:t>Service_2</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11</a:t>
            </a:fld>
            <a:endParaRPr lang="en-US" dirty="0"/>
          </a:p>
        </p:txBody>
      </p:sp>
      <p:pic>
        <p:nvPicPr>
          <p:cNvPr id="11" name="Content Placeholder 10">
            <a:extLst>
              <a:ext uri="{FF2B5EF4-FFF2-40B4-BE49-F238E27FC236}">
                <a16:creationId xmlns:a16="http://schemas.microsoft.com/office/drawing/2014/main" id="{A394CDC6-2B2A-4678-B0A9-84A79BCC36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2888" y="2738282"/>
            <a:ext cx="2324424" cy="2238687"/>
          </a:xfrm>
        </p:spPr>
      </p:pic>
    </p:spTree>
    <p:extLst>
      <p:ext uri="{BB962C8B-B14F-4D97-AF65-F5344CB8AC3E}">
        <p14:creationId xmlns:p14="http://schemas.microsoft.com/office/powerpoint/2010/main" val="284327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PEPA</a:t>
            </a:r>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12</a:t>
            </a:fld>
            <a:endParaRPr lang="en-US" dirty="0"/>
          </a:p>
        </p:txBody>
      </p:sp>
    </p:spTree>
    <p:extLst>
      <p:ext uri="{BB962C8B-B14F-4D97-AF65-F5344CB8AC3E}">
        <p14:creationId xmlns:p14="http://schemas.microsoft.com/office/powerpoint/2010/main" val="349112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Shared Queue and Distributed Database</a:t>
            </a:r>
          </a:p>
          <a:p>
            <a:r>
              <a:rPr lang="en-GB" i="1" dirty="0"/>
              <a:t>(animation of PEPA model, Eclipse version, composing queue and distributed DB?)</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77719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a:t>
            </a:r>
            <a:r>
              <a:rPr lang="en-GB" dirty="0" err="1"/>
              <a:t>CodaHale</a:t>
            </a:r>
            <a:r>
              <a:rPr lang="en-GB" dirty="0"/>
              <a:t> Metrics</a:t>
            </a:r>
          </a:p>
          <a:p>
            <a:pPr lvl="1"/>
            <a:r>
              <a:rPr lang="en-GB" dirty="0"/>
              <a:t>Counts every request, takes a 1-minute rolling average every 10s</a:t>
            </a:r>
          </a:p>
          <a:p>
            <a:pPr lvl="1"/>
            <a:r>
              <a:rPr lang="en-GB" dirty="0"/>
              <a:t>Test and measure each system 5 times and average the results</a:t>
            </a:r>
          </a:p>
          <a:p>
            <a:r>
              <a:rPr lang="en-GB" dirty="0"/>
              <a:t>Simulate skewed demand with Apache JMeter test 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14</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 - JMeter</a:t>
            </a:r>
          </a:p>
        </p:txBody>
      </p:sp>
      <p:pic>
        <p:nvPicPr>
          <p:cNvPr id="7" name="Content Placeholder 6">
            <a:extLst>
              <a:ext uri="{FF2B5EF4-FFF2-40B4-BE49-F238E27FC236}">
                <a16:creationId xmlns:a16="http://schemas.microsoft.com/office/drawing/2014/main" id="{99EF6544-9273-4048-A152-0C7BE12CBC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5281" b="55690"/>
          <a:stretch/>
        </p:blipFill>
        <p:spPr>
          <a:xfrm>
            <a:off x="1061093" y="1846262"/>
            <a:ext cx="7021814" cy="4348407"/>
          </a:xfrm>
        </p:spPr>
      </p:pic>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15</a:t>
            </a:fld>
            <a:endParaRPr lang="en-US" dirty="0"/>
          </a:p>
        </p:txBody>
      </p:sp>
    </p:spTree>
    <p:extLst>
      <p:ext uri="{BB962C8B-B14F-4D97-AF65-F5344CB8AC3E}">
        <p14:creationId xmlns:p14="http://schemas.microsoft.com/office/powerpoint/2010/main" val="148257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dirty="0"/>
          </a:p>
        </p:txBody>
      </p:sp>
      <p:pic>
        <p:nvPicPr>
          <p:cNvPr id="9" name="Picture 8">
            <a:extLst>
              <a:ext uri="{FF2B5EF4-FFF2-40B4-BE49-F238E27FC236}">
                <a16:creationId xmlns:a16="http://schemas.microsoft.com/office/drawing/2014/main" id="{61FA615A-DEA3-4AEF-A8CC-3B764A3FB1D1}"/>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dirty="0"/>
          </a:p>
        </p:txBody>
      </p:sp>
      <p:sp>
        <p:nvSpPr>
          <p:cNvPr id="5" name="Content Placeholder 4">
            <a:extLst>
              <a:ext uri="{FF2B5EF4-FFF2-40B4-BE49-F238E27FC236}">
                <a16:creationId xmlns:a16="http://schemas.microsoft.com/office/drawing/2014/main" id="{71692581-2A2D-4AC3-B800-15E617C36CA5}"/>
              </a:ext>
            </a:extLst>
          </p:cNvPr>
          <p:cNvSpPr>
            <a:spLocks noGrp="1"/>
          </p:cNvSpPr>
          <p:nvPr>
            <p:ph sz="half" idx="1"/>
          </p:nvPr>
        </p:nvSpPr>
        <p:spPr/>
        <p:txBody>
          <a:bodyPr/>
          <a:lstStyle/>
          <a:p>
            <a:endParaRPr lang="en-GB"/>
          </a:p>
        </p:txBody>
      </p:sp>
      <p:sp>
        <p:nvSpPr>
          <p:cNvPr id="7" name="Content Placeholder 6">
            <a:extLst>
              <a:ext uri="{FF2B5EF4-FFF2-40B4-BE49-F238E27FC236}">
                <a16:creationId xmlns:a16="http://schemas.microsoft.com/office/drawing/2014/main" id="{53EF9A63-CF59-4466-9FC9-B9A647F5FAE3}"/>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77196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2</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dirty="0"/>
          </a:p>
        </p:txBody>
      </p:sp>
      <p:pic>
        <p:nvPicPr>
          <p:cNvPr id="5" name="Picture 4">
            <a:extLst>
              <a:ext uri="{FF2B5EF4-FFF2-40B4-BE49-F238E27FC236}">
                <a16:creationId xmlns:a16="http://schemas.microsoft.com/office/drawing/2014/main" id="{BAE0C57A-C977-4A8F-91ED-3571C8497E6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dirty="0"/>
          </a:p>
        </p:txBody>
      </p:sp>
      <p:sp>
        <p:nvSpPr>
          <p:cNvPr id="5" name="Content Placeholder 4">
            <a:extLst>
              <a:ext uri="{FF2B5EF4-FFF2-40B4-BE49-F238E27FC236}">
                <a16:creationId xmlns:a16="http://schemas.microsoft.com/office/drawing/2014/main" id="{35C56D64-070F-498A-8E7C-7FAF62466776}"/>
              </a:ext>
            </a:extLst>
          </p:cNvPr>
          <p:cNvSpPr>
            <a:spLocks noGrp="1"/>
          </p:cNvSpPr>
          <p:nvPr>
            <p:ph sz="half" idx="1"/>
          </p:nvPr>
        </p:nvSpPr>
        <p:spPr/>
        <p:txBody>
          <a:bodyPr/>
          <a:lstStyle/>
          <a:p>
            <a:endParaRPr lang="en-GB"/>
          </a:p>
        </p:txBody>
      </p:sp>
      <p:sp>
        <p:nvSpPr>
          <p:cNvPr id="7" name="Content Placeholder 6">
            <a:extLst>
              <a:ext uri="{FF2B5EF4-FFF2-40B4-BE49-F238E27FC236}">
                <a16:creationId xmlns:a16="http://schemas.microsoft.com/office/drawing/2014/main" id="{B798E0D6-B189-4073-8E99-0A8B17F4B011}"/>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29544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GB" dirty="0"/>
              <a:t>On-line Transaction Processing applications often have </a:t>
            </a:r>
            <a:r>
              <a:rPr lang="en-GB" dirty="0">
                <a:solidFill>
                  <a:srgbClr val="FF0000"/>
                </a:solidFill>
              </a:rPr>
              <a:t>skewed demand</a:t>
            </a:r>
            <a:r>
              <a:rPr lang="en-GB" dirty="0"/>
              <a:t> for some resources</a:t>
            </a:r>
          </a:p>
          <a:p>
            <a:r>
              <a:rPr lang="en-GB" dirty="0"/>
              <a:t>Overloading the whole system affects:</a:t>
            </a:r>
          </a:p>
          <a:p>
            <a:r>
              <a:rPr lang="en-GB" dirty="0"/>
              <a:t>- reputation</a:t>
            </a:r>
          </a:p>
          <a:p>
            <a:r>
              <a:rPr lang="en-GB" dirty="0"/>
              <a:t>- revenue</a:t>
            </a:r>
          </a:p>
          <a:p>
            <a:r>
              <a:rPr lang="en-GB" dirty="0"/>
              <a:t>Cloud 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3</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dirty="0"/>
          </a:p>
        </p:txBody>
      </p:sp>
      <p:pic>
        <p:nvPicPr>
          <p:cNvPr id="5" name="Picture 4">
            <a:extLst>
              <a:ext uri="{FF2B5EF4-FFF2-40B4-BE49-F238E27FC236}">
                <a16:creationId xmlns:a16="http://schemas.microsoft.com/office/drawing/2014/main" id="{C2C9E375-BD4A-4F84-A3A9-8A15C2EA35C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A1E119B4-2BD6-4607-9767-386B5DE8D7B1}"/>
              </a:ext>
            </a:extLst>
          </p:cNvPr>
          <p:cNvGraphicFramePr>
            <a:graphicFrameLocks noGrp="1"/>
          </p:cNvGraphicFramePr>
          <p:nvPr>
            <p:ph sz="half" idx="1"/>
            <p:extLst/>
          </p:nvPr>
        </p:nvGraphicFramePr>
        <p:xfrm>
          <a:off x="822325" y="1846263"/>
          <a:ext cx="3703640" cy="4079240"/>
        </p:xfrm>
        <a:graphic>
          <a:graphicData uri="http://schemas.openxmlformats.org/drawingml/2006/table">
            <a:tbl>
              <a:tblPr firstRow="1" bandRow="1">
                <a:tableStyleId>{5C22544A-7EE6-4342-B048-85BDC9FD1C3A}</a:tableStyleId>
              </a:tblPr>
              <a:tblGrid>
                <a:gridCol w="925910">
                  <a:extLst>
                    <a:ext uri="{9D8B030D-6E8A-4147-A177-3AD203B41FA5}">
                      <a16:colId xmlns:a16="http://schemas.microsoft.com/office/drawing/2014/main" val="1406570694"/>
                    </a:ext>
                  </a:extLst>
                </a:gridCol>
                <a:gridCol w="925910">
                  <a:extLst>
                    <a:ext uri="{9D8B030D-6E8A-4147-A177-3AD203B41FA5}">
                      <a16:colId xmlns:a16="http://schemas.microsoft.com/office/drawing/2014/main" val="1426960188"/>
                    </a:ext>
                  </a:extLst>
                </a:gridCol>
                <a:gridCol w="925910">
                  <a:extLst>
                    <a:ext uri="{9D8B030D-6E8A-4147-A177-3AD203B41FA5}">
                      <a16:colId xmlns:a16="http://schemas.microsoft.com/office/drawing/2014/main" val="3973390902"/>
                    </a:ext>
                  </a:extLst>
                </a:gridCol>
                <a:gridCol w="925910">
                  <a:extLst>
                    <a:ext uri="{9D8B030D-6E8A-4147-A177-3AD203B41FA5}">
                      <a16:colId xmlns:a16="http://schemas.microsoft.com/office/drawing/2014/main" val="2834625601"/>
                    </a:ext>
                  </a:extLst>
                </a:gridCol>
              </a:tblGrid>
              <a:tr h="370840">
                <a:tc>
                  <a:txBody>
                    <a:bodyPr/>
                    <a:lstStyle/>
                    <a:p>
                      <a:r>
                        <a:rPr lang="en-GB" sz="1600" dirty="0"/>
                        <a:t>Demand</a:t>
                      </a:r>
                    </a:p>
                  </a:txBody>
                  <a:tcPr/>
                </a:tc>
                <a:tc>
                  <a:txBody>
                    <a:bodyPr/>
                    <a:lstStyle/>
                    <a:p>
                      <a:r>
                        <a:rPr lang="en-GB" sz="1600" dirty="0"/>
                        <a:t>Athletics</a:t>
                      </a:r>
                    </a:p>
                  </a:txBody>
                  <a:tcPr/>
                </a:tc>
                <a:tc>
                  <a:txBody>
                    <a:bodyPr/>
                    <a:lstStyle/>
                    <a:p>
                      <a:r>
                        <a:rPr lang="en-GB" sz="1600" dirty="0"/>
                        <a:t>Cycling</a:t>
                      </a:r>
                    </a:p>
                  </a:txBody>
                  <a:tcPr/>
                </a:tc>
                <a:tc>
                  <a:txBody>
                    <a:bodyPr/>
                    <a:lstStyle/>
                    <a:p>
                      <a:r>
                        <a:rPr lang="en-GB" sz="1600" dirty="0"/>
                        <a:t>Ratio</a:t>
                      </a:r>
                    </a:p>
                  </a:txBody>
                  <a:tcPr/>
                </a:tc>
                <a:extLst>
                  <a:ext uri="{0D108BD9-81ED-4DB2-BD59-A6C34878D82A}">
                    <a16:rowId xmlns:a16="http://schemas.microsoft.com/office/drawing/2014/main" val="1870306594"/>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3985783423"/>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742434764"/>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1276547311"/>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2294245662"/>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ctr"/>
                </a:tc>
                <a:extLst>
                  <a:ext uri="{0D108BD9-81ED-4DB2-BD59-A6C34878D82A}">
                    <a16:rowId xmlns:a16="http://schemas.microsoft.com/office/drawing/2014/main" val="1892319451"/>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5.98</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6</a:t>
                      </a:r>
                    </a:p>
                  </a:txBody>
                  <a:tcPr marL="9525" marR="9525" marT="9525" marB="0" anchor="ctr"/>
                </a:tc>
                <a:extLst>
                  <a:ext uri="{0D108BD9-81ED-4DB2-BD59-A6C34878D82A}">
                    <a16:rowId xmlns:a16="http://schemas.microsoft.com/office/drawing/2014/main" val="240970906"/>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6.93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0.99</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993591139"/>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7.76</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0.97</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1532024690"/>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8.4</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0.93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3491365633"/>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8.83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0.88</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1363723758"/>
                  </a:ext>
                </a:extLst>
              </a:tr>
            </a:tbl>
          </a:graphicData>
        </a:graphic>
      </p:graphicFrame>
      <p:graphicFrame>
        <p:nvGraphicFramePr>
          <p:cNvPr id="9" name="Content Placeholder 8">
            <a:extLst>
              <a:ext uri="{FF2B5EF4-FFF2-40B4-BE49-F238E27FC236}">
                <a16:creationId xmlns:a16="http://schemas.microsoft.com/office/drawing/2014/main" id="{C5C85AA8-1AF9-411D-AD43-E69277E81AD3}"/>
              </a:ext>
            </a:extLst>
          </p:cNvPr>
          <p:cNvGraphicFramePr>
            <a:graphicFrameLocks noGrp="1"/>
          </p:cNvGraphicFramePr>
          <p:nvPr>
            <p:ph sz="half" idx="2"/>
            <p:extLst/>
          </p:nvPr>
        </p:nvGraphicFramePr>
        <p:xfrm>
          <a:off x="4664075" y="1846263"/>
          <a:ext cx="3702052" cy="4079240"/>
        </p:xfrm>
        <a:graphic>
          <a:graphicData uri="http://schemas.openxmlformats.org/drawingml/2006/table">
            <a:tbl>
              <a:tblPr firstRow="1" bandRow="1">
                <a:tableStyleId>{5C22544A-7EE6-4342-B048-85BDC9FD1C3A}</a:tableStyleId>
              </a:tblPr>
              <a:tblGrid>
                <a:gridCol w="925513">
                  <a:extLst>
                    <a:ext uri="{9D8B030D-6E8A-4147-A177-3AD203B41FA5}">
                      <a16:colId xmlns:a16="http://schemas.microsoft.com/office/drawing/2014/main" val="4188845084"/>
                    </a:ext>
                  </a:extLst>
                </a:gridCol>
                <a:gridCol w="925513">
                  <a:extLst>
                    <a:ext uri="{9D8B030D-6E8A-4147-A177-3AD203B41FA5}">
                      <a16:colId xmlns:a16="http://schemas.microsoft.com/office/drawing/2014/main" val="1027616210"/>
                    </a:ext>
                  </a:extLst>
                </a:gridCol>
                <a:gridCol w="925513">
                  <a:extLst>
                    <a:ext uri="{9D8B030D-6E8A-4147-A177-3AD203B41FA5}">
                      <a16:colId xmlns:a16="http://schemas.microsoft.com/office/drawing/2014/main" val="3558032213"/>
                    </a:ext>
                  </a:extLst>
                </a:gridCol>
                <a:gridCol w="925513">
                  <a:extLst>
                    <a:ext uri="{9D8B030D-6E8A-4147-A177-3AD203B41FA5}">
                      <a16:colId xmlns:a16="http://schemas.microsoft.com/office/drawing/2014/main" val="1748598849"/>
                    </a:ext>
                  </a:extLst>
                </a:gridCol>
              </a:tblGrid>
              <a:tr h="370840">
                <a:tc>
                  <a:txBody>
                    <a:bodyPr/>
                    <a:lstStyle/>
                    <a:p>
                      <a:r>
                        <a:rPr lang="en-GB" sz="1600" dirty="0"/>
                        <a:t>Demand</a:t>
                      </a:r>
                    </a:p>
                  </a:txBody>
                  <a:tcPr/>
                </a:tc>
                <a:tc>
                  <a:txBody>
                    <a:bodyPr/>
                    <a:lstStyle/>
                    <a:p>
                      <a:r>
                        <a:rPr lang="en-GB" sz="1600" dirty="0"/>
                        <a:t>Athletics</a:t>
                      </a:r>
                    </a:p>
                  </a:txBody>
                  <a:tcPr/>
                </a:tc>
                <a:tc>
                  <a:txBody>
                    <a:bodyPr/>
                    <a:lstStyle/>
                    <a:p>
                      <a:r>
                        <a:rPr lang="en-GB" sz="1600" dirty="0"/>
                        <a:t>Cycling</a:t>
                      </a:r>
                    </a:p>
                  </a:txBody>
                  <a:tcPr/>
                </a:tc>
                <a:tc>
                  <a:txBody>
                    <a:bodyPr/>
                    <a:lstStyle/>
                    <a:p>
                      <a:r>
                        <a:rPr lang="en-GB" sz="1600" dirty="0"/>
                        <a:t>Ratio</a:t>
                      </a:r>
                    </a:p>
                  </a:txBody>
                  <a:tcPr/>
                </a:tc>
                <a:extLst>
                  <a:ext uri="{0D108BD9-81ED-4DB2-BD59-A6C34878D82A}">
                    <a16:rowId xmlns:a16="http://schemas.microsoft.com/office/drawing/2014/main" val="1088926538"/>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551805473"/>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1.96</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1.02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1.92</a:t>
                      </a:r>
                    </a:p>
                  </a:txBody>
                  <a:tcPr marL="9525" marR="9525" marT="9525" marB="0" anchor="ctr"/>
                </a:tc>
                <a:extLst>
                  <a:ext uri="{0D108BD9-81ED-4DB2-BD59-A6C34878D82A}">
                    <a16:rowId xmlns:a16="http://schemas.microsoft.com/office/drawing/2014/main" val="2389804851"/>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1.02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2.94</a:t>
                      </a:r>
                    </a:p>
                  </a:txBody>
                  <a:tcPr marL="9525" marR="9525" marT="9525" marB="0" anchor="ctr"/>
                </a:tc>
                <a:extLst>
                  <a:ext uri="{0D108BD9-81ED-4DB2-BD59-A6C34878D82A}">
                    <a16:rowId xmlns:a16="http://schemas.microsoft.com/office/drawing/2014/main" val="2795008357"/>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3.38</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1.02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3.32</a:t>
                      </a:r>
                    </a:p>
                  </a:txBody>
                  <a:tcPr marL="9525" marR="9525" marT="9525" marB="0" anchor="ctr"/>
                </a:tc>
                <a:extLst>
                  <a:ext uri="{0D108BD9-81ED-4DB2-BD59-A6C34878D82A}">
                    <a16:rowId xmlns:a16="http://schemas.microsoft.com/office/drawing/2014/main" val="802757681"/>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3.51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4.13</a:t>
                      </a:r>
                    </a:p>
                  </a:txBody>
                  <a:tcPr marL="9525" marR="9525" marT="9525" marB="0" anchor="ctr"/>
                </a:tc>
                <a:extLst>
                  <a:ext uri="{0D108BD9-81ED-4DB2-BD59-A6C34878D82A}">
                    <a16:rowId xmlns:a16="http://schemas.microsoft.com/office/drawing/2014/main" val="3929121903"/>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3.61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5.14</a:t>
                      </a:r>
                    </a:p>
                  </a:txBody>
                  <a:tcPr marL="9525" marR="9525" marT="9525" marB="0" anchor="ctr"/>
                </a:tc>
                <a:extLst>
                  <a:ext uri="{0D108BD9-81ED-4DB2-BD59-A6C34878D82A}">
                    <a16:rowId xmlns:a16="http://schemas.microsoft.com/office/drawing/2014/main" val="426831659"/>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0.6</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6.14</a:t>
                      </a:r>
                    </a:p>
                  </a:txBody>
                  <a:tcPr marL="9525" marR="9525" marT="9525" marB="0" anchor="ctr"/>
                </a:tc>
                <a:extLst>
                  <a:ext uri="{0D108BD9-81ED-4DB2-BD59-A6C34878D82A}">
                    <a16:rowId xmlns:a16="http://schemas.microsoft.com/office/drawing/2014/main" val="61176831"/>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0.53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6.97</a:t>
                      </a:r>
                    </a:p>
                  </a:txBody>
                  <a:tcPr marL="9525" marR="9525" marT="9525" marB="0" anchor="ctr"/>
                </a:tc>
                <a:extLst>
                  <a:ext uri="{0D108BD9-81ED-4DB2-BD59-A6C34878D82A}">
                    <a16:rowId xmlns:a16="http://schemas.microsoft.com/office/drawing/2014/main" val="3692340057"/>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0.46</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7.98</a:t>
                      </a:r>
                    </a:p>
                  </a:txBody>
                  <a:tcPr marL="9525" marR="9525" marT="9525" marB="0" anchor="ctr"/>
                </a:tc>
                <a:extLst>
                  <a:ext uri="{0D108BD9-81ED-4DB2-BD59-A6C34878D82A}">
                    <a16:rowId xmlns:a16="http://schemas.microsoft.com/office/drawing/2014/main" val="3499443670"/>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3.77</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0.41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9.11</a:t>
                      </a:r>
                    </a:p>
                  </a:txBody>
                  <a:tcPr marL="9525" marR="9525" marT="9525" marB="0" anchor="ctr"/>
                </a:tc>
                <a:extLst>
                  <a:ext uri="{0D108BD9-81ED-4DB2-BD59-A6C34878D82A}">
                    <a16:rowId xmlns:a16="http://schemas.microsoft.com/office/drawing/2014/main" val="3897541375"/>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dirty="0"/>
          </a:p>
        </p:txBody>
      </p:sp>
    </p:spTree>
    <p:extLst>
      <p:ext uri="{BB962C8B-B14F-4D97-AF65-F5344CB8AC3E}">
        <p14:creationId xmlns:p14="http://schemas.microsoft.com/office/powerpoint/2010/main" val="157356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CD04008F-49E2-492A-8A32-9EA89AE2CB7F}"/>
              </a:ext>
            </a:extLst>
          </p:cNvPr>
          <p:cNvGraphicFramePr>
            <a:graphicFrameLocks noGrp="1"/>
          </p:cNvGraphicFramePr>
          <p:nvPr>
            <p:ph sz="half" idx="1"/>
            <p:extLst>
              <p:ext uri="{D42A27DB-BD31-4B8C-83A1-F6EECF244321}">
                <p14:modId xmlns:p14="http://schemas.microsoft.com/office/powerpoint/2010/main" val="446584093"/>
              </p:ext>
            </p:extLst>
          </p:nvPr>
        </p:nvGraphicFramePr>
        <p:xfrm>
          <a:off x="822325" y="1846263"/>
          <a:ext cx="3703638"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CAAEC264-5A6E-45CA-929E-9BE1D89646D0}"/>
              </a:ext>
            </a:extLst>
          </p:cNvPr>
          <p:cNvGraphicFramePr>
            <a:graphicFrameLocks noGrp="1"/>
          </p:cNvGraphicFramePr>
          <p:nvPr>
            <p:ph sz="half" idx="2"/>
            <p:extLst>
              <p:ext uri="{D42A27DB-BD31-4B8C-83A1-F6EECF244321}">
                <p14:modId xmlns:p14="http://schemas.microsoft.com/office/powerpoint/2010/main" val="39121246"/>
              </p:ext>
            </p:extLst>
          </p:nvPr>
        </p:nvGraphicFramePr>
        <p:xfrm>
          <a:off x="4664075" y="1846263"/>
          <a:ext cx="3702050"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dirty="0"/>
          </a:p>
        </p:txBody>
      </p:sp>
    </p:spTree>
    <p:extLst>
      <p:ext uri="{BB962C8B-B14F-4D97-AF65-F5344CB8AC3E}">
        <p14:creationId xmlns:p14="http://schemas.microsoft.com/office/powerpoint/2010/main" val="410175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normAutofit/>
          </a:bodyPr>
          <a:lstStyle/>
          <a:p>
            <a:r>
              <a:rPr lang="en-GB" dirty="0"/>
              <a:t>Successful predictions</a:t>
            </a:r>
          </a:p>
          <a:p>
            <a:pPr lvl="1"/>
            <a:r>
              <a:rPr lang="en-GB" dirty="0"/>
              <a:t>Microservices architecture best at isolating skewed demand</a:t>
            </a:r>
          </a:p>
          <a:p>
            <a:pPr lvl="1"/>
            <a:r>
              <a:rPr lang="en-GB" dirty="0"/>
              <a:t>Shared queue chokes cycling throughput in proportion to the relative demand between cycling and athletics</a:t>
            </a:r>
          </a:p>
          <a:p>
            <a:pPr lvl="1"/>
            <a:r>
              <a:rPr lang="en-GB" dirty="0"/>
              <a:t>Where throughput is routed through a distributed database</a:t>
            </a:r>
          </a:p>
          <a:p>
            <a:pPr lvl="1"/>
            <a:r>
              <a:rPr lang="en-GB" dirty="0"/>
              <a:t>When using a distributed database with replication, the overall throughput is higher than for a database without replication</a:t>
            </a:r>
          </a:p>
          <a:p>
            <a:r>
              <a:rPr lang="en-GB" dirty="0"/>
              <a:t>Less successful predictions</a:t>
            </a:r>
          </a:p>
          <a:p>
            <a:pPr lvl="1"/>
            <a:r>
              <a:rPr lang="en-GB" dirty="0"/>
              <a:t>Built microservices system shows athletics demand impacting cycling</a:t>
            </a:r>
          </a:p>
          <a:p>
            <a:pPr lvl="1"/>
            <a:r>
              <a:rPr lang="en-GB" dirty="0"/>
              <a:t>Throughput not evenly spread between database nodes when using replication, not as high as expected</a:t>
            </a:r>
          </a:p>
          <a:p>
            <a:pPr lvl="1"/>
            <a:endParaRPr lang="en-GB" dirty="0"/>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23</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Improved Models</a:t>
            </a:r>
          </a:p>
          <a:p>
            <a:r>
              <a:rPr lang="en-US" dirty="0"/>
              <a:t>System Experiments</a:t>
            </a:r>
          </a:p>
          <a:p>
            <a:r>
              <a:rPr lang="en-US" dirty="0"/>
              <a:t>Unknown Skewed Demand</a:t>
            </a:r>
          </a:p>
          <a:p>
            <a:r>
              <a:rPr lang="en-US" dirty="0"/>
              <a:t>New Models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High profile total outages with skewed demand</a:t>
            </a:r>
          </a:p>
          <a:p>
            <a:r>
              <a:rPr lang="en-US" dirty="0"/>
              <a:t>- London 2012 Olympic tickets website</a:t>
            </a:r>
          </a:p>
          <a:p>
            <a:r>
              <a:rPr lang="en-US" dirty="0"/>
              <a:t>- HBO Go “True Detective” finale</a:t>
            </a:r>
          </a:p>
          <a:p>
            <a:r>
              <a:rPr lang="en-US" dirty="0"/>
              <a:t>- Apple iTunes iPhone 7 launch</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8567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Background Information – Use Case</a:t>
            </a:r>
          </a:p>
          <a:p>
            <a:r>
              <a:rPr lang="en-US" dirty="0"/>
              <a:t>Technologies</a:t>
            </a:r>
          </a:p>
          <a:p>
            <a:r>
              <a:rPr lang="en-US" dirty="0"/>
              <a:t>Modelling</a:t>
            </a:r>
          </a:p>
          <a:p>
            <a:r>
              <a:rPr lang="en-US" dirty="0"/>
              <a:t>Methods</a:t>
            </a:r>
          </a:p>
          <a:p>
            <a:r>
              <a:rPr lang="en-US" dirty="0"/>
              <a:t>Systems</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Information</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dirty="0"/>
          </a:p>
        </p:txBody>
      </p:sp>
      <p:grpSp>
        <p:nvGrpSpPr>
          <p:cNvPr id="1179" name="Group 164"/>
          <p:cNvGrpSpPr>
            <a:grpSpLocks noChangeAspect="1"/>
          </p:cNvGrpSpPr>
          <p:nvPr/>
        </p:nvGrpSpPr>
        <p:grpSpPr bwMode="auto">
          <a:xfrm>
            <a:off x="612775" y="2604903"/>
            <a:ext cx="7918450" cy="2900362"/>
            <a:chOff x="1346" y="1607"/>
            <a:chExt cx="4988" cy="1827"/>
          </a:xfrm>
        </p:grpSpPr>
        <p:sp>
          <p:nvSpPr>
            <p:cNvPr id="1180" name="AutoShape 163"/>
            <p:cNvSpPr>
              <a:spLocks noChangeAspect="1" noChangeArrowheads="1" noTextEdit="1"/>
            </p:cNvSpPr>
            <p:nvPr/>
          </p:nvSpPr>
          <p:spPr bwMode="auto">
            <a:xfrm>
              <a:off x="1346" y="1607"/>
              <a:ext cx="4988"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3" name="Rectangle 165"/>
            <p:cNvSpPr>
              <a:spLocks noChangeArrowheads="1"/>
            </p:cNvSpPr>
            <p:nvPr/>
          </p:nvSpPr>
          <p:spPr bwMode="auto">
            <a:xfrm>
              <a:off x="1358"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8" name="Rectangle 166"/>
            <p:cNvSpPr>
              <a:spLocks noChangeArrowheads="1"/>
            </p:cNvSpPr>
            <p:nvPr/>
          </p:nvSpPr>
          <p:spPr bwMode="auto">
            <a:xfrm>
              <a:off x="1358"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89" name="Rectangle 167"/>
            <p:cNvSpPr>
              <a:spLocks noChangeArrowheads="1"/>
            </p:cNvSpPr>
            <p:nvPr/>
          </p:nvSpPr>
          <p:spPr bwMode="auto">
            <a:xfrm>
              <a:off x="1469"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090" name="Rectangle 168"/>
            <p:cNvSpPr>
              <a:spLocks noChangeArrowheads="1"/>
            </p:cNvSpPr>
            <p:nvPr/>
          </p:nvSpPr>
          <p:spPr bwMode="auto">
            <a:xfrm>
              <a:off x="1510"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091" name="Rectangle 169"/>
            <p:cNvSpPr>
              <a:spLocks noChangeArrowheads="1"/>
            </p:cNvSpPr>
            <p:nvPr/>
          </p:nvSpPr>
          <p:spPr bwMode="auto">
            <a:xfrm>
              <a:off x="4996" y="2334"/>
              <a:ext cx="706"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2" name="Rectangle 170"/>
            <p:cNvSpPr>
              <a:spLocks noChangeArrowheads="1"/>
            </p:cNvSpPr>
            <p:nvPr/>
          </p:nvSpPr>
          <p:spPr bwMode="auto">
            <a:xfrm>
              <a:off x="4996" y="2334"/>
              <a:ext cx="706"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3" name="Rectangle 171"/>
            <p:cNvSpPr>
              <a:spLocks noChangeArrowheads="1"/>
            </p:cNvSpPr>
            <p:nvPr/>
          </p:nvSpPr>
          <p:spPr bwMode="auto">
            <a:xfrm>
              <a:off x="5119" y="2453"/>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 Engine</a:t>
              </a:r>
              <a:endParaRPr lang="en-US" altLang="en-US" dirty="0"/>
            </a:p>
          </p:txBody>
        </p:sp>
        <p:sp>
          <p:nvSpPr>
            <p:cNvPr id="1096" name="Rectangle 172"/>
            <p:cNvSpPr>
              <a:spLocks noChangeArrowheads="1"/>
            </p:cNvSpPr>
            <p:nvPr/>
          </p:nvSpPr>
          <p:spPr bwMode="auto">
            <a:xfrm>
              <a:off x="3173"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7" name="Rectangle 173"/>
            <p:cNvSpPr>
              <a:spLocks noChangeArrowheads="1"/>
            </p:cNvSpPr>
            <p:nvPr/>
          </p:nvSpPr>
          <p:spPr bwMode="auto">
            <a:xfrm>
              <a:off x="3173"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8" name="Rectangle 174"/>
            <p:cNvSpPr>
              <a:spLocks noChangeArrowheads="1"/>
            </p:cNvSpPr>
            <p:nvPr/>
          </p:nvSpPr>
          <p:spPr bwMode="auto">
            <a:xfrm>
              <a:off x="3251" y="2453"/>
              <a:ext cx="5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Middleware</a:t>
              </a:r>
              <a:endParaRPr lang="en-US" altLang="en-US" dirty="0"/>
            </a:p>
          </p:txBody>
        </p:sp>
        <p:sp>
          <p:nvSpPr>
            <p:cNvPr id="1099" name="Rectangle 175"/>
            <p:cNvSpPr>
              <a:spLocks noChangeArrowheads="1"/>
            </p:cNvSpPr>
            <p:nvPr/>
          </p:nvSpPr>
          <p:spPr bwMode="auto">
            <a:xfrm>
              <a:off x="2266" y="1623"/>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0" name="Rectangle 176"/>
            <p:cNvSpPr>
              <a:spLocks noChangeArrowheads="1"/>
            </p:cNvSpPr>
            <p:nvPr/>
          </p:nvSpPr>
          <p:spPr bwMode="auto">
            <a:xfrm>
              <a:off x="2266" y="1623"/>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1" name="Rectangle 177"/>
            <p:cNvSpPr>
              <a:spLocks noChangeArrowheads="1"/>
            </p:cNvSpPr>
            <p:nvPr/>
          </p:nvSpPr>
          <p:spPr bwMode="auto">
            <a:xfrm>
              <a:off x="2311" y="1742"/>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104" name="Rectangle 178"/>
            <p:cNvSpPr>
              <a:spLocks noChangeArrowheads="1"/>
            </p:cNvSpPr>
            <p:nvPr/>
          </p:nvSpPr>
          <p:spPr bwMode="auto">
            <a:xfrm>
              <a:off x="2266" y="218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7" name="Rectangle 179"/>
            <p:cNvSpPr>
              <a:spLocks noChangeArrowheads="1"/>
            </p:cNvSpPr>
            <p:nvPr/>
          </p:nvSpPr>
          <p:spPr bwMode="auto">
            <a:xfrm>
              <a:off x="2266" y="218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8" name="Rectangle 180"/>
            <p:cNvSpPr>
              <a:spLocks noChangeArrowheads="1"/>
            </p:cNvSpPr>
            <p:nvPr/>
          </p:nvSpPr>
          <p:spPr bwMode="auto">
            <a:xfrm>
              <a:off x="2311" y="2301"/>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109" name="Rectangle 181"/>
            <p:cNvSpPr>
              <a:spLocks noChangeArrowheads="1"/>
            </p:cNvSpPr>
            <p:nvPr/>
          </p:nvSpPr>
          <p:spPr bwMode="auto">
            <a:xfrm>
              <a:off x="2266" y="303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0" name="Rectangle 182"/>
            <p:cNvSpPr>
              <a:spLocks noChangeArrowheads="1"/>
            </p:cNvSpPr>
            <p:nvPr/>
          </p:nvSpPr>
          <p:spPr bwMode="auto">
            <a:xfrm>
              <a:off x="2266" y="303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11" name="Rectangle 183"/>
            <p:cNvSpPr>
              <a:spLocks noChangeArrowheads="1"/>
            </p:cNvSpPr>
            <p:nvPr/>
          </p:nvSpPr>
          <p:spPr bwMode="auto">
            <a:xfrm>
              <a:off x="2352" y="3081"/>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1112" name="Rectangle 184"/>
            <p:cNvSpPr>
              <a:spLocks noChangeArrowheads="1"/>
            </p:cNvSpPr>
            <p:nvPr/>
          </p:nvSpPr>
          <p:spPr bwMode="auto">
            <a:xfrm>
              <a:off x="2573" y="3216"/>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1113" name="Rectangle 185"/>
            <p:cNvSpPr>
              <a:spLocks noChangeArrowheads="1"/>
            </p:cNvSpPr>
            <p:nvPr/>
          </p:nvSpPr>
          <p:spPr bwMode="auto">
            <a:xfrm>
              <a:off x="256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16" name="Rectangle 186"/>
            <p:cNvSpPr>
              <a:spLocks noChangeArrowheads="1"/>
            </p:cNvSpPr>
            <p:nvPr/>
          </p:nvSpPr>
          <p:spPr bwMode="auto">
            <a:xfrm>
              <a:off x="4080" y="1623"/>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7" name="Rectangle 187"/>
            <p:cNvSpPr>
              <a:spLocks noChangeArrowheads="1"/>
            </p:cNvSpPr>
            <p:nvPr/>
          </p:nvSpPr>
          <p:spPr bwMode="auto">
            <a:xfrm>
              <a:off x="4080" y="1623"/>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4" name="Rectangle 188"/>
            <p:cNvSpPr>
              <a:spLocks noChangeArrowheads="1"/>
            </p:cNvSpPr>
            <p:nvPr/>
          </p:nvSpPr>
          <p:spPr bwMode="auto">
            <a:xfrm>
              <a:off x="4261" y="1677"/>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5" name="Rectangle 189"/>
            <p:cNvSpPr>
              <a:spLocks noChangeArrowheads="1"/>
            </p:cNvSpPr>
            <p:nvPr/>
          </p:nvSpPr>
          <p:spPr bwMode="auto">
            <a:xfrm>
              <a:off x="4134" y="1812"/>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1186" name="Rectangle 190"/>
            <p:cNvSpPr>
              <a:spLocks noChangeArrowheads="1"/>
            </p:cNvSpPr>
            <p:nvPr/>
          </p:nvSpPr>
          <p:spPr bwMode="auto">
            <a:xfrm>
              <a:off x="4080" y="218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7" name="Rectangle 191"/>
            <p:cNvSpPr>
              <a:spLocks noChangeArrowheads="1"/>
            </p:cNvSpPr>
            <p:nvPr/>
          </p:nvSpPr>
          <p:spPr bwMode="auto">
            <a:xfrm>
              <a:off x="4080" y="218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8" name="Rectangle 192"/>
            <p:cNvSpPr>
              <a:spLocks noChangeArrowheads="1"/>
            </p:cNvSpPr>
            <p:nvPr/>
          </p:nvSpPr>
          <p:spPr bwMode="auto">
            <a:xfrm>
              <a:off x="4261" y="223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9" name="Rectangle 193"/>
            <p:cNvSpPr>
              <a:spLocks noChangeArrowheads="1"/>
            </p:cNvSpPr>
            <p:nvPr/>
          </p:nvSpPr>
          <p:spPr bwMode="auto">
            <a:xfrm>
              <a:off x="4134" y="2366"/>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1190" name="Rectangle 194"/>
            <p:cNvSpPr>
              <a:spLocks noChangeArrowheads="1"/>
            </p:cNvSpPr>
            <p:nvPr/>
          </p:nvSpPr>
          <p:spPr bwMode="auto">
            <a:xfrm>
              <a:off x="4080" y="303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1" name="Rectangle 195"/>
            <p:cNvSpPr>
              <a:spLocks noChangeArrowheads="1"/>
            </p:cNvSpPr>
            <p:nvPr/>
          </p:nvSpPr>
          <p:spPr bwMode="auto">
            <a:xfrm>
              <a:off x="4080" y="303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2" name="Rectangle 196"/>
            <p:cNvSpPr>
              <a:spLocks noChangeArrowheads="1"/>
            </p:cNvSpPr>
            <p:nvPr/>
          </p:nvSpPr>
          <p:spPr bwMode="auto">
            <a:xfrm>
              <a:off x="4261" y="308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93" name="Rectangle 197"/>
            <p:cNvSpPr>
              <a:spLocks noChangeArrowheads="1"/>
            </p:cNvSpPr>
            <p:nvPr/>
          </p:nvSpPr>
          <p:spPr bwMode="auto">
            <a:xfrm>
              <a:off x="4134" y="3216"/>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1194" name="Rectangle 198"/>
            <p:cNvSpPr>
              <a:spLocks noChangeArrowheads="1"/>
            </p:cNvSpPr>
            <p:nvPr/>
          </p:nvSpPr>
          <p:spPr bwMode="auto">
            <a:xfrm>
              <a:off x="4675"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1195" name="Rectangle 199"/>
            <p:cNvSpPr>
              <a:spLocks noChangeArrowheads="1"/>
            </p:cNvSpPr>
            <p:nvPr/>
          </p:nvSpPr>
          <p:spPr bwMode="auto">
            <a:xfrm>
              <a:off x="4384"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96" name="Freeform 200"/>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7" name="Freeform 201"/>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8" name="Freeform 202"/>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9" name="Freeform 203"/>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0" name="Rectangle 204"/>
            <p:cNvSpPr>
              <a:spLocks noChangeArrowheads="1"/>
            </p:cNvSpPr>
            <p:nvPr/>
          </p:nvSpPr>
          <p:spPr bwMode="auto">
            <a:xfrm>
              <a:off x="5997" y="1677"/>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1" name="Rectangle 205"/>
            <p:cNvSpPr>
              <a:spLocks noChangeArrowheads="1"/>
            </p:cNvSpPr>
            <p:nvPr/>
          </p:nvSpPr>
          <p:spPr bwMode="auto">
            <a:xfrm>
              <a:off x="5940" y="1812"/>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1</a:t>
              </a:r>
              <a:endParaRPr lang="en-US" altLang="en-US" dirty="0"/>
            </a:p>
          </p:txBody>
        </p:sp>
        <p:sp>
          <p:nvSpPr>
            <p:cNvPr id="1202" name="Freeform 206"/>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3" name="Freeform 207"/>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4" name="Freeform 208"/>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5" name="Freeform 209"/>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6" name="Rectangle 210"/>
            <p:cNvSpPr>
              <a:spLocks noChangeArrowheads="1"/>
            </p:cNvSpPr>
            <p:nvPr/>
          </p:nvSpPr>
          <p:spPr bwMode="auto">
            <a:xfrm>
              <a:off x="5997" y="223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7" name="Rectangle 211"/>
            <p:cNvSpPr>
              <a:spLocks noChangeArrowheads="1"/>
            </p:cNvSpPr>
            <p:nvPr/>
          </p:nvSpPr>
          <p:spPr bwMode="auto">
            <a:xfrm>
              <a:off x="5940" y="2366"/>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2</a:t>
              </a:r>
              <a:endParaRPr lang="en-US" altLang="en-US" dirty="0"/>
            </a:p>
          </p:txBody>
        </p:sp>
        <p:sp>
          <p:nvSpPr>
            <p:cNvPr id="1208" name="Rectangle 212"/>
            <p:cNvSpPr>
              <a:spLocks noChangeArrowheads="1"/>
            </p:cNvSpPr>
            <p:nvPr/>
          </p:nvSpPr>
          <p:spPr bwMode="auto">
            <a:xfrm>
              <a:off x="605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209" name="Freeform 213"/>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0" name="Freeform 214"/>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1" name="Freeform 215"/>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2" name="Freeform 216"/>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3" name="Rectangle 217"/>
            <p:cNvSpPr>
              <a:spLocks noChangeArrowheads="1"/>
            </p:cNvSpPr>
            <p:nvPr/>
          </p:nvSpPr>
          <p:spPr bwMode="auto">
            <a:xfrm>
              <a:off x="5997" y="308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14" name="Rectangle 218"/>
            <p:cNvSpPr>
              <a:spLocks noChangeArrowheads="1"/>
            </p:cNvSpPr>
            <p:nvPr/>
          </p:nvSpPr>
          <p:spPr bwMode="auto">
            <a:xfrm>
              <a:off x="5940" y="3216"/>
              <a:ext cx="2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a:t>
              </a:r>
              <a:endParaRPr lang="en-US" altLang="en-US" dirty="0"/>
            </a:p>
          </p:txBody>
        </p:sp>
        <p:sp>
          <p:nvSpPr>
            <p:cNvPr id="1215" name="Rectangle 219"/>
            <p:cNvSpPr>
              <a:spLocks noChangeArrowheads="1"/>
            </p:cNvSpPr>
            <p:nvPr/>
          </p:nvSpPr>
          <p:spPr bwMode="auto">
            <a:xfrm>
              <a:off x="6211"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p</a:t>
              </a:r>
              <a:endParaRPr lang="en-US" altLang="en-US" dirty="0"/>
            </a:p>
          </p:txBody>
        </p:sp>
        <p:sp>
          <p:nvSpPr>
            <p:cNvPr id="1216" name="Freeform 220"/>
            <p:cNvSpPr>
              <a:spLocks/>
            </p:cNvSpPr>
            <p:nvPr/>
          </p:nvSpPr>
          <p:spPr bwMode="auto">
            <a:xfrm>
              <a:off x="2060" y="1816"/>
              <a:ext cx="156" cy="711"/>
            </a:xfrm>
            <a:custGeom>
              <a:avLst/>
              <a:gdLst>
                <a:gd name="T0" fmla="*/ 0 w 156"/>
                <a:gd name="T1" fmla="*/ 711 h 711"/>
                <a:gd name="T2" fmla="*/ 87 w 156"/>
                <a:gd name="T3" fmla="*/ 711 h 711"/>
                <a:gd name="T4" fmla="*/ 87 w 156"/>
                <a:gd name="T5" fmla="*/ 0 h 711"/>
                <a:gd name="T6" fmla="*/ 156 w 156"/>
                <a:gd name="T7" fmla="*/ 0 h 711"/>
              </a:gdLst>
              <a:ahLst/>
              <a:cxnLst>
                <a:cxn ang="0">
                  <a:pos x="T0" y="T1"/>
                </a:cxn>
                <a:cxn ang="0">
                  <a:pos x="T2" y="T3"/>
                </a:cxn>
                <a:cxn ang="0">
                  <a:pos x="T4" y="T5"/>
                </a:cxn>
                <a:cxn ang="0">
                  <a:pos x="T6" y="T7"/>
                </a:cxn>
              </a:cxnLst>
              <a:rect l="0" t="0" r="r" b="b"/>
              <a:pathLst>
                <a:path w="156" h="711">
                  <a:moveTo>
                    <a:pt x="0" y="711"/>
                  </a:moveTo>
                  <a:lnTo>
                    <a:pt x="87" y="711"/>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7" name="Freeform 221"/>
            <p:cNvSpPr>
              <a:spLocks/>
            </p:cNvSpPr>
            <p:nvPr/>
          </p:nvSpPr>
          <p:spPr bwMode="auto">
            <a:xfrm>
              <a:off x="2208" y="1788"/>
              <a:ext cx="58" cy="57"/>
            </a:xfrm>
            <a:custGeom>
              <a:avLst/>
              <a:gdLst>
                <a:gd name="T0" fmla="*/ 0 w 58"/>
                <a:gd name="T1" fmla="*/ 0 h 57"/>
                <a:gd name="T2" fmla="*/ 58 w 58"/>
                <a:gd name="T3" fmla="*/ 28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8" name="Freeform 222"/>
            <p:cNvSpPr>
              <a:spLocks/>
            </p:cNvSpPr>
            <p:nvPr/>
          </p:nvSpPr>
          <p:spPr bwMode="auto">
            <a:xfrm>
              <a:off x="2060" y="2375"/>
              <a:ext cx="156" cy="152"/>
            </a:xfrm>
            <a:custGeom>
              <a:avLst/>
              <a:gdLst>
                <a:gd name="T0" fmla="*/ 0 w 156"/>
                <a:gd name="T1" fmla="*/ 152 h 152"/>
                <a:gd name="T2" fmla="*/ 87 w 156"/>
                <a:gd name="T3" fmla="*/ 152 h 152"/>
                <a:gd name="T4" fmla="*/ 87 w 156"/>
                <a:gd name="T5" fmla="*/ 0 h 152"/>
                <a:gd name="T6" fmla="*/ 156 w 156"/>
                <a:gd name="T7" fmla="*/ 0 h 152"/>
              </a:gdLst>
              <a:ahLst/>
              <a:cxnLst>
                <a:cxn ang="0">
                  <a:pos x="T0" y="T1"/>
                </a:cxn>
                <a:cxn ang="0">
                  <a:pos x="T2" y="T3"/>
                </a:cxn>
                <a:cxn ang="0">
                  <a:pos x="T4" y="T5"/>
                </a:cxn>
                <a:cxn ang="0">
                  <a:pos x="T6" y="T7"/>
                </a:cxn>
              </a:cxnLst>
              <a:rect l="0" t="0" r="r" b="b"/>
              <a:pathLst>
                <a:path w="156" h="152">
                  <a:moveTo>
                    <a:pt x="0" y="152"/>
                  </a:moveTo>
                  <a:lnTo>
                    <a:pt x="87" y="152"/>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9" name="Freeform 223"/>
            <p:cNvSpPr>
              <a:spLocks/>
            </p:cNvSpPr>
            <p:nvPr/>
          </p:nvSpPr>
          <p:spPr bwMode="auto">
            <a:xfrm>
              <a:off x="2208" y="2346"/>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0" name="Freeform 224"/>
            <p:cNvSpPr>
              <a:spLocks/>
            </p:cNvSpPr>
            <p:nvPr/>
          </p:nvSpPr>
          <p:spPr bwMode="auto">
            <a:xfrm>
              <a:off x="2060" y="2527"/>
              <a:ext cx="156" cy="698"/>
            </a:xfrm>
            <a:custGeom>
              <a:avLst/>
              <a:gdLst>
                <a:gd name="T0" fmla="*/ 0 w 156"/>
                <a:gd name="T1" fmla="*/ 0 h 698"/>
                <a:gd name="T2" fmla="*/ 87 w 156"/>
                <a:gd name="T3" fmla="*/ 0 h 698"/>
                <a:gd name="T4" fmla="*/ 87 w 156"/>
                <a:gd name="T5" fmla="*/ 698 h 698"/>
                <a:gd name="T6" fmla="*/ 156 w 156"/>
                <a:gd name="T7" fmla="*/ 698 h 698"/>
              </a:gdLst>
              <a:ahLst/>
              <a:cxnLst>
                <a:cxn ang="0">
                  <a:pos x="T0" y="T1"/>
                </a:cxn>
                <a:cxn ang="0">
                  <a:pos x="T2" y="T3"/>
                </a:cxn>
                <a:cxn ang="0">
                  <a:pos x="T4" y="T5"/>
                </a:cxn>
                <a:cxn ang="0">
                  <a:pos x="T6" y="T7"/>
                </a:cxn>
              </a:cxnLst>
              <a:rect l="0" t="0" r="r" b="b"/>
              <a:pathLst>
                <a:path w="156" h="698">
                  <a:moveTo>
                    <a:pt x="0" y="0"/>
                  </a:moveTo>
                  <a:lnTo>
                    <a:pt x="87" y="0"/>
                  </a:lnTo>
                  <a:lnTo>
                    <a:pt x="87" y="698"/>
                  </a:lnTo>
                  <a:lnTo>
                    <a:pt x="156"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1" name="Freeform 225"/>
            <p:cNvSpPr>
              <a:spLocks/>
            </p:cNvSpPr>
            <p:nvPr/>
          </p:nvSpPr>
          <p:spPr bwMode="auto">
            <a:xfrm>
              <a:off x="2208" y="3196"/>
              <a:ext cx="58" cy="57"/>
            </a:xfrm>
            <a:custGeom>
              <a:avLst/>
              <a:gdLst>
                <a:gd name="T0" fmla="*/ 0 w 58"/>
                <a:gd name="T1" fmla="*/ 0 h 57"/>
                <a:gd name="T2" fmla="*/ 58 w 58"/>
                <a:gd name="T3" fmla="*/ 29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2" name="Freeform 226"/>
            <p:cNvSpPr>
              <a:spLocks/>
            </p:cNvSpPr>
            <p:nvPr/>
          </p:nvSpPr>
          <p:spPr bwMode="auto">
            <a:xfrm>
              <a:off x="3017" y="1816"/>
              <a:ext cx="107" cy="711"/>
            </a:xfrm>
            <a:custGeom>
              <a:avLst/>
              <a:gdLst>
                <a:gd name="T0" fmla="*/ 0 w 107"/>
                <a:gd name="T1" fmla="*/ 0 h 711"/>
                <a:gd name="T2" fmla="*/ 37 w 107"/>
                <a:gd name="T3" fmla="*/ 0 h 711"/>
                <a:gd name="T4" fmla="*/ 37 w 107"/>
                <a:gd name="T5" fmla="*/ 711 h 711"/>
                <a:gd name="T6" fmla="*/ 107 w 107"/>
                <a:gd name="T7" fmla="*/ 711 h 711"/>
              </a:gdLst>
              <a:ahLst/>
              <a:cxnLst>
                <a:cxn ang="0">
                  <a:pos x="T0" y="T1"/>
                </a:cxn>
                <a:cxn ang="0">
                  <a:pos x="T2" y="T3"/>
                </a:cxn>
                <a:cxn ang="0">
                  <a:pos x="T4" y="T5"/>
                </a:cxn>
                <a:cxn ang="0">
                  <a:pos x="T6" y="T7"/>
                </a:cxn>
              </a:cxnLst>
              <a:rect l="0" t="0" r="r" b="b"/>
              <a:pathLst>
                <a:path w="107" h="711">
                  <a:moveTo>
                    <a:pt x="0" y="0"/>
                  </a:moveTo>
                  <a:lnTo>
                    <a:pt x="37" y="0"/>
                  </a:lnTo>
                  <a:lnTo>
                    <a:pt x="37" y="711"/>
                  </a:lnTo>
                  <a:lnTo>
                    <a:pt x="107"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3" name="Freeform 227"/>
            <p:cNvSpPr>
              <a:spLocks/>
            </p:cNvSpPr>
            <p:nvPr/>
          </p:nvSpPr>
          <p:spPr bwMode="auto">
            <a:xfrm>
              <a:off x="2968" y="1788"/>
              <a:ext cx="57" cy="57"/>
            </a:xfrm>
            <a:custGeom>
              <a:avLst/>
              <a:gdLst>
                <a:gd name="T0" fmla="*/ 57 w 57"/>
                <a:gd name="T1" fmla="*/ 57 h 57"/>
                <a:gd name="T2" fmla="*/ 0 w 57"/>
                <a:gd name="T3" fmla="*/ 28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8"/>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4" name="Freeform 228"/>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5" name="Freeform 229"/>
            <p:cNvSpPr>
              <a:spLocks/>
            </p:cNvSpPr>
            <p:nvPr/>
          </p:nvSpPr>
          <p:spPr bwMode="auto">
            <a:xfrm>
              <a:off x="3017" y="2375"/>
              <a:ext cx="107" cy="152"/>
            </a:xfrm>
            <a:custGeom>
              <a:avLst/>
              <a:gdLst>
                <a:gd name="T0" fmla="*/ 0 w 107"/>
                <a:gd name="T1" fmla="*/ 0 h 152"/>
                <a:gd name="T2" fmla="*/ 37 w 107"/>
                <a:gd name="T3" fmla="*/ 0 h 152"/>
                <a:gd name="T4" fmla="*/ 37 w 107"/>
                <a:gd name="T5" fmla="*/ 152 h 152"/>
                <a:gd name="T6" fmla="*/ 107 w 107"/>
                <a:gd name="T7" fmla="*/ 152 h 152"/>
              </a:gdLst>
              <a:ahLst/>
              <a:cxnLst>
                <a:cxn ang="0">
                  <a:pos x="T0" y="T1"/>
                </a:cxn>
                <a:cxn ang="0">
                  <a:pos x="T2" y="T3"/>
                </a:cxn>
                <a:cxn ang="0">
                  <a:pos x="T4" y="T5"/>
                </a:cxn>
                <a:cxn ang="0">
                  <a:pos x="T6" y="T7"/>
                </a:cxn>
              </a:cxnLst>
              <a:rect l="0" t="0" r="r" b="b"/>
              <a:pathLst>
                <a:path w="107" h="152">
                  <a:moveTo>
                    <a:pt x="0" y="0"/>
                  </a:moveTo>
                  <a:lnTo>
                    <a:pt x="37" y="0"/>
                  </a:lnTo>
                  <a:lnTo>
                    <a:pt x="37" y="152"/>
                  </a:lnTo>
                  <a:lnTo>
                    <a:pt x="107"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6" name="Freeform 230"/>
            <p:cNvSpPr>
              <a:spLocks/>
            </p:cNvSpPr>
            <p:nvPr/>
          </p:nvSpPr>
          <p:spPr bwMode="auto">
            <a:xfrm>
              <a:off x="2968" y="2346"/>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7" name="Freeform 231"/>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8" name="Freeform 232"/>
            <p:cNvSpPr>
              <a:spLocks/>
            </p:cNvSpPr>
            <p:nvPr/>
          </p:nvSpPr>
          <p:spPr bwMode="auto">
            <a:xfrm>
              <a:off x="3017" y="2527"/>
              <a:ext cx="107" cy="698"/>
            </a:xfrm>
            <a:custGeom>
              <a:avLst/>
              <a:gdLst>
                <a:gd name="T0" fmla="*/ 0 w 107"/>
                <a:gd name="T1" fmla="*/ 698 h 698"/>
                <a:gd name="T2" fmla="*/ 37 w 107"/>
                <a:gd name="T3" fmla="*/ 698 h 698"/>
                <a:gd name="T4" fmla="*/ 37 w 107"/>
                <a:gd name="T5" fmla="*/ 0 h 698"/>
                <a:gd name="T6" fmla="*/ 107 w 107"/>
                <a:gd name="T7" fmla="*/ 0 h 698"/>
              </a:gdLst>
              <a:ahLst/>
              <a:cxnLst>
                <a:cxn ang="0">
                  <a:pos x="T0" y="T1"/>
                </a:cxn>
                <a:cxn ang="0">
                  <a:pos x="T2" y="T3"/>
                </a:cxn>
                <a:cxn ang="0">
                  <a:pos x="T4" y="T5"/>
                </a:cxn>
                <a:cxn ang="0">
                  <a:pos x="T6" y="T7"/>
                </a:cxn>
              </a:cxnLst>
              <a:rect l="0" t="0" r="r" b="b"/>
              <a:pathLst>
                <a:path w="107" h="698">
                  <a:moveTo>
                    <a:pt x="0" y="698"/>
                  </a:moveTo>
                  <a:lnTo>
                    <a:pt x="37" y="698"/>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9" name="Freeform 233"/>
            <p:cNvSpPr>
              <a:spLocks/>
            </p:cNvSpPr>
            <p:nvPr/>
          </p:nvSpPr>
          <p:spPr bwMode="auto">
            <a:xfrm>
              <a:off x="2968" y="3196"/>
              <a:ext cx="57" cy="57"/>
            </a:xfrm>
            <a:custGeom>
              <a:avLst/>
              <a:gdLst>
                <a:gd name="T0" fmla="*/ 57 w 57"/>
                <a:gd name="T1" fmla="*/ 57 h 57"/>
                <a:gd name="T2" fmla="*/ 0 w 57"/>
                <a:gd name="T3" fmla="*/ 29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9"/>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0" name="Freeform 234"/>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1" name="Freeform 235"/>
            <p:cNvSpPr>
              <a:spLocks/>
            </p:cNvSpPr>
            <p:nvPr/>
          </p:nvSpPr>
          <p:spPr bwMode="auto">
            <a:xfrm>
              <a:off x="3924" y="1816"/>
              <a:ext cx="107" cy="711"/>
            </a:xfrm>
            <a:custGeom>
              <a:avLst/>
              <a:gdLst>
                <a:gd name="T0" fmla="*/ 0 w 107"/>
                <a:gd name="T1" fmla="*/ 711 h 711"/>
                <a:gd name="T2" fmla="*/ 37 w 107"/>
                <a:gd name="T3" fmla="*/ 711 h 711"/>
                <a:gd name="T4" fmla="*/ 37 w 107"/>
                <a:gd name="T5" fmla="*/ 0 h 711"/>
                <a:gd name="T6" fmla="*/ 107 w 107"/>
                <a:gd name="T7" fmla="*/ 0 h 711"/>
              </a:gdLst>
              <a:ahLst/>
              <a:cxnLst>
                <a:cxn ang="0">
                  <a:pos x="T0" y="T1"/>
                </a:cxn>
                <a:cxn ang="0">
                  <a:pos x="T2" y="T3"/>
                </a:cxn>
                <a:cxn ang="0">
                  <a:pos x="T4" y="T5"/>
                </a:cxn>
                <a:cxn ang="0">
                  <a:pos x="T6" y="T7"/>
                </a:cxn>
              </a:cxnLst>
              <a:rect l="0" t="0" r="r" b="b"/>
              <a:pathLst>
                <a:path w="107" h="711">
                  <a:moveTo>
                    <a:pt x="0" y="711"/>
                  </a:moveTo>
                  <a:lnTo>
                    <a:pt x="37" y="711"/>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2" name="Freeform 236"/>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3" name="Freeform 237"/>
            <p:cNvSpPr>
              <a:spLocks/>
            </p:cNvSpPr>
            <p:nvPr/>
          </p:nvSpPr>
          <p:spPr bwMode="auto">
            <a:xfrm>
              <a:off x="4023" y="1788"/>
              <a:ext cx="57" cy="57"/>
            </a:xfrm>
            <a:custGeom>
              <a:avLst/>
              <a:gdLst>
                <a:gd name="T0" fmla="*/ 0 w 57"/>
                <a:gd name="T1" fmla="*/ 0 h 57"/>
                <a:gd name="T2" fmla="*/ 57 w 57"/>
                <a:gd name="T3" fmla="*/ 28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4" name="Freeform 238"/>
            <p:cNvSpPr>
              <a:spLocks/>
            </p:cNvSpPr>
            <p:nvPr/>
          </p:nvSpPr>
          <p:spPr bwMode="auto">
            <a:xfrm>
              <a:off x="3924" y="2375"/>
              <a:ext cx="107" cy="152"/>
            </a:xfrm>
            <a:custGeom>
              <a:avLst/>
              <a:gdLst>
                <a:gd name="T0" fmla="*/ 0 w 107"/>
                <a:gd name="T1" fmla="*/ 152 h 152"/>
                <a:gd name="T2" fmla="*/ 37 w 107"/>
                <a:gd name="T3" fmla="*/ 152 h 152"/>
                <a:gd name="T4" fmla="*/ 37 w 107"/>
                <a:gd name="T5" fmla="*/ 0 h 152"/>
                <a:gd name="T6" fmla="*/ 107 w 107"/>
                <a:gd name="T7" fmla="*/ 0 h 152"/>
              </a:gdLst>
              <a:ahLst/>
              <a:cxnLst>
                <a:cxn ang="0">
                  <a:pos x="T0" y="T1"/>
                </a:cxn>
                <a:cxn ang="0">
                  <a:pos x="T2" y="T3"/>
                </a:cxn>
                <a:cxn ang="0">
                  <a:pos x="T4" y="T5"/>
                </a:cxn>
                <a:cxn ang="0">
                  <a:pos x="T6" y="T7"/>
                </a:cxn>
              </a:cxnLst>
              <a:rect l="0" t="0" r="r" b="b"/>
              <a:pathLst>
                <a:path w="107" h="152">
                  <a:moveTo>
                    <a:pt x="0" y="152"/>
                  </a:moveTo>
                  <a:lnTo>
                    <a:pt x="37" y="152"/>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5" name="Freeform 239"/>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6" name="Freeform 240"/>
            <p:cNvSpPr>
              <a:spLocks/>
            </p:cNvSpPr>
            <p:nvPr/>
          </p:nvSpPr>
          <p:spPr bwMode="auto">
            <a:xfrm>
              <a:off x="4023" y="2346"/>
              <a:ext cx="57" cy="53"/>
            </a:xfrm>
            <a:custGeom>
              <a:avLst/>
              <a:gdLst>
                <a:gd name="T0" fmla="*/ 0 w 57"/>
                <a:gd name="T1" fmla="*/ 0 h 53"/>
                <a:gd name="T2" fmla="*/ 57 w 57"/>
                <a:gd name="T3" fmla="*/ 29 h 53"/>
                <a:gd name="T4" fmla="*/ 0 w 57"/>
                <a:gd name="T5" fmla="*/ 53 h 53"/>
                <a:gd name="T6" fmla="*/ 0 w 57"/>
                <a:gd name="T7" fmla="*/ 0 h 53"/>
              </a:gdLst>
              <a:ahLst/>
              <a:cxnLst>
                <a:cxn ang="0">
                  <a:pos x="T0" y="T1"/>
                </a:cxn>
                <a:cxn ang="0">
                  <a:pos x="T2" y="T3"/>
                </a:cxn>
                <a:cxn ang="0">
                  <a:pos x="T4" y="T5"/>
                </a:cxn>
                <a:cxn ang="0">
                  <a:pos x="T6" y="T7"/>
                </a:cxn>
              </a:cxnLst>
              <a:rect l="0" t="0" r="r" b="b"/>
              <a:pathLst>
                <a:path w="57" h="53">
                  <a:moveTo>
                    <a:pt x="0" y="0"/>
                  </a:moveTo>
                  <a:lnTo>
                    <a:pt x="57"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7" name="Freeform 241"/>
            <p:cNvSpPr>
              <a:spLocks/>
            </p:cNvSpPr>
            <p:nvPr/>
          </p:nvSpPr>
          <p:spPr bwMode="auto">
            <a:xfrm>
              <a:off x="3924" y="2527"/>
              <a:ext cx="107" cy="698"/>
            </a:xfrm>
            <a:custGeom>
              <a:avLst/>
              <a:gdLst>
                <a:gd name="T0" fmla="*/ 0 w 107"/>
                <a:gd name="T1" fmla="*/ 0 h 698"/>
                <a:gd name="T2" fmla="*/ 37 w 107"/>
                <a:gd name="T3" fmla="*/ 0 h 698"/>
                <a:gd name="T4" fmla="*/ 37 w 107"/>
                <a:gd name="T5" fmla="*/ 698 h 698"/>
                <a:gd name="T6" fmla="*/ 107 w 107"/>
                <a:gd name="T7" fmla="*/ 698 h 698"/>
              </a:gdLst>
              <a:ahLst/>
              <a:cxnLst>
                <a:cxn ang="0">
                  <a:pos x="T0" y="T1"/>
                </a:cxn>
                <a:cxn ang="0">
                  <a:pos x="T2" y="T3"/>
                </a:cxn>
                <a:cxn ang="0">
                  <a:pos x="T4" y="T5"/>
                </a:cxn>
                <a:cxn ang="0">
                  <a:pos x="T6" y="T7"/>
                </a:cxn>
              </a:cxnLst>
              <a:rect l="0" t="0" r="r" b="b"/>
              <a:pathLst>
                <a:path w="107" h="698">
                  <a:moveTo>
                    <a:pt x="0" y="0"/>
                  </a:moveTo>
                  <a:lnTo>
                    <a:pt x="37" y="0"/>
                  </a:lnTo>
                  <a:lnTo>
                    <a:pt x="37" y="698"/>
                  </a:lnTo>
                  <a:lnTo>
                    <a:pt x="107"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8" name="Freeform 242"/>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9" name="Freeform 243"/>
            <p:cNvSpPr>
              <a:spLocks/>
            </p:cNvSpPr>
            <p:nvPr/>
          </p:nvSpPr>
          <p:spPr bwMode="auto">
            <a:xfrm>
              <a:off x="4023" y="3196"/>
              <a:ext cx="57" cy="57"/>
            </a:xfrm>
            <a:custGeom>
              <a:avLst/>
              <a:gdLst>
                <a:gd name="T0" fmla="*/ 0 w 57"/>
                <a:gd name="T1" fmla="*/ 0 h 57"/>
                <a:gd name="T2" fmla="*/ 57 w 57"/>
                <a:gd name="T3" fmla="*/ 29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0" name="Freeform 244"/>
            <p:cNvSpPr>
              <a:spLocks/>
            </p:cNvSpPr>
            <p:nvPr/>
          </p:nvSpPr>
          <p:spPr bwMode="auto">
            <a:xfrm>
              <a:off x="4836" y="1816"/>
              <a:ext cx="110" cy="711"/>
            </a:xfrm>
            <a:custGeom>
              <a:avLst/>
              <a:gdLst>
                <a:gd name="T0" fmla="*/ 0 w 110"/>
                <a:gd name="T1" fmla="*/ 0 h 711"/>
                <a:gd name="T2" fmla="*/ 32 w 110"/>
                <a:gd name="T3" fmla="*/ 0 h 711"/>
                <a:gd name="T4" fmla="*/ 32 w 110"/>
                <a:gd name="T5" fmla="*/ 711 h 711"/>
                <a:gd name="T6" fmla="*/ 110 w 110"/>
                <a:gd name="T7" fmla="*/ 711 h 711"/>
              </a:gdLst>
              <a:ahLst/>
              <a:cxnLst>
                <a:cxn ang="0">
                  <a:pos x="T0" y="T1"/>
                </a:cxn>
                <a:cxn ang="0">
                  <a:pos x="T2" y="T3"/>
                </a:cxn>
                <a:cxn ang="0">
                  <a:pos x="T4" y="T5"/>
                </a:cxn>
                <a:cxn ang="0">
                  <a:pos x="T6" y="T7"/>
                </a:cxn>
              </a:cxnLst>
              <a:rect l="0" t="0" r="r" b="b"/>
              <a:pathLst>
                <a:path w="110" h="711">
                  <a:moveTo>
                    <a:pt x="0" y="0"/>
                  </a:moveTo>
                  <a:lnTo>
                    <a:pt x="32" y="0"/>
                  </a:lnTo>
                  <a:lnTo>
                    <a:pt x="32" y="711"/>
                  </a:lnTo>
                  <a:lnTo>
                    <a:pt x="110"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1" name="Freeform 245"/>
            <p:cNvSpPr>
              <a:spLocks/>
            </p:cNvSpPr>
            <p:nvPr/>
          </p:nvSpPr>
          <p:spPr bwMode="auto">
            <a:xfrm>
              <a:off x="4786" y="1788"/>
              <a:ext cx="54" cy="57"/>
            </a:xfrm>
            <a:custGeom>
              <a:avLst/>
              <a:gdLst>
                <a:gd name="T0" fmla="*/ 54 w 54"/>
                <a:gd name="T1" fmla="*/ 57 h 57"/>
                <a:gd name="T2" fmla="*/ 0 w 54"/>
                <a:gd name="T3" fmla="*/ 28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8"/>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2" name="Freeform 246"/>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3" name="Freeform 247"/>
            <p:cNvSpPr>
              <a:spLocks/>
            </p:cNvSpPr>
            <p:nvPr/>
          </p:nvSpPr>
          <p:spPr bwMode="auto">
            <a:xfrm>
              <a:off x="4836" y="2375"/>
              <a:ext cx="110" cy="152"/>
            </a:xfrm>
            <a:custGeom>
              <a:avLst/>
              <a:gdLst>
                <a:gd name="T0" fmla="*/ 0 w 110"/>
                <a:gd name="T1" fmla="*/ 0 h 152"/>
                <a:gd name="T2" fmla="*/ 32 w 110"/>
                <a:gd name="T3" fmla="*/ 0 h 152"/>
                <a:gd name="T4" fmla="*/ 32 w 110"/>
                <a:gd name="T5" fmla="*/ 152 h 152"/>
                <a:gd name="T6" fmla="*/ 110 w 110"/>
                <a:gd name="T7" fmla="*/ 152 h 152"/>
              </a:gdLst>
              <a:ahLst/>
              <a:cxnLst>
                <a:cxn ang="0">
                  <a:pos x="T0" y="T1"/>
                </a:cxn>
                <a:cxn ang="0">
                  <a:pos x="T2" y="T3"/>
                </a:cxn>
                <a:cxn ang="0">
                  <a:pos x="T4" y="T5"/>
                </a:cxn>
                <a:cxn ang="0">
                  <a:pos x="T6" y="T7"/>
                </a:cxn>
              </a:cxnLst>
              <a:rect l="0" t="0" r="r" b="b"/>
              <a:pathLst>
                <a:path w="110" h="152">
                  <a:moveTo>
                    <a:pt x="0" y="0"/>
                  </a:moveTo>
                  <a:lnTo>
                    <a:pt x="32" y="0"/>
                  </a:lnTo>
                  <a:lnTo>
                    <a:pt x="32" y="152"/>
                  </a:lnTo>
                  <a:lnTo>
                    <a:pt x="110"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4" name="Freeform 248"/>
            <p:cNvSpPr>
              <a:spLocks/>
            </p:cNvSpPr>
            <p:nvPr/>
          </p:nvSpPr>
          <p:spPr bwMode="auto">
            <a:xfrm>
              <a:off x="4786" y="2346"/>
              <a:ext cx="54" cy="53"/>
            </a:xfrm>
            <a:custGeom>
              <a:avLst/>
              <a:gdLst>
                <a:gd name="T0" fmla="*/ 54 w 54"/>
                <a:gd name="T1" fmla="*/ 53 h 53"/>
                <a:gd name="T2" fmla="*/ 0 w 54"/>
                <a:gd name="T3" fmla="*/ 29 h 53"/>
                <a:gd name="T4" fmla="*/ 54 w 54"/>
                <a:gd name="T5" fmla="*/ 0 h 53"/>
                <a:gd name="T6" fmla="*/ 54 w 54"/>
                <a:gd name="T7" fmla="*/ 53 h 53"/>
              </a:gdLst>
              <a:ahLst/>
              <a:cxnLst>
                <a:cxn ang="0">
                  <a:pos x="T0" y="T1"/>
                </a:cxn>
                <a:cxn ang="0">
                  <a:pos x="T2" y="T3"/>
                </a:cxn>
                <a:cxn ang="0">
                  <a:pos x="T4" y="T5"/>
                </a:cxn>
                <a:cxn ang="0">
                  <a:pos x="T6" y="T7"/>
                </a:cxn>
              </a:cxnLst>
              <a:rect l="0" t="0" r="r" b="b"/>
              <a:pathLst>
                <a:path w="54" h="53">
                  <a:moveTo>
                    <a:pt x="54" y="53"/>
                  </a:moveTo>
                  <a:lnTo>
                    <a:pt x="0" y="29"/>
                  </a:lnTo>
                  <a:lnTo>
                    <a:pt x="54" y="0"/>
                  </a:lnTo>
                  <a:lnTo>
                    <a:pt x="5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5" name="Freeform 249"/>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6" name="Freeform 250"/>
            <p:cNvSpPr>
              <a:spLocks/>
            </p:cNvSpPr>
            <p:nvPr/>
          </p:nvSpPr>
          <p:spPr bwMode="auto">
            <a:xfrm>
              <a:off x="4836" y="2527"/>
              <a:ext cx="110" cy="698"/>
            </a:xfrm>
            <a:custGeom>
              <a:avLst/>
              <a:gdLst>
                <a:gd name="T0" fmla="*/ 0 w 110"/>
                <a:gd name="T1" fmla="*/ 698 h 698"/>
                <a:gd name="T2" fmla="*/ 32 w 110"/>
                <a:gd name="T3" fmla="*/ 698 h 698"/>
                <a:gd name="T4" fmla="*/ 32 w 110"/>
                <a:gd name="T5" fmla="*/ 0 h 698"/>
                <a:gd name="T6" fmla="*/ 110 w 110"/>
                <a:gd name="T7" fmla="*/ 0 h 698"/>
              </a:gdLst>
              <a:ahLst/>
              <a:cxnLst>
                <a:cxn ang="0">
                  <a:pos x="T0" y="T1"/>
                </a:cxn>
                <a:cxn ang="0">
                  <a:pos x="T2" y="T3"/>
                </a:cxn>
                <a:cxn ang="0">
                  <a:pos x="T4" y="T5"/>
                </a:cxn>
                <a:cxn ang="0">
                  <a:pos x="T6" y="T7"/>
                </a:cxn>
              </a:cxnLst>
              <a:rect l="0" t="0" r="r" b="b"/>
              <a:pathLst>
                <a:path w="110" h="698">
                  <a:moveTo>
                    <a:pt x="0" y="698"/>
                  </a:moveTo>
                  <a:lnTo>
                    <a:pt x="32" y="698"/>
                  </a:lnTo>
                  <a:lnTo>
                    <a:pt x="32" y="0"/>
                  </a:lnTo>
                  <a:lnTo>
                    <a:pt x="11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7" name="Freeform 251"/>
            <p:cNvSpPr>
              <a:spLocks/>
            </p:cNvSpPr>
            <p:nvPr/>
          </p:nvSpPr>
          <p:spPr bwMode="auto">
            <a:xfrm>
              <a:off x="4786" y="3196"/>
              <a:ext cx="54" cy="57"/>
            </a:xfrm>
            <a:custGeom>
              <a:avLst/>
              <a:gdLst>
                <a:gd name="T0" fmla="*/ 54 w 54"/>
                <a:gd name="T1" fmla="*/ 57 h 57"/>
                <a:gd name="T2" fmla="*/ 0 w 54"/>
                <a:gd name="T3" fmla="*/ 29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9"/>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8" name="Freeform 252"/>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9" name="Freeform 253"/>
            <p:cNvSpPr>
              <a:spLocks/>
            </p:cNvSpPr>
            <p:nvPr/>
          </p:nvSpPr>
          <p:spPr bwMode="auto">
            <a:xfrm>
              <a:off x="5751" y="1816"/>
              <a:ext cx="103" cy="711"/>
            </a:xfrm>
            <a:custGeom>
              <a:avLst/>
              <a:gdLst>
                <a:gd name="T0" fmla="*/ 0 w 103"/>
                <a:gd name="T1" fmla="*/ 711 h 711"/>
                <a:gd name="T2" fmla="*/ 33 w 103"/>
                <a:gd name="T3" fmla="*/ 711 h 711"/>
                <a:gd name="T4" fmla="*/ 33 w 103"/>
                <a:gd name="T5" fmla="*/ 0 h 711"/>
                <a:gd name="T6" fmla="*/ 103 w 103"/>
                <a:gd name="T7" fmla="*/ 0 h 711"/>
              </a:gdLst>
              <a:ahLst/>
              <a:cxnLst>
                <a:cxn ang="0">
                  <a:pos x="T0" y="T1"/>
                </a:cxn>
                <a:cxn ang="0">
                  <a:pos x="T2" y="T3"/>
                </a:cxn>
                <a:cxn ang="0">
                  <a:pos x="T4" y="T5"/>
                </a:cxn>
                <a:cxn ang="0">
                  <a:pos x="T6" y="T7"/>
                </a:cxn>
              </a:cxnLst>
              <a:rect l="0" t="0" r="r" b="b"/>
              <a:pathLst>
                <a:path w="103" h="711">
                  <a:moveTo>
                    <a:pt x="0" y="711"/>
                  </a:moveTo>
                  <a:lnTo>
                    <a:pt x="33" y="711"/>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0" name="Freeform 254"/>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1" name="Freeform 255"/>
            <p:cNvSpPr>
              <a:spLocks/>
            </p:cNvSpPr>
            <p:nvPr/>
          </p:nvSpPr>
          <p:spPr bwMode="auto">
            <a:xfrm>
              <a:off x="5850" y="1788"/>
              <a:ext cx="53" cy="57"/>
            </a:xfrm>
            <a:custGeom>
              <a:avLst/>
              <a:gdLst>
                <a:gd name="T0" fmla="*/ 0 w 53"/>
                <a:gd name="T1" fmla="*/ 0 h 57"/>
                <a:gd name="T2" fmla="*/ 53 w 53"/>
                <a:gd name="T3" fmla="*/ 28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2" name="Freeform 256"/>
            <p:cNvSpPr>
              <a:spLocks/>
            </p:cNvSpPr>
            <p:nvPr/>
          </p:nvSpPr>
          <p:spPr bwMode="auto">
            <a:xfrm>
              <a:off x="5751" y="2375"/>
              <a:ext cx="103" cy="152"/>
            </a:xfrm>
            <a:custGeom>
              <a:avLst/>
              <a:gdLst>
                <a:gd name="T0" fmla="*/ 0 w 103"/>
                <a:gd name="T1" fmla="*/ 152 h 152"/>
                <a:gd name="T2" fmla="*/ 33 w 103"/>
                <a:gd name="T3" fmla="*/ 152 h 152"/>
                <a:gd name="T4" fmla="*/ 33 w 103"/>
                <a:gd name="T5" fmla="*/ 0 h 152"/>
                <a:gd name="T6" fmla="*/ 103 w 103"/>
                <a:gd name="T7" fmla="*/ 0 h 152"/>
              </a:gdLst>
              <a:ahLst/>
              <a:cxnLst>
                <a:cxn ang="0">
                  <a:pos x="T0" y="T1"/>
                </a:cxn>
                <a:cxn ang="0">
                  <a:pos x="T2" y="T3"/>
                </a:cxn>
                <a:cxn ang="0">
                  <a:pos x="T4" y="T5"/>
                </a:cxn>
                <a:cxn ang="0">
                  <a:pos x="T6" y="T7"/>
                </a:cxn>
              </a:cxnLst>
              <a:rect l="0" t="0" r="r" b="b"/>
              <a:pathLst>
                <a:path w="103" h="152">
                  <a:moveTo>
                    <a:pt x="0" y="152"/>
                  </a:moveTo>
                  <a:lnTo>
                    <a:pt x="33" y="152"/>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3" name="Freeform 257"/>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4" name="Freeform 258"/>
            <p:cNvSpPr>
              <a:spLocks/>
            </p:cNvSpPr>
            <p:nvPr/>
          </p:nvSpPr>
          <p:spPr bwMode="auto">
            <a:xfrm>
              <a:off x="5850" y="2346"/>
              <a:ext cx="53" cy="53"/>
            </a:xfrm>
            <a:custGeom>
              <a:avLst/>
              <a:gdLst>
                <a:gd name="T0" fmla="*/ 0 w 53"/>
                <a:gd name="T1" fmla="*/ 0 h 53"/>
                <a:gd name="T2" fmla="*/ 53 w 53"/>
                <a:gd name="T3" fmla="*/ 29 h 53"/>
                <a:gd name="T4" fmla="*/ 0 w 53"/>
                <a:gd name="T5" fmla="*/ 53 h 53"/>
                <a:gd name="T6" fmla="*/ 0 w 53"/>
                <a:gd name="T7" fmla="*/ 0 h 53"/>
              </a:gdLst>
              <a:ahLst/>
              <a:cxnLst>
                <a:cxn ang="0">
                  <a:pos x="T0" y="T1"/>
                </a:cxn>
                <a:cxn ang="0">
                  <a:pos x="T2" y="T3"/>
                </a:cxn>
                <a:cxn ang="0">
                  <a:pos x="T4" y="T5"/>
                </a:cxn>
                <a:cxn ang="0">
                  <a:pos x="T6" y="T7"/>
                </a:cxn>
              </a:cxnLst>
              <a:rect l="0" t="0" r="r" b="b"/>
              <a:pathLst>
                <a:path w="53" h="53">
                  <a:moveTo>
                    <a:pt x="0" y="0"/>
                  </a:moveTo>
                  <a:lnTo>
                    <a:pt x="53"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5" name="Freeform 259"/>
            <p:cNvSpPr>
              <a:spLocks/>
            </p:cNvSpPr>
            <p:nvPr/>
          </p:nvSpPr>
          <p:spPr bwMode="auto">
            <a:xfrm>
              <a:off x="5751" y="2527"/>
              <a:ext cx="103" cy="698"/>
            </a:xfrm>
            <a:custGeom>
              <a:avLst/>
              <a:gdLst>
                <a:gd name="T0" fmla="*/ 0 w 103"/>
                <a:gd name="T1" fmla="*/ 0 h 698"/>
                <a:gd name="T2" fmla="*/ 33 w 103"/>
                <a:gd name="T3" fmla="*/ 0 h 698"/>
                <a:gd name="T4" fmla="*/ 33 w 103"/>
                <a:gd name="T5" fmla="*/ 698 h 698"/>
                <a:gd name="T6" fmla="*/ 103 w 103"/>
                <a:gd name="T7" fmla="*/ 698 h 698"/>
              </a:gdLst>
              <a:ahLst/>
              <a:cxnLst>
                <a:cxn ang="0">
                  <a:pos x="T0" y="T1"/>
                </a:cxn>
                <a:cxn ang="0">
                  <a:pos x="T2" y="T3"/>
                </a:cxn>
                <a:cxn ang="0">
                  <a:pos x="T4" y="T5"/>
                </a:cxn>
                <a:cxn ang="0">
                  <a:pos x="T6" y="T7"/>
                </a:cxn>
              </a:cxnLst>
              <a:rect l="0" t="0" r="r" b="b"/>
              <a:pathLst>
                <a:path w="103" h="698">
                  <a:moveTo>
                    <a:pt x="0" y="0"/>
                  </a:moveTo>
                  <a:lnTo>
                    <a:pt x="33" y="0"/>
                  </a:lnTo>
                  <a:lnTo>
                    <a:pt x="33" y="698"/>
                  </a:lnTo>
                  <a:lnTo>
                    <a:pt x="103"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6" name="Freeform 260"/>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7" name="Freeform 261"/>
            <p:cNvSpPr>
              <a:spLocks/>
            </p:cNvSpPr>
            <p:nvPr/>
          </p:nvSpPr>
          <p:spPr bwMode="auto">
            <a:xfrm>
              <a:off x="5850" y="3196"/>
              <a:ext cx="53" cy="57"/>
            </a:xfrm>
            <a:custGeom>
              <a:avLst/>
              <a:gdLst>
                <a:gd name="T0" fmla="*/ 0 w 53"/>
                <a:gd name="T1" fmla="*/ 0 h 57"/>
                <a:gd name="T2" fmla="*/ 53 w 53"/>
                <a:gd name="T3" fmla="*/ 29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6" name="Rectangle 5"/>
          <p:cNvSpPr/>
          <p:nvPr/>
        </p:nvSpPr>
        <p:spPr>
          <a:xfrm>
            <a:off x="668338" y="1736595"/>
            <a:ext cx="4572000" cy="461665"/>
          </a:xfrm>
          <a:prstGeom prst="rect">
            <a:avLst/>
          </a:prstGeom>
        </p:spPr>
        <p:txBody>
          <a:bodyPr>
            <a:spAutoFit/>
          </a:bodyPr>
          <a:lstStyle/>
          <a:p>
            <a:r>
              <a:rPr lang="en-GB" sz="2400" dirty="0"/>
              <a:t>Use Case: multi-tier ticketing</a:t>
            </a:r>
          </a:p>
        </p:txBody>
      </p:sp>
    </p:spTree>
    <p:extLst>
      <p:ext uri="{BB962C8B-B14F-4D97-AF65-F5344CB8AC3E}">
        <p14:creationId xmlns:p14="http://schemas.microsoft.com/office/powerpoint/2010/main" val="3848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Middleware</a:t>
            </a:r>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dirty="0"/>
          </a:p>
        </p:txBody>
      </p:sp>
      <p:grpSp>
        <p:nvGrpSpPr>
          <p:cNvPr id="7" name="Group 4"/>
          <p:cNvGrpSpPr>
            <a:grpSpLocks noChangeAspect="1"/>
          </p:cNvGrpSpPr>
          <p:nvPr/>
        </p:nvGrpSpPr>
        <p:grpSpPr bwMode="auto">
          <a:xfrm>
            <a:off x="2024064" y="2562225"/>
            <a:ext cx="5095875" cy="2878138"/>
            <a:chOff x="2235" y="1614"/>
            <a:chExt cx="3210" cy="1813"/>
          </a:xfrm>
        </p:grpSpPr>
        <p:sp>
          <p:nvSpPr>
            <p:cNvPr id="8" name="AutoShape 3"/>
            <p:cNvSpPr>
              <a:spLocks noChangeAspect="1" noChangeArrowheads="1" noTextEdit="1"/>
            </p:cNvSpPr>
            <p:nvPr/>
          </p:nvSpPr>
          <p:spPr bwMode="auto">
            <a:xfrm>
              <a:off x="2235" y="1614"/>
              <a:ext cx="3210" cy="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3493" y="2176"/>
              <a:ext cx="702" cy="38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3493" y="2176"/>
              <a:ext cx="702" cy="385"/>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3641" y="2228"/>
              <a:ext cx="2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a:t>
              </a:r>
              <a:endParaRPr lang="en-US" altLang="en-US" dirty="0"/>
            </a:p>
          </p:txBody>
        </p:sp>
        <p:sp>
          <p:nvSpPr>
            <p:cNvPr id="12" name="Rectangle 8"/>
            <p:cNvSpPr>
              <a:spLocks noChangeArrowheads="1"/>
            </p:cNvSpPr>
            <p:nvPr/>
          </p:nvSpPr>
          <p:spPr bwMode="auto">
            <a:xfrm>
              <a:off x="3881"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3" name="Rectangle 9"/>
            <p:cNvSpPr>
              <a:spLocks noChangeArrowheads="1"/>
            </p:cNvSpPr>
            <p:nvPr/>
          </p:nvSpPr>
          <p:spPr bwMode="auto">
            <a:xfrm>
              <a:off x="3915" y="2228"/>
              <a:ext cx="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to</a:t>
              </a:r>
              <a:endParaRPr lang="en-US" altLang="en-US" dirty="0"/>
            </a:p>
          </p:txBody>
        </p:sp>
        <p:sp>
          <p:nvSpPr>
            <p:cNvPr id="14" name="Rectangle 10"/>
            <p:cNvSpPr>
              <a:spLocks noChangeArrowheads="1"/>
            </p:cNvSpPr>
            <p:nvPr/>
          </p:nvSpPr>
          <p:spPr bwMode="auto">
            <a:xfrm>
              <a:off x="4010"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5" name="Rectangle 11"/>
            <p:cNvSpPr>
              <a:spLocks noChangeArrowheads="1"/>
            </p:cNvSpPr>
            <p:nvPr/>
          </p:nvSpPr>
          <p:spPr bwMode="auto">
            <a:xfrm>
              <a:off x="3559" y="2363"/>
              <a:ext cx="5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 Queue</a:t>
              </a:r>
              <a:endParaRPr lang="en-US" altLang="en-US" dirty="0"/>
            </a:p>
          </p:txBody>
        </p:sp>
        <p:sp>
          <p:nvSpPr>
            <p:cNvPr id="16" name="Rectangle 12"/>
            <p:cNvSpPr>
              <a:spLocks noChangeArrowheads="1"/>
            </p:cNvSpPr>
            <p:nvPr/>
          </p:nvSpPr>
          <p:spPr bwMode="auto">
            <a:xfrm>
              <a:off x="2256"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256"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01" y="1746"/>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9" name="Rectangle 15"/>
            <p:cNvSpPr>
              <a:spLocks noChangeArrowheads="1"/>
            </p:cNvSpPr>
            <p:nvPr/>
          </p:nvSpPr>
          <p:spPr bwMode="auto">
            <a:xfrm>
              <a:off x="2256"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256"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301" y="2300"/>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22" name="Rectangle 18"/>
            <p:cNvSpPr>
              <a:spLocks noChangeArrowheads="1"/>
            </p:cNvSpPr>
            <p:nvPr/>
          </p:nvSpPr>
          <p:spPr bwMode="auto">
            <a:xfrm>
              <a:off x="2256"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2256"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4" name="Rectangle 20"/>
            <p:cNvSpPr>
              <a:spLocks noChangeArrowheads="1"/>
            </p:cNvSpPr>
            <p:nvPr/>
          </p:nvSpPr>
          <p:spPr bwMode="auto">
            <a:xfrm>
              <a:off x="2341" y="3083"/>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5" name="Rectangle 21"/>
            <p:cNvSpPr>
              <a:spLocks noChangeArrowheads="1"/>
            </p:cNvSpPr>
            <p:nvPr/>
          </p:nvSpPr>
          <p:spPr bwMode="auto">
            <a:xfrm>
              <a:off x="2563"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6" name="Rectangle 22"/>
            <p:cNvSpPr>
              <a:spLocks noChangeArrowheads="1"/>
            </p:cNvSpPr>
            <p:nvPr/>
          </p:nvSpPr>
          <p:spPr bwMode="auto">
            <a:xfrm>
              <a:off x="2557"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7" name="Rectangle 23"/>
            <p:cNvSpPr>
              <a:spLocks noChangeArrowheads="1"/>
            </p:cNvSpPr>
            <p:nvPr/>
          </p:nvSpPr>
          <p:spPr bwMode="auto">
            <a:xfrm>
              <a:off x="4729"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729"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909" y="1680"/>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0" name="Rectangle 26"/>
            <p:cNvSpPr>
              <a:spLocks noChangeArrowheads="1"/>
            </p:cNvSpPr>
            <p:nvPr/>
          </p:nvSpPr>
          <p:spPr bwMode="auto">
            <a:xfrm>
              <a:off x="4779" y="1814"/>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31" name="Rectangle 27"/>
            <p:cNvSpPr>
              <a:spLocks noChangeArrowheads="1"/>
            </p:cNvSpPr>
            <p:nvPr/>
          </p:nvSpPr>
          <p:spPr bwMode="auto">
            <a:xfrm>
              <a:off x="4729"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4729"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Rectangle 29"/>
            <p:cNvSpPr>
              <a:spLocks noChangeArrowheads="1"/>
            </p:cNvSpPr>
            <p:nvPr/>
          </p:nvSpPr>
          <p:spPr bwMode="auto">
            <a:xfrm>
              <a:off x="4909" y="2234"/>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4" name="Rectangle 30"/>
            <p:cNvSpPr>
              <a:spLocks noChangeArrowheads="1"/>
            </p:cNvSpPr>
            <p:nvPr/>
          </p:nvSpPr>
          <p:spPr bwMode="auto">
            <a:xfrm>
              <a:off x="4779" y="2368"/>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35" name="Rectangle 31"/>
            <p:cNvSpPr>
              <a:spLocks noChangeArrowheads="1"/>
            </p:cNvSpPr>
            <p:nvPr/>
          </p:nvSpPr>
          <p:spPr bwMode="auto">
            <a:xfrm>
              <a:off x="4729"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729"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909" y="3083"/>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8" name="Rectangle 34"/>
            <p:cNvSpPr>
              <a:spLocks noChangeArrowheads="1"/>
            </p:cNvSpPr>
            <p:nvPr/>
          </p:nvSpPr>
          <p:spPr bwMode="auto">
            <a:xfrm>
              <a:off x="4779" y="3218"/>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39" name="Rectangle 35"/>
            <p:cNvSpPr>
              <a:spLocks noChangeArrowheads="1"/>
            </p:cNvSpPr>
            <p:nvPr/>
          </p:nvSpPr>
          <p:spPr bwMode="auto">
            <a:xfrm>
              <a:off x="5321" y="3218"/>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40" name="Rectangle 36"/>
            <p:cNvSpPr>
              <a:spLocks noChangeArrowheads="1"/>
            </p:cNvSpPr>
            <p:nvPr/>
          </p:nvSpPr>
          <p:spPr bwMode="auto">
            <a:xfrm>
              <a:off x="5030"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41" name="Line 37"/>
            <p:cNvSpPr>
              <a:spLocks noChangeShapeType="1"/>
            </p:cNvSpPr>
            <p:nvPr/>
          </p:nvSpPr>
          <p:spPr bwMode="auto">
            <a:xfrm>
              <a:off x="2959" y="1820"/>
              <a:ext cx="494" cy="40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38"/>
            <p:cNvSpPr>
              <a:spLocks/>
            </p:cNvSpPr>
            <p:nvPr/>
          </p:nvSpPr>
          <p:spPr bwMode="auto">
            <a:xfrm>
              <a:off x="3429" y="2200"/>
              <a:ext cx="64" cy="58"/>
            </a:xfrm>
            <a:custGeom>
              <a:avLst/>
              <a:gdLst>
                <a:gd name="T0" fmla="*/ 37 w 64"/>
                <a:gd name="T1" fmla="*/ 0 h 58"/>
                <a:gd name="T2" fmla="*/ 64 w 64"/>
                <a:gd name="T3" fmla="*/ 58 h 58"/>
                <a:gd name="T4" fmla="*/ 0 w 64"/>
                <a:gd name="T5" fmla="*/ 45 h 58"/>
                <a:gd name="T6" fmla="*/ 37 w 64"/>
                <a:gd name="T7" fmla="*/ 0 h 58"/>
              </a:gdLst>
              <a:ahLst/>
              <a:cxnLst>
                <a:cxn ang="0">
                  <a:pos x="T0" y="T1"/>
                </a:cxn>
                <a:cxn ang="0">
                  <a:pos x="T2" y="T3"/>
                </a:cxn>
                <a:cxn ang="0">
                  <a:pos x="T4" y="T5"/>
                </a:cxn>
                <a:cxn ang="0">
                  <a:pos x="T6" y="T7"/>
                </a:cxn>
              </a:cxnLst>
              <a:rect l="0" t="0" r="r" b="b"/>
              <a:pathLst>
                <a:path w="64" h="58">
                  <a:moveTo>
                    <a:pt x="37" y="0"/>
                  </a:moveTo>
                  <a:lnTo>
                    <a:pt x="64" y="58"/>
                  </a:lnTo>
                  <a:lnTo>
                    <a:pt x="0" y="45"/>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Line 39"/>
            <p:cNvSpPr>
              <a:spLocks noChangeShapeType="1"/>
            </p:cNvSpPr>
            <p:nvPr/>
          </p:nvSpPr>
          <p:spPr bwMode="auto">
            <a:xfrm flipV="1">
              <a:off x="2959" y="2369"/>
              <a:ext cx="483" cy="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40"/>
            <p:cNvSpPr>
              <a:spLocks/>
            </p:cNvSpPr>
            <p:nvPr/>
          </p:nvSpPr>
          <p:spPr bwMode="auto">
            <a:xfrm>
              <a:off x="3434" y="2340"/>
              <a:ext cx="59" cy="58"/>
            </a:xfrm>
            <a:custGeom>
              <a:avLst/>
              <a:gdLst>
                <a:gd name="T0" fmla="*/ 0 w 59"/>
                <a:gd name="T1" fmla="*/ 0 h 58"/>
                <a:gd name="T2" fmla="*/ 59 w 59"/>
                <a:gd name="T3" fmla="*/ 29 h 58"/>
                <a:gd name="T4" fmla="*/ 0 w 59"/>
                <a:gd name="T5" fmla="*/ 58 h 58"/>
                <a:gd name="T6" fmla="*/ 0 w 59"/>
                <a:gd name="T7" fmla="*/ 0 h 58"/>
              </a:gdLst>
              <a:ahLst/>
              <a:cxnLst>
                <a:cxn ang="0">
                  <a:pos x="T0" y="T1"/>
                </a:cxn>
                <a:cxn ang="0">
                  <a:pos x="T2" y="T3"/>
                </a:cxn>
                <a:cxn ang="0">
                  <a:pos x="T4" y="T5"/>
                </a:cxn>
                <a:cxn ang="0">
                  <a:pos x="T6" y="T7"/>
                </a:cxn>
              </a:cxnLst>
              <a:rect l="0" t="0" r="r" b="b"/>
              <a:pathLst>
                <a:path w="59" h="58">
                  <a:moveTo>
                    <a:pt x="0" y="0"/>
                  </a:moveTo>
                  <a:lnTo>
                    <a:pt x="59" y="29"/>
                  </a:lnTo>
                  <a:lnTo>
                    <a:pt x="0" y="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Line 41"/>
            <p:cNvSpPr>
              <a:spLocks noChangeShapeType="1"/>
            </p:cNvSpPr>
            <p:nvPr/>
          </p:nvSpPr>
          <p:spPr bwMode="auto">
            <a:xfrm flipV="1">
              <a:off x="2959" y="2509"/>
              <a:ext cx="505" cy="712"/>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3437" y="2469"/>
              <a:ext cx="56" cy="63"/>
            </a:xfrm>
            <a:custGeom>
              <a:avLst/>
              <a:gdLst>
                <a:gd name="T0" fmla="*/ 0 w 56"/>
                <a:gd name="T1" fmla="*/ 29 h 63"/>
                <a:gd name="T2" fmla="*/ 56 w 56"/>
                <a:gd name="T3" fmla="*/ 0 h 63"/>
                <a:gd name="T4" fmla="*/ 45 w 56"/>
                <a:gd name="T5" fmla="*/ 63 h 63"/>
                <a:gd name="T6" fmla="*/ 0 w 56"/>
                <a:gd name="T7" fmla="*/ 29 h 63"/>
              </a:gdLst>
              <a:ahLst/>
              <a:cxnLst>
                <a:cxn ang="0">
                  <a:pos x="T0" y="T1"/>
                </a:cxn>
                <a:cxn ang="0">
                  <a:pos x="T2" y="T3"/>
                </a:cxn>
                <a:cxn ang="0">
                  <a:pos x="T4" y="T5"/>
                </a:cxn>
                <a:cxn ang="0">
                  <a:pos x="T6" y="T7"/>
                </a:cxn>
              </a:cxnLst>
              <a:rect l="0" t="0" r="r" b="b"/>
              <a:pathLst>
                <a:path w="56" h="63">
                  <a:moveTo>
                    <a:pt x="0" y="29"/>
                  </a:moveTo>
                  <a:lnTo>
                    <a:pt x="56" y="0"/>
                  </a:lnTo>
                  <a:lnTo>
                    <a:pt x="45" y="63"/>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noEditPoints="1"/>
            </p:cNvSpPr>
            <p:nvPr/>
          </p:nvSpPr>
          <p:spPr bwMode="auto">
            <a:xfrm>
              <a:off x="4190" y="1854"/>
              <a:ext cx="497" cy="407"/>
            </a:xfrm>
            <a:custGeom>
              <a:avLst/>
              <a:gdLst>
                <a:gd name="T0" fmla="*/ 45 w 497"/>
                <a:gd name="T1" fmla="*/ 367 h 407"/>
                <a:gd name="T2" fmla="*/ 50 w 497"/>
                <a:gd name="T3" fmla="*/ 372 h 407"/>
                <a:gd name="T4" fmla="*/ 3 w 497"/>
                <a:gd name="T5" fmla="*/ 407 h 407"/>
                <a:gd name="T6" fmla="*/ 3 w 497"/>
                <a:gd name="T7" fmla="*/ 401 h 407"/>
                <a:gd name="T8" fmla="*/ 77 w 497"/>
                <a:gd name="T9" fmla="*/ 341 h 407"/>
                <a:gd name="T10" fmla="*/ 122 w 497"/>
                <a:gd name="T11" fmla="*/ 304 h 407"/>
                <a:gd name="T12" fmla="*/ 127 w 497"/>
                <a:gd name="T13" fmla="*/ 309 h 407"/>
                <a:gd name="T14" fmla="*/ 82 w 497"/>
                <a:gd name="T15" fmla="*/ 346 h 407"/>
                <a:gd name="T16" fmla="*/ 77 w 497"/>
                <a:gd name="T17" fmla="*/ 346 h 407"/>
                <a:gd name="T18" fmla="*/ 77 w 497"/>
                <a:gd name="T19" fmla="*/ 341 h 407"/>
                <a:gd name="T20" fmla="*/ 193 w 497"/>
                <a:gd name="T21" fmla="*/ 243 h 407"/>
                <a:gd name="T22" fmla="*/ 201 w 497"/>
                <a:gd name="T23" fmla="*/ 248 h 407"/>
                <a:gd name="T24" fmla="*/ 156 w 497"/>
                <a:gd name="T25" fmla="*/ 285 h 407"/>
                <a:gd name="T26" fmla="*/ 151 w 497"/>
                <a:gd name="T27" fmla="*/ 280 h 407"/>
                <a:gd name="T28" fmla="*/ 225 w 497"/>
                <a:gd name="T29" fmla="*/ 219 h 407"/>
                <a:gd name="T30" fmla="*/ 270 w 497"/>
                <a:gd name="T31" fmla="*/ 182 h 407"/>
                <a:gd name="T32" fmla="*/ 272 w 497"/>
                <a:gd name="T33" fmla="*/ 188 h 407"/>
                <a:gd name="T34" fmla="*/ 227 w 497"/>
                <a:gd name="T35" fmla="*/ 224 h 407"/>
                <a:gd name="T36" fmla="*/ 222 w 497"/>
                <a:gd name="T37" fmla="*/ 222 h 407"/>
                <a:gd name="T38" fmla="*/ 225 w 497"/>
                <a:gd name="T39" fmla="*/ 219 h 407"/>
                <a:gd name="T40" fmla="*/ 341 w 497"/>
                <a:gd name="T41" fmla="*/ 122 h 407"/>
                <a:gd name="T42" fmla="*/ 346 w 497"/>
                <a:gd name="T43" fmla="*/ 127 h 407"/>
                <a:gd name="T44" fmla="*/ 299 w 497"/>
                <a:gd name="T45" fmla="*/ 164 h 407"/>
                <a:gd name="T46" fmla="*/ 299 w 497"/>
                <a:gd name="T47" fmla="*/ 156 h 407"/>
                <a:gd name="T48" fmla="*/ 373 w 497"/>
                <a:gd name="T49" fmla="*/ 95 h 407"/>
                <a:gd name="T50" fmla="*/ 417 w 497"/>
                <a:gd name="T51" fmla="*/ 58 h 407"/>
                <a:gd name="T52" fmla="*/ 423 w 497"/>
                <a:gd name="T53" fmla="*/ 63 h 407"/>
                <a:gd name="T54" fmla="*/ 378 w 497"/>
                <a:gd name="T55" fmla="*/ 103 h 407"/>
                <a:gd name="T56" fmla="*/ 373 w 497"/>
                <a:gd name="T57" fmla="*/ 100 h 407"/>
                <a:gd name="T58" fmla="*/ 373 w 497"/>
                <a:gd name="T59" fmla="*/ 95 h 407"/>
                <a:gd name="T60" fmla="*/ 489 w 497"/>
                <a:gd name="T61" fmla="*/ 0 h 407"/>
                <a:gd name="T62" fmla="*/ 497 w 497"/>
                <a:gd name="T63" fmla="*/ 3 h 407"/>
                <a:gd name="T64" fmla="*/ 452 w 497"/>
                <a:gd name="T65" fmla="*/ 42 h 407"/>
                <a:gd name="T66" fmla="*/ 447 w 497"/>
                <a:gd name="T67" fmla="*/ 3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7">
                  <a:moveTo>
                    <a:pt x="3" y="401"/>
                  </a:moveTo>
                  <a:lnTo>
                    <a:pt x="45" y="367"/>
                  </a:lnTo>
                  <a:lnTo>
                    <a:pt x="50" y="367"/>
                  </a:lnTo>
                  <a:lnTo>
                    <a:pt x="50" y="372"/>
                  </a:lnTo>
                  <a:lnTo>
                    <a:pt x="8" y="407"/>
                  </a:lnTo>
                  <a:lnTo>
                    <a:pt x="3" y="407"/>
                  </a:lnTo>
                  <a:lnTo>
                    <a:pt x="0" y="404"/>
                  </a:lnTo>
                  <a:lnTo>
                    <a:pt x="3" y="401"/>
                  </a:lnTo>
                  <a:lnTo>
                    <a:pt x="3" y="401"/>
                  </a:lnTo>
                  <a:close/>
                  <a:moveTo>
                    <a:pt x="77" y="341"/>
                  </a:moveTo>
                  <a:lnTo>
                    <a:pt x="119" y="304"/>
                  </a:lnTo>
                  <a:lnTo>
                    <a:pt x="122" y="304"/>
                  </a:lnTo>
                  <a:lnTo>
                    <a:pt x="124" y="306"/>
                  </a:lnTo>
                  <a:lnTo>
                    <a:pt x="127" y="309"/>
                  </a:lnTo>
                  <a:lnTo>
                    <a:pt x="124" y="312"/>
                  </a:lnTo>
                  <a:lnTo>
                    <a:pt x="82" y="346"/>
                  </a:lnTo>
                  <a:lnTo>
                    <a:pt x="79" y="348"/>
                  </a:lnTo>
                  <a:lnTo>
                    <a:pt x="77" y="346"/>
                  </a:lnTo>
                  <a:lnTo>
                    <a:pt x="77" y="341"/>
                  </a:lnTo>
                  <a:lnTo>
                    <a:pt x="77" y="341"/>
                  </a:lnTo>
                  <a:close/>
                  <a:moveTo>
                    <a:pt x="151" y="280"/>
                  </a:moveTo>
                  <a:lnTo>
                    <a:pt x="193" y="243"/>
                  </a:lnTo>
                  <a:lnTo>
                    <a:pt x="198" y="246"/>
                  </a:lnTo>
                  <a:lnTo>
                    <a:pt x="201" y="248"/>
                  </a:lnTo>
                  <a:lnTo>
                    <a:pt x="198" y="251"/>
                  </a:lnTo>
                  <a:lnTo>
                    <a:pt x="156" y="285"/>
                  </a:lnTo>
                  <a:lnTo>
                    <a:pt x="151" y="285"/>
                  </a:lnTo>
                  <a:lnTo>
                    <a:pt x="151" y="280"/>
                  </a:lnTo>
                  <a:lnTo>
                    <a:pt x="151" y="280"/>
                  </a:lnTo>
                  <a:close/>
                  <a:moveTo>
                    <a:pt x="225" y="219"/>
                  </a:moveTo>
                  <a:lnTo>
                    <a:pt x="267" y="182"/>
                  </a:lnTo>
                  <a:lnTo>
                    <a:pt x="270" y="182"/>
                  </a:lnTo>
                  <a:lnTo>
                    <a:pt x="272" y="182"/>
                  </a:lnTo>
                  <a:lnTo>
                    <a:pt x="272" y="188"/>
                  </a:lnTo>
                  <a:lnTo>
                    <a:pt x="230" y="224"/>
                  </a:lnTo>
                  <a:lnTo>
                    <a:pt x="227" y="224"/>
                  </a:lnTo>
                  <a:lnTo>
                    <a:pt x="225" y="224"/>
                  </a:lnTo>
                  <a:lnTo>
                    <a:pt x="222" y="222"/>
                  </a:lnTo>
                  <a:lnTo>
                    <a:pt x="225" y="219"/>
                  </a:lnTo>
                  <a:lnTo>
                    <a:pt x="225" y="219"/>
                  </a:lnTo>
                  <a:close/>
                  <a:moveTo>
                    <a:pt x="299" y="156"/>
                  </a:moveTo>
                  <a:lnTo>
                    <a:pt x="341" y="122"/>
                  </a:lnTo>
                  <a:lnTo>
                    <a:pt x="346" y="122"/>
                  </a:lnTo>
                  <a:lnTo>
                    <a:pt x="346" y="127"/>
                  </a:lnTo>
                  <a:lnTo>
                    <a:pt x="304" y="164"/>
                  </a:lnTo>
                  <a:lnTo>
                    <a:pt x="299" y="164"/>
                  </a:lnTo>
                  <a:lnTo>
                    <a:pt x="296" y="161"/>
                  </a:lnTo>
                  <a:lnTo>
                    <a:pt x="299" y="156"/>
                  </a:lnTo>
                  <a:lnTo>
                    <a:pt x="299" y="156"/>
                  </a:lnTo>
                  <a:close/>
                  <a:moveTo>
                    <a:pt x="373" y="95"/>
                  </a:moveTo>
                  <a:lnTo>
                    <a:pt x="415" y="61"/>
                  </a:lnTo>
                  <a:lnTo>
                    <a:pt x="417" y="58"/>
                  </a:lnTo>
                  <a:lnTo>
                    <a:pt x="420" y="61"/>
                  </a:lnTo>
                  <a:lnTo>
                    <a:pt x="423" y="63"/>
                  </a:lnTo>
                  <a:lnTo>
                    <a:pt x="420" y="66"/>
                  </a:lnTo>
                  <a:lnTo>
                    <a:pt x="378" y="103"/>
                  </a:lnTo>
                  <a:lnTo>
                    <a:pt x="375" y="103"/>
                  </a:lnTo>
                  <a:lnTo>
                    <a:pt x="373" y="100"/>
                  </a:lnTo>
                  <a:lnTo>
                    <a:pt x="373" y="95"/>
                  </a:lnTo>
                  <a:lnTo>
                    <a:pt x="373" y="95"/>
                  </a:lnTo>
                  <a:close/>
                  <a:moveTo>
                    <a:pt x="447" y="34"/>
                  </a:moveTo>
                  <a:lnTo>
                    <a:pt x="489" y="0"/>
                  </a:lnTo>
                  <a:lnTo>
                    <a:pt x="494" y="0"/>
                  </a:lnTo>
                  <a:lnTo>
                    <a:pt x="497" y="3"/>
                  </a:lnTo>
                  <a:lnTo>
                    <a:pt x="494" y="5"/>
                  </a:lnTo>
                  <a:lnTo>
                    <a:pt x="452" y="42"/>
                  </a:lnTo>
                  <a:lnTo>
                    <a:pt x="447" y="40"/>
                  </a:lnTo>
                  <a:lnTo>
                    <a:pt x="447" y="34"/>
                  </a:lnTo>
                  <a:lnTo>
                    <a:pt x="447" y="3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4666" y="1820"/>
              <a:ext cx="63" cy="55"/>
            </a:xfrm>
            <a:custGeom>
              <a:avLst/>
              <a:gdLst>
                <a:gd name="T0" fmla="*/ 0 w 63"/>
                <a:gd name="T1" fmla="*/ 13 h 55"/>
                <a:gd name="T2" fmla="*/ 63 w 63"/>
                <a:gd name="T3" fmla="*/ 0 h 55"/>
                <a:gd name="T4" fmla="*/ 37 w 63"/>
                <a:gd name="T5" fmla="*/ 55 h 55"/>
                <a:gd name="T6" fmla="*/ 0 w 63"/>
                <a:gd name="T7" fmla="*/ 13 h 55"/>
              </a:gdLst>
              <a:ahLst/>
              <a:cxnLst>
                <a:cxn ang="0">
                  <a:pos x="T0" y="T1"/>
                </a:cxn>
                <a:cxn ang="0">
                  <a:pos x="T2" y="T3"/>
                </a:cxn>
                <a:cxn ang="0">
                  <a:pos x="T4" y="T5"/>
                </a:cxn>
                <a:cxn ang="0">
                  <a:pos x="T6" y="T7"/>
                </a:cxn>
              </a:cxnLst>
              <a:rect l="0" t="0" r="r" b="b"/>
              <a:pathLst>
                <a:path w="63" h="55">
                  <a:moveTo>
                    <a:pt x="0" y="13"/>
                  </a:moveTo>
                  <a:lnTo>
                    <a:pt x="63" y="0"/>
                  </a:lnTo>
                  <a:lnTo>
                    <a:pt x="37" y="55"/>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45"/>
            <p:cNvSpPr>
              <a:spLocks noEditPoints="1"/>
            </p:cNvSpPr>
            <p:nvPr/>
          </p:nvSpPr>
          <p:spPr bwMode="auto">
            <a:xfrm>
              <a:off x="4190" y="2363"/>
              <a:ext cx="491" cy="14"/>
            </a:xfrm>
            <a:custGeom>
              <a:avLst/>
              <a:gdLst>
                <a:gd name="T0" fmla="*/ 61 w 491"/>
                <a:gd name="T1" fmla="*/ 3 h 14"/>
                <a:gd name="T2" fmla="*/ 63 w 491"/>
                <a:gd name="T3" fmla="*/ 6 h 14"/>
                <a:gd name="T4" fmla="*/ 61 w 491"/>
                <a:gd name="T5" fmla="*/ 11 h 14"/>
                <a:gd name="T6" fmla="*/ 3 w 491"/>
                <a:gd name="T7" fmla="*/ 8 h 14"/>
                <a:gd name="T8" fmla="*/ 3 w 491"/>
                <a:gd name="T9" fmla="*/ 3 h 14"/>
                <a:gd name="T10" fmla="*/ 5 w 491"/>
                <a:gd name="T11" fmla="*/ 0 h 14"/>
                <a:gd name="T12" fmla="*/ 156 w 491"/>
                <a:gd name="T13" fmla="*/ 3 h 14"/>
                <a:gd name="T14" fmla="*/ 161 w 491"/>
                <a:gd name="T15" fmla="*/ 6 h 14"/>
                <a:gd name="T16" fmla="*/ 156 w 491"/>
                <a:gd name="T17" fmla="*/ 11 h 14"/>
                <a:gd name="T18" fmla="*/ 98 w 491"/>
                <a:gd name="T19" fmla="*/ 8 h 14"/>
                <a:gd name="T20" fmla="*/ 98 w 491"/>
                <a:gd name="T21" fmla="*/ 3 h 14"/>
                <a:gd name="T22" fmla="*/ 100 w 491"/>
                <a:gd name="T23" fmla="*/ 3 h 14"/>
                <a:gd name="T24" fmla="*/ 254 w 491"/>
                <a:gd name="T25" fmla="*/ 3 h 14"/>
                <a:gd name="T26" fmla="*/ 256 w 491"/>
                <a:gd name="T27" fmla="*/ 8 h 14"/>
                <a:gd name="T28" fmla="*/ 254 w 491"/>
                <a:gd name="T29" fmla="*/ 11 h 14"/>
                <a:gd name="T30" fmla="*/ 193 w 491"/>
                <a:gd name="T31" fmla="*/ 11 h 14"/>
                <a:gd name="T32" fmla="*/ 196 w 491"/>
                <a:gd name="T33" fmla="*/ 3 h 14"/>
                <a:gd name="T34" fmla="*/ 293 w 491"/>
                <a:gd name="T35" fmla="*/ 3 h 14"/>
                <a:gd name="T36" fmla="*/ 351 w 491"/>
                <a:gd name="T37" fmla="*/ 6 h 14"/>
                <a:gd name="T38" fmla="*/ 351 w 491"/>
                <a:gd name="T39" fmla="*/ 11 h 14"/>
                <a:gd name="T40" fmla="*/ 293 w 491"/>
                <a:gd name="T41" fmla="*/ 11 h 14"/>
                <a:gd name="T42" fmla="*/ 288 w 491"/>
                <a:gd name="T43" fmla="*/ 8 h 14"/>
                <a:gd name="T44" fmla="*/ 293 w 491"/>
                <a:gd name="T45" fmla="*/ 3 h 14"/>
                <a:gd name="T46" fmla="*/ 388 w 491"/>
                <a:gd name="T47" fmla="*/ 6 h 14"/>
                <a:gd name="T48" fmla="*/ 447 w 491"/>
                <a:gd name="T49" fmla="*/ 6 h 14"/>
                <a:gd name="T50" fmla="*/ 447 w 491"/>
                <a:gd name="T51" fmla="*/ 11 h 14"/>
                <a:gd name="T52" fmla="*/ 388 w 491"/>
                <a:gd name="T53" fmla="*/ 14 h 14"/>
                <a:gd name="T54" fmla="*/ 386 w 491"/>
                <a:gd name="T55" fmla="*/ 8 h 14"/>
                <a:gd name="T56" fmla="*/ 388 w 491"/>
                <a:gd name="T57" fmla="*/ 6 h 14"/>
                <a:gd name="T58" fmla="*/ 484 w 491"/>
                <a:gd name="T59" fmla="*/ 6 h 14"/>
                <a:gd name="T60" fmla="*/ 491 w 491"/>
                <a:gd name="T61" fmla="*/ 6 h 14"/>
                <a:gd name="T62" fmla="*/ 491 w 491"/>
                <a:gd name="T63" fmla="*/ 14 h 14"/>
                <a:gd name="T64" fmla="*/ 484 w 491"/>
                <a:gd name="T65" fmla="*/ 14 h 14"/>
                <a:gd name="T66" fmla="*/ 481 w 491"/>
                <a:gd name="T67" fmla="*/ 11 h 14"/>
                <a:gd name="T68" fmla="*/ 484 w 491"/>
                <a:gd name="T6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1" h="14">
                  <a:moveTo>
                    <a:pt x="5" y="0"/>
                  </a:moveTo>
                  <a:lnTo>
                    <a:pt x="61" y="3"/>
                  </a:lnTo>
                  <a:lnTo>
                    <a:pt x="63" y="3"/>
                  </a:lnTo>
                  <a:lnTo>
                    <a:pt x="63" y="6"/>
                  </a:lnTo>
                  <a:lnTo>
                    <a:pt x="63" y="8"/>
                  </a:lnTo>
                  <a:lnTo>
                    <a:pt x="61" y="11"/>
                  </a:lnTo>
                  <a:lnTo>
                    <a:pt x="5" y="8"/>
                  </a:lnTo>
                  <a:lnTo>
                    <a:pt x="3" y="8"/>
                  </a:lnTo>
                  <a:lnTo>
                    <a:pt x="0" y="6"/>
                  </a:lnTo>
                  <a:lnTo>
                    <a:pt x="3" y="3"/>
                  </a:lnTo>
                  <a:lnTo>
                    <a:pt x="5" y="0"/>
                  </a:lnTo>
                  <a:lnTo>
                    <a:pt x="5" y="0"/>
                  </a:lnTo>
                  <a:close/>
                  <a:moveTo>
                    <a:pt x="100" y="3"/>
                  </a:moveTo>
                  <a:lnTo>
                    <a:pt x="156" y="3"/>
                  </a:lnTo>
                  <a:lnTo>
                    <a:pt x="159" y="3"/>
                  </a:lnTo>
                  <a:lnTo>
                    <a:pt x="161" y="6"/>
                  </a:lnTo>
                  <a:lnTo>
                    <a:pt x="159" y="8"/>
                  </a:lnTo>
                  <a:lnTo>
                    <a:pt x="156" y="11"/>
                  </a:lnTo>
                  <a:lnTo>
                    <a:pt x="100" y="11"/>
                  </a:lnTo>
                  <a:lnTo>
                    <a:pt x="98" y="8"/>
                  </a:lnTo>
                  <a:lnTo>
                    <a:pt x="98" y="6"/>
                  </a:lnTo>
                  <a:lnTo>
                    <a:pt x="98" y="3"/>
                  </a:lnTo>
                  <a:lnTo>
                    <a:pt x="100" y="3"/>
                  </a:lnTo>
                  <a:lnTo>
                    <a:pt x="100" y="3"/>
                  </a:lnTo>
                  <a:close/>
                  <a:moveTo>
                    <a:pt x="196" y="3"/>
                  </a:moveTo>
                  <a:lnTo>
                    <a:pt x="254" y="3"/>
                  </a:lnTo>
                  <a:lnTo>
                    <a:pt x="256" y="6"/>
                  </a:lnTo>
                  <a:lnTo>
                    <a:pt x="256" y="8"/>
                  </a:lnTo>
                  <a:lnTo>
                    <a:pt x="256" y="11"/>
                  </a:lnTo>
                  <a:lnTo>
                    <a:pt x="254" y="11"/>
                  </a:lnTo>
                  <a:lnTo>
                    <a:pt x="196" y="11"/>
                  </a:lnTo>
                  <a:lnTo>
                    <a:pt x="193" y="11"/>
                  </a:lnTo>
                  <a:lnTo>
                    <a:pt x="193" y="8"/>
                  </a:lnTo>
                  <a:lnTo>
                    <a:pt x="196" y="3"/>
                  </a:lnTo>
                  <a:lnTo>
                    <a:pt x="196" y="3"/>
                  </a:lnTo>
                  <a:close/>
                  <a:moveTo>
                    <a:pt x="293" y="3"/>
                  </a:moveTo>
                  <a:lnTo>
                    <a:pt x="349" y="6"/>
                  </a:lnTo>
                  <a:lnTo>
                    <a:pt x="351" y="6"/>
                  </a:lnTo>
                  <a:lnTo>
                    <a:pt x="354" y="8"/>
                  </a:lnTo>
                  <a:lnTo>
                    <a:pt x="351" y="11"/>
                  </a:lnTo>
                  <a:lnTo>
                    <a:pt x="349" y="14"/>
                  </a:lnTo>
                  <a:lnTo>
                    <a:pt x="293" y="11"/>
                  </a:lnTo>
                  <a:lnTo>
                    <a:pt x="291" y="11"/>
                  </a:lnTo>
                  <a:lnTo>
                    <a:pt x="288" y="8"/>
                  </a:lnTo>
                  <a:lnTo>
                    <a:pt x="291" y="6"/>
                  </a:lnTo>
                  <a:lnTo>
                    <a:pt x="293" y="3"/>
                  </a:lnTo>
                  <a:lnTo>
                    <a:pt x="293" y="3"/>
                  </a:lnTo>
                  <a:close/>
                  <a:moveTo>
                    <a:pt x="388" y="6"/>
                  </a:moveTo>
                  <a:lnTo>
                    <a:pt x="444" y="6"/>
                  </a:lnTo>
                  <a:lnTo>
                    <a:pt x="447" y="6"/>
                  </a:lnTo>
                  <a:lnTo>
                    <a:pt x="449" y="8"/>
                  </a:lnTo>
                  <a:lnTo>
                    <a:pt x="447" y="11"/>
                  </a:lnTo>
                  <a:lnTo>
                    <a:pt x="444" y="14"/>
                  </a:lnTo>
                  <a:lnTo>
                    <a:pt x="388" y="14"/>
                  </a:lnTo>
                  <a:lnTo>
                    <a:pt x="386" y="11"/>
                  </a:lnTo>
                  <a:lnTo>
                    <a:pt x="386" y="8"/>
                  </a:lnTo>
                  <a:lnTo>
                    <a:pt x="386" y="6"/>
                  </a:lnTo>
                  <a:lnTo>
                    <a:pt x="388" y="6"/>
                  </a:lnTo>
                  <a:lnTo>
                    <a:pt x="388" y="6"/>
                  </a:lnTo>
                  <a:close/>
                  <a:moveTo>
                    <a:pt x="484" y="6"/>
                  </a:moveTo>
                  <a:lnTo>
                    <a:pt x="489" y="6"/>
                  </a:lnTo>
                  <a:lnTo>
                    <a:pt x="491" y="6"/>
                  </a:lnTo>
                  <a:lnTo>
                    <a:pt x="491" y="11"/>
                  </a:lnTo>
                  <a:lnTo>
                    <a:pt x="491" y="14"/>
                  </a:lnTo>
                  <a:lnTo>
                    <a:pt x="489" y="14"/>
                  </a:lnTo>
                  <a:lnTo>
                    <a:pt x="484" y="14"/>
                  </a:lnTo>
                  <a:lnTo>
                    <a:pt x="481" y="14"/>
                  </a:lnTo>
                  <a:lnTo>
                    <a:pt x="481" y="11"/>
                  </a:lnTo>
                  <a:lnTo>
                    <a:pt x="481" y="6"/>
                  </a:lnTo>
                  <a:lnTo>
                    <a:pt x="484" y="6"/>
                  </a:lnTo>
                  <a:lnTo>
                    <a:pt x="484" y="6"/>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46"/>
            <p:cNvSpPr>
              <a:spLocks/>
            </p:cNvSpPr>
            <p:nvPr/>
          </p:nvSpPr>
          <p:spPr bwMode="auto">
            <a:xfrm>
              <a:off x="4671" y="2345"/>
              <a:ext cx="58" cy="55"/>
            </a:xfrm>
            <a:custGeom>
              <a:avLst/>
              <a:gdLst>
                <a:gd name="T0" fmla="*/ 0 w 58"/>
                <a:gd name="T1" fmla="*/ 0 h 55"/>
                <a:gd name="T2" fmla="*/ 58 w 58"/>
                <a:gd name="T3" fmla="*/ 29 h 55"/>
                <a:gd name="T4" fmla="*/ 0 w 58"/>
                <a:gd name="T5" fmla="*/ 55 h 55"/>
                <a:gd name="T6" fmla="*/ 0 w 58"/>
                <a:gd name="T7" fmla="*/ 0 h 55"/>
              </a:gdLst>
              <a:ahLst/>
              <a:cxnLst>
                <a:cxn ang="0">
                  <a:pos x="T0" y="T1"/>
                </a:cxn>
                <a:cxn ang="0">
                  <a:pos x="T2" y="T3"/>
                </a:cxn>
                <a:cxn ang="0">
                  <a:pos x="T4" y="T5"/>
                </a:cxn>
                <a:cxn ang="0">
                  <a:pos x="T6" y="T7"/>
                </a:cxn>
              </a:cxnLst>
              <a:rect l="0" t="0" r="r" b="b"/>
              <a:pathLst>
                <a:path w="58" h="55">
                  <a:moveTo>
                    <a:pt x="0" y="0"/>
                  </a:moveTo>
                  <a:lnTo>
                    <a:pt x="58" y="29"/>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Line 47"/>
            <p:cNvSpPr>
              <a:spLocks noChangeShapeType="1"/>
            </p:cNvSpPr>
            <p:nvPr/>
          </p:nvSpPr>
          <p:spPr bwMode="auto">
            <a:xfrm>
              <a:off x="4195" y="2485"/>
              <a:ext cx="505" cy="69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4671" y="3160"/>
              <a:ext cx="58" cy="61"/>
            </a:xfrm>
            <a:custGeom>
              <a:avLst/>
              <a:gdLst>
                <a:gd name="T0" fmla="*/ 47 w 58"/>
                <a:gd name="T1" fmla="*/ 0 h 61"/>
                <a:gd name="T2" fmla="*/ 58 w 58"/>
                <a:gd name="T3" fmla="*/ 61 h 61"/>
                <a:gd name="T4" fmla="*/ 0 w 58"/>
                <a:gd name="T5" fmla="*/ 32 h 61"/>
                <a:gd name="T6" fmla="*/ 47 w 58"/>
                <a:gd name="T7" fmla="*/ 0 h 61"/>
              </a:gdLst>
              <a:ahLst/>
              <a:cxnLst>
                <a:cxn ang="0">
                  <a:pos x="T0" y="T1"/>
                </a:cxn>
                <a:cxn ang="0">
                  <a:pos x="T2" y="T3"/>
                </a:cxn>
                <a:cxn ang="0">
                  <a:pos x="T4" y="T5"/>
                </a:cxn>
                <a:cxn ang="0">
                  <a:pos x="T6" y="T7"/>
                </a:cxn>
              </a:cxnLst>
              <a:rect l="0" t="0" r="r" b="b"/>
              <a:pathLst>
                <a:path w="58" h="61">
                  <a:moveTo>
                    <a:pt x="47" y="0"/>
                  </a:moveTo>
                  <a:lnTo>
                    <a:pt x="58" y="61"/>
                  </a:lnTo>
                  <a:lnTo>
                    <a:pt x="0" y="32"/>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53" name="Rectangle 52"/>
          <p:cNvSpPr/>
          <p:nvPr/>
        </p:nvSpPr>
        <p:spPr>
          <a:xfrm>
            <a:off x="668337" y="1736595"/>
            <a:ext cx="5394327" cy="400110"/>
          </a:xfrm>
          <a:prstGeom prst="rect">
            <a:avLst/>
          </a:prstGeom>
        </p:spPr>
        <p:txBody>
          <a:bodyPr wrap="square">
            <a:spAutoFit/>
          </a:bodyPr>
          <a:lstStyle/>
          <a:p>
            <a:r>
              <a:rPr lang="en-GB" sz="2000" dirty="0"/>
              <a:t>Decouple web server/worker application demand</a:t>
            </a:r>
          </a:p>
        </p:txBody>
      </p:sp>
      <p:sp>
        <p:nvSpPr>
          <p:cNvPr id="54" name="Arrow: Right 53"/>
          <p:cNvSpPr/>
          <p:nvPr/>
        </p:nvSpPr>
        <p:spPr>
          <a:xfrm>
            <a:off x="668337" y="2440781"/>
            <a:ext cx="1139715" cy="892176"/>
          </a:xfrm>
          <a:prstGeom prst="rightArrow">
            <a:avLst>
              <a:gd name="adj1" fmla="val 43023"/>
              <a:gd name="adj2" fmla="val 50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Arrow: Right 54"/>
          <p:cNvSpPr/>
          <p:nvPr/>
        </p:nvSpPr>
        <p:spPr>
          <a:xfrm>
            <a:off x="5334512" y="2644775"/>
            <a:ext cx="490727" cy="35650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5624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grpSp>
        <p:nvGrpSpPr>
          <p:cNvPr id="7" name="Group 4"/>
          <p:cNvGrpSpPr>
            <a:grpSpLocks noChangeAspect="1"/>
          </p:cNvGrpSpPr>
          <p:nvPr/>
        </p:nvGrpSpPr>
        <p:grpSpPr bwMode="auto">
          <a:xfrm>
            <a:off x="481966" y="1863000"/>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rot="5400000">
            <a:off x="1737137" y="2921354"/>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3" name="Group 4">
            <a:extLst>
              <a:ext uri="{FF2B5EF4-FFF2-40B4-BE49-F238E27FC236}">
                <a16:creationId xmlns:a16="http://schemas.microsoft.com/office/drawing/2014/main" id="{C8732633-3B19-4CF6-AD6D-00E25FA6390C}"/>
              </a:ext>
            </a:extLst>
          </p:cNvPr>
          <p:cNvGrpSpPr>
            <a:grpSpLocks noChangeAspect="1"/>
          </p:cNvGrpSpPr>
          <p:nvPr/>
        </p:nvGrpSpPr>
        <p:grpSpPr bwMode="auto">
          <a:xfrm>
            <a:off x="4805410" y="1863000"/>
            <a:ext cx="3784600" cy="4351338"/>
            <a:chOff x="2648" y="1150"/>
            <a:chExt cx="2384" cy="2741"/>
          </a:xfrm>
        </p:grpSpPr>
        <p:sp>
          <p:nvSpPr>
            <p:cNvPr id="54" name="AutoShape 3">
              <a:extLst>
                <a:ext uri="{FF2B5EF4-FFF2-40B4-BE49-F238E27FC236}">
                  <a16:creationId xmlns:a16="http://schemas.microsoft.com/office/drawing/2014/main" id="{84788DEC-3B18-4AC9-94CE-41CBC8F6BEB7}"/>
                </a:ext>
              </a:extLst>
            </p:cNvPr>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5">
              <a:extLst>
                <a:ext uri="{FF2B5EF4-FFF2-40B4-BE49-F238E27FC236}">
                  <a16:creationId xmlns:a16="http://schemas.microsoft.com/office/drawing/2014/main" id="{1166961C-11E7-43C6-B65A-DA0D7AFF5ADD}"/>
                </a:ext>
              </a:extLst>
            </p:cNvPr>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6">
              <a:extLst>
                <a:ext uri="{FF2B5EF4-FFF2-40B4-BE49-F238E27FC236}">
                  <a16:creationId xmlns:a16="http://schemas.microsoft.com/office/drawing/2014/main" id="{90504684-0B0A-43F2-AD71-700A03A1757A}"/>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7">
              <a:extLst>
                <a:ext uri="{FF2B5EF4-FFF2-40B4-BE49-F238E27FC236}">
                  <a16:creationId xmlns:a16="http://schemas.microsoft.com/office/drawing/2014/main" id="{9C2705DB-78C7-4A33-A1E6-C1EC4B005950}"/>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8">
              <a:extLst>
                <a:ext uri="{FF2B5EF4-FFF2-40B4-BE49-F238E27FC236}">
                  <a16:creationId xmlns:a16="http://schemas.microsoft.com/office/drawing/2014/main" id="{613893C4-8F00-4637-86A4-89F2677D17F9}"/>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9">
              <a:extLst>
                <a:ext uri="{FF2B5EF4-FFF2-40B4-BE49-F238E27FC236}">
                  <a16:creationId xmlns:a16="http://schemas.microsoft.com/office/drawing/2014/main" id="{2B1FF290-2291-4481-989A-1B7C14FAEACD}"/>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10">
              <a:extLst>
                <a:ext uri="{FF2B5EF4-FFF2-40B4-BE49-F238E27FC236}">
                  <a16:creationId xmlns:a16="http://schemas.microsoft.com/office/drawing/2014/main" id="{E18A128C-37E1-408F-BE65-58F93DD5B9B2}"/>
                </a:ext>
              </a:extLst>
            </p:cNvPr>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1" name="Rectangle 11">
              <a:extLst>
                <a:ext uri="{FF2B5EF4-FFF2-40B4-BE49-F238E27FC236}">
                  <a16:creationId xmlns:a16="http://schemas.microsoft.com/office/drawing/2014/main" id="{DF6A1EBB-D3AB-4D3E-AFF2-4478DFB8E541}"/>
                </a:ext>
              </a:extLst>
            </p:cNvPr>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12">
              <a:extLst>
                <a:ext uri="{FF2B5EF4-FFF2-40B4-BE49-F238E27FC236}">
                  <a16:creationId xmlns:a16="http://schemas.microsoft.com/office/drawing/2014/main" id="{52FB79EC-E9BE-4D71-AA29-0A4E8D9EE752}"/>
                </a:ext>
              </a:extLst>
            </p:cNvPr>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63" name="Freeform 13">
              <a:extLst>
                <a:ext uri="{FF2B5EF4-FFF2-40B4-BE49-F238E27FC236}">
                  <a16:creationId xmlns:a16="http://schemas.microsoft.com/office/drawing/2014/main" id="{01B16EB7-70CD-4865-9A90-A0099ADA1A8F}"/>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14">
              <a:extLst>
                <a:ext uri="{FF2B5EF4-FFF2-40B4-BE49-F238E27FC236}">
                  <a16:creationId xmlns:a16="http://schemas.microsoft.com/office/drawing/2014/main" id="{54BC1998-38DD-4AEF-A67E-93A7B2D1C744}"/>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15">
              <a:extLst>
                <a:ext uri="{FF2B5EF4-FFF2-40B4-BE49-F238E27FC236}">
                  <a16:creationId xmlns:a16="http://schemas.microsoft.com/office/drawing/2014/main" id="{A320510B-2657-4182-84A2-532EB46278CE}"/>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16">
              <a:extLst>
                <a:ext uri="{FF2B5EF4-FFF2-40B4-BE49-F238E27FC236}">
                  <a16:creationId xmlns:a16="http://schemas.microsoft.com/office/drawing/2014/main" id="{0916F78F-A1A3-4692-853D-2BD8984B74B2}"/>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Rectangle 17">
              <a:extLst>
                <a:ext uri="{FF2B5EF4-FFF2-40B4-BE49-F238E27FC236}">
                  <a16:creationId xmlns:a16="http://schemas.microsoft.com/office/drawing/2014/main" id="{D9BFFE4D-58A8-4B42-AC36-BB98F544D79C}"/>
                </a:ext>
              </a:extLst>
            </p:cNvPr>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18">
              <a:extLst>
                <a:ext uri="{FF2B5EF4-FFF2-40B4-BE49-F238E27FC236}">
                  <a16:creationId xmlns:a16="http://schemas.microsoft.com/office/drawing/2014/main" id="{EDB797B9-909F-4AF0-AFE9-EFCC7FCD7527}"/>
                </a:ext>
              </a:extLst>
            </p:cNvPr>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19">
              <a:extLst>
                <a:ext uri="{FF2B5EF4-FFF2-40B4-BE49-F238E27FC236}">
                  <a16:creationId xmlns:a16="http://schemas.microsoft.com/office/drawing/2014/main" id="{65AD170D-D003-4467-B69C-C90507328736}"/>
                </a:ext>
              </a:extLst>
            </p:cNvPr>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70" name="Freeform 20">
              <a:extLst>
                <a:ext uri="{FF2B5EF4-FFF2-40B4-BE49-F238E27FC236}">
                  <a16:creationId xmlns:a16="http://schemas.microsoft.com/office/drawing/2014/main" id="{BA7D1118-7BCB-4C74-A462-69CB8AB1173D}"/>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21">
              <a:extLst>
                <a:ext uri="{FF2B5EF4-FFF2-40B4-BE49-F238E27FC236}">
                  <a16:creationId xmlns:a16="http://schemas.microsoft.com/office/drawing/2014/main" id="{23E11BD9-9EEC-4DB2-BA4D-DEA07CF1735A}"/>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22">
              <a:extLst>
                <a:ext uri="{FF2B5EF4-FFF2-40B4-BE49-F238E27FC236}">
                  <a16:creationId xmlns:a16="http://schemas.microsoft.com/office/drawing/2014/main" id="{F86B87A0-9543-4AAE-B8DC-4AD9322BC9C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23">
              <a:extLst>
                <a:ext uri="{FF2B5EF4-FFF2-40B4-BE49-F238E27FC236}">
                  <a16:creationId xmlns:a16="http://schemas.microsoft.com/office/drawing/2014/main" id="{5D4A9440-B308-45C3-9506-F6EB78F21B0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Rectangle 24">
              <a:extLst>
                <a:ext uri="{FF2B5EF4-FFF2-40B4-BE49-F238E27FC236}">
                  <a16:creationId xmlns:a16="http://schemas.microsoft.com/office/drawing/2014/main" id="{691E6D84-38A8-4766-ADF4-0929C7030785}"/>
                </a:ext>
              </a:extLst>
            </p:cNvPr>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Rectangle 25">
              <a:extLst>
                <a:ext uri="{FF2B5EF4-FFF2-40B4-BE49-F238E27FC236}">
                  <a16:creationId xmlns:a16="http://schemas.microsoft.com/office/drawing/2014/main" id="{27C57BB7-C524-42A7-B7CF-257992B4867C}"/>
                </a:ext>
              </a:extLst>
            </p:cNvPr>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Rectangle 26">
              <a:extLst>
                <a:ext uri="{FF2B5EF4-FFF2-40B4-BE49-F238E27FC236}">
                  <a16:creationId xmlns:a16="http://schemas.microsoft.com/office/drawing/2014/main" id="{86EB9E2C-59F3-40CF-A574-B2256F53677C}"/>
                </a:ext>
              </a:extLst>
            </p:cNvPr>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77" name="Freeform 27">
              <a:extLst>
                <a:ext uri="{FF2B5EF4-FFF2-40B4-BE49-F238E27FC236}">
                  <a16:creationId xmlns:a16="http://schemas.microsoft.com/office/drawing/2014/main" id="{51F927DC-1457-4A9F-9270-8BA604310D33}"/>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8">
              <a:extLst>
                <a:ext uri="{FF2B5EF4-FFF2-40B4-BE49-F238E27FC236}">
                  <a16:creationId xmlns:a16="http://schemas.microsoft.com/office/drawing/2014/main" id="{7830A5E4-35D4-4AC9-94B0-3DD991A8A481}"/>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9">
              <a:extLst>
                <a:ext uri="{FF2B5EF4-FFF2-40B4-BE49-F238E27FC236}">
                  <a16:creationId xmlns:a16="http://schemas.microsoft.com/office/drawing/2014/main" id="{C6AB62AC-67F6-4906-9851-661A78E89F65}"/>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30">
              <a:extLst>
                <a:ext uri="{FF2B5EF4-FFF2-40B4-BE49-F238E27FC236}">
                  <a16:creationId xmlns:a16="http://schemas.microsoft.com/office/drawing/2014/main" id="{C34FF2D2-525B-4D65-8D28-84369A5DF083}"/>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Rectangle 31">
              <a:extLst>
                <a:ext uri="{FF2B5EF4-FFF2-40B4-BE49-F238E27FC236}">
                  <a16:creationId xmlns:a16="http://schemas.microsoft.com/office/drawing/2014/main" id="{F931CD1B-940C-4D51-AD9A-224E304842E1}"/>
                </a:ext>
              </a:extLst>
            </p:cNvPr>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Rectangle 32">
              <a:extLst>
                <a:ext uri="{FF2B5EF4-FFF2-40B4-BE49-F238E27FC236}">
                  <a16:creationId xmlns:a16="http://schemas.microsoft.com/office/drawing/2014/main" id="{FBBB0E88-47CC-4C54-B549-C486A48BA010}"/>
                </a:ext>
              </a:extLst>
            </p:cNvPr>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3" name="Rectangle 33">
              <a:extLst>
                <a:ext uri="{FF2B5EF4-FFF2-40B4-BE49-F238E27FC236}">
                  <a16:creationId xmlns:a16="http://schemas.microsoft.com/office/drawing/2014/main" id="{A49649F8-8D23-4CD7-A6DA-E412CF5414AF}"/>
                </a:ext>
              </a:extLst>
            </p:cNvPr>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84" name="Freeform 34">
              <a:extLst>
                <a:ext uri="{FF2B5EF4-FFF2-40B4-BE49-F238E27FC236}">
                  <a16:creationId xmlns:a16="http://schemas.microsoft.com/office/drawing/2014/main" id="{E70500E0-C24D-414B-86F2-0701BBDC1719}"/>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35">
              <a:extLst>
                <a:ext uri="{FF2B5EF4-FFF2-40B4-BE49-F238E27FC236}">
                  <a16:creationId xmlns:a16="http://schemas.microsoft.com/office/drawing/2014/main" id="{4FB52F20-73D3-4F44-A58E-433E7D1877CD}"/>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6" name="Freeform 36">
              <a:extLst>
                <a:ext uri="{FF2B5EF4-FFF2-40B4-BE49-F238E27FC236}">
                  <a16:creationId xmlns:a16="http://schemas.microsoft.com/office/drawing/2014/main" id="{7E76705F-3746-4FE1-A689-D4C8D5657162}"/>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37">
              <a:extLst>
                <a:ext uri="{FF2B5EF4-FFF2-40B4-BE49-F238E27FC236}">
                  <a16:creationId xmlns:a16="http://schemas.microsoft.com/office/drawing/2014/main" id="{315044AB-1135-4983-92C1-F425E82D14AB}"/>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38">
              <a:extLst>
                <a:ext uri="{FF2B5EF4-FFF2-40B4-BE49-F238E27FC236}">
                  <a16:creationId xmlns:a16="http://schemas.microsoft.com/office/drawing/2014/main" id="{D28DE030-1B63-44C1-B988-937E37E7A29D}"/>
                </a:ext>
              </a:extLst>
            </p:cNvPr>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 name="Rectangle 39">
              <a:extLst>
                <a:ext uri="{FF2B5EF4-FFF2-40B4-BE49-F238E27FC236}">
                  <a16:creationId xmlns:a16="http://schemas.microsoft.com/office/drawing/2014/main" id="{D461F70F-7ED2-4C1C-9C96-295A5FE22C1C}"/>
                </a:ext>
              </a:extLst>
            </p:cNvPr>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0" name="Rectangle 40">
              <a:extLst>
                <a:ext uri="{FF2B5EF4-FFF2-40B4-BE49-F238E27FC236}">
                  <a16:creationId xmlns:a16="http://schemas.microsoft.com/office/drawing/2014/main" id="{65459D21-A0E7-406B-8C5B-25E8A174A0B7}"/>
                </a:ext>
              </a:extLst>
            </p:cNvPr>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91" name="Freeform 41">
              <a:extLst>
                <a:ext uri="{FF2B5EF4-FFF2-40B4-BE49-F238E27FC236}">
                  <a16:creationId xmlns:a16="http://schemas.microsoft.com/office/drawing/2014/main" id="{FB158DAA-98ED-4339-8621-A29BA833F942}"/>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2" name="Freeform 42">
              <a:extLst>
                <a:ext uri="{FF2B5EF4-FFF2-40B4-BE49-F238E27FC236}">
                  <a16:creationId xmlns:a16="http://schemas.microsoft.com/office/drawing/2014/main" id="{34AB7F99-E64E-4F55-B2A6-AB822EE9BC3B}"/>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3" name="Freeform 43">
              <a:extLst>
                <a:ext uri="{FF2B5EF4-FFF2-40B4-BE49-F238E27FC236}">
                  <a16:creationId xmlns:a16="http://schemas.microsoft.com/office/drawing/2014/main" id="{B42327F1-5C66-40A7-B1F7-25FD0A4EA94E}"/>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4" name="Freeform 44">
              <a:extLst>
                <a:ext uri="{FF2B5EF4-FFF2-40B4-BE49-F238E27FC236}">
                  <a16:creationId xmlns:a16="http://schemas.microsoft.com/office/drawing/2014/main" id="{FFC415BF-8470-4600-9E19-2ABE8CD07062}"/>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5" name="Rectangle 45">
              <a:extLst>
                <a:ext uri="{FF2B5EF4-FFF2-40B4-BE49-F238E27FC236}">
                  <a16:creationId xmlns:a16="http://schemas.microsoft.com/office/drawing/2014/main" id="{73828F43-E4D1-4E88-8907-FB9F76BF3838}"/>
                </a:ext>
              </a:extLst>
            </p:cNvPr>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 name="Rectangle 46">
              <a:extLst>
                <a:ext uri="{FF2B5EF4-FFF2-40B4-BE49-F238E27FC236}">
                  <a16:creationId xmlns:a16="http://schemas.microsoft.com/office/drawing/2014/main" id="{672D2D8F-C43A-4D71-BBDA-5FC5D3E43374}"/>
                </a:ext>
              </a:extLst>
            </p:cNvPr>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7" name="Rectangle 47">
              <a:extLst>
                <a:ext uri="{FF2B5EF4-FFF2-40B4-BE49-F238E27FC236}">
                  <a16:creationId xmlns:a16="http://schemas.microsoft.com/office/drawing/2014/main" id="{DD4D3727-EDF1-4C0C-A76D-086A7898B1B5}"/>
                </a:ext>
              </a:extLst>
            </p:cNvPr>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98" name="Rectangle 48">
              <a:extLst>
                <a:ext uri="{FF2B5EF4-FFF2-40B4-BE49-F238E27FC236}">
                  <a16:creationId xmlns:a16="http://schemas.microsoft.com/office/drawing/2014/main" id="{6FEFEA92-B7CF-4CA8-8CD3-C9393E6D9EEC}"/>
                </a:ext>
              </a:extLst>
            </p:cNvPr>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Rectangle 49">
              <a:extLst>
                <a:ext uri="{FF2B5EF4-FFF2-40B4-BE49-F238E27FC236}">
                  <a16:creationId xmlns:a16="http://schemas.microsoft.com/office/drawing/2014/main" id="{63811333-F525-49E0-B6A6-6C5A75693899}"/>
                </a:ext>
              </a:extLst>
            </p:cNvPr>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0" name="Rectangle 50">
              <a:extLst>
                <a:ext uri="{FF2B5EF4-FFF2-40B4-BE49-F238E27FC236}">
                  <a16:creationId xmlns:a16="http://schemas.microsoft.com/office/drawing/2014/main" id="{014C31A0-82CF-49A8-82EE-F25772746F67}"/>
                </a:ext>
              </a:extLst>
            </p:cNvPr>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01" name="Rectangle 51">
              <a:extLst>
                <a:ext uri="{FF2B5EF4-FFF2-40B4-BE49-F238E27FC236}">
                  <a16:creationId xmlns:a16="http://schemas.microsoft.com/office/drawing/2014/main" id="{A38F4E9B-65C1-496D-9CE5-CE59FDAFAD71}"/>
                </a:ext>
              </a:extLst>
            </p:cNvPr>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Rectangle 52">
              <a:extLst>
                <a:ext uri="{FF2B5EF4-FFF2-40B4-BE49-F238E27FC236}">
                  <a16:creationId xmlns:a16="http://schemas.microsoft.com/office/drawing/2014/main" id="{6FCCA552-3AEC-447F-B917-CD5F00F90987}"/>
                </a:ext>
              </a:extLst>
            </p:cNvPr>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3" name="Rectangle 53">
              <a:extLst>
                <a:ext uri="{FF2B5EF4-FFF2-40B4-BE49-F238E27FC236}">
                  <a16:creationId xmlns:a16="http://schemas.microsoft.com/office/drawing/2014/main" id="{8B407534-21A7-4D3F-8A47-8FE0F4E6C304}"/>
                </a:ext>
              </a:extLst>
            </p:cNvPr>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104" name="Rectangle 54">
              <a:extLst>
                <a:ext uri="{FF2B5EF4-FFF2-40B4-BE49-F238E27FC236}">
                  <a16:creationId xmlns:a16="http://schemas.microsoft.com/office/drawing/2014/main" id="{D10B7855-FD8C-4A89-9B1E-4133288EDD52}"/>
                </a:ext>
              </a:extLst>
            </p:cNvPr>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Rectangle 55">
              <a:extLst>
                <a:ext uri="{FF2B5EF4-FFF2-40B4-BE49-F238E27FC236}">
                  <a16:creationId xmlns:a16="http://schemas.microsoft.com/office/drawing/2014/main" id="{C1084B3F-D456-491D-AC5A-18FB2700B30C}"/>
                </a:ext>
              </a:extLst>
            </p:cNvPr>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6" name="Rectangle 56">
              <a:extLst>
                <a:ext uri="{FF2B5EF4-FFF2-40B4-BE49-F238E27FC236}">
                  <a16:creationId xmlns:a16="http://schemas.microsoft.com/office/drawing/2014/main" id="{10A3BDDF-0752-47A9-AFFD-AA8B827B2B87}"/>
                </a:ext>
              </a:extLst>
            </p:cNvPr>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107" name="Rectangle 57">
              <a:extLst>
                <a:ext uri="{FF2B5EF4-FFF2-40B4-BE49-F238E27FC236}">
                  <a16:creationId xmlns:a16="http://schemas.microsoft.com/office/drawing/2014/main" id="{81D07E92-8732-4376-B763-440B841AA7CA}"/>
                </a:ext>
              </a:extLst>
            </p:cNvPr>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 name="Rectangle 58">
              <a:extLst>
                <a:ext uri="{FF2B5EF4-FFF2-40B4-BE49-F238E27FC236}">
                  <a16:creationId xmlns:a16="http://schemas.microsoft.com/office/drawing/2014/main" id="{28D1FC39-5C02-4A1F-8F39-B396930A0977}"/>
                </a:ext>
              </a:extLst>
            </p:cNvPr>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 name="Rectangle 59">
              <a:extLst>
                <a:ext uri="{FF2B5EF4-FFF2-40B4-BE49-F238E27FC236}">
                  <a16:creationId xmlns:a16="http://schemas.microsoft.com/office/drawing/2014/main" id="{192BE90F-D793-492E-A3B7-EA7820726CC6}"/>
                </a:ext>
              </a:extLst>
            </p:cNvPr>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110" name="Rectangle 60">
              <a:extLst>
                <a:ext uri="{FF2B5EF4-FFF2-40B4-BE49-F238E27FC236}">
                  <a16:creationId xmlns:a16="http://schemas.microsoft.com/office/drawing/2014/main" id="{40DB4C30-6823-43E3-84EB-94EB0F3EA78B}"/>
                </a:ext>
              </a:extLst>
            </p:cNvPr>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 name="Rectangle 61">
              <a:extLst>
                <a:ext uri="{FF2B5EF4-FFF2-40B4-BE49-F238E27FC236}">
                  <a16:creationId xmlns:a16="http://schemas.microsoft.com/office/drawing/2014/main" id="{EA543AEF-7144-4E27-9189-94E06B3B5BDB}"/>
                </a:ext>
              </a:extLst>
            </p:cNvPr>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2" name="Rectangle 62">
              <a:extLst>
                <a:ext uri="{FF2B5EF4-FFF2-40B4-BE49-F238E27FC236}">
                  <a16:creationId xmlns:a16="http://schemas.microsoft.com/office/drawing/2014/main" id="{ED9FB6F3-04D0-45C0-8197-39C3AD669B10}"/>
                </a:ext>
              </a:extLst>
            </p:cNvPr>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113" name="Rectangle 63">
              <a:extLst>
                <a:ext uri="{FF2B5EF4-FFF2-40B4-BE49-F238E27FC236}">
                  <a16:creationId xmlns:a16="http://schemas.microsoft.com/office/drawing/2014/main" id="{ACEFB762-E55A-4FAB-A29E-8E8B1BB424AB}"/>
                </a:ext>
              </a:extLst>
            </p:cNvPr>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4" name="Rectangle 64">
              <a:extLst>
                <a:ext uri="{FF2B5EF4-FFF2-40B4-BE49-F238E27FC236}">
                  <a16:creationId xmlns:a16="http://schemas.microsoft.com/office/drawing/2014/main" id="{D8A02C4C-A686-4E7A-B7FA-92A1443744F4}"/>
                </a:ext>
              </a:extLst>
            </p:cNvPr>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5" name="Rectangle 65">
              <a:extLst>
                <a:ext uri="{FF2B5EF4-FFF2-40B4-BE49-F238E27FC236}">
                  <a16:creationId xmlns:a16="http://schemas.microsoft.com/office/drawing/2014/main" id="{F72AA4C7-B6FB-45F4-A0E0-66A7D898764E}"/>
                </a:ext>
              </a:extLst>
            </p:cNvPr>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116" name="Arrow: Left 115">
            <a:extLst>
              <a:ext uri="{FF2B5EF4-FFF2-40B4-BE49-F238E27FC236}">
                <a16:creationId xmlns:a16="http://schemas.microsoft.com/office/drawing/2014/main" id="{4CC940D3-0597-4D2A-AB10-0442157A5271}"/>
              </a:ext>
            </a:extLst>
          </p:cNvPr>
          <p:cNvSpPr/>
          <p:nvPr/>
        </p:nvSpPr>
        <p:spPr>
          <a:xfrm rot="7670564">
            <a:off x="6952617" y="3481439"/>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9" name="Arrow: Left 118">
            <a:extLst>
              <a:ext uri="{FF2B5EF4-FFF2-40B4-BE49-F238E27FC236}">
                <a16:creationId xmlns:a16="http://schemas.microsoft.com/office/drawing/2014/main" id="{8CDFDA64-976D-4677-A601-60B1D68473FB}"/>
              </a:ext>
            </a:extLst>
          </p:cNvPr>
          <p:cNvSpPr/>
          <p:nvPr/>
        </p:nvSpPr>
        <p:spPr>
          <a:xfrm rot="5400000">
            <a:off x="6058785" y="2920786"/>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dirty="0"/>
          </a:p>
        </p:txBody>
      </p:sp>
      <p:grpSp>
        <p:nvGrpSpPr>
          <p:cNvPr id="7" name="Group 4"/>
          <p:cNvGrpSpPr>
            <a:grpSpLocks noChangeAspect="1"/>
          </p:cNvGrpSpPr>
          <p:nvPr/>
        </p:nvGrpSpPr>
        <p:grpSpPr bwMode="auto">
          <a:xfrm>
            <a:off x="719139" y="2551113"/>
            <a:ext cx="7705725" cy="2900362"/>
            <a:chOff x="1413" y="1607"/>
            <a:chExt cx="4854" cy="1827"/>
          </a:xfrm>
        </p:grpSpPr>
        <p:sp>
          <p:nvSpPr>
            <p:cNvPr id="8" name="AutoShape 3"/>
            <p:cNvSpPr>
              <a:spLocks noChangeAspect="1" noChangeArrowheads="1" noTextEdit="1"/>
            </p:cNvSpPr>
            <p:nvPr/>
          </p:nvSpPr>
          <p:spPr bwMode="auto">
            <a:xfrm>
              <a:off x="1413" y="1607"/>
              <a:ext cx="4854"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1425"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1425"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1537"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2" name="Rectangle 8"/>
            <p:cNvSpPr>
              <a:spLocks noChangeArrowheads="1"/>
            </p:cNvSpPr>
            <p:nvPr/>
          </p:nvSpPr>
          <p:spPr bwMode="auto">
            <a:xfrm>
              <a:off x="1581"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3" name="Rectangle 9"/>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6" name="Rectangle 12"/>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9" name="Rectangle 15"/>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2" name="Rectangle 18"/>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3" name="Rectangle 19"/>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4" name="Rectangle 20"/>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Rectangle 21"/>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Rectangle 22"/>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27" name="Rectangle 23"/>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30" name="Rectangle 26"/>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Rectangle 27"/>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33" name="Rectangle 29"/>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34" name="Rectangle 30"/>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35" name="Rectangle 31"/>
            <p:cNvSpPr>
              <a:spLocks noChangeArrowheads="1"/>
            </p:cNvSpPr>
            <p:nvPr/>
          </p:nvSpPr>
          <p:spPr bwMode="auto">
            <a:xfrm>
              <a:off x="386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386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058" y="1743"/>
              <a:ext cx="3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a:t>
              </a:r>
              <a:endParaRPr lang="en-US" altLang="en-US" dirty="0"/>
            </a:p>
          </p:txBody>
        </p:sp>
        <p:sp>
          <p:nvSpPr>
            <p:cNvPr id="38" name="Rectangle 34"/>
            <p:cNvSpPr>
              <a:spLocks noChangeArrowheads="1"/>
            </p:cNvSpPr>
            <p:nvPr/>
          </p:nvSpPr>
          <p:spPr bwMode="auto">
            <a:xfrm>
              <a:off x="3862"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5"/>
            <p:cNvSpPr>
              <a:spLocks noChangeArrowheads="1"/>
            </p:cNvSpPr>
            <p:nvPr/>
          </p:nvSpPr>
          <p:spPr bwMode="auto">
            <a:xfrm>
              <a:off x="3862"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Rectangle 36"/>
            <p:cNvSpPr>
              <a:spLocks noChangeArrowheads="1"/>
            </p:cNvSpPr>
            <p:nvPr/>
          </p:nvSpPr>
          <p:spPr bwMode="auto">
            <a:xfrm>
              <a:off x="4098" y="2450"/>
              <a:ext cx="2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a:t>
              </a:r>
              <a:endParaRPr lang="en-US" altLang="en-US" dirty="0"/>
            </a:p>
          </p:txBody>
        </p:sp>
        <p:sp>
          <p:nvSpPr>
            <p:cNvPr id="41" name="Rectangle 37"/>
            <p:cNvSpPr>
              <a:spLocks noChangeArrowheads="1"/>
            </p:cNvSpPr>
            <p:nvPr/>
          </p:nvSpPr>
          <p:spPr bwMode="auto">
            <a:xfrm>
              <a:off x="386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386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4058" y="3150"/>
              <a:ext cx="3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a:t>
              </a:r>
              <a:endParaRPr lang="en-US" altLang="en-US" dirty="0"/>
            </a:p>
          </p:txBody>
        </p:sp>
        <p:sp>
          <p:nvSpPr>
            <p:cNvPr id="44" name="Freeform 40"/>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41"/>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8" name="Rectangle 44"/>
            <p:cNvSpPr>
              <a:spLocks noChangeArrowheads="1"/>
            </p:cNvSpPr>
            <p:nvPr/>
          </p:nvSpPr>
          <p:spPr bwMode="auto">
            <a:xfrm>
              <a:off x="5108" y="1675"/>
              <a:ext cx="3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 </a:t>
              </a:r>
              <a:endParaRPr lang="en-US" altLang="en-US" dirty="0"/>
            </a:p>
          </p:txBody>
        </p:sp>
        <p:sp>
          <p:nvSpPr>
            <p:cNvPr id="49" name="Rectangle 45"/>
            <p:cNvSpPr>
              <a:spLocks noChangeArrowheads="1"/>
            </p:cNvSpPr>
            <p:nvPr/>
          </p:nvSpPr>
          <p:spPr bwMode="auto">
            <a:xfrm>
              <a:off x="5196" y="1811"/>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0" name="Freeform 46"/>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47"/>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49"/>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5144" y="2383"/>
              <a:ext cx="2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 </a:t>
              </a:r>
              <a:endParaRPr lang="en-US" altLang="en-US" dirty="0"/>
            </a:p>
          </p:txBody>
        </p:sp>
        <p:sp>
          <p:nvSpPr>
            <p:cNvPr id="55" name="Rectangle 51"/>
            <p:cNvSpPr>
              <a:spLocks noChangeArrowheads="1"/>
            </p:cNvSpPr>
            <p:nvPr/>
          </p:nvSpPr>
          <p:spPr bwMode="auto">
            <a:xfrm>
              <a:off x="5196" y="25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6" name="Freeform 52"/>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53"/>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54"/>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55"/>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5104" y="3082"/>
              <a:ext cx="33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 </a:t>
              </a:r>
              <a:endParaRPr lang="en-US" altLang="en-US" dirty="0"/>
            </a:p>
          </p:txBody>
        </p:sp>
        <p:sp>
          <p:nvSpPr>
            <p:cNvPr id="61" name="Rectangle 57"/>
            <p:cNvSpPr>
              <a:spLocks noChangeArrowheads="1"/>
            </p:cNvSpPr>
            <p:nvPr/>
          </p:nvSpPr>
          <p:spPr bwMode="auto">
            <a:xfrm>
              <a:off x="5196" y="32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62" name="Freeform 58"/>
            <p:cNvSpPr>
              <a:spLocks/>
            </p:cNvSpPr>
            <p:nvPr/>
          </p:nvSpPr>
          <p:spPr bwMode="auto">
            <a:xfrm>
              <a:off x="2128" y="1819"/>
              <a:ext cx="156" cy="707"/>
            </a:xfrm>
            <a:custGeom>
              <a:avLst/>
              <a:gdLst>
                <a:gd name="T0" fmla="*/ 0 w 156"/>
                <a:gd name="T1" fmla="*/ 707 h 707"/>
                <a:gd name="T2" fmla="*/ 84 w 156"/>
                <a:gd name="T3" fmla="*/ 707 h 707"/>
                <a:gd name="T4" fmla="*/ 84 w 156"/>
                <a:gd name="T5" fmla="*/ 0 h 707"/>
                <a:gd name="T6" fmla="*/ 156 w 156"/>
                <a:gd name="T7" fmla="*/ 0 h 707"/>
              </a:gdLst>
              <a:ahLst/>
              <a:cxnLst>
                <a:cxn ang="0">
                  <a:pos x="T0" y="T1"/>
                </a:cxn>
                <a:cxn ang="0">
                  <a:pos x="T2" y="T3"/>
                </a:cxn>
                <a:cxn ang="0">
                  <a:pos x="T4" y="T5"/>
                </a:cxn>
                <a:cxn ang="0">
                  <a:pos x="T6" y="T7"/>
                </a:cxn>
              </a:cxnLst>
              <a:rect l="0" t="0" r="r" b="b"/>
              <a:pathLst>
                <a:path w="156" h="707">
                  <a:moveTo>
                    <a:pt x="0" y="707"/>
                  </a:moveTo>
                  <a:lnTo>
                    <a:pt x="84" y="707"/>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59"/>
            <p:cNvSpPr>
              <a:spLocks/>
            </p:cNvSpPr>
            <p:nvPr/>
          </p:nvSpPr>
          <p:spPr bwMode="auto">
            <a:xfrm>
              <a:off x="227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60"/>
            <p:cNvSpPr>
              <a:spLocks/>
            </p:cNvSpPr>
            <p:nvPr/>
          </p:nvSpPr>
          <p:spPr bwMode="auto">
            <a:xfrm>
              <a:off x="2128" y="2375"/>
              <a:ext cx="156" cy="151"/>
            </a:xfrm>
            <a:custGeom>
              <a:avLst/>
              <a:gdLst>
                <a:gd name="T0" fmla="*/ 0 w 156"/>
                <a:gd name="T1" fmla="*/ 151 h 151"/>
                <a:gd name="T2" fmla="*/ 84 w 156"/>
                <a:gd name="T3" fmla="*/ 151 h 151"/>
                <a:gd name="T4" fmla="*/ 84 w 156"/>
                <a:gd name="T5" fmla="*/ 0 h 151"/>
                <a:gd name="T6" fmla="*/ 156 w 156"/>
                <a:gd name="T7" fmla="*/ 0 h 151"/>
              </a:gdLst>
              <a:ahLst/>
              <a:cxnLst>
                <a:cxn ang="0">
                  <a:pos x="T0" y="T1"/>
                </a:cxn>
                <a:cxn ang="0">
                  <a:pos x="T2" y="T3"/>
                </a:cxn>
                <a:cxn ang="0">
                  <a:pos x="T4" y="T5"/>
                </a:cxn>
                <a:cxn ang="0">
                  <a:pos x="T6" y="T7"/>
                </a:cxn>
              </a:cxnLst>
              <a:rect l="0" t="0" r="r" b="b"/>
              <a:pathLst>
                <a:path w="156" h="151">
                  <a:moveTo>
                    <a:pt x="0" y="151"/>
                  </a:moveTo>
                  <a:lnTo>
                    <a:pt x="84" y="151"/>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61"/>
            <p:cNvSpPr>
              <a:spLocks/>
            </p:cNvSpPr>
            <p:nvPr/>
          </p:nvSpPr>
          <p:spPr bwMode="auto">
            <a:xfrm>
              <a:off x="2276" y="2347"/>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62"/>
            <p:cNvSpPr>
              <a:spLocks/>
            </p:cNvSpPr>
            <p:nvPr/>
          </p:nvSpPr>
          <p:spPr bwMode="auto">
            <a:xfrm>
              <a:off x="2128" y="2526"/>
              <a:ext cx="156" cy="696"/>
            </a:xfrm>
            <a:custGeom>
              <a:avLst/>
              <a:gdLst>
                <a:gd name="T0" fmla="*/ 0 w 156"/>
                <a:gd name="T1" fmla="*/ 0 h 696"/>
                <a:gd name="T2" fmla="*/ 84 w 156"/>
                <a:gd name="T3" fmla="*/ 0 h 696"/>
                <a:gd name="T4" fmla="*/ 84 w 156"/>
                <a:gd name="T5" fmla="*/ 696 h 696"/>
                <a:gd name="T6" fmla="*/ 156 w 156"/>
                <a:gd name="T7" fmla="*/ 696 h 696"/>
              </a:gdLst>
              <a:ahLst/>
              <a:cxnLst>
                <a:cxn ang="0">
                  <a:pos x="T0" y="T1"/>
                </a:cxn>
                <a:cxn ang="0">
                  <a:pos x="T2" y="T3"/>
                </a:cxn>
                <a:cxn ang="0">
                  <a:pos x="T4" y="T5"/>
                </a:cxn>
                <a:cxn ang="0">
                  <a:pos x="T6" y="T7"/>
                </a:cxn>
              </a:cxnLst>
              <a:rect l="0" t="0" r="r" b="b"/>
              <a:pathLst>
                <a:path w="156" h="696">
                  <a:moveTo>
                    <a:pt x="0" y="0"/>
                  </a:moveTo>
                  <a:lnTo>
                    <a:pt x="84" y="0"/>
                  </a:lnTo>
                  <a:lnTo>
                    <a:pt x="84" y="696"/>
                  </a:lnTo>
                  <a:lnTo>
                    <a:pt x="156" y="69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63"/>
            <p:cNvSpPr>
              <a:spLocks/>
            </p:cNvSpPr>
            <p:nvPr/>
          </p:nvSpPr>
          <p:spPr bwMode="auto">
            <a:xfrm>
              <a:off x="2276" y="3194"/>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Line 64"/>
            <p:cNvSpPr>
              <a:spLocks noChangeShapeType="1"/>
            </p:cNvSpPr>
            <p:nvPr/>
          </p:nvSpPr>
          <p:spPr bwMode="auto">
            <a:xfrm>
              <a:off x="3087" y="1819"/>
              <a:ext cx="72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65"/>
            <p:cNvSpPr>
              <a:spLocks/>
            </p:cNvSpPr>
            <p:nvPr/>
          </p:nvSpPr>
          <p:spPr bwMode="auto">
            <a:xfrm>
              <a:off x="303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66"/>
            <p:cNvSpPr>
              <a:spLocks/>
            </p:cNvSpPr>
            <p:nvPr/>
          </p:nvSpPr>
          <p:spPr bwMode="auto">
            <a:xfrm>
              <a:off x="380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Rectangle 67"/>
            <p:cNvSpPr>
              <a:spLocks noChangeArrowheads="1"/>
            </p:cNvSpPr>
            <p:nvPr/>
          </p:nvSpPr>
          <p:spPr bwMode="auto">
            <a:xfrm>
              <a:off x="3251" y="1751"/>
              <a:ext cx="395"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Rectangle 68"/>
            <p:cNvSpPr>
              <a:spLocks noChangeArrowheads="1"/>
            </p:cNvSpPr>
            <p:nvPr/>
          </p:nvSpPr>
          <p:spPr bwMode="auto">
            <a:xfrm>
              <a:off x="3251" y="1743"/>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REST API</a:t>
              </a:r>
              <a:endParaRPr lang="en-US" altLang="en-US" dirty="0"/>
            </a:p>
          </p:txBody>
        </p:sp>
        <p:sp>
          <p:nvSpPr>
            <p:cNvPr id="73" name="Line 69"/>
            <p:cNvSpPr>
              <a:spLocks noChangeShapeType="1"/>
            </p:cNvSpPr>
            <p:nvPr/>
          </p:nvSpPr>
          <p:spPr bwMode="auto">
            <a:xfrm>
              <a:off x="3035" y="1819"/>
              <a:ext cx="787" cy="67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70"/>
            <p:cNvSpPr>
              <a:spLocks/>
            </p:cNvSpPr>
            <p:nvPr/>
          </p:nvSpPr>
          <p:spPr bwMode="auto">
            <a:xfrm>
              <a:off x="3798" y="2467"/>
              <a:ext cx="64" cy="59"/>
            </a:xfrm>
            <a:custGeom>
              <a:avLst/>
              <a:gdLst>
                <a:gd name="T0" fmla="*/ 36 w 64"/>
                <a:gd name="T1" fmla="*/ 0 h 59"/>
                <a:gd name="T2" fmla="*/ 64 w 64"/>
                <a:gd name="T3" fmla="*/ 59 h 59"/>
                <a:gd name="T4" fmla="*/ 0 w 64"/>
                <a:gd name="T5" fmla="*/ 44 h 59"/>
                <a:gd name="T6" fmla="*/ 36 w 64"/>
                <a:gd name="T7" fmla="*/ 0 h 59"/>
              </a:gdLst>
              <a:ahLst/>
              <a:cxnLst>
                <a:cxn ang="0">
                  <a:pos x="T0" y="T1"/>
                </a:cxn>
                <a:cxn ang="0">
                  <a:pos x="T2" y="T3"/>
                </a:cxn>
                <a:cxn ang="0">
                  <a:pos x="T4" y="T5"/>
                </a:cxn>
                <a:cxn ang="0">
                  <a:pos x="T6" y="T7"/>
                </a:cxn>
              </a:cxnLst>
              <a:rect l="0" t="0" r="r" b="b"/>
              <a:pathLst>
                <a:path w="64" h="59">
                  <a:moveTo>
                    <a:pt x="36" y="0"/>
                  </a:moveTo>
                  <a:lnTo>
                    <a:pt x="64" y="59"/>
                  </a:lnTo>
                  <a:lnTo>
                    <a:pt x="0" y="4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Line 71"/>
            <p:cNvSpPr>
              <a:spLocks noChangeShapeType="1"/>
            </p:cNvSpPr>
            <p:nvPr/>
          </p:nvSpPr>
          <p:spPr bwMode="auto">
            <a:xfrm>
              <a:off x="3035" y="1819"/>
              <a:ext cx="799" cy="136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72"/>
            <p:cNvSpPr>
              <a:spLocks/>
            </p:cNvSpPr>
            <p:nvPr/>
          </p:nvSpPr>
          <p:spPr bwMode="auto">
            <a:xfrm>
              <a:off x="3806" y="3162"/>
              <a:ext cx="56" cy="60"/>
            </a:xfrm>
            <a:custGeom>
              <a:avLst/>
              <a:gdLst>
                <a:gd name="T0" fmla="*/ 52 w 56"/>
                <a:gd name="T1" fmla="*/ 0 h 60"/>
                <a:gd name="T2" fmla="*/ 56 w 56"/>
                <a:gd name="T3" fmla="*/ 60 h 60"/>
                <a:gd name="T4" fmla="*/ 0 w 56"/>
                <a:gd name="T5" fmla="*/ 28 h 60"/>
                <a:gd name="T6" fmla="*/ 52 w 56"/>
                <a:gd name="T7" fmla="*/ 0 h 60"/>
              </a:gdLst>
              <a:ahLst/>
              <a:cxnLst>
                <a:cxn ang="0">
                  <a:pos x="T0" y="T1"/>
                </a:cxn>
                <a:cxn ang="0">
                  <a:pos x="T2" y="T3"/>
                </a:cxn>
                <a:cxn ang="0">
                  <a:pos x="T4" y="T5"/>
                </a:cxn>
                <a:cxn ang="0">
                  <a:pos x="T6" y="T7"/>
                </a:cxn>
              </a:cxnLst>
              <a:rect l="0" t="0" r="r" b="b"/>
              <a:pathLst>
                <a:path w="56" h="60">
                  <a:moveTo>
                    <a:pt x="52" y="0"/>
                  </a:moveTo>
                  <a:lnTo>
                    <a:pt x="56" y="60"/>
                  </a:lnTo>
                  <a:lnTo>
                    <a:pt x="0" y="28"/>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Line 73"/>
            <p:cNvSpPr>
              <a:spLocks noChangeShapeType="1"/>
            </p:cNvSpPr>
            <p:nvPr/>
          </p:nvSpPr>
          <p:spPr bwMode="auto">
            <a:xfrm>
              <a:off x="4613" y="1819"/>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74"/>
            <p:cNvSpPr>
              <a:spLocks/>
            </p:cNvSpPr>
            <p:nvPr/>
          </p:nvSpPr>
          <p:spPr bwMode="auto">
            <a:xfrm>
              <a:off x="456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75"/>
            <p:cNvSpPr>
              <a:spLocks/>
            </p:cNvSpPr>
            <p:nvPr/>
          </p:nvSpPr>
          <p:spPr bwMode="auto">
            <a:xfrm>
              <a:off x="5005" y="1791"/>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Line 76"/>
            <p:cNvSpPr>
              <a:spLocks noChangeShapeType="1"/>
            </p:cNvSpPr>
            <p:nvPr/>
          </p:nvSpPr>
          <p:spPr bwMode="auto">
            <a:xfrm>
              <a:off x="4613" y="2526"/>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77"/>
            <p:cNvSpPr>
              <a:spLocks/>
            </p:cNvSpPr>
            <p:nvPr/>
          </p:nvSpPr>
          <p:spPr bwMode="auto">
            <a:xfrm>
              <a:off x="4565"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Freeform 78"/>
            <p:cNvSpPr>
              <a:spLocks/>
            </p:cNvSpPr>
            <p:nvPr/>
          </p:nvSpPr>
          <p:spPr bwMode="auto">
            <a:xfrm>
              <a:off x="5005" y="2499"/>
              <a:ext cx="59" cy="55"/>
            </a:xfrm>
            <a:custGeom>
              <a:avLst/>
              <a:gdLst>
                <a:gd name="T0" fmla="*/ 0 w 59"/>
                <a:gd name="T1" fmla="*/ 0 h 55"/>
                <a:gd name="T2" fmla="*/ 59 w 59"/>
                <a:gd name="T3" fmla="*/ 27 h 55"/>
                <a:gd name="T4" fmla="*/ 0 w 59"/>
                <a:gd name="T5" fmla="*/ 55 h 55"/>
                <a:gd name="T6" fmla="*/ 0 w 59"/>
                <a:gd name="T7" fmla="*/ 0 h 55"/>
              </a:gdLst>
              <a:ahLst/>
              <a:cxnLst>
                <a:cxn ang="0">
                  <a:pos x="T0" y="T1"/>
                </a:cxn>
                <a:cxn ang="0">
                  <a:pos x="T2" y="T3"/>
                </a:cxn>
                <a:cxn ang="0">
                  <a:pos x="T4" y="T5"/>
                </a:cxn>
                <a:cxn ang="0">
                  <a:pos x="T6" y="T7"/>
                </a:cxn>
              </a:cxnLst>
              <a:rect l="0" t="0" r="r" b="b"/>
              <a:pathLst>
                <a:path w="59" h="55">
                  <a:moveTo>
                    <a:pt x="0" y="0"/>
                  </a:moveTo>
                  <a:lnTo>
                    <a:pt x="59"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Line 79"/>
            <p:cNvSpPr>
              <a:spLocks noChangeShapeType="1"/>
            </p:cNvSpPr>
            <p:nvPr/>
          </p:nvSpPr>
          <p:spPr bwMode="auto">
            <a:xfrm>
              <a:off x="4613" y="3222"/>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4" name="Freeform 80"/>
            <p:cNvSpPr>
              <a:spLocks/>
            </p:cNvSpPr>
            <p:nvPr/>
          </p:nvSpPr>
          <p:spPr bwMode="auto">
            <a:xfrm>
              <a:off x="4565" y="3194"/>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81"/>
            <p:cNvSpPr>
              <a:spLocks/>
            </p:cNvSpPr>
            <p:nvPr/>
          </p:nvSpPr>
          <p:spPr bwMode="auto">
            <a:xfrm>
              <a:off x="5005" y="3194"/>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6" name="Rectangle 82"/>
            <p:cNvSpPr>
              <a:spLocks noChangeArrowheads="1"/>
            </p:cNvSpPr>
            <p:nvPr/>
          </p:nvSpPr>
          <p:spPr bwMode="auto">
            <a:xfrm>
              <a:off x="5975" y="1631"/>
              <a:ext cx="280" cy="1791"/>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Rectangle 83"/>
            <p:cNvSpPr>
              <a:spLocks noChangeArrowheads="1"/>
            </p:cNvSpPr>
            <p:nvPr/>
          </p:nvSpPr>
          <p:spPr bwMode="auto">
            <a:xfrm>
              <a:off x="5975" y="1631"/>
              <a:ext cx="280" cy="1791"/>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84"/>
            <p:cNvSpPr>
              <a:spLocks noChangeArrowheads="1"/>
            </p:cNvSpPr>
            <p:nvPr/>
          </p:nvSpPr>
          <p:spPr bwMode="auto">
            <a:xfrm rot="16200000">
              <a:off x="6094" y="2621"/>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t>
              </a:r>
              <a:endParaRPr lang="en-US" altLang="en-US" dirty="0"/>
            </a:p>
          </p:txBody>
        </p:sp>
        <p:sp>
          <p:nvSpPr>
            <p:cNvPr id="89" name="Rectangle 85"/>
            <p:cNvSpPr>
              <a:spLocks noChangeArrowheads="1"/>
            </p:cNvSpPr>
            <p:nvPr/>
          </p:nvSpPr>
          <p:spPr bwMode="auto">
            <a:xfrm rot="16200000">
              <a:off x="6098" y="2561"/>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0" name="Rectangle 86"/>
            <p:cNvSpPr>
              <a:spLocks noChangeArrowheads="1"/>
            </p:cNvSpPr>
            <p:nvPr/>
          </p:nvSpPr>
          <p:spPr bwMode="auto">
            <a:xfrm rot="16200000">
              <a:off x="6101" y="2511"/>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c</a:t>
              </a:r>
              <a:endParaRPr lang="en-US" altLang="en-US" dirty="0"/>
            </a:p>
          </p:txBody>
        </p:sp>
        <p:sp>
          <p:nvSpPr>
            <p:cNvPr id="91" name="Rectangle 87"/>
            <p:cNvSpPr>
              <a:spLocks noChangeArrowheads="1"/>
            </p:cNvSpPr>
            <p:nvPr/>
          </p:nvSpPr>
          <p:spPr bwMode="auto">
            <a:xfrm rot="16200000">
              <a:off x="6099" y="2461"/>
              <a:ext cx="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k</a:t>
              </a:r>
              <a:endParaRPr lang="en-US" altLang="en-US" dirty="0"/>
            </a:p>
          </p:txBody>
        </p:sp>
        <p:sp>
          <p:nvSpPr>
            <p:cNvPr id="92" name="Rectangle 88"/>
            <p:cNvSpPr>
              <a:spLocks noChangeArrowheads="1"/>
            </p:cNvSpPr>
            <p:nvPr/>
          </p:nvSpPr>
          <p:spPr bwMode="auto">
            <a:xfrm rot="16200000">
              <a:off x="6095" y="2405"/>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a:t>
              </a:r>
              <a:endParaRPr lang="en-US" altLang="en-US" dirty="0"/>
            </a:p>
          </p:txBody>
        </p:sp>
        <p:sp>
          <p:nvSpPr>
            <p:cNvPr id="93" name="Rectangle 89"/>
            <p:cNvSpPr>
              <a:spLocks noChangeArrowheads="1"/>
            </p:cNvSpPr>
            <p:nvPr/>
          </p:nvSpPr>
          <p:spPr bwMode="auto">
            <a:xfrm rot="16200000">
              <a:off x="6112" y="2369"/>
              <a:ext cx="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l</a:t>
              </a:r>
              <a:endParaRPr lang="en-US" altLang="en-US" dirty="0"/>
            </a:p>
          </p:txBody>
        </p:sp>
        <p:sp>
          <p:nvSpPr>
            <p:cNvPr id="94" name="Rectangle 90"/>
            <p:cNvSpPr>
              <a:spLocks noChangeArrowheads="1"/>
            </p:cNvSpPr>
            <p:nvPr/>
          </p:nvSpPr>
          <p:spPr bwMode="auto">
            <a:xfrm rot="16200000">
              <a:off x="6098" y="2327"/>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5" name="Rectangle 91"/>
            <p:cNvSpPr>
              <a:spLocks noChangeArrowheads="1"/>
            </p:cNvSpPr>
            <p:nvPr/>
          </p:nvSpPr>
          <p:spPr bwMode="auto">
            <a:xfrm rot="16200000">
              <a:off x="6095" y="2271"/>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a:t>
              </a:r>
              <a:endParaRPr lang="en-US" altLang="en-US" dirty="0"/>
            </a:p>
          </p:txBody>
        </p:sp>
        <p:sp>
          <p:nvSpPr>
            <p:cNvPr id="96" name="Rectangle 92"/>
            <p:cNvSpPr>
              <a:spLocks noChangeArrowheads="1"/>
            </p:cNvSpPr>
            <p:nvPr/>
          </p:nvSpPr>
          <p:spPr bwMode="auto">
            <a:xfrm rot="16200000">
              <a:off x="6097" y="221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e</a:t>
              </a:r>
              <a:endParaRPr lang="en-US" altLang="en-US" dirty="0"/>
            </a:p>
          </p:txBody>
        </p:sp>
        <p:sp>
          <p:nvSpPr>
            <p:cNvPr id="97" name="Line 93"/>
            <p:cNvSpPr>
              <a:spLocks noChangeShapeType="1"/>
            </p:cNvSpPr>
            <p:nvPr/>
          </p:nvSpPr>
          <p:spPr bwMode="auto">
            <a:xfrm>
              <a:off x="5508" y="1819"/>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8" name="Freeform 94"/>
            <p:cNvSpPr>
              <a:spLocks/>
            </p:cNvSpPr>
            <p:nvPr/>
          </p:nvSpPr>
          <p:spPr bwMode="auto">
            <a:xfrm>
              <a:off x="5460"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Freeform 95"/>
            <p:cNvSpPr>
              <a:spLocks/>
            </p:cNvSpPr>
            <p:nvPr/>
          </p:nvSpPr>
          <p:spPr bwMode="auto">
            <a:xfrm>
              <a:off x="5919" y="1795"/>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0" name="Line 96"/>
            <p:cNvSpPr>
              <a:spLocks noChangeShapeType="1"/>
            </p:cNvSpPr>
            <p:nvPr/>
          </p:nvSpPr>
          <p:spPr bwMode="auto">
            <a:xfrm>
              <a:off x="5508" y="2526"/>
              <a:ext cx="419"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97"/>
            <p:cNvSpPr>
              <a:spLocks/>
            </p:cNvSpPr>
            <p:nvPr/>
          </p:nvSpPr>
          <p:spPr bwMode="auto">
            <a:xfrm>
              <a:off x="5460"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98"/>
            <p:cNvSpPr>
              <a:spLocks/>
            </p:cNvSpPr>
            <p:nvPr/>
          </p:nvSpPr>
          <p:spPr bwMode="auto">
            <a:xfrm>
              <a:off x="5919" y="2499"/>
              <a:ext cx="56" cy="55"/>
            </a:xfrm>
            <a:custGeom>
              <a:avLst/>
              <a:gdLst>
                <a:gd name="T0" fmla="*/ 0 w 56"/>
                <a:gd name="T1" fmla="*/ 0 h 55"/>
                <a:gd name="T2" fmla="*/ 56 w 56"/>
                <a:gd name="T3" fmla="*/ 27 h 55"/>
                <a:gd name="T4" fmla="*/ 0 w 56"/>
                <a:gd name="T5" fmla="*/ 55 h 55"/>
                <a:gd name="T6" fmla="*/ 0 w 56"/>
                <a:gd name="T7" fmla="*/ 0 h 55"/>
              </a:gdLst>
              <a:ahLst/>
              <a:cxnLst>
                <a:cxn ang="0">
                  <a:pos x="T0" y="T1"/>
                </a:cxn>
                <a:cxn ang="0">
                  <a:pos x="T2" y="T3"/>
                </a:cxn>
                <a:cxn ang="0">
                  <a:pos x="T4" y="T5"/>
                </a:cxn>
                <a:cxn ang="0">
                  <a:pos x="T6" y="T7"/>
                </a:cxn>
              </a:cxnLst>
              <a:rect l="0" t="0" r="r" b="b"/>
              <a:pathLst>
                <a:path w="56" h="55">
                  <a:moveTo>
                    <a:pt x="0" y="0"/>
                  </a:moveTo>
                  <a:lnTo>
                    <a:pt x="56"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3" name="Line 99"/>
            <p:cNvSpPr>
              <a:spLocks noChangeShapeType="1"/>
            </p:cNvSpPr>
            <p:nvPr/>
          </p:nvSpPr>
          <p:spPr bwMode="auto">
            <a:xfrm>
              <a:off x="5508" y="3226"/>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4" name="Freeform 100"/>
            <p:cNvSpPr>
              <a:spLocks/>
            </p:cNvSpPr>
            <p:nvPr/>
          </p:nvSpPr>
          <p:spPr bwMode="auto">
            <a:xfrm>
              <a:off x="5460" y="3198"/>
              <a:ext cx="56" cy="56"/>
            </a:xfrm>
            <a:custGeom>
              <a:avLst/>
              <a:gdLst>
                <a:gd name="T0" fmla="*/ 56 w 56"/>
                <a:gd name="T1" fmla="*/ 56 h 56"/>
                <a:gd name="T2" fmla="*/ 0 w 56"/>
                <a:gd name="T3" fmla="*/ 24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4"/>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Freeform 101"/>
            <p:cNvSpPr>
              <a:spLocks/>
            </p:cNvSpPr>
            <p:nvPr/>
          </p:nvSpPr>
          <p:spPr bwMode="auto">
            <a:xfrm>
              <a:off x="5919" y="3202"/>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6" name="Rectangle 105"/>
          <p:cNvSpPr/>
          <p:nvPr/>
        </p:nvSpPr>
        <p:spPr>
          <a:xfrm>
            <a:off x="668337" y="1736595"/>
            <a:ext cx="4897891" cy="400110"/>
          </a:xfrm>
          <a:prstGeom prst="rect">
            <a:avLst/>
          </a:prstGeom>
        </p:spPr>
        <p:txBody>
          <a:bodyPr wrap="square">
            <a:spAutoFit/>
          </a:bodyPr>
          <a:lstStyle/>
          <a:p>
            <a:r>
              <a:rPr lang="en-GB" sz="2000" dirty="0"/>
              <a:t>Isolate demand from worker to data node</a:t>
            </a:r>
          </a:p>
        </p:txBody>
      </p:sp>
      <p:sp>
        <p:nvSpPr>
          <p:cNvPr id="3" name="Arrow: Right 2"/>
          <p:cNvSpPr/>
          <p:nvPr/>
        </p:nvSpPr>
        <p:spPr>
          <a:xfrm>
            <a:off x="5078225" y="537436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Arrow: Right 109"/>
          <p:cNvSpPr/>
          <p:nvPr/>
        </p:nvSpPr>
        <p:spPr>
          <a:xfrm>
            <a:off x="5233990" y="193809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Arrow: Right 108">
            <a:extLst>
              <a:ext uri="{FF2B5EF4-FFF2-40B4-BE49-F238E27FC236}">
                <a16:creationId xmlns:a16="http://schemas.microsoft.com/office/drawing/2014/main" id="{146B776B-D8BE-4FBA-B936-8AC2237E4075}"/>
              </a:ext>
            </a:extLst>
          </p:cNvPr>
          <p:cNvSpPr/>
          <p:nvPr/>
        </p:nvSpPr>
        <p:spPr>
          <a:xfrm>
            <a:off x="5206622" y="3195410"/>
            <a:ext cx="1416430" cy="62411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2259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Modelling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Why model?</a:t>
            </a:r>
          </a:p>
          <a:p>
            <a:r>
              <a:rPr lang="en-GB" dirty="0"/>
              <a:t>- Demand is moved, not eliminated</a:t>
            </a:r>
          </a:p>
          <a:p>
            <a:r>
              <a:rPr lang="en-GB" dirty="0"/>
              <a:t>- How do demand manipulations combine?</a:t>
            </a:r>
          </a:p>
          <a:p>
            <a:r>
              <a:rPr lang="en-GB" dirty="0"/>
              <a:t>- Where do the bottlenecks move to?</a:t>
            </a:r>
          </a:p>
          <a:p>
            <a:r>
              <a:rPr lang="en-GB" dirty="0"/>
              <a:t>Models make predictions for complex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9</a:t>
            </a:fld>
            <a:endParaRPr lang="en-US" dirty="0"/>
          </a:p>
        </p:txBody>
      </p:sp>
    </p:spTree>
    <p:extLst>
      <p:ext uri="{BB962C8B-B14F-4D97-AF65-F5344CB8AC3E}">
        <p14:creationId xmlns:p14="http://schemas.microsoft.com/office/powerpoint/2010/main" val="24130301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1350</Words>
  <Application>Microsoft Office PowerPoint</Application>
  <PresentationFormat>On-screen Show (4:3)</PresentationFormat>
  <Paragraphs>347</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Performance modelling of skewed demand in complex systems</vt:lpstr>
      <vt:lpstr>Introduction</vt:lpstr>
      <vt:lpstr>Motivation</vt:lpstr>
      <vt:lpstr>Outline</vt:lpstr>
      <vt:lpstr>Background Information</vt:lpstr>
      <vt:lpstr>Queue Middleware</vt:lpstr>
      <vt:lpstr>Distributed Databases</vt:lpstr>
      <vt:lpstr>Microservices</vt:lpstr>
      <vt:lpstr>Modelling</vt:lpstr>
      <vt:lpstr>PEPA</vt:lpstr>
      <vt:lpstr>PEPA Eclipse plugin</vt:lpstr>
      <vt:lpstr>Methods</vt:lpstr>
      <vt:lpstr>System Model</vt:lpstr>
      <vt:lpstr>Testing</vt:lpstr>
      <vt:lpstr>Testing - JMeter</vt:lpstr>
      <vt:lpstr>System 1</vt:lpstr>
      <vt:lpstr>Results (model vs built)</vt:lpstr>
      <vt:lpstr>System 2</vt:lpstr>
      <vt:lpstr>Results (model vs built)</vt:lpstr>
      <vt:lpstr>System 3</vt:lpstr>
      <vt:lpstr>Results (model vs built)</vt:lpstr>
      <vt:lpstr>Results (model vs built)</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2017-08-05T09:03:32Z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