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24" r:id="rId2"/>
  </p:sldMasterIdLst>
  <p:notesMasterIdLst>
    <p:notesMasterId r:id="rId27"/>
  </p:notesMasterIdLst>
  <p:handoutMasterIdLst>
    <p:handoutMasterId r:id="rId28"/>
  </p:handoutMasterIdLst>
  <p:sldIdLst>
    <p:sldId id="257" r:id="rId3"/>
    <p:sldId id="258" r:id="rId4"/>
    <p:sldId id="271" r:id="rId5"/>
    <p:sldId id="259" r:id="rId6"/>
    <p:sldId id="260" r:id="rId7"/>
    <p:sldId id="287" r:id="rId8"/>
    <p:sldId id="262" r:id="rId9"/>
    <p:sldId id="286" r:id="rId10"/>
    <p:sldId id="283" r:id="rId11"/>
    <p:sldId id="277" r:id="rId12"/>
    <p:sldId id="279" r:id="rId13"/>
    <p:sldId id="282" r:id="rId14"/>
    <p:sldId id="290" r:id="rId15"/>
    <p:sldId id="284" r:id="rId16"/>
    <p:sldId id="266" r:id="rId17"/>
    <p:sldId id="276" r:id="rId18"/>
    <p:sldId id="280" r:id="rId19"/>
    <p:sldId id="289" r:id="rId20"/>
    <p:sldId id="281" r:id="rId21"/>
    <p:sldId id="288" r:id="rId22"/>
    <p:sldId id="291" r:id="rId23"/>
    <p:sldId id="285" r:id="rId24"/>
    <p:sldId id="278" r:id="rId25"/>
    <p:sldId id="270" r:id="rId26"/>
  </p:sldIdLst>
  <p:sldSz cx="9144000" cy="6858000" type="screen4x3"/>
  <p:notesSz cx="10233025" cy="7102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pos="5472"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handoutView">
  <p:normalViewPr>
    <p:restoredLeft sz="17188" autoAdjust="0"/>
    <p:restoredTop sz="79483" autoAdjust="0"/>
  </p:normalViewPr>
  <p:slideViewPr>
    <p:cSldViewPr snapToGrid="0">
      <p:cViewPr varScale="1">
        <p:scale>
          <a:sx n="91" d="100"/>
          <a:sy n="91" d="100"/>
        </p:scale>
        <p:origin x="2094" y="96"/>
      </p:cViewPr>
      <p:guideLst>
        <p:guide orient="horz" pos="2160"/>
        <p:guide pos="2880"/>
        <p:guide pos="5472"/>
        <p:guide orient="horz" pos="4128"/>
      </p:guideLst>
    </p:cSldViewPr>
  </p:slideViewPr>
  <p:notesTextViewPr>
    <p:cViewPr>
      <p:scale>
        <a:sx n="3" d="2"/>
        <a:sy n="3" d="2"/>
      </p:scale>
      <p:origin x="0" y="0"/>
    </p:cViewPr>
  </p:notesTextViewPr>
  <p:notesViewPr>
    <p:cSldViewPr snapToGrid="0" showGuides="1">
      <p:cViewPr varScale="1">
        <p:scale>
          <a:sx n="112" d="100"/>
          <a:sy n="112" d="100"/>
        </p:scale>
        <p:origin x="211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smtClean="0"/>
              <a:t>Actual athletics</a:t>
            </a:r>
            <a:r>
              <a:rPr lang="en-GB" baseline="0" dirty="0" smtClean="0"/>
              <a:t> throughput (with replication and without)</a:t>
            </a:r>
            <a:endParaRPr lang="en-GB"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Replication</c:v>
                </c:pt>
              </c:strCache>
            </c:strRef>
          </c:tx>
          <c:spPr>
            <a:ln w="28575" cap="rnd">
              <a:solidFill>
                <a:schemeClr val="accent1"/>
              </a:solidFill>
              <a:round/>
            </a:ln>
            <a:effectLst/>
          </c:spPr>
          <c:marker>
            <c:symbol val="none"/>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Sheet1!$B$2:$B$11</c:f>
              <c:numCache>
                <c:formatCode>General</c:formatCode>
                <c:ptCount val="10"/>
                <c:pt idx="0">
                  <c:v>111.974</c:v>
                </c:pt>
                <c:pt idx="1">
                  <c:v>219.24799999999999</c:v>
                </c:pt>
                <c:pt idx="2">
                  <c:v>336.25400000000002</c:v>
                </c:pt>
                <c:pt idx="3">
                  <c:v>379.096</c:v>
                </c:pt>
                <c:pt idx="4">
                  <c:v>393.12199999999899</c:v>
                </c:pt>
                <c:pt idx="5">
                  <c:v>404.55</c:v>
                </c:pt>
                <c:pt idx="6">
                  <c:v>415.50599999999997</c:v>
                </c:pt>
                <c:pt idx="7">
                  <c:v>416.2</c:v>
                </c:pt>
                <c:pt idx="8">
                  <c:v>414.04799999999898</c:v>
                </c:pt>
                <c:pt idx="9">
                  <c:v>422.42399999999998</c:v>
                </c:pt>
              </c:numCache>
            </c:numRef>
          </c:val>
          <c:smooth val="0"/>
          <c:extLst>
            <c:ext xmlns:c16="http://schemas.microsoft.com/office/drawing/2014/chart" uri="{C3380CC4-5D6E-409C-BE32-E72D297353CC}">
              <c16:uniqueId val="{00000000-82C0-458D-BFE2-110496F4459F}"/>
            </c:ext>
          </c:extLst>
        </c:ser>
        <c:ser>
          <c:idx val="1"/>
          <c:order val="1"/>
          <c:tx>
            <c:strRef>
              <c:f>Sheet1!$C$1</c:f>
              <c:strCache>
                <c:ptCount val="1"/>
                <c:pt idx="0">
                  <c:v>No Replica</c:v>
                </c:pt>
              </c:strCache>
            </c:strRef>
          </c:tx>
          <c:spPr>
            <a:ln w="28575" cap="rnd">
              <a:solidFill>
                <a:schemeClr val="accent2"/>
              </a:solidFill>
              <a:round/>
            </a:ln>
            <a:effectLst/>
          </c:spPr>
          <c:marker>
            <c:symbol val="none"/>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Sheet1!$C$2:$C$11</c:f>
              <c:numCache>
                <c:formatCode>General</c:formatCode>
                <c:ptCount val="10"/>
                <c:pt idx="0">
                  <c:v>94.554000000000002</c:v>
                </c:pt>
                <c:pt idx="1">
                  <c:v>186.024</c:v>
                </c:pt>
                <c:pt idx="2">
                  <c:v>282.04000000000002</c:v>
                </c:pt>
                <c:pt idx="3">
                  <c:v>346.47199999999998</c:v>
                </c:pt>
                <c:pt idx="4">
                  <c:v>358.00400000000002</c:v>
                </c:pt>
                <c:pt idx="5">
                  <c:v>366.89599999999899</c:v>
                </c:pt>
                <c:pt idx="6">
                  <c:v>369.28599999999898</c:v>
                </c:pt>
                <c:pt idx="7">
                  <c:v>378.13799999999998</c:v>
                </c:pt>
                <c:pt idx="8">
                  <c:v>374.62400000000002</c:v>
                </c:pt>
                <c:pt idx="9">
                  <c:v>378.9</c:v>
                </c:pt>
              </c:numCache>
            </c:numRef>
          </c:val>
          <c:smooth val="0"/>
          <c:extLst>
            <c:ext xmlns:c16="http://schemas.microsoft.com/office/drawing/2014/chart" uri="{C3380CC4-5D6E-409C-BE32-E72D297353CC}">
              <c16:uniqueId val="{00000001-82C0-458D-BFE2-110496F4459F}"/>
            </c:ext>
          </c:extLst>
        </c:ser>
        <c:dLbls>
          <c:showLegendKey val="0"/>
          <c:showVal val="0"/>
          <c:showCatName val="0"/>
          <c:showSerName val="0"/>
          <c:showPercent val="0"/>
          <c:showBubbleSize val="0"/>
        </c:dLbls>
        <c:smooth val="0"/>
        <c:axId val="382517968"/>
        <c:axId val="382521248"/>
      </c:lineChart>
      <c:catAx>
        <c:axId val="382517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2521248"/>
        <c:crosses val="autoZero"/>
        <c:auto val="1"/>
        <c:lblAlgn val="ctr"/>
        <c:lblOffset val="100"/>
        <c:noMultiLvlLbl val="0"/>
      </c:catAx>
      <c:valAx>
        <c:axId val="382521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25179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a:t>DB node throughput (model)</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dbsrv1</c:v>
                </c:pt>
              </c:strCache>
            </c:strRef>
          </c:tx>
          <c:spPr>
            <a:solidFill>
              <a:schemeClr val="accent1"/>
            </a:solidFill>
            <a:ln>
              <a:noFill/>
            </a:ln>
            <a:effectLst/>
          </c:spPr>
          <c:invertIfNegative val="0"/>
          <c:cat>
            <c:numRef>
              <c:f>Sheet1!$A$2:$A$5</c:f>
              <c:numCache>
                <c:formatCode>General</c:formatCode>
                <c:ptCount val="4"/>
                <c:pt idx="0">
                  <c:v>1</c:v>
                </c:pt>
                <c:pt idx="1">
                  <c:v>4</c:v>
                </c:pt>
                <c:pt idx="2">
                  <c:v>7</c:v>
                </c:pt>
                <c:pt idx="3">
                  <c:v>10</c:v>
                </c:pt>
              </c:numCache>
            </c:numRef>
          </c:cat>
          <c:val>
            <c:numRef>
              <c:f>Sheet1!$B$2:$B$5</c:f>
              <c:numCache>
                <c:formatCode>General</c:formatCode>
                <c:ptCount val="4"/>
                <c:pt idx="0">
                  <c:v>1</c:v>
                </c:pt>
                <c:pt idx="1">
                  <c:v>2.38</c:v>
                </c:pt>
                <c:pt idx="2">
                  <c:v>3.72</c:v>
                </c:pt>
                <c:pt idx="3">
                  <c:v>4.5599999999999996</c:v>
                </c:pt>
              </c:numCache>
            </c:numRef>
          </c:val>
          <c:extLst>
            <c:ext xmlns:c16="http://schemas.microsoft.com/office/drawing/2014/chart" uri="{C3380CC4-5D6E-409C-BE32-E72D297353CC}">
              <c16:uniqueId val="{00000000-A8FF-4A83-9382-D7ECEFCD3931}"/>
            </c:ext>
          </c:extLst>
        </c:ser>
        <c:ser>
          <c:idx val="1"/>
          <c:order val="1"/>
          <c:tx>
            <c:strRef>
              <c:f>Sheet1!$C$1</c:f>
              <c:strCache>
                <c:ptCount val="1"/>
                <c:pt idx="0">
                  <c:v>dbsrv2</c:v>
                </c:pt>
              </c:strCache>
            </c:strRef>
          </c:tx>
          <c:spPr>
            <a:solidFill>
              <a:schemeClr val="accent2"/>
            </a:solidFill>
            <a:ln>
              <a:noFill/>
            </a:ln>
            <a:effectLst/>
          </c:spPr>
          <c:invertIfNegative val="0"/>
          <c:cat>
            <c:numRef>
              <c:f>Sheet1!$A$2:$A$5</c:f>
              <c:numCache>
                <c:formatCode>General</c:formatCode>
                <c:ptCount val="4"/>
                <c:pt idx="0">
                  <c:v>1</c:v>
                </c:pt>
                <c:pt idx="1">
                  <c:v>4</c:v>
                </c:pt>
                <c:pt idx="2">
                  <c:v>7</c:v>
                </c:pt>
                <c:pt idx="3">
                  <c:v>10</c:v>
                </c:pt>
              </c:numCache>
            </c:numRef>
          </c:cat>
          <c:val>
            <c:numRef>
              <c:f>Sheet1!$C$2:$C$5</c:f>
              <c:numCache>
                <c:formatCode>General</c:formatCode>
                <c:ptCount val="4"/>
                <c:pt idx="0">
                  <c:v>1</c:v>
                </c:pt>
                <c:pt idx="1">
                  <c:v>1.24</c:v>
                </c:pt>
                <c:pt idx="2">
                  <c:v>1.47</c:v>
                </c:pt>
                <c:pt idx="3">
                  <c:v>1.47</c:v>
                </c:pt>
              </c:numCache>
            </c:numRef>
          </c:val>
          <c:extLst>
            <c:ext xmlns:c16="http://schemas.microsoft.com/office/drawing/2014/chart" uri="{C3380CC4-5D6E-409C-BE32-E72D297353CC}">
              <c16:uniqueId val="{00000001-A8FF-4A83-9382-D7ECEFCD3931}"/>
            </c:ext>
          </c:extLst>
        </c:ser>
        <c:ser>
          <c:idx val="2"/>
          <c:order val="2"/>
          <c:tx>
            <c:strRef>
              <c:f>Sheet1!$D$1</c:f>
              <c:strCache>
                <c:ptCount val="1"/>
                <c:pt idx="0">
                  <c:v>dbsrv3</c:v>
                </c:pt>
              </c:strCache>
            </c:strRef>
          </c:tx>
          <c:spPr>
            <a:solidFill>
              <a:schemeClr val="accent3"/>
            </a:solidFill>
            <a:ln>
              <a:noFill/>
            </a:ln>
            <a:effectLst/>
          </c:spPr>
          <c:invertIfNegative val="0"/>
          <c:cat>
            <c:numRef>
              <c:f>Sheet1!$A$2:$A$5</c:f>
              <c:numCache>
                <c:formatCode>General</c:formatCode>
                <c:ptCount val="4"/>
                <c:pt idx="0">
                  <c:v>1</c:v>
                </c:pt>
                <c:pt idx="1">
                  <c:v>4</c:v>
                </c:pt>
                <c:pt idx="2">
                  <c:v>7</c:v>
                </c:pt>
                <c:pt idx="3">
                  <c:v>10</c:v>
                </c:pt>
              </c:numCache>
            </c:numRef>
          </c:cat>
          <c:val>
            <c:numRef>
              <c:f>Sheet1!$D$2:$D$5</c:f>
              <c:numCache>
                <c:formatCode>General</c:formatCode>
                <c:ptCount val="4"/>
                <c:pt idx="0">
                  <c:v>1</c:v>
                </c:pt>
                <c:pt idx="1">
                  <c:v>2.38</c:v>
                </c:pt>
                <c:pt idx="2">
                  <c:v>3.72</c:v>
                </c:pt>
                <c:pt idx="3">
                  <c:v>4.5599999999999996</c:v>
                </c:pt>
              </c:numCache>
            </c:numRef>
          </c:val>
          <c:extLst>
            <c:ext xmlns:c16="http://schemas.microsoft.com/office/drawing/2014/chart" uri="{C3380CC4-5D6E-409C-BE32-E72D297353CC}">
              <c16:uniqueId val="{00000002-A8FF-4A83-9382-D7ECEFCD3931}"/>
            </c:ext>
          </c:extLst>
        </c:ser>
        <c:dLbls>
          <c:showLegendKey val="0"/>
          <c:showVal val="0"/>
          <c:showCatName val="0"/>
          <c:showSerName val="0"/>
          <c:showPercent val="0"/>
          <c:showBubbleSize val="0"/>
        </c:dLbls>
        <c:gapWidth val="219"/>
        <c:overlap val="-27"/>
        <c:axId val="543484544"/>
        <c:axId val="543489136"/>
      </c:barChart>
      <c:catAx>
        <c:axId val="543484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3489136"/>
        <c:crosses val="autoZero"/>
        <c:auto val="1"/>
        <c:lblAlgn val="ctr"/>
        <c:lblOffset val="100"/>
        <c:noMultiLvlLbl val="0"/>
      </c:catAx>
      <c:valAx>
        <c:axId val="543489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34845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sz="1800" b="0" i="0" baseline="0" dirty="0">
                <a:effectLst/>
              </a:rPr>
              <a:t>DB node throughput (built)</a:t>
            </a:r>
            <a:endParaRPr lang="en-GB" dirty="0">
              <a:effectLst/>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dbsrv1</c:v>
                </c:pt>
              </c:strCache>
            </c:strRef>
          </c:tx>
          <c:spPr>
            <a:solidFill>
              <a:schemeClr val="accent1"/>
            </a:solidFill>
            <a:ln>
              <a:noFill/>
            </a:ln>
            <a:effectLst/>
          </c:spPr>
          <c:invertIfNegative val="0"/>
          <c:cat>
            <c:numRef>
              <c:f>Sheet1!$A$2:$A$5</c:f>
              <c:numCache>
                <c:formatCode>General</c:formatCode>
                <c:ptCount val="4"/>
                <c:pt idx="0">
                  <c:v>1</c:v>
                </c:pt>
                <c:pt idx="1">
                  <c:v>4</c:v>
                </c:pt>
                <c:pt idx="2">
                  <c:v>7</c:v>
                </c:pt>
                <c:pt idx="3">
                  <c:v>10</c:v>
                </c:pt>
              </c:numCache>
            </c:numRef>
          </c:cat>
          <c:val>
            <c:numRef>
              <c:f>Sheet1!$B$2:$B$5</c:f>
              <c:numCache>
                <c:formatCode>General</c:formatCode>
                <c:ptCount val="4"/>
                <c:pt idx="0">
                  <c:v>0.91506666666666658</c:v>
                </c:pt>
                <c:pt idx="1">
                  <c:v>1.2982</c:v>
                </c:pt>
                <c:pt idx="2">
                  <c:v>1.1725333333333332</c:v>
                </c:pt>
                <c:pt idx="3">
                  <c:v>1.1374000000000002</c:v>
                </c:pt>
              </c:numCache>
            </c:numRef>
          </c:val>
          <c:extLst>
            <c:ext xmlns:c16="http://schemas.microsoft.com/office/drawing/2014/chart" uri="{C3380CC4-5D6E-409C-BE32-E72D297353CC}">
              <c16:uniqueId val="{00000000-76C2-4881-AECB-B20A2EF72AFC}"/>
            </c:ext>
          </c:extLst>
        </c:ser>
        <c:ser>
          <c:idx val="1"/>
          <c:order val="1"/>
          <c:tx>
            <c:strRef>
              <c:f>Sheet1!$C$1</c:f>
              <c:strCache>
                <c:ptCount val="1"/>
                <c:pt idx="0">
                  <c:v>dbsrv2</c:v>
                </c:pt>
              </c:strCache>
            </c:strRef>
          </c:tx>
          <c:spPr>
            <a:solidFill>
              <a:schemeClr val="accent2"/>
            </a:solidFill>
            <a:ln>
              <a:noFill/>
            </a:ln>
            <a:effectLst/>
          </c:spPr>
          <c:invertIfNegative val="0"/>
          <c:cat>
            <c:numRef>
              <c:f>Sheet1!$A$2:$A$5</c:f>
              <c:numCache>
                <c:formatCode>General</c:formatCode>
                <c:ptCount val="4"/>
                <c:pt idx="0">
                  <c:v>1</c:v>
                </c:pt>
                <c:pt idx="1">
                  <c:v>4</c:v>
                </c:pt>
                <c:pt idx="2">
                  <c:v>7</c:v>
                </c:pt>
                <c:pt idx="3">
                  <c:v>10</c:v>
                </c:pt>
              </c:numCache>
            </c:numRef>
          </c:cat>
          <c:val>
            <c:numRef>
              <c:f>Sheet1!$C$2:$C$5</c:f>
              <c:numCache>
                <c:formatCode>General</c:formatCode>
                <c:ptCount val="4"/>
                <c:pt idx="0">
                  <c:v>1.1172000000000002</c:v>
                </c:pt>
                <c:pt idx="1">
                  <c:v>1.2331999999999999</c:v>
                </c:pt>
                <c:pt idx="2">
                  <c:v>0.94899999999999995</c:v>
                </c:pt>
                <c:pt idx="3">
                  <c:v>0.59093333333333331</c:v>
                </c:pt>
              </c:numCache>
            </c:numRef>
          </c:val>
          <c:extLst>
            <c:ext xmlns:c16="http://schemas.microsoft.com/office/drawing/2014/chart" uri="{C3380CC4-5D6E-409C-BE32-E72D297353CC}">
              <c16:uniqueId val="{00000001-76C2-4881-AECB-B20A2EF72AFC}"/>
            </c:ext>
          </c:extLst>
        </c:ser>
        <c:ser>
          <c:idx val="2"/>
          <c:order val="2"/>
          <c:tx>
            <c:strRef>
              <c:f>Sheet1!$D$1</c:f>
              <c:strCache>
                <c:ptCount val="1"/>
                <c:pt idx="0">
                  <c:v>dbsrv3</c:v>
                </c:pt>
              </c:strCache>
            </c:strRef>
          </c:tx>
          <c:spPr>
            <a:solidFill>
              <a:schemeClr val="accent3"/>
            </a:solidFill>
            <a:ln>
              <a:noFill/>
            </a:ln>
            <a:effectLst/>
          </c:spPr>
          <c:invertIfNegative val="0"/>
          <c:cat>
            <c:numRef>
              <c:f>Sheet1!$A$2:$A$5</c:f>
              <c:numCache>
                <c:formatCode>General</c:formatCode>
                <c:ptCount val="4"/>
                <c:pt idx="0">
                  <c:v>1</c:v>
                </c:pt>
                <c:pt idx="1">
                  <c:v>4</c:v>
                </c:pt>
                <c:pt idx="2">
                  <c:v>7</c:v>
                </c:pt>
                <c:pt idx="3">
                  <c:v>10</c:v>
                </c:pt>
              </c:numCache>
            </c:numRef>
          </c:cat>
          <c:val>
            <c:numRef>
              <c:f>Sheet1!$D$2:$D$5</c:f>
              <c:numCache>
                <c:formatCode>General</c:formatCode>
                <c:ptCount val="4"/>
                <c:pt idx="0">
                  <c:v>1.0066666666666666</c:v>
                </c:pt>
                <c:pt idx="1">
                  <c:v>2.0105999999999997</c:v>
                </c:pt>
                <c:pt idx="2">
                  <c:v>2.1804666666666668</c:v>
                </c:pt>
                <c:pt idx="3">
                  <c:v>2.2748666666666666</c:v>
                </c:pt>
              </c:numCache>
            </c:numRef>
          </c:val>
          <c:extLst>
            <c:ext xmlns:c16="http://schemas.microsoft.com/office/drawing/2014/chart" uri="{C3380CC4-5D6E-409C-BE32-E72D297353CC}">
              <c16:uniqueId val="{00000002-76C2-4881-AECB-B20A2EF72AFC}"/>
            </c:ext>
          </c:extLst>
        </c:ser>
        <c:dLbls>
          <c:showLegendKey val="0"/>
          <c:showVal val="0"/>
          <c:showCatName val="0"/>
          <c:showSerName val="0"/>
          <c:showPercent val="0"/>
          <c:showBubbleSize val="0"/>
        </c:dLbls>
        <c:gapWidth val="219"/>
        <c:overlap val="-27"/>
        <c:axId val="402122144"/>
        <c:axId val="402123128"/>
      </c:barChart>
      <c:catAx>
        <c:axId val="402122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2123128"/>
        <c:crosses val="autoZero"/>
        <c:auto val="1"/>
        <c:lblAlgn val="ctr"/>
        <c:lblOffset val="100"/>
        <c:noMultiLvlLbl val="0"/>
      </c:catAx>
      <c:valAx>
        <c:axId val="402123128"/>
        <c:scaling>
          <c:orientation val="minMax"/>
          <c:max val="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21221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4434311" cy="356357"/>
          </a:xfrm>
          <a:prstGeom prst="rect">
            <a:avLst/>
          </a:prstGeom>
        </p:spPr>
        <p:txBody>
          <a:bodyPr vert="horz" lIns="99057" tIns="49528" rIns="99057" bIns="49528" rtlCol="0"/>
          <a:lstStyle>
            <a:lvl1pPr algn="l">
              <a:defRPr sz="1300"/>
            </a:lvl1pPr>
          </a:lstStyle>
          <a:p>
            <a:r>
              <a:rPr lang="en-GB" sz="1400" dirty="0"/>
              <a:t>Performance modelling of skewed demand in complex systems</a:t>
            </a:r>
            <a:endParaRPr lang="en-US" dirty="0"/>
          </a:p>
        </p:txBody>
      </p:sp>
      <p:sp>
        <p:nvSpPr>
          <p:cNvPr id="3" name="Date Placeholder 2"/>
          <p:cNvSpPr>
            <a:spLocks noGrp="1"/>
          </p:cNvSpPr>
          <p:nvPr>
            <p:ph type="dt" sz="quarter" idx="1"/>
          </p:nvPr>
        </p:nvSpPr>
        <p:spPr>
          <a:xfrm>
            <a:off x="5796348" y="1"/>
            <a:ext cx="4434311" cy="356357"/>
          </a:xfrm>
          <a:prstGeom prst="rect">
            <a:avLst/>
          </a:prstGeom>
        </p:spPr>
        <p:txBody>
          <a:bodyPr vert="horz" lIns="99057" tIns="49528" rIns="99057" bIns="49528" rtlCol="0"/>
          <a:lstStyle>
            <a:lvl1pPr algn="r">
              <a:defRPr sz="1300"/>
            </a:lvl1pPr>
          </a:lstStyle>
          <a:p>
            <a:fld id="{68796EA6-6F25-4F19-87BA-7ADCC16DAEFF}" type="datetimeFigureOut">
              <a:rPr lang="en-US" smtClean="0"/>
              <a:t>8/7/2017</a:t>
            </a:fld>
            <a:endParaRPr lang="en-US" dirty="0"/>
          </a:p>
        </p:txBody>
      </p:sp>
      <p:sp>
        <p:nvSpPr>
          <p:cNvPr id="4" name="Footer Placeholder 3"/>
          <p:cNvSpPr>
            <a:spLocks noGrp="1"/>
          </p:cNvSpPr>
          <p:nvPr>
            <p:ph type="ftr" sz="quarter" idx="2"/>
          </p:nvPr>
        </p:nvSpPr>
        <p:spPr>
          <a:xfrm>
            <a:off x="2" y="6746119"/>
            <a:ext cx="4434311" cy="356356"/>
          </a:xfrm>
          <a:prstGeom prst="rect">
            <a:avLst/>
          </a:prstGeom>
        </p:spPr>
        <p:txBody>
          <a:bodyPr vert="horz" lIns="99057" tIns="49528" rIns="99057" bIns="49528" rtlCol="0" anchor="b"/>
          <a:lstStyle>
            <a:lvl1pPr algn="l">
              <a:defRPr sz="1300"/>
            </a:lvl1pPr>
          </a:lstStyle>
          <a:p>
            <a:endParaRPr lang="en-US" dirty="0"/>
          </a:p>
        </p:txBody>
      </p:sp>
      <p:sp>
        <p:nvSpPr>
          <p:cNvPr id="5" name="Slide Number Placeholder 4"/>
          <p:cNvSpPr>
            <a:spLocks noGrp="1"/>
          </p:cNvSpPr>
          <p:nvPr>
            <p:ph type="sldNum" sz="quarter" idx="3"/>
          </p:nvPr>
        </p:nvSpPr>
        <p:spPr>
          <a:xfrm>
            <a:off x="5796348" y="6746119"/>
            <a:ext cx="4434311" cy="356356"/>
          </a:xfrm>
          <a:prstGeom prst="rect">
            <a:avLst/>
          </a:prstGeom>
        </p:spPr>
        <p:txBody>
          <a:bodyPr vert="horz" lIns="99057" tIns="49528" rIns="99057" bIns="49528" rtlCol="0" anchor="b"/>
          <a:lstStyle>
            <a:lvl1pPr algn="r">
              <a:defRPr sz="13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4434311" cy="356357"/>
          </a:xfrm>
          <a:prstGeom prst="rect">
            <a:avLst/>
          </a:prstGeom>
        </p:spPr>
        <p:txBody>
          <a:bodyPr vert="horz" lIns="99057" tIns="49528" rIns="99057" bIns="49528" rtlCol="0"/>
          <a:lstStyle>
            <a:lvl1pPr algn="l">
              <a:defRPr sz="1300"/>
            </a:lvl1pPr>
          </a:lstStyle>
          <a:p>
            <a:r>
              <a:rPr lang="en-GB" dirty="0"/>
              <a:t>Performance modelling of skewed demand in complex systems</a:t>
            </a:r>
            <a:endParaRPr lang="en-US" dirty="0"/>
          </a:p>
        </p:txBody>
      </p:sp>
      <p:sp>
        <p:nvSpPr>
          <p:cNvPr id="3" name="Date Placeholder 2"/>
          <p:cNvSpPr>
            <a:spLocks noGrp="1"/>
          </p:cNvSpPr>
          <p:nvPr>
            <p:ph type="dt" idx="1"/>
          </p:nvPr>
        </p:nvSpPr>
        <p:spPr>
          <a:xfrm>
            <a:off x="5796348" y="1"/>
            <a:ext cx="4434311" cy="356357"/>
          </a:xfrm>
          <a:prstGeom prst="rect">
            <a:avLst/>
          </a:prstGeom>
        </p:spPr>
        <p:txBody>
          <a:bodyPr vert="horz" lIns="99057" tIns="49528" rIns="99057" bIns="49528" rtlCol="0"/>
          <a:lstStyle>
            <a:lvl1pPr algn="r">
              <a:defRPr sz="1300"/>
            </a:lvl1pPr>
          </a:lstStyle>
          <a:p>
            <a:fld id="{C39C172E-A8B5-46F6-B05C-DFA3E2E0F207}" type="datetimeFigureOut">
              <a:rPr lang="en-US" smtClean="0"/>
              <a:t>8/7/2017</a:t>
            </a:fld>
            <a:endParaRPr lang="en-US" dirty="0"/>
          </a:p>
        </p:txBody>
      </p:sp>
      <p:sp>
        <p:nvSpPr>
          <p:cNvPr id="4" name="Slide Image Placeholder 3"/>
          <p:cNvSpPr>
            <a:spLocks noGrp="1" noRot="1" noChangeAspect="1"/>
          </p:cNvSpPr>
          <p:nvPr>
            <p:ph type="sldImg" idx="2"/>
          </p:nvPr>
        </p:nvSpPr>
        <p:spPr>
          <a:xfrm>
            <a:off x="3517900" y="887413"/>
            <a:ext cx="3197225" cy="2397125"/>
          </a:xfrm>
          <a:prstGeom prst="rect">
            <a:avLst/>
          </a:prstGeom>
          <a:noFill/>
          <a:ln w="12700">
            <a:solidFill>
              <a:prstClr val="black"/>
            </a:solidFill>
          </a:ln>
        </p:spPr>
        <p:txBody>
          <a:bodyPr vert="horz" lIns="99057" tIns="49528" rIns="99057" bIns="49528" rtlCol="0" anchor="ctr"/>
          <a:lstStyle/>
          <a:p>
            <a:endParaRPr lang="en-US" dirty="0"/>
          </a:p>
        </p:txBody>
      </p:sp>
      <p:sp>
        <p:nvSpPr>
          <p:cNvPr id="5" name="Notes Placeholder 4"/>
          <p:cNvSpPr>
            <a:spLocks noGrp="1"/>
          </p:cNvSpPr>
          <p:nvPr>
            <p:ph type="body" sz="quarter" idx="3"/>
          </p:nvPr>
        </p:nvSpPr>
        <p:spPr>
          <a:xfrm>
            <a:off x="1023303" y="3418066"/>
            <a:ext cx="8186420" cy="2796600"/>
          </a:xfrm>
          <a:prstGeom prst="rect">
            <a:avLst/>
          </a:prstGeom>
        </p:spPr>
        <p:txBody>
          <a:bodyPr vert="horz" lIns="99057" tIns="49528" rIns="99057" bIns="4952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6746119"/>
            <a:ext cx="4434311" cy="356356"/>
          </a:xfrm>
          <a:prstGeom prst="rect">
            <a:avLst/>
          </a:prstGeom>
        </p:spPr>
        <p:txBody>
          <a:bodyPr vert="horz" lIns="99057" tIns="49528" rIns="99057" bIns="49528" rtlCol="0" anchor="b"/>
          <a:lstStyle>
            <a:lvl1pPr algn="l">
              <a:defRPr sz="1300"/>
            </a:lvl1pPr>
          </a:lstStyle>
          <a:p>
            <a:endParaRPr lang="en-US" dirty="0"/>
          </a:p>
        </p:txBody>
      </p:sp>
      <p:sp>
        <p:nvSpPr>
          <p:cNvPr id="7" name="Slide Number Placeholder 6"/>
          <p:cNvSpPr>
            <a:spLocks noGrp="1"/>
          </p:cNvSpPr>
          <p:nvPr>
            <p:ph type="sldNum" sz="quarter" idx="5"/>
          </p:nvPr>
        </p:nvSpPr>
        <p:spPr>
          <a:xfrm>
            <a:off x="5796348" y="6746119"/>
            <a:ext cx="4434311" cy="356356"/>
          </a:xfrm>
          <a:prstGeom prst="rect">
            <a:avLst/>
          </a:prstGeom>
        </p:spPr>
        <p:txBody>
          <a:bodyPr vert="horz" lIns="99057" tIns="49528" rIns="99057" bIns="49528" rtlCol="0" anchor="b"/>
          <a:lstStyle>
            <a:lvl1pPr algn="r">
              <a:defRPr sz="13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
        <p:nvSpPr>
          <p:cNvPr id="5" name="Header Placeholder 4"/>
          <p:cNvSpPr>
            <a:spLocks noGrp="1"/>
          </p:cNvSpPr>
          <p:nvPr>
            <p:ph type="hdr" sz="quarter" idx="11"/>
          </p:nvPr>
        </p:nvSpPr>
        <p:spPr/>
        <p:txBody>
          <a:bodyPr/>
          <a:lstStyle/>
          <a:p>
            <a:r>
              <a:rPr lang="en-GB"/>
              <a:t>Investigating Cloud Technologies to Maximise Availability of Oversubscribed Resources</a:t>
            </a:r>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Model</a:t>
            </a:r>
            <a:r>
              <a:rPr lang="en-GB" baseline="0" dirty="0" smtClean="0"/>
              <a:t> queues and distributed databases, and compose into systems.  Get steady state throughputs from PEPA Eclipse plugin</a:t>
            </a:r>
          </a:p>
          <a:p>
            <a:endParaRPr lang="en-GB" baseline="0" dirty="0" smtClean="0"/>
          </a:p>
          <a:p>
            <a:r>
              <a:rPr lang="en-GB" baseline="0" dirty="0" smtClean="0"/>
              <a:t>Built instrumented systems and measure actual throughputs under simulated demand</a:t>
            </a:r>
          </a:p>
        </p:txBody>
      </p:sp>
      <p:sp>
        <p:nvSpPr>
          <p:cNvPr id="4" name="Header Placeholder 3"/>
          <p:cNvSpPr>
            <a:spLocks noGrp="1"/>
          </p:cNvSpPr>
          <p:nvPr>
            <p:ph type="hdr" sz="quarter" idx="10"/>
          </p:nvPr>
        </p:nvSpPr>
        <p:spPr/>
        <p:txBody>
          <a:bodyPr/>
          <a:lstStyle/>
          <a:p>
            <a:r>
              <a:rPr lang="en-GB" smtClean="0"/>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10</a:t>
            </a:fld>
            <a:endParaRPr lang="en-US" dirty="0"/>
          </a:p>
        </p:txBody>
      </p:sp>
    </p:spTree>
    <p:extLst>
      <p:ext uri="{BB962C8B-B14F-4D97-AF65-F5344CB8AC3E}">
        <p14:creationId xmlns:p14="http://schemas.microsoft.com/office/powerpoint/2010/main" val="1257273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Combining component models – queue model in red, distributed DB with replication in blue.</a:t>
            </a:r>
          </a:p>
          <a:p>
            <a:r>
              <a:rPr lang="en-GB" dirty="0"/>
              <a:t>Shared activities in purple.</a:t>
            </a:r>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11</a:t>
            </a:fld>
            <a:endParaRPr lang="en-US" dirty="0"/>
          </a:p>
        </p:txBody>
      </p:sp>
    </p:spTree>
    <p:extLst>
      <p:ext uri="{BB962C8B-B14F-4D97-AF65-F5344CB8AC3E}">
        <p14:creationId xmlns:p14="http://schemas.microsoft.com/office/powerpoint/2010/main" val="1564677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Java Spring – lightweight</a:t>
            </a:r>
            <a:r>
              <a:rPr lang="en-GB" baseline="0" dirty="0" smtClean="0"/>
              <a:t> code for RESTful APIs to database repository</a:t>
            </a:r>
          </a:p>
          <a:p>
            <a:r>
              <a:rPr lang="en-GB" baseline="0" dirty="0" smtClean="0"/>
              <a:t>Cassandra database – as we are modelling consistent hashing</a:t>
            </a:r>
          </a:p>
          <a:p>
            <a:r>
              <a:rPr lang="en-GB" baseline="0" dirty="0" smtClean="0"/>
              <a:t>MS Azure Storage Queues – University subscription available, storage queues not FIFO (matches the model)</a:t>
            </a:r>
          </a:p>
          <a:p>
            <a:r>
              <a:rPr lang="en-GB" baseline="0" dirty="0" smtClean="0"/>
              <a:t>Popular metrics library available for Java that is also compatible with Spring, measure throughput over time</a:t>
            </a:r>
          </a:p>
          <a:p>
            <a:r>
              <a:rPr lang="en-GB" baseline="0" dirty="0" err="1" smtClean="0"/>
              <a:t>Jmeter</a:t>
            </a:r>
            <a:r>
              <a:rPr lang="en-GB" baseline="0" dirty="0" smtClean="0"/>
              <a:t> demand simulation, see later slide</a:t>
            </a:r>
            <a:endParaRPr lang="en-GB" dirty="0"/>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12</a:t>
            </a:fld>
            <a:endParaRPr lang="en-US" dirty="0"/>
          </a:p>
        </p:txBody>
      </p:sp>
    </p:spTree>
    <p:extLst>
      <p:ext uri="{BB962C8B-B14F-4D97-AF65-F5344CB8AC3E}">
        <p14:creationId xmlns:p14="http://schemas.microsoft.com/office/powerpoint/2010/main" val="3009380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Create ‘control’ interfaces that are counted in metrics (and can be measured) but don’t have the overheads of DB access.  The models explore what happens when the demand gets too</a:t>
            </a:r>
            <a:r>
              <a:rPr lang="en-GB" baseline="0" dirty="0" smtClean="0"/>
              <a:t> high for a data node to handle.</a:t>
            </a:r>
          </a:p>
          <a:p>
            <a:endParaRPr lang="en-GB" baseline="0" dirty="0" smtClean="0"/>
          </a:p>
          <a:p>
            <a:r>
              <a:rPr lang="en-GB" baseline="0" dirty="0" smtClean="0"/>
              <a:t>This also meant finding a way to slow down the Cassandra database relative to the worker applications.</a:t>
            </a:r>
            <a:endParaRPr lang="en-GB" dirty="0"/>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13</a:t>
            </a:fld>
            <a:endParaRPr lang="en-US" dirty="0"/>
          </a:p>
        </p:txBody>
      </p:sp>
    </p:spTree>
    <p:extLst>
      <p:ext uri="{BB962C8B-B14F-4D97-AF65-F5344CB8AC3E}">
        <p14:creationId xmlns:p14="http://schemas.microsoft.com/office/powerpoint/2010/main" val="3760065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Simulate the demand with </a:t>
            </a:r>
            <a:r>
              <a:rPr lang="en-GB" dirty="0" err="1" smtClean="0"/>
              <a:t>Jmeter</a:t>
            </a:r>
            <a:r>
              <a:rPr lang="en-GB" dirty="0" smtClean="0"/>
              <a:t>.</a:t>
            </a:r>
            <a:r>
              <a:rPr lang="en-GB" baseline="0" dirty="0" smtClean="0"/>
              <a:t>  Test plan uses different thread groups for Athletics and Cycling, each accesses the relevant RESTful APIs (</a:t>
            </a:r>
            <a:r>
              <a:rPr lang="en-GB" baseline="0" dirty="0" err="1" smtClean="0"/>
              <a:t>microservices</a:t>
            </a:r>
            <a:r>
              <a:rPr lang="en-GB" baseline="0" dirty="0" smtClean="0"/>
              <a:t> or Azure queue) using a Poisson (negative exponential) distribution to match the PEPA models.  Increase the Athletics demand by increasing the number of threads i.e. system users in this group.</a:t>
            </a:r>
            <a:endParaRPr lang="en-GB" dirty="0"/>
          </a:p>
        </p:txBody>
      </p:sp>
      <p:sp>
        <p:nvSpPr>
          <p:cNvPr id="4" name="Header Placeholder 3"/>
          <p:cNvSpPr>
            <a:spLocks noGrp="1"/>
          </p:cNvSpPr>
          <p:nvPr>
            <p:ph type="hdr" sz="quarter" idx="10"/>
          </p:nvPr>
        </p:nvSpPr>
        <p:spPr/>
        <p:txBody>
          <a:bodyPr/>
          <a:lstStyle/>
          <a:p>
            <a:r>
              <a:rPr lang="en-GB" smtClean="0"/>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14</a:t>
            </a:fld>
            <a:endParaRPr lang="en-US" dirty="0"/>
          </a:p>
        </p:txBody>
      </p:sp>
    </p:spTree>
    <p:extLst>
      <p:ext uri="{BB962C8B-B14F-4D97-AF65-F5344CB8AC3E}">
        <p14:creationId xmlns:p14="http://schemas.microsoft.com/office/powerpoint/2010/main" val="3869604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sz="1200" b="0" i="0" u="none" strike="noStrike" kern="1200" baseline="0" dirty="0">
                <a:solidFill>
                  <a:schemeClr val="tx1"/>
                </a:solidFill>
                <a:latin typeface="+mn-lt"/>
                <a:ea typeface="+mn-ea"/>
                <a:cs typeface="+mn-cs"/>
              </a:rPr>
              <a:t>Separate end-to-end services for handling </a:t>
            </a:r>
            <a:r>
              <a:rPr lang="en-GB" sz="1200" b="0" i="0" u="none" strike="noStrike" kern="1200" baseline="0" dirty="0">
                <a:solidFill>
                  <a:schemeClr val="tx1"/>
                </a:solidFill>
                <a:latin typeface="+mn-lt"/>
                <a:ea typeface="+mn-ea"/>
                <a:cs typeface="+mn-cs"/>
              </a:rPr>
              <a:t>athletics and cycling ticket requests. This is not a `natural' microservices implementation, which would be more likely to separate on operations e.g. searching, booking and returning tickets, but it is comparable to the distributed database models.</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The system has two separate databases, one for athletics tickets, one for cycling, and each has its own dedicated worker application.</a:t>
            </a:r>
            <a:endParaRPr lang="en-GB" dirty="0"/>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15</a:t>
            </a:fld>
            <a:endParaRPr lang="en-US" dirty="0"/>
          </a:p>
        </p:txBody>
      </p:sp>
    </p:spTree>
    <p:extLst>
      <p:ext uri="{BB962C8B-B14F-4D97-AF65-F5344CB8AC3E}">
        <p14:creationId xmlns:p14="http://schemas.microsoft.com/office/powerpoint/2010/main" val="2661959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Results for simple</a:t>
            </a:r>
            <a:r>
              <a:rPr lang="en-GB" baseline="0" dirty="0" smtClean="0"/>
              <a:t> </a:t>
            </a:r>
            <a:r>
              <a:rPr lang="en-GB" baseline="0" dirty="0" err="1" smtClean="0"/>
              <a:t>microservices</a:t>
            </a:r>
            <a:r>
              <a:rPr lang="en-GB" baseline="0" dirty="0" smtClean="0"/>
              <a:t> system</a:t>
            </a:r>
            <a:r>
              <a:rPr lang="en-GB" dirty="0" smtClean="0"/>
              <a:t>, model vs built system.</a:t>
            </a:r>
            <a:r>
              <a:rPr lang="en-GB" baseline="0" dirty="0" smtClean="0"/>
              <a:t>  </a:t>
            </a:r>
            <a:r>
              <a:rPr lang="en-GB" dirty="0" smtClean="0"/>
              <a:t>Model is on the left.  Cycling demand is at a constant rate of 1, Athletics</a:t>
            </a:r>
            <a:r>
              <a:rPr lang="en-GB" baseline="0" dirty="0" smtClean="0"/>
              <a:t> demand from 1-10</a:t>
            </a:r>
            <a:r>
              <a:rPr lang="en-GB" dirty="0" smtClean="0"/>
              <a:t>.</a:t>
            </a:r>
          </a:p>
          <a:p>
            <a:endParaRPr lang="en-GB" dirty="0" smtClean="0"/>
          </a:p>
          <a:p>
            <a:r>
              <a:rPr lang="en-GB" dirty="0" smtClean="0"/>
              <a:t>Service rate of one data node is 6.5 (fed back from built system result),</a:t>
            </a:r>
            <a:r>
              <a:rPr lang="en-GB" baseline="0" dirty="0" smtClean="0"/>
              <a:t> both systems show Athletics throughput choked by this (model much more so), model predicts Cycling unaffected but a slow decline in the built system (co-residency effect, some Cassandra communication? Note that the control may have that pattern but far less marked if so)</a:t>
            </a:r>
            <a:endParaRPr lang="en-GB" dirty="0" smtClean="0"/>
          </a:p>
          <a:p>
            <a:endParaRPr lang="en-GB" dirty="0"/>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16</a:t>
            </a:fld>
            <a:endParaRPr lang="en-US" dirty="0"/>
          </a:p>
        </p:txBody>
      </p:sp>
    </p:spTree>
    <p:extLst>
      <p:ext uri="{BB962C8B-B14F-4D97-AF65-F5344CB8AC3E}">
        <p14:creationId xmlns:p14="http://schemas.microsoft.com/office/powerpoint/2010/main" val="1281237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Requests are sent to a shared middleware</a:t>
            </a:r>
            <a:r>
              <a:rPr lang="en-GB" baseline="0" dirty="0" smtClean="0"/>
              <a:t> queue, </a:t>
            </a:r>
            <a:r>
              <a:rPr lang="en-GB" baseline="0" dirty="0" err="1" smtClean="0"/>
              <a:t>dequeued</a:t>
            </a:r>
            <a:r>
              <a:rPr lang="en-GB" baseline="0" dirty="0" smtClean="0"/>
              <a:t> by a worker application which calls the distributed database, partitioned by sport with no replication.  The worker application has a high service rate (model) and is multithreaded on a 4-core VM (built).</a:t>
            </a:r>
          </a:p>
        </p:txBody>
      </p:sp>
      <p:sp>
        <p:nvSpPr>
          <p:cNvPr id="4" name="Header Placeholder 3"/>
          <p:cNvSpPr>
            <a:spLocks noGrp="1"/>
          </p:cNvSpPr>
          <p:nvPr>
            <p:ph type="hdr" sz="quarter" idx="10"/>
          </p:nvPr>
        </p:nvSpPr>
        <p:spPr/>
        <p:txBody>
          <a:bodyPr/>
          <a:lstStyle/>
          <a:p>
            <a:r>
              <a:rPr lang="en-GB" smtClean="0"/>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17</a:t>
            </a:fld>
            <a:endParaRPr lang="en-US" dirty="0"/>
          </a:p>
        </p:txBody>
      </p:sp>
    </p:spTree>
    <p:extLst>
      <p:ext uri="{BB962C8B-B14F-4D97-AF65-F5344CB8AC3E}">
        <p14:creationId xmlns:p14="http://schemas.microsoft.com/office/powerpoint/2010/main" val="997801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Results for queue and distributed DB with replication, model vs built system (built system results scaled down).  Model is on the left.  Cycling demand is at a constant rate of 1, Ratio is the ratio of </a:t>
            </a:r>
            <a:r>
              <a:rPr lang="en-GB" dirty="0" err="1" smtClean="0"/>
              <a:t>athletics:cycling</a:t>
            </a:r>
            <a:r>
              <a:rPr lang="en-GB" dirty="0" smtClean="0"/>
              <a:t> </a:t>
            </a:r>
            <a:r>
              <a:rPr lang="en-GB" i="1" dirty="0" smtClean="0"/>
              <a:t>throughput</a:t>
            </a:r>
            <a:r>
              <a:rPr lang="en-GB" dirty="0" smtClean="0"/>
              <a:t>.</a:t>
            </a:r>
          </a:p>
          <a:p>
            <a:endParaRPr lang="en-GB" dirty="0" smtClean="0"/>
          </a:p>
          <a:p>
            <a:r>
              <a:rPr lang="en-GB" dirty="0" smtClean="0"/>
              <a:t>Service rate of one data node is 5.  Model and system show cycling throughput constrained in the ratio of </a:t>
            </a:r>
            <a:r>
              <a:rPr lang="en-GB" dirty="0" err="1" smtClean="0"/>
              <a:t>athletics:cycling</a:t>
            </a:r>
            <a:r>
              <a:rPr lang="en-GB" dirty="0" smtClean="0"/>
              <a:t> </a:t>
            </a:r>
            <a:r>
              <a:rPr lang="en-GB" i="1" dirty="0" smtClean="0"/>
              <a:t>demand</a:t>
            </a:r>
            <a:r>
              <a:rPr lang="en-GB" dirty="0" smtClean="0"/>
              <a:t> in the queue (slightly less so in the built system).</a:t>
            </a:r>
          </a:p>
          <a:p>
            <a:endParaRPr lang="en-GB" dirty="0"/>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18</a:t>
            </a:fld>
            <a:endParaRPr lang="en-US" dirty="0"/>
          </a:p>
        </p:txBody>
      </p:sp>
    </p:spTree>
    <p:extLst>
      <p:ext uri="{BB962C8B-B14F-4D97-AF65-F5344CB8AC3E}">
        <p14:creationId xmlns:p14="http://schemas.microsoft.com/office/powerpoint/2010/main" val="1006538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Requests are sent to a shared middleware</a:t>
            </a:r>
            <a:r>
              <a:rPr lang="en-GB" baseline="0" dirty="0" smtClean="0"/>
              <a:t> queue, </a:t>
            </a:r>
            <a:r>
              <a:rPr lang="en-GB" baseline="0" dirty="0" err="1" smtClean="0"/>
              <a:t>dequeued</a:t>
            </a:r>
            <a:r>
              <a:rPr lang="en-GB" baseline="0" dirty="0" smtClean="0"/>
              <a:t> by a worker application which calls the distributed database, partitioned by sport with 1 replica (we introduce a new sport, Diving, and an extra data node to test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worker application has a high service rate (model) and is multithreaded on a 4-core VM (built) – the same infrastructure from before is reused, just the DB configuration changes.</a:t>
            </a:r>
          </a:p>
          <a:p>
            <a:endParaRPr lang="en-GB" dirty="0"/>
          </a:p>
        </p:txBody>
      </p:sp>
      <p:sp>
        <p:nvSpPr>
          <p:cNvPr id="4" name="Header Placeholder 3"/>
          <p:cNvSpPr>
            <a:spLocks noGrp="1"/>
          </p:cNvSpPr>
          <p:nvPr>
            <p:ph type="hdr" sz="quarter" idx="10"/>
          </p:nvPr>
        </p:nvSpPr>
        <p:spPr/>
        <p:txBody>
          <a:bodyPr/>
          <a:lstStyle/>
          <a:p>
            <a:r>
              <a:rPr lang="en-GB" smtClean="0"/>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19</a:t>
            </a:fld>
            <a:endParaRPr lang="en-US" dirty="0"/>
          </a:p>
        </p:txBody>
      </p:sp>
    </p:spTree>
    <p:extLst>
      <p:ext uri="{BB962C8B-B14F-4D97-AF65-F5344CB8AC3E}">
        <p14:creationId xmlns:p14="http://schemas.microsoft.com/office/powerpoint/2010/main" val="3017981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r>
              <a:rPr lang="en-GB" dirty="0" smtClean="0"/>
              <a:t>Using</a:t>
            </a:r>
            <a:r>
              <a:rPr lang="en-GB" baseline="0" dirty="0" smtClean="0"/>
              <a:t> distributed technologies, s</a:t>
            </a:r>
            <a:r>
              <a:rPr lang="en-GB" dirty="0" smtClean="0"/>
              <a:t>kewed demand may be isolated so that it only aﬀects parts of a system, or shared equally between diﬀerent components.</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
        <p:nvSpPr>
          <p:cNvPr id="5" name="Header Placeholder 4"/>
          <p:cNvSpPr>
            <a:spLocks noGrp="1"/>
          </p:cNvSpPr>
          <p:nvPr>
            <p:ph type="hdr" sz="quarter" idx="11"/>
          </p:nvPr>
        </p:nvSpPr>
        <p:spPr/>
        <p:txBody>
          <a:bodyPr/>
          <a:lstStyle/>
          <a:p>
            <a:r>
              <a:rPr lang="en-GB"/>
              <a:t>Investigating Cloud Technologies to Maximise Availability of Oversubscribed Resources</a:t>
            </a:r>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Results for queue and distributed DB with replication, model vs built system (built system results scaled down).  Model is on the left.  Cycling demand is at a constant rate of 1, the ratio is the ratio of </a:t>
            </a:r>
            <a:r>
              <a:rPr lang="en-GB" dirty="0" err="1"/>
              <a:t>athletics:cycling</a:t>
            </a:r>
            <a:r>
              <a:rPr lang="en-GB" dirty="0"/>
              <a:t> </a:t>
            </a:r>
            <a:r>
              <a:rPr lang="en-GB" i="1" dirty="0"/>
              <a:t>throughput</a:t>
            </a:r>
            <a:r>
              <a:rPr lang="en-GB" dirty="0"/>
              <a:t>.</a:t>
            </a:r>
          </a:p>
          <a:p>
            <a:endParaRPr lang="en-GB" dirty="0"/>
          </a:p>
          <a:p>
            <a:r>
              <a:rPr lang="en-GB" dirty="0"/>
              <a:t>Service rate of one data node is 5, model shows athletics demand shared between two nodes, built system shows much lower throughput.  Both show cycling throughput constrained in the ratio of </a:t>
            </a:r>
            <a:r>
              <a:rPr lang="en-GB" dirty="0" err="1"/>
              <a:t>athletics:cycling</a:t>
            </a:r>
            <a:r>
              <a:rPr lang="en-GB" dirty="0"/>
              <a:t> </a:t>
            </a:r>
            <a:r>
              <a:rPr lang="en-GB" i="1" dirty="0"/>
              <a:t>demand</a:t>
            </a:r>
            <a:r>
              <a:rPr lang="en-GB" dirty="0"/>
              <a:t> in the queue (slightly less so in the built system).</a:t>
            </a:r>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20</a:t>
            </a:fld>
            <a:endParaRPr lang="en-US" dirty="0"/>
          </a:p>
        </p:txBody>
      </p:sp>
    </p:spTree>
    <p:extLst>
      <p:ext uri="{BB962C8B-B14F-4D97-AF65-F5344CB8AC3E}">
        <p14:creationId xmlns:p14="http://schemas.microsoft.com/office/powerpoint/2010/main" val="23791251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Comparing the actual – not scaled - athletics</a:t>
            </a:r>
            <a:r>
              <a:rPr lang="en-GB" baseline="0" dirty="0" smtClean="0"/>
              <a:t> throughputs of the two DB configurations (with and without replication), shows that the throughput is higher for replication, but not by as much as the model predicted.  Next slide indicates what is happening with the data nodes.</a:t>
            </a:r>
            <a:endParaRPr lang="en-GB" dirty="0"/>
          </a:p>
        </p:txBody>
      </p:sp>
      <p:sp>
        <p:nvSpPr>
          <p:cNvPr id="4" name="Header Placeholder 3"/>
          <p:cNvSpPr>
            <a:spLocks noGrp="1"/>
          </p:cNvSpPr>
          <p:nvPr>
            <p:ph type="hdr" sz="quarter" idx="10"/>
          </p:nvPr>
        </p:nvSpPr>
        <p:spPr/>
        <p:txBody>
          <a:bodyPr/>
          <a:lstStyle/>
          <a:p>
            <a:r>
              <a:rPr lang="en-GB" smtClean="0"/>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21</a:t>
            </a:fld>
            <a:endParaRPr lang="en-US" dirty="0"/>
          </a:p>
        </p:txBody>
      </p:sp>
    </p:spTree>
    <p:extLst>
      <p:ext uri="{BB962C8B-B14F-4D97-AF65-F5344CB8AC3E}">
        <p14:creationId xmlns:p14="http://schemas.microsoft.com/office/powerpoint/2010/main" val="3035472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model</a:t>
            </a:r>
            <a:r>
              <a:rPr lang="en-GB" baseline="0" dirty="0" smtClean="0"/>
              <a:t> predicted that throughput would be shared equally between both data nodes with Athletics tickets, and both would approach the maximum rate of a single node.</a:t>
            </a:r>
          </a:p>
          <a:p>
            <a:endParaRPr lang="en-GB" baseline="0" dirty="0" smtClean="0"/>
          </a:p>
          <a:p>
            <a:r>
              <a:rPr lang="en-GB" baseline="0" dirty="0" smtClean="0"/>
              <a:t>The results show that these nodes do get increased throughout, but it isn’t equally shared.</a:t>
            </a:r>
            <a:endParaRPr lang="en-GB" dirty="0"/>
          </a:p>
        </p:txBody>
      </p:sp>
      <p:sp>
        <p:nvSpPr>
          <p:cNvPr id="4" name="Header Placeholder 3"/>
          <p:cNvSpPr>
            <a:spLocks noGrp="1"/>
          </p:cNvSpPr>
          <p:nvPr>
            <p:ph type="hdr" sz="quarter" idx="10"/>
          </p:nvPr>
        </p:nvSpPr>
        <p:spPr/>
        <p:txBody>
          <a:bodyPr/>
          <a:lstStyle/>
          <a:p>
            <a:r>
              <a:rPr lang="en-GB" smtClean="0"/>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22</a:t>
            </a:fld>
            <a:endParaRPr lang="en-US" dirty="0"/>
          </a:p>
        </p:txBody>
      </p:sp>
    </p:spTree>
    <p:extLst>
      <p:ext uri="{BB962C8B-B14F-4D97-AF65-F5344CB8AC3E}">
        <p14:creationId xmlns:p14="http://schemas.microsoft.com/office/powerpoint/2010/main" val="337911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shared queue model made successful predictions even though the model's queue size is much smaller than an actual Cloud service queue.</a:t>
            </a:r>
          </a:p>
          <a:p>
            <a:endParaRPr lang="en-GB" dirty="0"/>
          </a:p>
          <a:p>
            <a:r>
              <a:rPr lang="en-GB" dirty="0"/>
              <a:t>When using a distributed database with replication, there would also be throughput at the replica node, and that therefore the overall throughput of the skewed demand resource would be higher than for a distributed database without replication.</a:t>
            </a:r>
          </a:p>
          <a:p>
            <a:endParaRPr lang="en-GB" dirty="0"/>
          </a:p>
          <a:p>
            <a:r>
              <a:rPr lang="en-GB" dirty="0"/>
              <a:t>Built microservice showing VM co-residency issues?</a:t>
            </a:r>
          </a:p>
          <a:p>
            <a:endParaRPr lang="en-GB" dirty="0"/>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23</a:t>
            </a:fld>
            <a:endParaRPr lang="en-US" dirty="0"/>
          </a:p>
        </p:txBody>
      </p:sp>
    </p:spTree>
    <p:extLst>
      <p:ext uri="{BB962C8B-B14F-4D97-AF65-F5344CB8AC3E}">
        <p14:creationId xmlns:p14="http://schemas.microsoft.com/office/powerpoint/2010/main" val="42601758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Improved Models </a:t>
            </a:r>
            <a:r>
              <a:rPr lang="en-GB" dirty="0"/>
              <a:t>– </a:t>
            </a:r>
            <a:r>
              <a:rPr lang="en-GB" sz="1200" b="0" i="0" u="none" strike="noStrike" kern="1200" baseline="0" dirty="0">
                <a:solidFill>
                  <a:schemeClr val="tx1"/>
                </a:solidFill>
                <a:latin typeface="+mn-lt"/>
                <a:ea typeface="+mn-ea"/>
                <a:cs typeface="+mn-cs"/>
              </a:rPr>
              <a:t>build on the abstract database model to exhibit the true behaviour more closely</a:t>
            </a:r>
            <a:endParaRPr lang="en-GB" dirty="0"/>
          </a:p>
          <a:p>
            <a:r>
              <a:rPr lang="en-GB" b="1" dirty="0"/>
              <a:t>System Experiments </a:t>
            </a:r>
            <a:r>
              <a:rPr lang="en-GB" dirty="0"/>
              <a:t>– database partitioning that shares demand, different queueing strategies</a:t>
            </a:r>
          </a:p>
          <a:p>
            <a:r>
              <a:rPr lang="en-GB" b="1" dirty="0"/>
              <a:t>Unknown Skewed Demand </a:t>
            </a:r>
            <a:r>
              <a:rPr lang="en-GB" dirty="0"/>
              <a:t>– use models to adapt to emerging skewed demand e.g. flash crowds in P2P networks</a:t>
            </a:r>
          </a:p>
          <a:p>
            <a:r>
              <a:rPr lang="en-GB" b="1" dirty="0"/>
              <a:t>New Models </a:t>
            </a:r>
            <a:r>
              <a:rPr lang="en-GB" dirty="0"/>
              <a:t>– publish/subscribe middleware, adapted for event streaming service for realistic microservices</a:t>
            </a:r>
          </a:p>
          <a:p>
            <a:endParaRPr lang="en-GB" dirty="0"/>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24</a:t>
            </a:fld>
            <a:endParaRPr lang="en-US" dirty="0"/>
          </a:p>
        </p:txBody>
      </p:sp>
    </p:spTree>
    <p:extLst>
      <p:ext uri="{BB962C8B-B14F-4D97-AF65-F5344CB8AC3E}">
        <p14:creationId xmlns:p14="http://schemas.microsoft.com/office/powerpoint/2010/main" val="2261720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r>
              <a:rPr lang="en-GB" dirty="0" smtClean="0"/>
              <a:t>Customers were prevented from using </a:t>
            </a:r>
            <a:r>
              <a:rPr lang="en-GB" b="1" dirty="0" smtClean="0"/>
              <a:t>any part </a:t>
            </a:r>
            <a:r>
              <a:rPr lang="en-GB" dirty="0" smtClean="0"/>
              <a:t>of the London 2012 Olympic ticketing website on launch day to avoid demand overloading the system.</a:t>
            </a:r>
          </a:p>
          <a:p>
            <a:endParaRPr lang="en-GB" dirty="0" smtClean="0"/>
          </a:p>
          <a:p>
            <a:r>
              <a:rPr lang="en-GB" dirty="0" smtClean="0"/>
              <a:t>Skewed</a:t>
            </a:r>
            <a:r>
              <a:rPr lang="en-GB" baseline="0" dirty="0" smtClean="0"/>
              <a:t> d</a:t>
            </a:r>
            <a:r>
              <a:rPr lang="en-GB" dirty="0" smtClean="0"/>
              <a:t>emand for one TV</a:t>
            </a:r>
            <a:r>
              <a:rPr lang="en-GB" baseline="0" dirty="0" smtClean="0"/>
              <a:t> programme </a:t>
            </a:r>
            <a:r>
              <a:rPr lang="en-GB" dirty="0" smtClean="0"/>
              <a:t>brought down HBO Go</a:t>
            </a:r>
          </a:p>
          <a:p>
            <a:endParaRPr lang="en-GB" dirty="0" smtClean="0"/>
          </a:p>
          <a:p>
            <a:r>
              <a:rPr lang="en-GB" dirty="0" smtClean="0"/>
              <a:t>Apple’s whole iTunes Store suﬀered outage on the launch day of the iPhone 7</a:t>
            </a:r>
            <a:endParaRPr lang="en-US" dirty="0" smtClean="0"/>
          </a:p>
          <a:p>
            <a:endParaRPr lang="en-US" dirty="0" smtClean="0"/>
          </a:p>
          <a:p>
            <a:endParaRPr lang="en-GB" dirty="0" smtClean="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
        <p:nvSpPr>
          <p:cNvPr id="5" name="Header Placeholder 4"/>
          <p:cNvSpPr>
            <a:spLocks noGrp="1"/>
          </p:cNvSpPr>
          <p:nvPr>
            <p:ph type="hdr" sz="quarter" idx="11"/>
          </p:nvPr>
        </p:nvSpPr>
        <p:spPr/>
        <p:txBody>
          <a:bodyPr/>
          <a:lstStyle/>
          <a:p>
            <a:r>
              <a:rPr lang="en-GB"/>
              <a:t>Investigating Cloud Technologies to Maximise Availability of Oversubscribed Resources</a:t>
            </a:r>
            <a:endParaRPr lang="en-US" dirty="0"/>
          </a:p>
        </p:txBody>
      </p:sp>
    </p:spTree>
    <p:extLst>
      <p:ext uri="{BB962C8B-B14F-4D97-AF65-F5344CB8AC3E}">
        <p14:creationId xmlns:p14="http://schemas.microsoft.com/office/powerpoint/2010/main" val="2224978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r>
              <a:rPr lang="en-US" dirty="0" smtClean="0"/>
              <a:t>Present a use</a:t>
            </a:r>
            <a:r>
              <a:rPr lang="en-US" baseline="0" dirty="0" smtClean="0"/>
              <a:t> case and select some distributed Cloud technologies.</a:t>
            </a:r>
          </a:p>
          <a:p>
            <a:r>
              <a:rPr lang="en-US" baseline="0" dirty="0" smtClean="0"/>
              <a:t>Introduce a modelling language called PEPA.</a:t>
            </a:r>
          </a:p>
          <a:p>
            <a:r>
              <a:rPr lang="en-US" baseline="0" dirty="0" smtClean="0"/>
              <a:t>Discuss the methods: produce models, test against built systems</a:t>
            </a:r>
          </a:p>
          <a:p>
            <a:r>
              <a:rPr lang="en-US" baseline="0" dirty="0" smtClean="0"/>
              <a:t>Present the results</a:t>
            </a:r>
          </a:p>
          <a:p>
            <a:r>
              <a:rPr lang="en-US" baseline="0" dirty="0" smtClean="0"/>
              <a:t>Discuss conclusions and ideas for future work</a:t>
            </a: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
        <p:nvSpPr>
          <p:cNvPr id="5" name="Header Placeholder 4"/>
          <p:cNvSpPr>
            <a:spLocks noGrp="1"/>
          </p:cNvSpPr>
          <p:nvPr>
            <p:ph type="hdr" sz="quarter" idx="11"/>
          </p:nvPr>
        </p:nvSpPr>
        <p:spPr/>
        <p:txBody>
          <a:bodyPr/>
          <a:lstStyle/>
          <a:p>
            <a:r>
              <a:rPr lang="en-GB"/>
              <a:t>Investigating Cloud Technologies to Maximise Availability of Oversubscribed Resources</a:t>
            </a:r>
            <a:endParaRPr lang="en-US" dirty="0"/>
          </a:p>
        </p:txBody>
      </p:sp>
    </p:spTree>
    <p:extLst>
      <p:ext uri="{BB962C8B-B14F-4D97-AF65-F5344CB8AC3E}">
        <p14:creationId xmlns:p14="http://schemas.microsoft.com/office/powerpoint/2010/main" val="955871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Multi-sport event ticketing application using a distributed architecture. Users access the application with a web-based front end. Tickets are stored in one or more databases. In between the web servers and database are worker applications that service user requests, connected to the web servers by some middleware.  This is a very general architecture, but a concrete example makes it easier to discuss.</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It is assumed that there will be predictable skewed demand for athletics tickets, and a constant ‘normal’ demand for cycling etc.</a:t>
            </a: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
        <p:nvSpPr>
          <p:cNvPr id="5" name="Header Placeholder 4"/>
          <p:cNvSpPr>
            <a:spLocks noGrp="1"/>
          </p:cNvSpPr>
          <p:nvPr>
            <p:ph type="hdr" sz="quarter" idx="11"/>
          </p:nvPr>
        </p:nvSpPr>
        <p:spPr/>
        <p:txBody>
          <a:bodyPr/>
          <a:lstStyle/>
          <a:p>
            <a:r>
              <a:rPr lang="en-GB"/>
              <a:t>Investigating Cloud Technologies to Maximise Availability of Oversubscribed Resources</a:t>
            </a:r>
            <a:endParaRPr lang="en-US" dirty="0"/>
          </a:p>
        </p:txBody>
      </p:sp>
    </p:spTree>
    <p:extLst>
      <p:ext uri="{BB962C8B-B14F-4D97-AF65-F5344CB8AC3E}">
        <p14:creationId xmlns:p14="http://schemas.microsoft.com/office/powerpoint/2010/main" val="3069441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Two different</a:t>
            </a:r>
            <a:r>
              <a:rPr lang="en-GB" baseline="0" dirty="0" smtClean="0"/>
              <a:t> ways of connecting up distributed system components, message oriented middleware such as queues, </a:t>
            </a:r>
            <a:r>
              <a:rPr lang="en-GB" baseline="0" dirty="0" err="1" smtClean="0"/>
              <a:t>microservices</a:t>
            </a:r>
            <a:r>
              <a:rPr lang="en-GB" baseline="0" dirty="0" smtClean="0"/>
              <a:t> architecture</a:t>
            </a:r>
          </a:p>
          <a:p>
            <a:endParaRPr lang="en-GB" baseline="0" dirty="0" smtClean="0"/>
          </a:p>
        </p:txBody>
      </p:sp>
      <p:sp>
        <p:nvSpPr>
          <p:cNvPr id="4" name="Header Placeholder 3"/>
          <p:cNvSpPr>
            <a:spLocks noGrp="1"/>
          </p:cNvSpPr>
          <p:nvPr>
            <p:ph type="hdr" sz="quarter" idx="10"/>
          </p:nvPr>
        </p:nvSpPr>
        <p:spPr/>
        <p:txBody>
          <a:bodyPr/>
          <a:lstStyle/>
          <a:p>
            <a:r>
              <a:rPr lang="en-GB" smtClean="0"/>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6</a:t>
            </a:fld>
            <a:endParaRPr lang="en-US" dirty="0"/>
          </a:p>
        </p:txBody>
      </p:sp>
    </p:spTree>
    <p:extLst>
      <p:ext uri="{BB962C8B-B14F-4D97-AF65-F5344CB8AC3E}">
        <p14:creationId xmlns:p14="http://schemas.microsoft.com/office/powerpoint/2010/main" val="1937506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Horizontal partitioning using consistent hashing by sport, tickets for each type of sport on a different data node in a “ring”.</a:t>
            </a:r>
          </a:p>
          <a:p>
            <a:endParaRPr lang="en-GB" dirty="0"/>
          </a:p>
          <a:p>
            <a:r>
              <a:rPr lang="en-GB" dirty="0"/>
              <a:t>Throughput expected to follow sport demand to the relevant data node </a:t>
            </a:r>
            <a:r>
              <a:rPr lang="en-GB" dirty="0" err="1"/>
              <a:t>partitition</a:t>
            </a:r>
            <a:r>
              <a:rPr lang="en-GB" dirty="0"/>
              <a:t>, </a:t>
            </a:r>
            <a:r>
              <a:rPr lang="en-GB" i="1" dirty="0"/>
              <a:t>but</a:t>
            </a:r>
            <a:r>
              <a:rPr lang="en-GB" i="0" dirty="0"/>
              <a:t> when using replication, each sport appears on more than one data node.  Its expected that there will be throughput on each node.</a:t>
            </a:r>
            <a:endParaRPr lang="en-GB" dirty="0"/>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7</a:t>
            </a:fld>
            <a:endParaRPr lang="en-US" dirty="0"/>
          </a:p>
        </p:txBody>
      </p:sp>
    </p:spTree>
    <p:extLst>
      <p:ext uri="{BB962C8B-B14F-4D97-AF65-F5344CB8AC3E}">
        <p14:creationId xmlns:p14="http://schemas.microsoft.com/office/powerpoint/2010/main" val="2152518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PEPA model describes a system of interacting components which carry out activities at specified rates (or passive rates, T).</a:t>
            </a:r>
          </a:p>
          <a:p>
            <a:endParaRPr lang="en-GB" dirty="0"/>
          </a:p>
          <a:p>
            <a:r>
              <a:rPr lang="en-GB" dirty="0"/>
              <a:t>Mathematical language so its possible to compose complex models from simpler components.</a:t>
            </a:r>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8</a:t>
            </a:fld>
            <a:endParaRPr lang="en-US" dirty="0"/>
          </a:p>
        </p:txBody>
      </p:sp>
    </p:spTree>
    <p:extLst>
      <p:ext uri="{BB962C8B-B14F-4D97-AF65-F5344CB8AC3E}">
        <p14:creationId xmlns:p14="http://schemas.microsoft.com/office/powerpoint/2010/main" val="3428901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is a PEPA Eclipse plugin that allows PEPA models to be parsed and run like programs.</a:t>
            </a:r>
          </a:p>
          <a:p>
            <a:endParaRPr lang="en-GB" dirty="0"/>
          </a:p>
          <a:p>
            <a:r>
              <a:rPr lang="en-GB" dirty="0"/>
              <a:t>Random arrival times, negative exponentially distributed.  Eclipse calculates the mean throughputs in steady state.</a:t>
            </a:r>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9</a:t>
            </a:fld>
            <a:endParaRPr lang="en-US" dirty="0"/>
          </a:p>
        </p:txBody>
      </p:sp>
    </p:spTree>
    <p:extLst>
      <p:ext uri="{BB962C8B-B14F-4D97-AF65-F5344CB8AC3E}">
        <p14:creationId xmlns:p14="http://schemas.microsoft.com/office/powerpoint/2010/main" val="4017334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71C5EE-092C-40CC-8A8A-128E1348AF39}" type="datetime1">
              <a:rPr lang="en-US" smtClean="0"/>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600" b="1"/>
            </a:lvl1pPr>
          </a:lstStyle>
          <a:p>
            <a:fld id="{401CF334-2D5C-4859-84A6-CA7E6E43FAEB}"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486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4E18C1-1C22-49DD-AE37-A1D9F3CCB5F1}" type="datetime1">
              <a:rPr lang="en-US" smtClean="0"/>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723090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8DF756-D03C-423D-9D3E-8F13328AD938}" type="datetime1">
              <a:rPr lang="en-US" smtClean="0"/>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995714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800"/>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201C6E-E801-4622-ACD6-6D3E440B7E9F}" type="datetime1">
              <a:rPr lang="en-US" smtClean="0"/>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600" b="1"/>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434808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F383AC-3A9F-411E-AF64-24CC5B1A8A1F}" type="datetime1">
              <a:rPr lang="en-US" smtClean="0"/>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043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A021C6-25F7-4CF3-B4F3-58EBEF19DC1A}" type="datetime1">
              <a:rPr lang="en-US" smtClean="0"/>
              <a:t>8/7/2017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25157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A82020-1178-4CE4-8F48-86D145A92BCA}" type="datetime1">
              <a:rPr lang="en-US" smtClean="0"/>
              <a:t>8/7/2017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lvl1pPr>
              <a:defRPr sz="1600" b="1"/>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676393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238CD5-84C8-40A8-8EA2-862B99E41D91}" type="datetime1">
              <a:rPr lang="en-US" smtClean="0"/>
              <a:t>8/7/2017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224340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03BAD6-DBDC-4F27-8685-DA52B784370A}" type="datetime1">
              <a:rPr lang="en-US" smtClean="0"/>
              <a:t>8/7/2017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145948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24C2B06-A0C8-47FA-B5E8-445597AE8F10}" type="datetime1">
              <a:rPr lang="en-US" smtClean="0"/>
              <a:t>8/7/2017</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190779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FAAE80D-0A75-4E48-9B5F-5067DB17136E}" type="datetime1">
              <a:rPr lang="en-US" smtClean="0"/>
              <a:t>8/7/2017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760523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C49DDC1-AA13-4819-AAC4-5A3AECEB23F0}" type="datetime1">
              <a:rPr lang="en-US" smtClean="0"/>
              <a:t>8/7/2017</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01CF334-2D5C-4859-84A6-CA7E6E43FAEB}" type="slidenum">
              <a:rPr lang="en-US" smtClean="0"/>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409100"/>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4800" dirty="0"/>
              <a:t>Performance modelling of skewed demand in complex systems</a:t>
            </a:r>
          </a:p>
        </p:txBody>
      </p:sp>
      <p:sp>
        <p:nvSpPr>
          <p:cNvPr id="3" name="Subtitle 2"/>
          <p:cNvSpPr>
            <a:spLocks noGrp="1"/>
          </p:cNvSpPr>
          <p:nvPr>
            <p:ph type="subTitle" idx="1"/>
          </p:nvPr>
        </p:nvSpPr>
        <p:spPr/>
        <p:txBody>
          <a:bodyPr>
            <a:normAutofit fontScale="62500" lnSpcReduction="20000"/>
          </a:bodyPr>
          <a:lstStyle/>
          <a:p>
            <a:r>
              <a:rPr lang="en-GB" dirty="0"/>
              <a:t>Stephen Shephard</a:t>
            </a:r>
          </a:p>
          <a:p>
            <a:r>
              <a:rPr lang="en-GB" dirty="0"/>
              <a:t>School of Computing Science, Newcastle University, Newcastle upon Tyne, NE1 7RU</a:t>
            </a:r>
          </a:p>
          <a:p>
            <a:r>
              <a:rPr lang="en-GB" dirty="0"/>
              <a:t>s.shephard2@newcastle.ac.uk</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1</a:t>
            </a:fld>
            <a:endParaRPr lang="en-US" dirty="0"/>
          </a:p>
        </p:txBody>
      </p:sp>
    </p:spTree>
    <p:extLst>
      <p:ext uri="{BB962C8B-B14F-4D97-AF65-F5344CB8AC3E}">
        <p14:creationId xmlns:p14="http://schemas.microsoft.com/office/powerpoint/2010/main" val="706305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Methods</a:t>
            </a:r>
          </a:p>
        </p:txBody>
      </p:sp>
      <p:sp>
        <p:nvSpPr>
          <p:cNvPr id="3" name="Content Placeholder 2">
            <a:extLst>
              <a:ext uri="{FF2B5EF4-FFF2-40B4-BE49-F238E27FC236}">
                <a16:creationId xmlns:a16="http://schemas.microsoft.com/office/drawing/2014/main" id="{496A287B-5251-481B-9A1A-9AFF0E287428}"/>
              </a:ext>
            </a:extLst>
          </p:cNvPr>
          <p:cNvSpPr>
            <a:spLocks noGrp="1"/>
          </p:cNvSpPr>
          <p:nvPr>
            <p:ph idx="1"/>
          </p:nvPr>
        </p:nvSpPr>
        <p:spPr/>
        <p:txBody>
          <a:bodyPr/>
          <a:lstStyle/>
          <a:p>
            <a:r>
              <a:rPr lang="en-GB" dirty="0"/>
              <a:t>Produce simple technology component models in PEPA</a:t>
            </a:r>
          </a:p>
          <a:p>
            <a:r>
              <a:rPr lang="en-GB" dirty="0"/>
              <a:t>Compose into system models</a:t>
            </a:r>
          </a:p>
          <a:p>
            <a:pPr lvl="1"/>
            <a:r>
              <a:rPr lang="en-GB" dirty="0"/>
              <a:t>Simple Microservices</a:t>
            </a:r>
          </a:p>
          <a:p>
            <a:pPr lvl="1"/>
            <a:r>
              <a:rPr lang="en-GB" dirty="0"/>
              <a:t>Shared Queue and Distributed Database</a:t>
            </a:r>
          </a:p>
          <a:p>
            <a:pPr lvl="1"/>
            <a:r>
              <a:rPr lang="en-GB" dirty="0"/>
              <a:t>Shared Queue and Distributed Database with Replication</a:t>
            </a:r>
          </a:p>
          <a:p>
            <a:r>
              <a:rPr lang="en-GB" dirty="0"/>
              <a:t>Experiment with models using PEPA Eclipse plugin</a:t>
            </a:r>
          </a:p>
          <a:p>
            <a:r>
              <a:rPr lang="en-GB" dirty="0"/>
              <a:t>Test model results against actual built systems</a:t>
            </a:r>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10</a:t>
            </a:fld>
            <a:endParaRPr lang="en-US" dirty="0"/>
          </a:p>
        </p:txBody>
      </p:sp>
    </p:spTree>
    <p:extLst>
      <p:ext uri="{BB962C8B-B14F-4D97-AF65-F5344CB8AC3E}">
        <p14:creationId xmlns:p14="http://schemas.microsoft.com/office/powerpoint/2010/main" val="3491127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System Model</a:t>
            </a:r>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11</a:t>
            </a:fld>
            <a:endParaRPr lang="en-US" dirty="0"/>
          </a:p>
        </p:txBody>
      </p:sp>
      <p:sp>
        <p:nvSpPr>
          <p:cNvPr id="7" name="TextBox 6">
            <a:extLst>
              <a:ext uri="{FF2B5EF4-FFF2-40B4-BE49-F238E27FC236}">
                <a16:creationId xmlns:a16="http://schemas.microsoft.com/office/drawing/2014/main" id="{64EF6FD3-0CAB-4458-B879-32C724695B92}"/>
              </a:ext>
            </a:extLst>
          </p:cNvPr>
          <p:cNvSpPr txBox="1"/>
          <p:nvPr/>
        </p:nvSpPr>
        <p:spPr>
          <a:xfrm>
            <a:off x="914400" y="1867301"/>
            <a:ext cx="7452360" cy="3785652"/>
          </a:xfrm>
          <a:prstGeom prst="rect">
            <a:avLst/>
          </a:prstGeom>
          <a:noFill/>
        </p:spPr>
        <p:txBody>
          <a:bodyPr wrap="square" numCol="2" spcCol="360000" rtlCol="0">
            <a:spAutoFit/>
          </a:bodyPr>
          <a:lstStyle/>
          <a:p>
            <a:r>
              <a:rPr lang="en-GB" sz="1200" dirty="0"/>
              <a:t>a = 1.0; /* Rate of booking Athletics tickets */</a:t>
            </a:r>
          </a:p>
          <a:p>
            <a:r>
              <a:rPr lang="en-GB" sz="1200" dirty="0"/>
              <a:t>c = 1.0; /* Rate of booking Cycling tickets */</a:t>
            </a:r>
          </a:p>
          <a:p>
            <a:r>
              <a:rPr lang="en-GB" sz="1200" dirty="0"/>
              <a:t>d = 1.0; /* Rate of booking Diving tickets */</a:t>
            </a:r>
          </a:p>
          <a:p>
            <a:endParaRPr lang="en-GB" sz="1200" dirty="0"/>
          </a:p>
          <a:p>
            <a:r>
              <a:rPr lang="en-GB" sz="1200" dirty="0"/>
              <a:t>q = 100.0; /* Rate of consuming from queue */</a:t>
            </a:r>
          </a:p>
          <a:p>
            <a:r>
              <a:rPr lang="en-GB" sz="1200" dirty="0" err="1"/>
              <a:t>db</a:t>
            </a:r>
            <a:r>
              <a:rPr lang="en-GB" sz="1200" dirty="0"/>
              <a:t> = 5.0; /* Rate of servicing DB requests */</a:t>
            </a:r>
          </a:p>
          <a:p>
            <a:endParaRPr lang="en-GB" sz="1200" dirty="0"/>
          </a:p>
          <a:p>
            <a:r>
              <a:rPr lang="en-GB" sz="1200" dirty="0"/>
              <a:t>/* Web front-end process */</a:t>
            </a:r>
          </a:p>
          <a:p>
            <a:r>
              <a:rPr lang="en-GB" sz="1200" dirty="0"/>
              <a:t>Website = (athletics, a).Website + (cycling, c).Website  + (diving, d).Website;</a:t>
            </a:r>
          </a:p>
          <a:p>
            <a:endParaRPr lang="en-GB" sz="1200" dirty="0"/>
          </a:p>
          <a:p>
            <a:r>
              <a:rPr lang="en-GB" sz="1200" b="1" dirty="0">
                <a:solidFill>
                  <a:srgbClr val="C00000"/>
                </a:solidFill>
              </a:rPr>
              <a:t>/* Shared queue process */</a:t>
            </a:r>
          </a:p>
          <a:p>
            <a:r>
              <a:rPr lang="en-GB" sz="1200" b="1" dirty="0">
                <a:solidFill>
                  <a:srgbClr val="C00000"/>
                </a:solidFill>
              </a:rPr>
              <a:t>Q_0 = (athletics, T).Q_A + (cycling, T).Q_C +</a:t>
            </a:r>
          </a:p>
          <a:p>
            <a:r>
              <a:rPr lang="en-GB" sz="1200" b="1" dirty="0">
                <a:solidFill>
                  <a:srgbClr val="C00000"/>
                </a:solidFill>
              </a:rPr>
              <a:t> (diving, T).Q_D;</a:t>
            </a:r>
          </a:p>
          <a:p>
            <a:r>
              <a:rPr lang="en-GB" sz="1200" b="1" dirty="0">
                <a:solidFill>
                  <a:srgbClr val="C00000"/>
                </a:solidFill>
              </a:rPr>
              <a:t>Q_A = (</a:t>
            </a:r>
            <a:r>
              <a:rPr lang="en-GB" sz="1200" b="1" dirty="0" err="1">
                <a:solidFill>
                  <a:srgbClr val="C00000"/>
                </a:solidFill>
              </a:rPr>
              <a:t>queueA</a:t>
            </a:r>
            <a:r>
              <a:rPr lang="en-GB" sz="1200" b="1" dirty="0">
                <a:solidFill>
                  <a:srgbClr val="C00000"/>
                </a:solidFill>
              </a:rPr>
              <a:t>, T).Q_0;</a:t>
            </a:r>
          </a:p>
          <a:p>
            <a:r>
              <a:rPr lang="en-GB" sz="1200" b="1" dirty="0">
                <a:solidFill>
                  <a:srgbClr val="C00000"/>
                </a:solidFill>
              </a:rPr>
              <a:t>Q_C = (</a:t>
            </a:r>
            <a:r>
              <a:rPr lang="en-GB" sz="1200" b="1" dirty="0" err="1">
                <a:solidFill>
                  <a:srgbClr val="C00000"/>
                </a:solidFill>
              </a:rPr>
              <a:t>queueC</a:t>
            </a:r>
            <a:r>
              <a:rPr lang="en-GB" sz="1200" b="1" dirty="0">
                <a:solidFill>
                  <a:srgbClr val="C00000"/>
                </a:solidFill>
              </a:rPr>
              <a:t>, T).Q_0;</a:t>
            </a:r>
          </a:p>
          <a:p>
            <a:r>
              <a:rPr lang="en-GB" sz="1200" b="1" dirty="0">
                <a:solidFill>
                  <a:srgbClr val="C00000"/>
                </a:solidFill>
              </a:rPr>
              <a:t>Q_D = (</a:t>
            </a:r>
            <a:r>
              <a:rPr lang="en-GB" sz="1200" b="1" dirty="0" err="1">
                <a:solidFill>
                  <a:srgbClr val="C00000"/>
                </a:solidFill>
              </a:rPr>
              <a:t>queueD</a:t>
            </a:r>
            <a:r>
              <a:rPr lang="en-GB" sz="1200" b="1" dirty="0">
                <a:solidFill>
                  <a:srgbClr val="C00000"/>
                </a:solidFill>
              </a:rPr>
              <a:t>, T).Q_0;</a:t>
            </a:r>
          </a:p>
          <a:p>
            <a:endParaRPr lang="en-GB" sz="1200" dirty="0"/>
          </a:p>
          <a:p>
            <a:endParaRPr lang="en-GB" sz="1200" dirty="0"/>
          </a:p>
          <a:p>
            <a:endParaRPr lang="en-GB" sz="1200" dirty="0"/>
          </a:p>
          <a:p>
            <a:r>
              <a:rPr lang="en-GB" sz="1200" b="1" dirty="0">
                <a:solidFill>
                  <a:srgbClr val="002060"/>
                </a:solidFill>
              </a:rPr>
              <a:t>/* DB node processes */</a:t>
            </a:r>
          </a:p>
          <a:p>
            <a:r>
              <a:rPr lang="en-GB" sz="1200" b="1" dirty="0">
                <a:solidFill>
                  <a:srgbClr val="002060"/>
                </a:solidFill>
              </a:rPr>
              <a:t>DB_1 = (</a:t>
            </a:r>
            <a:r>
              <a:rPr lang="en-GB" sz="1200" b="1" dirty="0" err="1">
                <a:solidFill>
                  <a:srgbClr val="002060"/>
                </a:solidFill>
              </a:rPr>
              <a:t>queueA</a:t>
            </a:r>
            <a:r>
              <a:rPr lang="en-GB" sz="1200" b="1" dirty="0">
                <a:solidFill>
                  <a:srgbClr val="002060"/>
                </a:solidFill>
              </a:rPr>
              <a:t>, q).DBsrv_1 + (</a:t>
            </a:r>
            <a:r>
              <a:rPr lang="en-GB" sz="1200" b="1" dirty="0" err="1">
                <a:solidFill>
                  <a:srgbClr val="002060"/>
                </a:solidFill>
              </a:rPr>
              <a:t>queueC</a:t>
            </a:r>
            <a:r>
              <a:rPr lang="en-GB" sz="1200" b="1" dirty="0">
                <a:solidFill>
                  <a:srgbClr val="002060"/>
                </a:solidFill>
              </a:rPr>
              <a:t>, q).DBsrv_1;</a:t>
            </a:r>
          </a:p>
          <a:p>
            <a:r>
              <a:rPr lang="en-GB" sz="1200" b="1" dirty="0">
                <a:solidFill>
                  <a:srgbClr val="002060"/>
                </a:solidFill>
              </a:rPr>
              <a:t>DBsrv_1 = (dbsrv1, T).DB_1;</a:t>
            </a:r>
          </a:p>
          <a:p>
            <a:r>
              <a:rPr lang="en-GB" sz="1200" b="1" dirty="0">
                <a:solidFill>
                  <a:srgbClr val="002060"/>
                </a:solidFill>
              </a:rPr>
              <a:t>DB_2 = (</a:t>
            </a:r>
            <a:r>
              <a:rPr lang="en-GB" sz="1200" b="1" dirty="0" err="1">
                <a:solidFill>
                  <a:srgbClr val="002060"/>
                </a:solidFill>
              </a:rPr>
              <a:t>queueC</a:t>
            </a:r>
            <a:r>
              <a:rPr lang="en-GB" sz="1200" b="1" dirty="0">
                <a:solidFill>
                  <a:srgbClr val="002060"/>
                </a:solidFill>
              </a:rPr>
              <a:t>, q).DBsrv_2 + (</a:t>
            </a:r>
            <a:r>
              <a:rPr lang="en-GB" sz="1200" b="1" dirty="0" err="1">
                <a:solidFill>
                  <a:srgbClr val="002060"/>
                </a:solidFill>
              </a:rPr>
              <a:t>queueD</a:t>
            </a:r>
            <a:r>
              <a:rPr lang="en-GB" sz="1200" b="1" dirty="0">
                <a:solidFill>
                  <a:srgbClr val="002060"/>
                </a:solidFill>
              </a:rPr>
              <a:t>, q).DBsrv_2;</a:t>
            </a:r>
          </a:p>
          <a:p>
            <a:r>
              <a:rPr lang="en-GB" sz="1200" b="1" dirty="0">
                <a:solidFill>
                  <a:srgbClr val="002060"/>
                </a:solidFill>
              </a:rPr>
              <a:t>DBsrv_2 = (dbsrv2, T).DB_2;</a:t>
            </a:r>
          </a:p>
          <a:p>
            <a:r>
              <a:rPr lang="en-GB" sz="1200" b="1" dirty="0">
                <a:solidFill>
                  <a:srgbClr val="002060"/>
                </a:solidFill>
              </a:rPr>
              <a:t>DB_3 = (</a:t>
            </a:r>
            <a:r>
              <a:rPr lang="en-GB" sz="1200" b="1" dirty="0" err="1">
                <a:solidFill>
                  <a:srgbClr val="002060"/>
                </a:solidFill>
              </a:rPr>
              <a:t>queueD</a:t>
            </a:r>
            <a:r>
              <a:rPr lang="en-GB" sz="1200" b="1" dirty="0">
                <a:solidFill>
                  <a:srgbClr val="002060"/>
                </a:solidFill>
              </a:rPr>
              <a:t>, q).DBsrv_3 + (</a:t>
            </a:r>
            <a:r>
              <a:rPr lang="en-GB" sz="1200" b="1" dirty="0" err="1">
                <a:solidFill>
                  <a:srgbClr val="002060"/>
                </a:solidFill>
              </a:rPr>
              <a:t>queueA</a:t>
            </a:r>
            <a:r>
              <a:rPr lang="en-GB" sz="1200" b="1" dirty="0">
                <a:solidFill>
                  <a:srgbClr val="002060"/>
                </a:solidFill>
              </a:rPr>
              <a:t>, q).DBsrv_3;</a:t>
            </a:r>
          </a:p>
          <a:p>
            <a:r>
              <a:rPr lang="en-GB" sz="1200" b="1" dirty="0">
                <a:solidFill>
                  <a:srgbClr val="002060"/>
                </a:solidFill>
              </a:rPr>
              <a:t>DBsrv_3 = (dbsrv3, T).DB_3;</a:t>
            </a:r>
          </a:p>
          <a:p>
            <a:endParaRPr lang="en-GB" sz="1200" b="1" dirty="0">
              <a:solidFill>
                <a:srgbClr val="002060"/>
              </a:solidFill>
            </a:endParaRPr>
          </a:p>
          <a:p>
            <a:r>
              <a:rPr lang="en-GB" sz="1200" b="1" dirty="0">
                <a:solidFill>
                  <a:srgbClr val="002060"/>
                </a:solidFill>
              </a:rPr>
              <a:t>/* Service processes for DB nodes */</a:t>
            </a:r>
          </a:p>
          <a:p>
            <a:r>
              <a:rPr lang="en-GB" sz="1200" b="1" dirty="0">
                <a:solidFill>
                  <a:srgbClr val="002060"/>
                </a:solidFill>
              </a:rPr>
              <a:t>Service_1 = (dbsrv1, </a:t>
            </a:r>
            <a:r>
              <a:rPr lang="en-GB" sz="1200" b="1" dirty="0" err="1">
                <a:solidFill>
                  <a:srgbClr val="002060"/>
                </a:solidFill>
              </a:rPr>
              <a:t>db</a:t>
            </a:r>
            <a:r>
              <a:rPr lang="en-GB" sz="1200" b="1" dirty="0">
                <a:solidFill>
                  <a:srgbClr val="002060"/>
                </a:solidFill>
              </a:rPr>
              <a:t>).Service_1;</a:t>
            </a:r>
          </a:p>
          <a:p>
            <a:r>
              <a:rPr lang="en-GB" sz="1200" b="1" dirty="0">
                <a:solidFill>
                  <a:srgbClr val="002060"/>
                </a:solidFill>
              </a:rPr>
              <a:t>Service_2 = (dbsrv2, </a:t>
            </a:r>
            <a:r>
              <a:rPr lang="en-GB" sz="1200" b="1" dirty="0" err="1">
                <a:solidFill>
                  <a:srgbClr val="002060"/>
                </a:solidFill>
              </a:rPr>
              <a:t>db</a:t>
            </a:r>
            <a:r>
              <a:rPr lang="en-GB" sz="1200" b="1" dirty="0">
                <a:solidFill>
                  <a:srgbClr val="002060"/>
                </a:solidFill>
              </a:rPr>
              <a:t>).Service_2;</a:t>
            </a:r>
          </a:p>
          <a:p>
            <a:r>
              <a:rPr lang="en-GB" sz="1200" b="1" dirty="0">
                <a:solidFill>
                  <a:srgbClr val="002060"/>
                </a:solidFill>
              </a:rPr>
              <a:t>Service_3 = (dbsrv3, </a:t>
            </a:r>
            <a:r>
              <a:rPr lang="en-GB" sz="1200" b="1" dirty="0" err="1">
                <a:solidFill>
                  <a:srgbClr val="002060"/>
                </a:solidFill>
              </a:rPr>
              <a:t>db</a:t>
            </a:r>
            <a:r>
              <a:rPr lang="en-GB" sz="1200" b="1" dirty="0">
                <a:solidFill>
                  <a:srgbClr val="002060"/>
                </a:solidFill>
              </a:rPr>
              <a:t>).Service_3;</a:t>
            </a:r>
          </a:p>
          <a:p>
            <a:endParaRPr lang="en-GB" sz="1200" dirty="0"/>
          </a:p>
          <a:p>
            <a:r>
              <a:rPr lang="en-GB" sz="1200" dirty="0"/>
              <a:t>Website &lt;athletics, cycling, diving&gt;</a:t>
            </a:r>
          </a:p>
          <a:p>
            <a:r>
              <a:rPr lang="en-GB" sz="1200" dirty="0"/>
              <a:t> </a:t>
            </a:r>
            <a:r>
              <a:rPr lang="en-GB" sz="1200" b="1" dirty="0">
                <a:solidFill>
                  <a:srgbClr val="C00000"/>
                </a:solidFill>
              </a:rPr>
              <a:t>Q_0[10]</a:t>
            </a:r>
            <a:r>
              <a:rPr lang="en-GB" sz="1200" dirty="0"/>
              <a:t> </a:t>
            </a:r>
            <a:r>
              <a:rPr lang="en-GB" sz="1200" b="1" dirty="0">
                <a:solidFill>
                  <a:srgbClr val="7030A0"/>
                </a:solidFill>
              </a:rPr>
              <a:t>&lt;</a:t>
            </a:r>
            <a:r>
              <a:rPr lang="en-GB" sz="1200" b="1" dirty="0" err="1">
                <a:solidFill>
                  <a:srgbClr val="7030A0"/>
                </a:solidFill>
              </a:rPr>
              <a:t>queueA</a:t>
            </a:r>
            <a:r>
              <a:rPr lang="en-GB" sz="1200" b="1" dirty="0">
                <a:solidFill>
                  <a:srgbClr val="7030A0"/>
                </a:solidFill>
              </a:rPr>
              <a:t>, </a:t>
            </a:r>
            <a:r>
              <a:rPr lang="en-GB" sz="1200" b="1" dirty="0" err="1">
                <a:solidFill>
                  <a:srgbClr val="7030A0"/>
                </a:solidFill>
              </a:rPr>
              <a:t>queueC</a:t>
            </a:r>
            <a:r>
              <a:rPr lang="en-GB" sz="1200" b="1" dirty="0">
                <a:solidFill>
                  <a:srgbClr val="7030A0"/>
                </a:solidFill>
              </a:rPr>
              <a:t>, </a:t>
            </a:r>
            <a:r>
              <a:rPr lang="en-GB" sz="1200" b="1" dirty="0" err="1">
                <a:solidFill>
                  <a:srgbClr val="7030A0"/>
                </a:solidFill>
              </a:rPr>
              <a:t>queueD</a:t>
            </a:r>
            <a:r>
              <a:rPr lang="en-GB" sz="1200" b="1" dirty="0">
                <a:solidFill>
                  <a:srgbClr val="7030A0"/>
                </a:solidFill>
              </a:rPr>
              <a:t>&gt; </a:t>
            </a:r>
          </a:p>
          <a:p>
            <a:r>
              <a:rPr lang="en-GB" sz="1200" b="1" dirty="0">
                <a:solidFill>
                  <a:srgbClr val="002060"/>
                </a:solidFill>
              </a:rPr>
              <a:t>(DB_1 || DB_2 || DB_3) &lt;dbsrv1, dbsrv2, dbsrv3&gt; (Service_1 || Service_2 || Service_3)</a:t>
            </a:r>
          </a:p>
        </p:txBody>
      </p:sp>
    </p:spTree>
    <p:extLst>
      <p:ext uri="{BB962C8B-B14F-4D97-AF65-F5344CB8AC3E}">
        <p14:creationId xmlns:p14="http://schemas.microsoft.com/office/powerpoint/2010/main" val="777191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496A287B-5251-481B-9A1A-9AFF0E287428}"/>
              </a:ext>
            </a:extLst>
          </p:cNvPr>
          <p:cNvSpPr>
            <a:spLocks noGrp="1"/>
          </p:cNvSpPr>
          <p:nvPr>
            <p:ph idx="1"/>
          </p:nvPr>
        </p:nvSpPr>
        <p:spPr/>
        <p:txBody>
          <a:bodyPr/>
          <a:lstStyle/>
          <a:p>
            <a:r>
              <a:rPr lang="en-GB" dirty="0"/>
              <a:t>Build systems in Microsoft Azure cloud</a:t>
            </a:r>
          </a:p>
          <a:p>
            <a:pPr lvl="1"/>
            <a:r>
              <a:rPr lang="en-GB" dirty="0"/>
              <a:t>Java and Java Spring</a:t>
            </a:r>
          </a:p>
          <a:p>
            <a:pPr lvl="1"/>
            <a:r>
              <a:rPr lang="en-GB" dirty="0"/>
              <a:t>Cassandra Database</a:t>
            </a:r>
          </a:p>
          <a:p>
            <a:pPr lvl="1"/>
            <a:r>
              <a:rPr lang="en-GB" dirty="0"/>
              <a:t>Microsoft Azure Storage Queues</a:t>
            </a:r>
          </a:p>
          <a:p>
            <a:r>
              <a:rPr lang="en-GB" i="1" dirty="0"/>
              <a:t>Instrument</a:t>
            </a:r>
            <a:r>
              <a:rPr lang="en-GB" dirty="0"/>
              <a:t> the systems using </a:t>
            </a:r>
            <a:r>
              <a:rPr lang="en-GB" dirty="0" err="1"/>
              <a:t>CodaHale</a:t>
            </a:r>
            <a:r>
              <a:rPr lang="en-GB" dirty="0"/>
              <a:t> Metrics</a:t>
            </a:r>
          </a:p>
          <a:p>
            <a:pPr lvl="1"/>
            <a:r>
              <a:rPr lang="en-GB" dirty="0"/>
              <a:t>Counts every request, takes a 1-minute rolling average every 10s</a:t>
            </a:r>
          </a:p>
          <a:p>
            <a:pPr lvl="1"/>
            <a:r>
              <a:rPr lang="en-GB" dirty="0"/>
              <a:t>Test and measure each system 5 times and average the results</a:t>
            </a:r>
          </a:p>
          <a:p>
            <a:r>
              <a:rPr lang="en-GB" dirty="0"/>
              <a:t>Simulate skewed demand with Apache JMeter test plans</a:t>
            </a:r>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12</a:t>
            </a:fld>
            <a:endParaRPr lang="en-US" dirty="0"/>
          </a:p>
        </p:txBody>
      </p:sp>
    </p:spTree>
    <p:extLst>
      <p:ext uri="{BB962C8B-B14F-4D97-AF65-F5344CB8AC3E}">
        <p14:creationId xmlns:p14="http://schemas.microsoft.com/office/powerpoint/2010/main" val="4283894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A2459-E87A-4F3B-B7DD-085BC1C89F96}"/>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A550196C-C1D0-4274-A77A-06AAEC82A677}"/>
              </a:ext>
            </a:extLst>
          </p:cNvPr>
          <p:cNvSpPr>
            <a:spLocks noGrp="1"/>
          </p:cNvSpPr>
          <p:nvPr>
            <p:ph idx="1"/>
          </p:nvPr>
        </p:nvSpPr>
        <p:spPr/>
        <p:txBody>
          <a:bodyPr/>
          <a:lstStyle/>
          <a:p>
            <a:r>
              <a:rPr lang="en-GB" dirty="0"/>
              <a:t>Calibrate throughput measurements with </a:t>
            </a:r>
            <a:r>
              <a:rPr lang="en-GB" i="1" dirty="0"/>
              <a:t>Controls</a:t>
            </a:r>
            <a:endParaRPr lang="en-GB" dirty="0"/>
          </a:p>
          <a:p>
            <a:pPr lvl="1"/>
            <a:r>
              <a:rPr lang="en-GB" dirty="0"/>
              <a:t>Control RESTful API or Control ticket type</a:t>
            </a:r>
          </a:p>
          <a:p>
            <a:pPr lvl="1"/>
            <a:r>
              <a:rPr lang="en-GB" dirty="0"/>
              <a:t>No database access</a:t>
            </a:r>
          </a:p>
          <a:p>
            <a:pPr lvl="1"/>
            <a:r>
              <a:rPr lang="en-GB" dirty="0"/>
              <a:t>Record metrics, work out throughput without a database</a:t>
            </a:r>
          </a:p>
          <a:p>
            <a:r>
              <a:rPr lang="en-GB" dirty="0"/>
              <a:t>Must deliberately slow down databases</a:t>
            </a:r>
          </a:p>
          <a:p>
            <a:pPr lvl="1"/>
            <a:r>
              <a:rPr lang="en-GB" dirty="0"/>
              <a:t>Smallest virtual machines</a:t>
            </a:r>
          </a:p>
          <a:p>
            <a:pPr lvl="1"/>
            <a:r>
              <a:rPr lang="en-GB" dirty="0"/>
              <a:t>Turn off all caching</a:t>
            </a:r>
          </a:p>
          <a:p>
            <a:pPr lvl="1"/>
            <a:r>
              <a:rPr lang="en-GB" dirty="0"/>
              <a:t>Turn on 100% query tracing</a:t>
            </a:r>
          </a:p>
        </p:txBody>
      </p:sp>
      <p:sp>
        <p:nvSpPr>
          <p:cNvPr id="4" name="Slide Number Placeholder 3">
            <a:extLst>
              <a:ext uri="{FF2B5EF4-FFF2-40B4-BE49-F238E27FC236}">
                <a16:creationId xmlns:a16="http://schemas.microsoft.com/office/drawing/2014/main" id="{10D46A74-DB11-47C3-AC72-CACFB06C782C}"/>
              </a:ext>
            </a:extLst>
          </p:cNvPr>
          <p:cNvSpPr>
            <a:spLocks noGrp="1"/>
          </p:cNvSpPr>
          <p:nvPr>
            <p:ph type="sldNum" sz="quarter" idx="12"/>
          </p:nvPr>
        </p:nvSpPr>
        <p:spPr/>
        <p:txBody>
          <a:bodyPr/>
          <a:lstStyle/>
          <a:p>
            <a:fld id="{401CF334-2D5C-4859-84A6-CA7E6E43FAEB}" type="slidenum">
              <a:rPr lang="en-US" smtClean="0"/>
              <a:pPr/>
              <a:t>13</a:t>
            </a:fld>
            <a:endParaRPr lang="en-US" dirty="0"/>
          </a:p>
        </p:txBody>
      </p:sp>
    </p:spTree>
    <p:extLst>
      <p:ext uri="{BB962C8B-B14F-4D97-AF65-F5344CB8AC3E}">
        <p14:creationId xmlns:p14="http://schemas.microsoft.com/office/powerpoint/2010/main" val="451545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Testing - JMeter</a:t>
            </a:r>
          </a:p>
        </p:txBody>
      </p:sp>
      <p:pic>
        <p:nvPicPr>
          <p:cNvPr id="7" name="Content Placeholder 6">
            <a:extLst>
              <a:ext uri="{FF2B5EF4-FFF2-40B4-BE49-F238E27FC236}">
                <a16:creationId xmlns:a16="http://schemas.microsoft.com/office/drawing/2014/main" id="{99EF6544-9273-4048-A152-0C7BE12CBCA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55281" b="55690"/>
          <a:stretch/>
        </p:blipFill>
        <p:spPr>
          <a:xfrm>
            <a:off x="1061093" y="1846262"/>
            <a:ext cx="7021814" cy="4348407"/>
          </a:xfrm>
        </p:spPr>
      </p:pic>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14</a:t>
            </a:fld>
            <a:endParaRPr lang="en-US" dirty="0"/>
          </a:p>
        </p:txBody>
      </p:sp>
    </p:spTree>
    <p:extLst>
      <p:ext uri="{BB962C8B-B14F-4D97-AF65-F5344CB8AC3E}">
        <p14:creationId xmlns:p14="http://schemas.microsoft.com/office/powerpoint/2010/main" val="1482572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1</a:t>
            </a:r>
          </a:p>
        </p:txBody>
      </p:sp>
      <p:sp>
        <p:nvSpPr>
          <p:cNvPr id="3" name="Content Placeholder 2"/>
          <p:cNvSpPr>
            <a:spLocks noGrp="1"/>
          </p:cNvSpPr>
          <p:nvPr>
            <p:ph idx="1"/>
          </p:nvPr>
        </p:nvSpPr>
        <p:spPr/>
        <p:txBody>
          <a:bodyPr/>
          <a:lstStyle/>
          <a:p>
            <a:r>
              <a:rPr lang="en-GB" dirty="0"/>
              <a:t>Simple microservices</a:t>
            </a:r>
          </a:p>
        </p:txBody>
      </p:sp>
      <p:sp>
        <p:nvSpPr>
          <p:cNvPr id="4" name="Slide Number Placeholder 3"/>
          <p:cNvSpPr>
            <a:spLocks noGrp="1"/>
          </p:cNvSpPr>
          <p:nvPr>
            <p:ph type="sldNum" sz="quarter" idx="12"/>
          </p:nvPr>
        </p:nvSpPr>
        <p:spPr/>
        <p:txBody>
          <a:bodyPr/>
          <a:lstStyle/>
          <a:p>
            <a:fld id="{401CF334-2D5C-4859-84A6-CA7E6E43FAEB}" type="slidenum">
              <a:rPr lang="en-US" smtClean="0"/>
              <a:t>15</a:t>
            </a:fld>
            <a:endParaRPr lang="en-US" dirty="0"/>
          </a:p>
        </p:txBody>
      </p:sp>
      <p:pic>
        <p:nvPicPr>
          <p:cNvPr id="9" name="Picture 8">
            <a:extLst>
              <a:ext uri="{FF2B5EF4-FFF2-40B4-BE49-F238E27FC236}">
                <a16:creationId xmlns:a16="http://schemas.microsoft.com/office/drawing/2014/main" id="{61FA615A-DEA3-4AEF-A8CC-3B764A3FB1D1}"/>
              </a:ext>
            </a:extLst>
          </p:cNvPr>
          <p:cNvPicPr>
            <a:picLocks noChangeAspect="1"/>
          </p:cNvPicPr>
          <p:nvPr/>
        </p:nvPicPr>
        <p:blipFill>
          <a:blip r:embed="rId3"/>
          <a:stretch>
            <a:fillRect/>
          </a:stretch>
        </p:blipFill>
        <p:spPr>
          <a:xfrm>
            <a:off x="539889" y="2328053"/>
            <a:ext cx="8109939" cy="3110400"/>
          </a:xfrm>
          <a:prstGeom prst="rect">
            <a:avLst/>
          </a:prstGeom>
        </p:spPr>
      </p:pic>
    </p:spTree>
    <p:extLst>
      <p:ext uri="{BB962C8B-B14F-4D97-AF65-F5344CB8AC3E}">
        <p14:creationId xmlns:p14="http://schemas.microsoft.com/office/powerpoint/2010/main" val="4155348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(model vs built)</a:t>
            </a:r>
          </a:p>
        </p:txBody>
      </p:sp>
      <p:sp>
        <p:nvSpPr>
          <p:cNvPr id="4" name="Slide Number Placeholder 3"/>
          <p:cNvSpPr>
            <a:spLocks noGrp="1"/>
          </p:cNvSpPr>
          <p:nvPr>
            <p:ph type="sldNum" sz="quarter" idx="12"/>
          </p:nvPr>
        </p:nvSpPr>
        <p:spPr/>
        <p:txBody>
          <a:bodyPr/>
          <a:lstStyle/>
          <a:p>
            <a:fld id="{401CF334-2D5C-4859-84A6-CA7E6E43FAEB}" type="slidenum">
              <a:rPr lang="en-US" smtClean="0"/>
              <a:t>16</a:t>
            </a:fld>
            <a:endParaRPr lang="en-US" dirty="0"/>
          </a:p>
        </p:txBody>
      </p:sp>
      <p:graphicFrame>
        <p:nvGraphicFramePr>
          <p:cNvPr id="3" name="Content Placeholder 2">
            <a:extLst>
              <a:ext uri="{FF2B5EF4-FFF2-40B4-BE49-F238E27FC236}">
                <a16:creationId xmlns:a16="http://schemas.microsoft.com/office/drawing/2014/main" id="{BD5498C4-A977-4556-94AD-206055018BC1}"/>
              </a:ext>
            </a:extLst>
          </p:cNvPr>
          <p:cNvGraphicFramePr>
            <a:graphicFrameLocks noGrp="1"/>
          </p:cNvGraphicFramePr>
          <p:nvPr>
            <p:ph sz="half" idx="1"/>
            <p:extLst>
              <p:ext uri="{D42A27DB-BD31-4B8C-83A1-F6EECF244321}">
                <p14:modId xmlns:p14="http://schemas.microsoft.com/office/powerpoint/2010/main" val="1316319544"/>
              </p:ext>
            </p:extLst>
          </p:nvPr>
        </p:nvGraphicFramePr>
        <p:xfrm>
          <a:off x="822325" y="1846263"/>
          <a:ext cx="3703638" cy="4288000"/>
        </p:xfrm>
        <a:graphic>
          <a:graphicData uri="http://schemas.openxmlformats.org/drawingml/2006/table">
            <a:tbl>
              <a:tblPr firstRow="1" bandRow="1">
                <a:tableStyleId>{2D5ABB26-0587-4C30-8999-92F81FD0307C}</a:tableStyleId>
              </a:tblPr>
              <a:tblGrid>
                <a:gridCol w="1234546">
                  <a:extLst>
                    <a:ext uri="{9D8B030D-6E8A-4147-A177-3AD203B41FA5}">
                      <a16:colId xmlns:a16="http://schemas.microsoft.com/office/drawing/2014/main" val="829038375"/>
                    </a:ext>
                  </a:extLst>
                </a:gridCol>
                <a:gridCol w="1234546">
                  <a:extLst>
                    <a:ext uri="{9D8B030D-6E8A-4147-A177-3AD203B41FA5}">
                      <a16:colId xmlns:a16="http://schemas.microsoft.com/office/drawing/2014/main" val="1199485241"/>
                    </a:ext>
                  </a:extLst>
                </a:gridCol>
                <a:gridCol w="1234546">
                  <a:extLst>
                    <a:ext uri="{9D8B030D-6E8A-4147-A177-3AD203B41FA5}">
                      <a16:colId xmlns:a16="http://schemas.microsoft.com/office/drawing/2014/main" val="158847110"/>
                    </a:ext>
                  </a:extLst>
                </a:gridCol>
              </a:tblGrid>
              <a:tr h="579600">
                <a:tc>
                  <a:txBody>
                    <a:bodyPr/>
                    <a:lstStyle/>
                    <a:p>
                      <a:pPr algn="ctr" fontAlgn="b"/>
                      <a:r>
                        <a:rPr lang="en-GB" sz="1600" b="1" i="0" u="none" strike="noStrike" dirty="0" smtClean="0">
                          <a:solidFill>
                            <a:srgbClr val="000000"/>
                          </a:solidFill>
                          <a:effectLst/>
                          <a:latin typeface="Calibri" panose="020F0502020204030204" pitchFamily="34" charset="0"/>
                        </a:rPr>
                        <a:t>Athletics</a:t>
                      </a:r>
                      <a:r>
                        <a:rPr lang="en-GB" sz="1600" b="1" i="0" u="none" strike="noStrike" baseline="0" dirty="0" smtClean="0">
                          <a:solidFill>
                            <a:srgbClr val="000000"/>
                          </a:solidFill>
                          <a:effectLst/>
                          <a:latin typeface="Calibri" panose="020F0502020204030204" pitchFamily="34" charset="0"/>
                        </a:rPr>
                        <a:t> Demand</a:t>
                      </a:r>
                      <a:endParaRPr lang="en-GB"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000000"/>
                          </a:solidFill>
                          <a:effectLst/>
                          <a:latin typeface="Calibri" panose="020F0502020204030204" pitchFamily="34" charset="0"/>
                        </a:rPr>
                        <a:t>Athletics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000000"/>
                          </a:solidFill>
                          <a:effectLst/>
                          <a:latin typeface="Calibri" panose="020F0502020204030204" pitchFamily="34" charset="0"/>
                        </a:rPr>
                        <a:t>Cycling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784446"/>
                  </a:ext>
                </a:extLst>
              </a:tr>
              <a:tr h="370840">
                <a:tc>
                  <a:txBody>
                    <a:bodyPr/>
                    <a:lstStyle/>
                    <a:p>
                      <a:pPr algn="ctr" fontAlgn="b"/>
                      <a:r>
                        <a:rPr lang="en-GB" sz="1600" b="0" i="0" u="none" strike="noStrike" dirty="0">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6634615"/>
                  </a:ext>
                </a:extLst>
              </a:tr>
              <a:tr h="370840">
                <a:tc>
                  <a:txBody>
                    <a:bodyPr/>
                    <a:lstStyle/>
                    <a:p>
                      <a:pPr algn="ctr" fontAlgn="b"/>
                      <a:r>
                        <a:rPr lang="en-GB" sz="1600" b="0" i="0" u="none" strike="noStrike" dirty="0">
                          <a:solidFill>
                            <a:srgbClr val="000000"/>
                          </a:solidFill>
                          <a:effectLst/>
                          <a:latin typeface="Calibri" panose="020F050202020403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1.83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a:solidFill>
                            <a:srgbClr val="FF0000"/>
                          </a:solidFill>
                          <a:effectLst/>
                          <a:latin typeface="Calibri" panose="020F0502020204030204" pitchFamily="34" charset="0"/>
                        </a:rPr>
                        <a:t>0.97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4911791"/>
                  </a:ext>
                </a:extLst>
              </a:tr>
              <a:tr h="370840">
                <a:tc>
                  <a:txBody>
                    <a:bodyPr/>
                    <a:lstStyle/>
                    <a:p>
                      <a:pPr algn="ctr" fontAlgn="b"/>
                      <a:r>
                        <a:rPr lang="en-GB" sz="1600" b="0" i="0" u="none" strike="noStrike" dirty="0">
                          <a:solidFill>
                            <a:srgbClr val="000000"/>
                          </a:solidFill>
                          <a:effectLst/>
                          <a:latin typeface="Calibri" panose="020F050202020403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2.55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a:solidFill>
                            <a:srgbClr val="FF0000"/>
                          </a:solidFill>
                          <a:effectLst/>
                          <a:latin typeface="Calibri" panose="020F0502020204030204" pitchFamily="34" charset="0"/>
                        </a:rPr>
                        <a:t>0.97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4649595"/>
                  </a:ext>
                </a:extLst>
              </a:tr>
              <a:tr h="370840">
                <a:tc>
                  <a:txBody>
                    <a:bodyPr/>
                    <a:lstStyle/>
                    <a:p>
                      <a:pPr algn="ctr" fontAlgn="b"/>
                      <a:r>
                        <a:rPr lang="en-GB" sz="1600" b="0" i="0" u="none" strike="noStrike" dirty="0">
                          <a:solidFill>
                            <a:srgbClr val="00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3.14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4202350"/>
                  </a:ext>
                </a:extLst>
              </a:tr>
              <a:tr h="370840">
                <a:tc>
                  <a:txBody>
                    <a:bodyPr/>
                    <a:lstStyle/>
                    <a:p>
                      <a:pPr algn="ctr" fontAlgn="b"/>
                      <a:r>
                        <a:rPr lang="en-GB" sz="1600" b="0" i="0" u="none" strike="noStrike" dirty="0">
                          <a:solidFill>
                            <a:srgbClr val="000000"/>
                          </a:solidFill>
                          <a:effectLst/>
                          <a:latin typeface="Calibri" panose="020F050202020403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3.61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4236534"/>
                  </a:ext>
                </a:extLst>
              </a:tr>
              <a:tr h="370840">
                <a:tc>
                  <a:txBody>
                    <a:bodyPr/>
                    <a:lstStyle/>
                    <a:p>
                      <a:pPr algn="ctr" fontAlgn="b"/>
                      <a:r>
                        <a:rPr lang="en-GB" sz="1600" b="0" i="0" u="none" strike="noStrike" dirty="0">
                          <a:solidFill>
                            <a:srgbClr val="000000"/>
                          </a:solidFill>
                          <a:effectLst/>
                          <a:latin typeface="Calibri" panose="020F050202020403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3.99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8888178"/>
                  </a:ext>
                </a:extLst>
              </a:tr>
              <a:tr h="370840">
                <a:tc>
                  <a:txBody>
                    <a:bodyPr/>
                    <a:lstStyle/>
                    <a:p>
                      <a:pPr algn="ctr" fontAlgn="b"/>
                      <a:r>
                        <a:rPr lang="en-GB" sz="1600" b="0" i="0" u="none" strike="noStrike" dirty="0">
                          <a:solidFill>
                            <a:srgbClr val="000000"/>
                          </a:solidFill>
                          <a:effectLst/>
                          <a:latin typeface="Calibri" panose="020F050202020403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9125017"/>
                  </a:ext>
                </a:extLst>
              </a:tr>
              <a:tr h="370840">
                <a:tc>
                  <a:txBody>
                    <a:bodyPr/>
                    <a:lstStyle/>
                    <a:p>
                      <a:pPr algn="ctr" fontAlgn="b"/>
                      <a:r>
                        <a:rPr lang="en-GB" sz="1600" b="0" i="0" u="none" strike="noStrike" dirty="0">
                          <a:solidFill>
                            <a:srgbClr val="000000"/>
                          </a:solidFill>
                          <a:effectLst/>
                          <a:latin typeface="Calibri" panose="020F050202020403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4.55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049790"/>
                  </a:ext>
                </a:extLst>
              </a:tr>
              <a:tr h="370840">
                <a:tc>
                  <a:txBody>
                    <a:bodyPr/>
                    <a:lstStyle/>
                    <a:p>
                      <a:pPr algn="ctr" fontAlgn="b"/>
                      <a:r>
                        <a:rPr lang="en-GB" sz="1600" b="0" i="0" u="none" strike="noStrike" dirty="0">
                          <a:solidFill>
                            <a:srgbClr val="000000"/>
                          </a:solidFill>
                          <a:effectLst/>
                          <a:latin typeface="Calibri" panose="020F050202020403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4.75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3353577"/>
                  </a:ext>
                </a:extLst>
              </a:tr>
              <a:tr h="370840">
                <a:tc>
                  <a:txBody>
                    <a:bodyPr/>
                    <a:lstStyle/>
                    <a:p>
                      <a:pPr algn="ctr" fontAlgn="b"/>
                      <a:r>
                        <a:rPr lang="en-GB" sz="1600" b="0" i="0" u="none" strike="noStrike" dirty="0">
                          <a:solidFill>
                            <a:srgbClr val="000000"/>
                          </a:solidFill>
                          <a:effectLst/>
                          <a:latin typeface="Calibri" panose="020F050202020403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4.92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8226206"/>
                  </a:ext>
                </a:extLst>
              </a:tr>
            </a:tbl>
          </a:graphicData>
        </a:graphic>
      </p:graphicFrame>
      <p:graphicFrame>
        <p:nvGraphicFramePr>
          <p:cNvPr id="6" name="Content Placeholder 5">
            <a:extLst>
              <a:ext uri="{FF2B5EF4-FFF2-40B4-BE49-F238E27FC236}">
                <a16:creationId xmlns:a16="http://schemas.microsoft.com/office/drawing/2014/main" id="{D07AB740-950C-48FB-8EA9-7702A460AB38}"/>
              </a:ext>
            </a:extLst>
          </p:cNvPr>
          <p:cNvGraphicFramePr>
            <a:graphicFrameLocks noGrp="1"/>
          </p:cNvGraphicFramePr>
          <p:nvPr>
            <p:ph sz="half" idx="2"/>
            <p:extLst>
              <p:ext uri="{D42A27DB-BD31-4B8C-83A1-F6EECF244321}">
                <p14:modId xmlns:p14="http://schemas.microsoft.com/office/powerpoint/2010/main" val="507361310"/>
              </p:ext>
            </p:extLst>
          </p:nvPr>
        </p:nvGraphicFramePr>
        <p:xfrm>
          <a:off x="4664075" y="1846263"/>
          <a:ext cx="3702052" cy="4287520"/>
        </p:xfrm>
        <a:graphic>
          <a:graphicData uri="http://schemas.openxmlformats.org/drawingml/2006/table">
            <a:tbl>
              <a:tblPr firstRow="1" bandRow="1">
                <a:tableStyleId>{2D5ABB26-0587-4C30-8999-92F81FD0307C}</a:tableStyleId>
              </a:tblPr>
              <a:tblGrid>
                <a:gridCol w="925513">
                  <a:extLst>
                    <a:ext uri="{9D8B030D-6E8A-4147-A177-3AD203B41FA5}">
                      <a16:colId xmlns:a16="http://schemas.microsoft.com/office/drawing/2014/main" val="3688533789"/>
                    </a:ext>
                  </a:extLst>
                </a:gridCol>
                <a:gridCol w="925513">
                  <a:extLst>
                    <a:ext uri="{9D8B030D-6E8A-4147-A177-3AD203B41FA5}">
                      <a16:colId xmlns:a16="http://schemas.microsoft.com/office/drawing/2014/main" val="963036855"/>
                    </a:ext>
                  </a:extLst>
                </a:gridCol>
                <a:gridCol w="925513">
                  <a:extLst>
                    <a:ext uri="{9D8B030D-6E8A-4147-A177-3AD203B41FA5}">
                      <a16:colId xmlns:a16="http://schemas.microsoft.com/office/drawing/2014/main" val="2556562809"/>
                    </a:ext>
                  </a:extLst>
                </a:gridCol>
                <a:gridCol w="925513">
                  <a:extLst>
                    <a:ext uri="{9D8B030D-6E8A-4147-A177-3AD203B41FA5}">
                      <a16:colId xmlns:a16="http://schemas.microsoft.com/office/drawing/2014/main" val="2948854765"/>
                    </a:ext>
                  </a:extLst>
                </a:gridCol>
              </a:tblGrid>
              <a:tr h="370840">
                <a:tc>
                  <a:txBody>
                    <a:bodyPr/>
                    <a:lstStyle/>
                    <a:p>
                      <a:pPr algn="ctr" fontAlgn="b"/>
                      <a:r>
                        <a:rPr lang="en-GB" sz="1600" b="1" i="0" u="none" strike="noStrike" dirty="0" smtClean="0">
                          <a:solidFill>
                            <a:srgbClr val="000000"/>
                          </a:solidFill>
                          <a:effectLst/>
                          <a:latin typeface="Calibri" panose="020F0502020204030204" pitchFamily="34" charset="0"/>
                        </a:rPr>
                        <a:t>Athletics</a:t>
                      </a:r>
                      <a:r>
                        <a:rPr lang="en-GB" sz="1600" b="1" i="0" u="none" strike="noStrike" baseline="0" dirty="0" smtClean="0">
                          <a:solidFill>
                            <a:srgbClr val="000000"/>
                          </a:solidFill>
                          <a:effectLst/>
                          <a:latin typeface="Calibri" panose="020F0502020204030204" pitchFamily="34" charset="0"/>
                        </a:rPr>
                        <a:t> Demand</a:t>
                      </a:r>
                      <a:endParaRPr lang="en-GB"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000000"/>
                          </a:solidFill>
                          <a:effectLst/>
                          <a:latin typeface="Calibri" panose="020F0502020204030204" pitchFamily="34" charset="0"/>
                        </a:rPr>
                        <a:t>Athletics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000000"/>
                          </a:solidFill>
                          <a:effectLst/>
                          <a:latin typeface="Calibri" panose="020F0502020204030204" pitchFamily="34" charset="0"/>
                        </a:rPr>
                        <a:t>Cycling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latin typeface="+mn-lt"/>
                        </a:rPr>
                        <a:t>Cycling control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2292660"/>
                  </a:ext>
                </a:extLst>
              </a:tr>
              <a:tr h="370840">
                <a:tc>
                  <a:txBody>
                    <a:bodyPr/>
                    <a:lstStyle/>
                    <a:p>
                      <a:pPr algn="ctr" fontAlgn="b"/>
                      <a:r>
                        <a:rPr lang="en-GB" sz="1600" b="0" i="0" u="none" strike="noStrike" dirty="0">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mn-lt"/>
                        </a:rPr>
                        <a:t>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9198107"/>
                  </a:ext>
                </a:extLst>
              </a:tr>
              <a:tr h="370840">
                <a:tc>
                  <a:txBody>
                    <a:bodyPr/>
                    <a:lstStyle/>
                    <a:p>
                      <a:pPr algn="ctr" fontAlgn="b"/>
                      <a:r>
                        <a:rPr lang="en-GB" sz="1600" b="0" i="0" u="none" strike="noStrike" dirty="0">
                          <a:solidFill>
                            <a:srgbClr val="000000"/>
                          </a:solidFill>
                          <a:effectLst/>
                          <a:latin typeface="Calibri" panose="020F050202020403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mn-lt"/>
                        </a:rPr>
                        <a:t>1.72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0.88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7763950"/>
                  </a:ext>
                </a:extLst>
              </a:tr>
              <a:tr h="370840">
                <a:tc>
                  <a:txBody>
                    <a:bodyPr/>
                    <a:lstStyle/>
                    <a:p>
                      <a:pPr algn="ctr" fontAlgn="b"/>
                      <a:r>
                        <a:rPr lang="en-GB" sz="1600" b="0" i="0" u="none" strike="noStrike" dirty="0">
                          <a:solidFill>
                            <a:srgbClr val="000000"/>
                          </a:solidFill>
                          <a:effectLst/>
                          <a:latin typeface="Calibri" panose="020F050202020403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mn-lt"/>
                        </a:rPr>
                        <a:t>2.56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0.88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0579278"/>
                  </a:ext>
                </a:extLst>
              </a:tr>
              <a:tr h="370840">
                <a:tc>
                  <a:txBody>
                    <a:bodyPr/>
                    <a:lstStyle/>
                    <a:p>
                      <a:pPr algn="ctr" fontAlgn="b"/>
                      <a:r>
                        <a:rPr lang="en-GB" sz="1600" b="0" i="0" u="none" strike="noStrike" dirty="0">
                          <a:solidFill>
                            <a:srgbClr val="00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mn-lt"/>
                        </a:rPr>
                        <a:t>3.36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0.87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4016395"/>
                  </a:ext>
                </a:extLst>
              </a:tr>
              <a:tr h="370840">
                <a:tc>
                  <a:txBody>
                    <a:bodyPr/>
                    <a:lstStyle/>
                    <a:p>
                      <a:pPr algn="ctr" fontAlgn="b"/>
                      <a:r>
                        <a:rPr lang="en-GB" sz="1600" b="0" i="0" u="none" strike="noStrike" dirty="0">
                          <a:solidFill>
                            <a:srgbClr val="000000"/>
                          </a:solidFill>
                          <a:effectLst/>
                          <a:latin typeface="Calibri" panose="020F050202020403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mn-lt"/>
                        </a:rPr>
                        <a:t>4.08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3956828"/>
                  </a:ext>
                </a:extLst>
              </a:tr>
              <a:tr h="370840">
                <a:tc>
                  <a:txBody>
                    <a:bodyPr/>
                    <a:lstStyle/>
                    <a:p>
                      <a:pPr algn="ctr" fontAlgn="b"/>
                      <a:r>
                        <a:rPr lang="en-GB" sz="1600" b="0" i="0" u="none" strike="noStrike" dirty="0">
                          <a:solidFill>
                            <a:srgbClr val="000000"/>
                          </a:solidFill>
                          <a:effectLst/>
                          <a:latin typeface="Calibri" panose="020F050202020403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mn-lt"/>
                        </a:rPr>
                        <a:t>4.78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0.84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5100086"/>
                  </a:ext>
                </a:extLst>
              </a:tr>
              <a:tr h="370840">
                <a:tc>
                  <a:txBody>
                    <a:bodyPr/>
                    <a:lstStyle/>
                    <a:p>
                      <a:pPr algn="ctr" fontAlgn="b"/>
                      <a:r>
                        <a:rPr lang="en-GB" sz="1600" b="0" i="0" u="none" strike="noStrike" dirty="0">
                          <a:solidFill>
                            <a:srgbClr val="000000"/>
                          </a:solidFill>
                          <a:effectLst/>
                          <a:latin typeface="Calibri" panose="020F050202020403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mn-lt"/>
                        </a:rPr>
                        <a:t>5.57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5703273"/>
                  </a:ext>
                </a:extLst>
              </a:tr>
              <a:tr h="370840">
                <a:tc>
                  <a:txBody>
                    <a:bodyPr/>
                    <a:lstStyle/>
                    <a:p>
                      <a:pPr algn="ctr" fontAlgn="b"/>
                      <a:r>
                        <a:rPr lang="en-GB" sz="1600" b="0" i="0" u="none" strike="noStrike" dirty="0">
                          <a:solidFill>
                            <a:srgbClr val="000000"/>
                          </a:solidFill>
                          <a:effectLst/>
                          <a:latin typeface="Calibri" panose="020F050202020403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mn-lt"/>
                        </a:rPr>
                        <a:t>6.04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7366968"/>
                  </a:ext>
                </a:extLst>
              </a:tr>
              <a:tr h="370840">
                <a:tc>
                  <a:txBody>
                    <a:bodyPr/>
                    <a:lstStyle/>
                    <a:p>
                      <a:pPr algn="ctr" fontAlgn="b"/>
                      <a:r>
                        <a:rPr lang="en-GB" sz="1600" b="0" i="0" u="none" strike="noStrike" dirty="0">
                          <a:solidFill>
                            <a:srgbClr val="000000"/>
                          </a:solidFill>
                          <a:effectLst/>
                          <a:latin typeface="Calibri" panose="020F050202020403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mn-lt"/>
                        </a:rPr>
                        <a:t>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481939"/>
                  </a:ext>
                </a:extLst>
              </a:tr>
              <a:tr h="370840">
                <a:tc>
                  <a:txBody>
                    <a:bodyPr/>
                    <a:lstStyle/>
                    <a:p>
                      <a:pPr algn="ctr" fontAlgn="b"/>
                      <a:r>
                        <a:rPr lang="en-GB" sz="1600" b="0" i="0" u="none" strike="noStrike" dirty="0">
                          <a:solidFill>
                            <a:srgbClr val="000000"/>
                          </a:solidFill>
                          <a:effectLst/>
                          <a:latin typeface="Calibri" panose="020F050202020403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mn-lt"/>
                        </a:rPr>
                        <a:t>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9313857"/>
                  </a:ext>
                </a:extLst>
              </a:tr>
            </a:tbl>
          </a:graphicData>
        </a:graphic>
      </p:graphicFrame>
    </p:spTree>
    <p:extLst>
      <p:ext uri="{BB962C8B-B14F-4D97-AF65-F5344CB8AC3E}">
        <p14:creationId xmlns:p14="http://schemas.microsoft.com/office/powerpoint/2010/main" val="771969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2</a:t>
            </a:r>
          </a:p>
        </p:txBody>
      </p:sp>
      <p:sp>
        <p:nvSpPr>
          <p:cNvPr id="3" name="Content Placeholder 2"/>
          <p:cNvSpPr>
            <a:spLocks noGrp="1"/>
          </p:cNvSpPr>
          <p:nvPr>
            <p:ph idx="1"/>
          </p:nvPr>
        </p:nvSpPr>
        <p:spPr/>
        <p:txBody>
          <a:bodyPr/>
          <a:lstStyle/>
          <a:p>
            <a:r>
              <a:rPr lang="en-GB" dirty="0"/>
              <a:t>Shared Queue and Distributed Database</a:t>
            </a:r>
          </a:p>
        </p:txBody>
      </p:sp>
      <p:sp>
        <p:nvSpPr>
          <p:cNvPr id="4" name="Slide Number Placeholder 3"/>
          <p:cNvSpPr>
            <a:spLocks noGrp="1"/>
          </p:cNvSpPr>
          <p:nvPr>
            <p:ph type="sldNum" sz="quarter" idx="12"/>
          </p:nvPr>
        </p:nvSpPr>
        <p:spPr/>
        <p:txBody>
          <a:bodyPr/>
          <a:lstStyle/>
          <a:p>
            <a:fld id="{401CF334-2D5C-4859-84A6-CA7E6E43FAEB}" type="slidenum">
              <a:rPr lang="en-US" smtClean="0"/>
              <a:t>17</a:t>
            </a:fld>
            <a:endParaRPr lang="en-US" dirty="0"/>
          </a:p>
        </p:txBody>
      </p:sp>
      <p:pic>
        <p:nvPicPr>
          <p:cNvPr id="5" name="Picture 4">
            <a:extLst>
              <a:ext uri="{FF2B5EF4-FFF2-40B4-BE49-F238E27FC236}">
                <a16:creationId xmlns:a16="http://schemas.microsoft.com/office/drawing/2014/main" id="{BAE0C57A-C977-4A8F-91ED-3571C8497E67}"/>
              </a:ext>
            </a:extLst>
          </p:cNvPr>
          <p:cNvPicPr>
            <a:picLocks noChangeAspect="1"/>
          </p:cNvPicPr>
          <p:nvPr/>
        </p:nvPicPr>
        <p:blipFill>
          <a:blip r:embed="rId3"/>
          <a:stretch>
            <a:fillRect/>
          </a:stretch>
        </p:blipFill>
        <p:spPr>
          <a:xfrm>
            <a:off x="539889" y="2328053"/>
            <a:ext cx="8109939" cy="3110400"/>
          </a:xfrm>
          <a:prstGeom prst="rect">
            <a:avLst/>
          </a:prstGeom>
        </p:spPr>
      </p:pic>
    </p:spTree>
    <p:extLst>
      <p:ext uri="{BB962C8B-B14F-4D97-AF65-F5344CB8AC3E}">
        <p14:creationId xmlns:p14="http://schemas.microsoft.com/office/powerpoint/2010/main" val="1568543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(model vs built)</a:t>
            </a:r>
          </a:p>
        </p:txBody>
      </p:sp>
      <p:sp>
        <p:nvSpPr>
          <p:cNvPr id="4" name="Slide Number Placeholder 3"/>
          <p:cNvSpPr>
            <a:spLocks noGrp="1"/>
          </p:cNvSpPr>
          <p:nvPr>
            <p:ph type="sldNum" sz="quarter" idx="12"/>
          </p:nvPr>
        </p:nvSpPr>
        <p:spPr/>
        <p:txBody>
          <a:bodyPr/>
          <a:lstStyle/>
          <a:p>
            <a:fld id="{401CF334-2D5C-4859-84A6-CA7E6E43FAEB}" type="slidenum">
              <a:rPr lang="en-US" smtClean="0"/>
              <a:t>18</a:t>
            </a:fld>
            <a:endParaRPr lang="en-US" dirty="0"/>
          </a:p>
        </p:txBody>
      </p:sp>
      <p:graphicFrame>
        <p:nvGraphicFramePr>
          <p:cNvPr id="3" name="Content Placeholder 2">
            <a:extLst>
              <a:ext uri="{FF2B5EF4-FFF2-40B4-BE49-F238E27FC236}">
                <a16:creationId xmlns:a16="http://schemas.microsoft.com/office/drawing/2014/main" id="{9AA7BDB3-79D8-4BB0-AE04-6107588830F8}"/>
              </a:ext>
            </a:extLst>
          </p:cNvPr>
          <p:cNvGraphicFramePr>
            <a:graphicFrameLocks noGrp="1"/>
          </p:cNvGraphicFramePr>
          <p:nvPr>
            <p:ph sz="half" idx="1"/>
            <p:extLst>
              <p:ext uri="{D42A27DB-BD31-4B8C-83A1-F6EECF244321}">
                <p14:modId xmlns:p14="http://schemas.microsoft.com/office/powerpoint/2010/main" val="974765656"/>
              </p:ext>
            </p:extLst>
          </p:nvPr>
        </p:nvGraphicFramePr>
        <p:xfrm>
          <a:off x="822325" y="1846263"/>
          <a:ext cx="3703640" cy="4205605"/>
        </p:xfrm>
        <a:graphic>
          <a:graphicData uri="http://schemas.openxmlformats.org/drawingml/2006/table">
            <a:tbl>
              <a:tblPr firstRow="1" bandRow="1">
                <a:tableStyleId>{2D5ABB26-0587-4C30-8999-92F81FD0307C}</a:tableStyleId>
              </a:tblPr>
              <a:tblGrid>
                <a:gridCol w="925910">
                  <a:extLst>
                    <a:ext uri="{9D8B030D-6E8A-4147-A177-3AD203B41FA5}">
                      <a16:colId xmlns:a16="http://schemas.microsoft.com/office/drawing/2014/main" val="791477570"/>
                    </a:ext>
                  </a:extLst>
                </a:gridCol>
                <a:gridCol w="925910">
                  <a:extLst>
                    <a:ext uri="{9D8B030D-6E8A-4147-A177-3AD203B41FA5}">
                      <a16:colId xmlns:a16="http://schemas.microsoft.com/office/drawing/2014/main" val="3320672312"/>
                    </a:ext>
                  </a:extLst>
                </a:gridCol>
                <a:gridCol w="925910">
                  <a:extLst>
                    <a:ext uri="{9D8B030D-6E8A-4147-A177-3AD203B41FA5}">
                      <a16:colId xmlns:a16="http://schemas.microsoft.com/office/drawing/2014/main" val="4138765786"/>
                    </a:ext>
                  </a:extLst>
                </a:gridCol>
                <a:gridCol w="925910">
                  <a:extLst>
                    <a:ext uri="{9D8B030D-6E8A-4147-A177-3AD203B41FA5}">
                      <a16:colId xmlns:a16="http://schemas.microsoft.com/office/drawing/2014/main" val="4001065859"/>
                    </a:ext>
                  </a:extLst>
                </a:gridCol>
              </a:tblGrid>
              <a:tr h="370840">
                <a:tc>
                  <a:txBody>
                    <a:bodyPr/>
                    <a:lstStyle/>
                    <a:p>
                      <a:pPr algn="ctr" fontAlgn="b"/>
                      <a:r>
                        <a:rPr lang="en-GB" sz="1600" b="1" i="0" u="none" strike="noStrike" dirty="0" smtClean="0">
                          <a:solidFill>
                            <a:srgbClr val="000000"/>
                          </a:solidFill>
                          <a:effectLst/>
                          <a:latin typeface="Calibri" panose="020F0502020204030204" pitchFamily="34" charset="0"/>
                        </a:rPr>
                        <a:t>Athletics</a:t>
                      </a:r>
                      <a:r>
                        <a:rPr lang="en-GB" sz="1600" b="1" i="0" u="none" strike="noStrike" baseline="0" dirty="0" smtClean="0">
                          <a:solidFill>
                            <a:srgbClr val="000000"/>
                          </a:solidFill>
                          <a:effectLst/>
                          <a:latin typeface="Calibri" panose="020F0502020204030204" pitchFamily="34" charset="0"/>
                        </a:rPr>
                        <a:t> Demand</a:t>
                      </a:r>
                      <a:endParaRPr lang="en-GB"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000000"/>
                          </a:solidFill>
                          <a:effectLst/>
                          <a:latin typeface="Calibri" panose="020F0502020204030204" pitchFamily="34" charset="0"/>
                        </a:rPr>
                        <a:t>Athletics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000000"/>
                          </a:solidFill>
                          <a:effectLst/>
                          <a:latin typeface="Calibri" panose="020F0502020204030204" pitchFamily="34" charset="0"/>
                        </a:rPr>
                        <a:t>Cycling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000000"/>
                          </a:solidFill>
                          <a:effectLst/>
                          <a:latin typeface="Calibri" panose="020F0502020204030204" pitchFamily="34" charset="0"/>
                        </a:rPr>
                        <a:t>Ratio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7404003"/>
                  </a:ext>
                </a:extLst>
              </a:tr>
              <a:tr h="370840">
                <a:tc>
                  <a:txBody>
                    <a:bodyPr/>
                    <a:lstStyle/>
                    <a:p>
                      <a:pPr algn="ctr" fontAlgn="b"/>
                      <a:r>
                        <a:rPr lang="en-GB" sz="1600" b="0" i="0" u="none" strike="noStrike" dirty="0">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5821950"/>
                  </a:ext>
                </a:extLst>
              </a:tr>
              <a:tr h="370840">
                <a:tc>
                  <a:txBody>
                    <a:bodyPr/>
                    <a:lstStyle/>
                    <a:p>
                      <a:pPr algn="ctr" fontAlgn="b"/>
                      <a:r>
                        <a:rPr lang="en-GB" sz="1600" b="0" i="0" u="none" strike="noStrike" dirty="0">
                          <a:solidFill>
                            <a:srgbClr val="000000"/>
                          </a:solidFill>
                          <a:effectLst/>
                          <a:latin typeface="Calibri" panose="020F050202020403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9566577"/>
                  </a:ext>
                </a:extLst>
              </a:tr>
              <a:tr h="370840">
                <a:tc>
                  <a:txBody>
                    <a:bodyPr/>
                    <a:lstStyle/>
                    <a:p>
                      <a:pPr algn="ctr" fontAlgn="b"/>
                      <a:r>
                        <a:rPr lang="en-GB" sz="1600" b="0" i="0" u="none" strike="noStrike" dirty="0">
                          <a:solidFill>
                            <a:srgbClr val="000000"/>
                          </a:solidFill>
                          <a:effectLst/>
                          <a:latin typeface="Calibri" panose="020F050202020403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2.99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1689313"/>
                  </a:ext>
                </a:extLst>
              </a:tr>
              <a:tr h="370840">
                <a:tc>
                  <a:txBody>
                    <a:bodyPr/>
                    <a:lstStyle/>
                    <a:p>
                      <a:pPr algn="ctr" fontAlgn="b"/>
                      <a:r>
                        <a:rPr lang="en-GB" sz="1600" b="0" i="0" u="none" strike="noStrike" dirty="0">
                          <a:solidFill>
                            <a:srgbClr val="00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0.97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449745"/>
                  </a:ext>
                </a:extLst>
              </a:tr>
              <a:tr h="370840">
                <a:tc>
                  <a:txBody>
                    <a:bodyPr/>
                    <a:lstStyle/>
                    <a:p>
                      <a:pPr algn="ctr" fontAlgn="b"/>
                      <a:r>
                        <a:rPr lang="en-GB" sz="1600" b="0" i="0" u="none" strike="noStrike" dirty="0">
                          <a:solidFill>
                            <a:srgbClr val="000000"/>
                          </a:solidFill>
                          <a:effectLst/>
                          <a:latin typeface="Calibri" panose="020F050202020403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4.47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0.89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831617"/>
                  </a:ext>
                </a:extLst>
              </a:tr>
              <a:tr h="370840">
                <a:tc>
                  <a:txBody>
                    <a:bodyPr/>
                    <a:lstStyle/>
                    <a:p>
                      <a:pPr algn="ctr" fontAlgn="b"/>
                      <a:r>
                        <a:rPr lang="en-GB" sz="1600" b="0" i="0" u="none" strike="noStrike" dirty="0">
                          <a:solidFill>
                            <a:srgbClr val="000000"/>
                          </a:solidFill>
                          <a:effectLst/>
                          <a:latin typeface="Calibri" panose="020F050202020403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4.69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0.78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9780611"/>
                  </a:ext>
                </a:extLst>
              </a:tr>
              <a:tr h="370840">
                <a:tc>
                  <a:txBody>
                    <a:bodyPr/>
                    <a:lstStyle/>
                    <a:p>
                      <a:pPr algn="ctr" fontAlgn="b"/>
                      <a:r>
                        <a:rPr lang="en-GB" sz="1600" b="0" i="0" u="none" strike="noStrike" dirty="0">
                          <a:solidFill>
                            <a:srgbClr val="000000"/>
                          </a:solidFill>
                          <a:effectLst/>
                          <a:latin typeface="Calibri" panose="020F050202020403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4.74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0.68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9971297"/>
                  </a:ext>
                </a:extLst>
              </a:tr>
              <a:tr h="370840">
                <a:tc>
                  <a:txBody>
                    <a:bodyPr/>
                    <a:lstStyle/>
                    <a:p>
                      <a:pPr algn="ctr" fontAlgn="b"/>
                      <a:r>
                        <a:rPr lang="en-GB" sz="1600" b="0" i="0" u="none" strike="noStrike" dirty="0">
                          <a:solidFill>
                            <a:srgbClr val="000000"/>
                          </a:solidFill>
                          <a:effectLst/>
                          <a:latin typeface="Calibri" panose="020F050202020403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4.76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0.59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3766239"/>
                  </a:ext>
                </a:extLst>
              </a:tr>
              <a:tr h="370840">
                <a:tc>
                  <a:txBody>
                    <a:bodyPr/>
                    <a:lstStyle/>
                    <a:p>
                      <a:pPr algn="ctr" fontAlgn="b"/>
                      <a:r>
                        <a:rPr lang="en-GB" sz="1600" b="0" i="0" u="none" strike="noStrike" dirty="0">
                          <a:solidFill>
                            <a:srgbClr val="000000"/>
                          </a:solidFill>
                          <a:effectLst/>
                          <a:latin typeface="Calibri" panose="020F050202020403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4.76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0.53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5020474"/>
                  </a:ext>
                </a:extLst>
              </a:tr>
              <a:tr h="370840">
                <a:tc>
                  <a:txBody>
                    <a:bodyPr/>
                    <a:lstStyle/>
                    <a:p>
                      <a:pPr algn="ctr" fontAlgn="b"/>
                      <a:r>
                        <a:rPr lang="en-GB" sz="1600" b="0" i="0" u="none" strike="noStrike" dirty="0">
                          <a:solidFill>
                            <a:srgbClr val="000000"/>
                          </a:solidFill>
                          <a:effectLst/>
                          <a:latin typeface="Calibri" panose="020F050202020403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4.76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0.48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7276215"/>
                  </a:ext>
                </a:extLst>
              </a:tr>
            </a:tbl>
          </a:graphicData>
        </a:graphic>
      </p:graphicFrame>
      <p:graphicFrame>
        <p:nvGraphicFramePr>
          <p:cNvPr id="6" name="Content Placeholder 5">
            <a:extLst>
              <a:ext uri="{FF2B5EF4-FFF2-40B4-BE49-F238E27FC236}">
                <a16:creationId xmlns:a16="http://schemas.microsoft.com/office/drawing/2014/main" id="{8979BE94-CB42-4C80-9F71-D304B6511FB8}"/>
              </a:ext>
            </a:extLst>
          </p:cNvPr>
          <p:cNvGraphicFramePr>
            <a:graphicFrameLocks noGrp="1"/>
          </p:cNvGraphicFramePr>
          <p:nvPr>
            <p:ph sz="half" idx="2"/>
            <p:extLst>
              <p:ext uri="{D42A27DB-BD31-4B8C-83A1-F6EECF244321}">
                <p14:modId xmlns:p14="http://schemas.microsoft.com/office/powerpoint/2010/main" val="1572302360"/>
              </p:ext>
            </p:extLst>
          </p:nvPr>
        </p:nvGraphicFramePr>
        <p:xfrm>
          <a:off x="4664075" y="1846263"/>
          <a:ext cx="3702052" cy="4205605"/>
        </p:xfrm>
        <a:graphic>
          <a:graphicData uri="http://schemas.openxmlformats.org/drawingml/2006/table">
            <a:tbl>
              <a:tblPr firstRow="1" bandRow="1">
                <a:tableStyleId>{2D5ABB26-0587-4C30-8999-92F81FD0307C}</a:tableStyleId>
              </a:tblPr>
              <a:tblGrid>
                <a:gridCol w="925513">
                  <a:extLst>
                    <a:ext uri="{9D8B030D-6E8A-4147-A177-3AD203B41FA5}">
                      <a16:colId xmlns:a16="http://schemas.microsoft.com/office/drawing/2014/main" val="2083576019"/>
                    </a:ext>
                  </a:extLst>
                </a:gridCol>
                <a:gridCol w="925513">
                  <a:extLst>
                    <a:ext uri="{9D8B030D-6E8A-4147-A177-3AD203B41FA5}">
                      <a16:colId xmlns:a16="http://schemas.microsoft.com/office/drawing/2014/main" val="933388606"/>
                    </a:ext>
                  </a:extLst>
                </a:gridCol>
                <a:gridCol w="925513">
                  <a:extLst>
                    <a:ext uri="{9D8B030D-6E8A-4147-A177-3AD203B41FA5}">
                      <a16:colId xmlns:a16="http://schemas.microsoft.com/office/drawing/2014/main" val="459292638"/>
                    </a:ext>
                  </a:extLst>
                </a:gridCol>
                <a:gridCol w="925513">
                  <a:extLst>
                    <a:ext uri="{9D8B030D-6E8A-4147-A177-3AD203B41FA5}">
                      <a16:colId xmlns:a16="http://schemas.microsoft.com/office/drawing/2014/main" val="3174923339"/>
                    </a:ext>
                  </a:extLst>
                </a:gridCol>
              </a:tblGrid>
              <a:tr h="370840">
                <a:tc>
                  <a:txBody>
                    <a:bodyPr/>
                    <a:lstStyle/>
                    <a:p>
                      <a:pPr algn="ctr" fontAlgn="b"/>
                      <a:r>
                        <a:rPr lang="en-GB" sz="1600" b="1" i="0" u="none" strike="noStrike" dirty="0" smtClean="0">
                          <a:solidFill>
                            <a:srgbClr val="000000"/>
                          </a:solidFill>
                          <a:effectLst/>
                          <a:latin typeface="Calibri" panose="020F0502020204030204" pitchFamily="34" charset="0"/>
                        </a:rPr>
                        <a:t>Athletics</a:t>
                      </a:r>
                      <a:r>
                        <a:rPr lang="en-GB" sz="1600" b="1" i="0" u="none" strike="noStrike" baseline="0" dirty="0" smtClean="0">
                          <a:solidFill>
                            <a:srgbClr val="000000"/>
                          </a:solidFill>
                          <a:effectLst/>
                          <a:latin typeface="Calibri" panose="020F0502020204030204" pitchFamily="34" charset="0"/>
                        </a:rPr>
                        <a:t> Demand</a:t>
                      </a:r>
                      <a:endParaRPr lang="en-GB"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000000"/>
                          </a:solidFill>
                          <a:effectLst/>
                          <a:latin typeface="Calibri" panose="020F0502020204030204" pitchFamily="34" charset="0"/>
                        </a:rPr>
                        <a:t>Athletics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000000"/>
                          </a:solidFill>
                          <a:effectLst/>
                          <a:latin typeface="Calibri" panose="020F0502020204030204" pitchFamily="34" charset="0"/>
                        </a:rPr>
                        <a:t>Cycling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000000"/>
                          </a:solidFill>
                          <a:effectLst/>
                          <a:latin typeface="Calibri" panose="020F0502020204030204" pitchFamily="34" charset="0"/>
                        </a:rPr>
                        <a:t>Ratio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4732450"/>
                  </a:ext>
                </a:extLst>
              </a:tr>
              <a:tr h="370840">
                <a:tc>
                  <a:txBody>
                    <a:bodyPr/>
                    <a:lstStyle/>
                    <a:p>
                      <a:pPr algn="ctr" fontAlgn="b"/>
                      <a:r>
                        <a:rPr lang="en-GB" sz="1600" b="0" i="0" u="none" strike="noStrike" dirty="0">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0.99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1.01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2657582"/>
                  </a:ext>
                </a:extLst>
              </a:tr>
              <a:tr h="370840">
                <a:tc>
                  <a:txBody>
                    <a:bodyPr/>
                    <a:lstStyle/>
                    <a:p>
                      <a:pPr algn="ctr" fontAlgn="b"/>
                      <a:r>
                        <a:rPr lang="en-GB" sz="1600" b="0" i="0" u="none" strike="noStrike" dirty="0">
                          <a:solidFill>
                            <a:srgbClr val="000000"/>
                          </a:solidFill>
                          <a:effectLst/>
                          <a:latin typeface="Calibri" panose="020F050202020403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1.96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1.03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a:solidFill>
                            <a:srgbClr val="FF0000"/>
                          </a:solidFill>
                          <a:effectLst/>
                          <a:latin typeface="Calibri" panose="020F0502020204030204" pitchFamily="34" charset="0"/>
                        </a:rPr>
                        <a:t>1.91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167708"/>
                  </a:ext>
                </a:extLst>
              </a:tr>
              <a:tr h="370840">
                <a:tc>
                  <a:txBody>
                    <a:bodyPr/>
                    <a:lstStyle/>
                    <a:p>
                      <a:pPr algn="ctr" fontAlgn="b"/>
                      <a:r>
                        <a:rPr lang="en-GB" sz="1600" b="0" i="0" u="none" strike="noStrike" dirty="0">
                          <a:solidFill>
                            <a:srgbClr val="000000"/>
                          </a:solidFill>
                          <a:effectLst/>
                          <a:latin typeface="Calibri" panose="020F050202020403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2.97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1.01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2.95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8989438"/>
                  </a:ext>
                </a:extLst>
              </a:tr>
              <a:tr h="370840">
                <a:tc>
                  <a:txBody>
                    <a:bodyPr/>
                    <a:lstStyle/>
                    <a:p>
                      <a:pPr algn="ctr" fontAlgn="b"/>
                      <a:r>
                        <a:rPr lang="en-GB" sz="1600" b="0" i="0" u="none" strike="noStrike" dirty="0">
                          <a:solidFill>
                            <a:srgbClr val="00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3.65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3.64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6612664"/>
                  </a:ext>
                </a:extLst>
              </a:tr>
              <a:tr h="370840">
                <a:tc>
                  <a:txBody>
                    <a:bodyPr/>
                    <a:lstStyle/>
                    <a:p>
                      <a:pPr algn="ctr" fontAlgn="b"/>
                      <a:r>
                        <a:rPr lang="en-GB" sz="1600" b="0" i="0" u="none" strike="noStrike" dirty="0">
                          <a:solidFill>
                            <a:srgbClr val="000000"/>
                          </a:solidFill>
                          <a:effectLst/>
                          <a:latin typeface="Calibri" panose="020F050202020403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3.77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0.91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4.15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182746"/>
                  </a:ext>
                </a:extLst>
              </a:tr>
              <a:tr h="370840">
                <a:tc>
                  <a:txBody>
                    <a:bodyPr/>
                    <a:lstStyle/>
                    <a:p>
                      <a:pPr algn="ctr" fontAlgn="b"/>
                      <a:r>
                        <a:rPr lang="en-GB" sz="1600" b="0" i="0" u="none" strike="noStrike" dirty="0">
                          <a:solidFill>
                            <a:srgbClr val="000000"/>
                          </a:solidFill>
                          <a:effectLst/>
                          <a:latin typeface="Calibri" panose="020F050202020403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3.86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0.75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5.13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0796395"/>
                  </a:ext>
                </a:extLst>
              </a:tr>
              <a:tr h="370840">
                <a:tc>
                  <a:txBody>
                    <a:bodyPr/>
                    <a:lstStyle/>
                    <a:p>
                      <a:pPr algn="ctr" fontAlgn="b"/>
                      <a:r>
                        <a:rPr lang="en-GB" sz="1600" b="0" i="0" u="none" strike="noStrike" dirty="0">
                          <a:solidFill>
                            <a:srgbClr val="000000"/>
                          </a:solidFill>
                          <a:effectLst/>
                          <a:latin typeface="Calibri" panose="020F050202020403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3.89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0.64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6.08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1595425"/>
                  </a:ext>
                </a:extLst>
              </a:tr>
              <a:tr h="370840">
                <a:tc>
                  <a:txBody>
                    <a:bodyPr/>
                    <a:lstStyle/>
                    <a:p>
                      <a:pPr algn="ctr" fontAlgn="b"/>
                      <a:r>
                        <a:rPr lang="en-GB" sz="1600" b="0" i="0" u="none" strike="noStrike" dirty="0">
                          <a:solidFill>
                            <a:srgbClr val="000000"/>
                          </a:solidFill>
                          <a:effectLst/>
                          <a:latin typeface="Calibri" panose="020F050202020403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3.98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0.56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7.07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1723824"/>
                  </a:ext>
                </a:extLst>
              </a:tr>
              <a:tr h="370840">
                <a:tc>
                  <a:txBody>
                    <a:bodyPr/>
                    <a:lstStyle/>
                    <a:p>
                      <a:pPr algn="ctr" fontAlgn="b"/>
                      <a:r>
                        <a:rPr lang="en-GB" sz="1600" b="0" i="0" u="none" strike="noStrike" dirty="0">
                          <a:solidFill>
                            <a:srgbClr val="000000"/>
                          </a:solidFill>
                          <a:effectLst/>
                          <a:latin typeface="Calibri" panose="020F050202020403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3.94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0.48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8.27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0740568"/>
                  </a:ext>
                </a:extLst>
              </a:tr>
              <a:tr h="370840">
                <a:tc>
                  <a:txBody>
                    <a:bodyPr/>
                    <a:lstStyle/>
                    <a:p>
                      <a:pPr algn="ctr" fontAlgn="b"/>
                      <a:r>
                        <a:rPr lang="en-GB" sz="1600" b="0" i="0" u="none" strike="noStrike" dirty="0">
                          <a:solidFill>
                            <a:srgbClr val="000000"/>
                          </a:solidFill>
                          <a:effectLst/>
                          <a:latin typeface="Calibri" panose="020F050202020403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a:solidFill>
                            <a:srgbClr val="000000"/>
                          </a:solidFill>
                          <a:effectLst/>
                          <a:latin typeface="Calibri" panose="020F0502020204030204" pitchFamily="34" charset="0"/>
                        </a:rPr>
                        <a:t>3.99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0" i="0" u="none" strike="noStrike" dirty="0">
                          <a:solidFill>
                            <a:srgbClr val="000000"/>
                          </a:solidFill>
                          <a:effectLst/>
                          <a:latin typeface="Calibri" panose="020F0502020204030204" pitchFamily="34" charset="0"/>
                        </a:rPr>
                        <a:t>0.44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i="0" u="none" strike="noStrike" dirty="0">
                          <a:solidFill>
                            <a:srgbClr val="FF0000"/>
                          </a:solidFill>
                          <a:effectLst/>
                          <a:latin typeface="Calibri" panose="020F0502020204030204" pitchFamily="34" charset="0"/>
                        </a:rPr>
                        <a:t>9.16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098753"/>
                  </a:ext>
                </a:extLst>
              </a:tr>
            </a:tbl>
          </a:graphicData>
        </a:graphic>
      </p:graphicFrame>
    </p:spTree>
    <p:extLst>
      <p:ext uri="{BB962C8B-B14F-4D97-AF65-F5344CB8AC3E}">
        <p14:creationId xmlns:p14="http://schemas.microsoft.com/office/powerpoint/2010/main" val="3295440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3</a:t>
            </a:r>
          </a:p>
        </p:txBody>
      </p:sp>
      <p:sp>
        <p:nvSpPr>
          <p:cNvPr id="3" name="Content Placeholder 2"/>
          <p:cNvSpPr>
            <a:spLocks noGrp="1"/>
          </p:cNvSpPr>
          <p:nvPr>
            <p:ph idx="1"/>
          </p:nvPr>
        </p:nvSpPr>
        <p:spPr/>
        <p:txBody>
          <a:bodyPr/>
          <a:lstStyle/>
          <a:p>
            <a:r>
              <a:rPr lang="en-GB" dirty="0"/>
              <a:t>Shared Queue and Distributed Database with Replication</a:t>
            </a:r>
          </a:p>
        </p:txBody>
      </p:sp>
      <p:sp>
        <p:nvSpPr>
          <p:cNvPr id="4" name="Slide Number Placeholder 3"/>
          <p:cNvSpPr>
            <a:spLocks noGrp="1"/>
          </p:cNvSpPr>
          <p:nvPr>
            <p:ph type="sldNum" sz="quarter" idx="12"/>
          </p:nvPr>
        </p:nvSpPr>
        <p:spPr/>
        <p:txBody>
          <a:bodyPr/>
          <a:lstStyle/>
          <a:p>
            <a:fld id="{401CF334-2D5C-4859-84A6-CA7E6E43FAEB}" type="slidenum">
              <a:rPr lang="en-US" smtClean="0"/>
              <a:t>19</a:t>
            </a:fld>
            <a:endParaRPr lang="en-US" dirty="0"/>
          </a:p>
        </p:txBody>
      </p:sp>
      <p:pic>
        <p:nvPicPr>
          <p:cNvPr id="5" name="Picture 4">
            <a:extLst>
              <a:ext uri="{FF2B5EF4-FFF2-40B4-BE49-F238E27FC236}">
                <a16:creationId xmlns:a16="http://schemas.microsoft.com/office/drawing/2014/main" id="{C2C9E375-BD4A-4F84-A3A9-8A15C2EA35C7}"/>
              </a:ext>
            </a:extLst>
          </p:cNvPr>
          <p:cNvPicPr>
            <a:picLocks noChangeAspect="1"/>
          </p:cNvPicPr>
          <p:nvPr/>
        </p:nvPicPr>
        <p:blipFill>
          <a:blip r:embed="rId3"/>
          <a:stretch>
            <a:fillRect/>
          </a:stretch>
        </p:blipFill>
        <p:spPr>
          <a:xfrm>
            <a:off x="539889" y="2328053"/>
            <a:ext cx="8109939" cy="3110400"/>
          </a:xfrm>
          <a:prstGeom prst="rect">
            <a:avLst/>
          </a:prstGeom>
        </p:spPr>
      </p:pic>
    </p:spTree>
    <p:extLst>
      <p:ext uri="{BB962C8B-B14F-4D97-AF65-F5344CB8AC3E}">
        <p14:creationId xmlns:p14="http://schemas.microsoft.com/office/powerpoint/2010/main" val="3964229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GB" dirty="0"/>
              <a:t>On-line Transaction Processing applications often have </a:t>
            </a:r>
            <a:r>
              <a:rPr lang="en-GB" dirty="0">
                <a:solidFill>
                  <a:srgbClr val="FF0000"/>
                </a:solidFill>
              </a:rPr>
              <a:t>skewed demand</a:t>
            </a:r>
            <a:r>
              <a:rPr lang="en-GB" dirty="0"/>
              <a:t> for some resources</a:t>
            </a:r>
          </a:p>
          <a:p>
            <a:r>
              <a:rPr lang="en-GB" dirty="0"/>
              <a:t>Overloading the whole system affects:</a:t>
            </a:r>
          </a:p>
          <a:p>
            <a:r>
              <a:rPr lang="en-GB" dirty="0"/>
              <a:t>- reputation</a:t>
            </a:r>
          </a:p>
          <a:p>
            <a:r>
              <a:rPr lang="en-GB" dirty="0"/>
              <a:t>- revenue</a:t>
            </a:r>
          </a:p>
          <a:p>
            <a:r>
              <a:rPr lang="en-GB" dirty="0"/>
              <a:t>Cloud technologies may maintain throughput to low demand resources</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2</a:t>
            </a:fld>
            <a:endParaRPr lang="en-US" dirty="0"/>
          </a:p>
        </p:txBody>
      </p:sp>
    </p:spTree>
    <p:extLst>
      <p:ext uri="{BB962C8B-B14F-4D97-AF65-F5344CB8AC3E}">
        <p14:creationId xmlns:p14="http://schemas.microsoft.com/office/powerpoint/2010/main" val="1851896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(model vs built)</a:t>
            </a:r>
          </a:p>
        </p:txBody>
      </p:sp>
      <p:graphicFrame>
        <p:nvGraphicFramePr>
          <p:cNvPr id="8" name="Content Placeholder 7">
            <a:extLst>
              <a:ext uri="{FF2B5EF4-FFF2-40B4-BE49-F238E27FC236}">
                <a16:creationId xmlns:a16="http://schemas.microsoft.com/office/drawing/2014/main" id="{A1E119B4-2BD6-4607-9767-386B5DE8D7B1}"/>
              </a:ext>
            </a:extLst>
          </p:cNvPr>
          <p:cNvGraphicFramePr>
            <a:graphicFrameLocks noGrp="1"/>
          </p:cNvGraphicFramePr>
          <p:nvPr>
            <p:ph sz="half" idx="1"/>
            <p:extLst>
              <p:ext uri="{D42A27DB-BD31-4B8C-83A1-F6EECF244321}">
                <p14:modId xmlns:p14="http://schemas.microsoft.com/office/powerpoint/2010/main" val="3484381740"/>
              </p:ext>
            </p:extLst>
          </p:nvPr>
        </p:nvGraphicFramePr>
        <p:xfrm>
          <a:off x="822325" y="1846263"/>
          <a:ext cx="3721023" cy="4287520"/>
        </p:xfrm>
        <a:graphic>
          <a:graphicData uri="http://schemas.openxmlformats.org/drawingml/2006/table">
            <a:tbl>
              <a:tblPr firstRow="1" bandRow="1">
                <a:tableStyleId>{2D5ABB26-0587-4C30-8999-92F81FD0307C}</a:tableStyleId>
              </a:tblPr>
              <a:tblGrid>
                <a:gridCol w="943293">
                  <a:extLst>
                    <a:ext uri="{9D8B030D-6E8A-4147-A177-3AD203B41FA5}">
                      <a16:colId xmlns:a16="http://schemas.microsoft.com/office/drawing/2014/main" val="1406570694"/>
                    </a:ext>
                  </a:extLst>
                </a:gridCol>
                <a:gridCol w="925910">
                  <a:extLst>
                    <a:ext uri="{9D8B030D-6E8A-4147-A177-3AD203B41FA5}">
                      <a16:colId xmlns:a16="http://schemas.microsoft.com/office/drawing/2014/main" val="1426960188"/>
                    </a:ext>
                  </a:extLst>
                </a:gridCol>
                <a:gridCol w="925910">
                  <a:extLst>
                    <a:ext uri="{9D8B030D-6E8A-4147-A177-3AD203B41FA5}">
                      <a16:colId xmlns:a16="http://schemas.microsoft.com/office/drawing/2014/main" val="3973390902"/>
                    </a:ext>
                  </a:extLst>
                </a:gridCol>
                <a:gridCol w="925910">
                  <a:extLst>
                    <a:ext uri="{9D8B030D-6E8A-4147-A177-3AD203B41FA5}">
                      <a16:colId xmlns:a16="http://schemas.microsoft.com/office/drawing/2014/main" val="2834625601"/>
                    </a:ext>
                  </a:extLst>
                </a:gridCol>
              </a:tblGrid>
              <a:tr h="370840">
                <a:tc>
                  <a:txBody>
                    <a:bodyPr/>
                    <a:lstStyle/>
                    <a:p>
                      <a:pPr algn="ctr" fontAlgn="b"/>
                      <a:r>
                        <a:rPr lang="en-GB" sz="1600" b="1" i="0" u="none" strike="noStrike" dirty="0" smtClean="0">
                          <a:solidFill>
                            <a:srgbClr val="000000"/>
                          </a:solidFill>
                          <a:effectLst/>
                          <a:latin typeface="Calibri" panose="020F0502020204030204" pitchFamily="34" charset="0"/>
                        </a:rPr>
                        <a:t>Athletics</a:t>
                      </a:r>
                      <a:r>
                        <a:rPr lang="en-GB" sz="1600" b="1" i="0" u="none" strike="noStrike" baseline="0" dirty="0" smtClean="0">
                          <a:solidFill>
                            <a:srgbClr val="000000"/>
                          </a:solidFill>
                          <a:effectLst/>
                          <a:latin typeface="Calibri" panose="020F0502020204030204" pitchFamily="34" charset="0"/>
                        </a:rPr>
                        <a:t> Demand</a:t>
                      </a:r>
                      <a:endParaRPr lang="en-GB" sz="1600" b="1"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t>Athletics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t>Cycling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t>Ratio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0306594"/>
                  </a:ext>
                </a:extLst>
              </a:tr>
              <a:tr h="370840">
                <a:tc>
                  <a:txBody>
                    <a:bodyPr/>
                    <a:lstStyle/>
                    <a:p>
                      <a:pPr algn="ctr" fontAlgn="b"/>
                      <a:r>
                        <a:rPr lang="en-GB" sz="1600" u="none" strike="noStrike" dirty="0">
                          <a:effectLst/>
                        </a:rPr>
                        <a:t>1</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1</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1</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1</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5783423"/>
                  </a:ext>
                </a:extLst>
              </a:tr>
              <a:tr h="370840">
                <a:tc>
                  <a:txBody>
                    <a:bodyPr/>
                    <a:lstStyle/>
                    <a:p>
                      <a:pPr algn="ctr" fontAlgn="b"/>
                      <a:r>
                        <a:rPr lang="en-GB" sz="1600" u="none" strike="noStrike" dirty="0">
                          <a:effectLst/>
                        </a:rPr>
                        <a:t>2</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2</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1</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2</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2434764"/>
                  </a:ext>
                </a:extLst>
              </a:tr>
              <a:tr h="370840">
                <a:tc>
                  <a:txBody>
                    <a:bodyPr/>
                    <a:lstStyle/>
                    <a:p>
                      <a:pPr algn="ctr" fontAlgn="b"/>
                      <a:r>
                        <a:rPr lang="en-GB" sz="1600" u="none" strike="noStrike" dirty="0">
                          <a:effectLst/>
                        </a:rPr>
                        <a:t>3</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3</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1</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3</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6547311"/>
                  </a:ext>
                </a:extLst>
              </a:tr>
              <a:tr h="370840">
                <a:tc>
                  <a:txBody>
                    <a:bodyPr/>
                    <a:lstStyle/>
                    <a:p>
                      <a:pPr algn="ctr" fontAlgn="b"/>
                      <a:r>
                        <a:rPr lang="en-GB" sz="1600" u="none" strike="noStrike" dirty="0">
                          <a:effectLst/>
                        </a:rPr>
                        <a:t>4</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4</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1</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4</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4245662"/>
                  </a:ext>
                </a:extLst>
              </a:tr>
              <a:tr h="370840">
                <a:tc>
                  <a:txBody>
                    <a:bodyPr/>
                    <a:lstStyle/>
                    <a:p>
                      <a:pPr algn="ctr" fontAlgn="b"/>
                      <a:r>
                        <a:rPr lang="en-GB" sz="1600" u="none" strike="noStrike" dirty="0">
                          <a:effectLst/>
                        </a:rPr>
                        <a:t>5</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5</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1</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5</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2319451"/>
                  </a:ext>
                </a:extLst>
              </a:tr>
              <a:tr h="370840">
                <a:tc>
                  <a:txBody>
                    <a:bodyPr/>
                    <a:lstStyle/>
                    <a:p>
                      <a:pPr algn="ctr" fontAlgn="b"/>
                      <a:r>
                        <a:rPr lang="en-GB" sz="1600" u="none" strike="noStrike" dirty="0">
                          <a:effectLst/>
                        </a:rPr>
                        <a:t>6</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5.98</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1</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6</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970906"/>
                  </a:ext>
                </a:extLst>
              </a:tr>
              <a:tr h="370840">
                <a:tc>
                  <a:txBody>
                    <a:bodyPr/>
                    <a:lstStyle/>
                    <a:p>
                      <a:pPr algn="ctr" fontAlgn="b"/>
                      <a:r>
                        <a:rPr lang="en-GB" sz="1600" u="none" strike="noStrike" dirty="0">
                          <a:effectLst/>
                        </a:rPr>
                        <a:t>7</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6.93</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0.99</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7</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3591139"/>
                  </a:ext>
                </a:extLst>
              </a:tr>
              <a:tr h="370840">
                <a:tc>
                  <a:txBody>
                    <a:bodyPr/>
                    <a:lstStyle/>
                    <a:p>
                      <a:pPr algn="ctr" fontAlgn="b"/>
                      <a:r>
                        <a:rPr lang="en-GB" sz="1600" u="none" strike="noStrike" dirty="0">
                          <a:effectLst/>
                        </a:rPr>
                        <a:t>8</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7.76</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0.97</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8</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2024690"/>
                  </a:ext>
                </a:extLst>
              </a:tr>
              <a:tr h="370840">
                <a:tc>
                  <a:txBody>
                    <a:bodyPr/>
                    <a:lstStyle/>
                    <a:p>
                      <a:pPr algn="ctr" fontAlgn="b"/>
                      <a:r>
                        <a:rPr lang="en-GB" sz="1600" u="none" strike="noStrike" dirty="0">
                          <a:effectLst/>
                        </a:rPr>
                        <a:t>9</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8.4</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0.93</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9</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1365633"/>
                  </a:ext>
                </a:extLst>
              </a:tr>
              <a:tr h="370840">
                <a:tc>
                  <a:txBody>
                    <a:bodyPr/>
                    <a:lstStyle/>
                    <a:p>
                      <a:pPr algn="ctr" fontAlgn="b"/>
                      <a:r>
                        <a:rPr lang="en-GB" sz="1600" u="none" strike="noStrike" dirty="0">
                          <a:effectLst/>
                        </a:rPr>
                        <a:t>10</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8.83</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0.88</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10</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723758"/>
                  </a:ext>
                </a:extLst>
              </a:tr>
            </a:tbl>
          </a:graphicData>
        </a:graphic>
      </p:graphicFrame>
      <p:graphicFrame>
        <p:nvGraphicFramePr>
          <p:cNvPr id="9" name="Content Placeholder 8">
            <a:extLst>
              <a:ext uri="{FF2B5EF4-FFF2-40B4-BE49-F238E27FC236}">
                <a16:creationId xmlns:a16="http://schemas.microsoft.com/office/drawing/2014/main" id="{C5C85AA8-1AF9-411D-AD43-E69277E81AD3}"/>
              </a:ext>
            </a:extLst>
          </p:cNvPr>
          <p:cNvGraphicFramePr>
            <a:graphicFrameLocks noGrp="1"/>
          </p:cNvGraphicFramePr>
          <p:nvPr>
            <p:ph sz="half" idx="2"/>
            <p:extLst>
              <p:ext uri="{D42A27DB-BD31-4B8C-83A1-F6EECF244321}">
                <p14:modId xmlns:p14="http://schemas.microsoft.com/office/powerpoint/2010/main" val="2344848689"/>
              </p:ext>
            </p:extLst>
          </p:nvPr>
        </p:nvGraphicFramePr>
        <p:xfrm>
          <a:off x="4664075" y="1846263"/>
          <a:ext cx="3702052" cy="4287520"/>
        </p:xfrm>
        <a:graphic>
          <a:graphicData uri="http://schemas.openxmlformats.org/drawingml/2006/table">
            <a:tbl>
              <a:tblPr firstRow="1" bandRow="1">
                <a:tableStyleId>{2D5ABB26-0587-4C30-8999-92F81FD0307C}</a:tableStyleId>
              </a:tblPr>
              <a:tblGrid>
                <a:gridCol w="925513">
                  <a:extLst>
                    <a:ext uri="{9D8B030D-6E8A-4147-A177-3AD203B41FA5}">
                      <a16:colId xmlns:a16="http://schemas.microsoft.com/office/drawing/2014/main" val="4188845084"/>
                    </a:ext>
                  </a:extLst>
                </a:gridCol>
                <a:gridCol w="925513">
                  <a:extLst>
                    <a:ext uri="{9D8B030D-6E8A-4147-A177-3AD203B41FA5}">
                      <a16:colId xmlns:a16="http://schemas.microsoft.com/office/drawing/2014/main" val="1027616210"/>
                    </a:ext>
                  </a:extLst>
                </a:gridCol>
                <a:gridCol w="925513">
                  <a:extLst>
                    <a:ext uri="{9D8B030D-6E8A-4147-A177-3AD203B41FA5}">
                      <a16:colId xmlns:a16="http://schemas.microsoft.com/office/drawing/2014/main" val="3558032213"/>
                    </a:ext>
                  </a:extLst>
                </a:gridCol>
                <a:gridCol w="925513">
                  <a:extLst>
                    <a:ext uri="{9D8B030D-6E8A-4147-A177-3AD203B41FA5}">
                      <a16:colId xmlns:a16="http://schemas.microsoft.com/office/drawing/2014/main" val="1748598849"/>
                    </a:ext>
                  </a:extLst>
                </a:gridCol>
              </a:tblGrid>
              <a:tr h="370840">
                <a:tc>
                  <a:txBody>
                    <a:bodyPr/>
                    <a:lstStyle/>
                    <a:p>
                      <a:pPr algn="ctr" fontAlgn="b"/>
                      <a:r>
                        <a:rPr lang="en-GB" sz="1600" b="1" i="0" u="none" strike="noStrike" dirty="0" smtClean="0">
                          <a:solidFill>
                            <a:srgbClr val="000000"/>
                          </a:solidFill>
                          <a:effectLst/>
                          <a:latin typeface="Calibri" panose="020F0502020204030204" pitchFamily="34" charset="0"/>
                        </a:rPr>
                        <a:t>Athletics</a:t>
                      </a:r>
                      <a:r>
                        <a:rPr lang="en-GB" sz="1600" b="1" i="0" u="none" strike="noStrike" baseline="0" dirty="0" smtClean="0">
                          <a:solidFill>
                            <a:srgbClr val="000000"/>
                          </a:solidFill>
                          <a:effectLst/>
                          <a:latin typeface="Calibri" panose="020F0502020204030204" pitchFamily="34" charset="0"/>
                        </a:rPr>
                        <a:t> Demand</a:t>
                      </a:r>
                      <a:endParaRPr lang="en-GB" sz="1600" b="1"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t>Athletics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t>Cycling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t>Ratio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8926538"/>
                  </a:ext>
                </a:extLst>
              </a:tr>
              <a:tr h="370840">
                <a:tc>
                  <a:txBody>
                    <a:bodyPr/>
                    <a:lstStyle/>
                    <a:p>
                      <a:pPr algn="ctr" fontAlgn="b"/>
                      <a:r>
                        <a:rPr lang="en-GB" sz="1600" u="none" strike="noStrike" dirty="0">
                          <a:effectLst/>
                        </a:rPr>
                        <a:t>1</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1</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1</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1</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1805473"/>
                  </a:ext>
                </a:extLst>
              </a:tr>
              <a:tr h="370840">
                <a:tc>
                  <a:txBody>
                    <a:bodyPr/>
                    <a:lstStyle/>
                    <a:p>
                      <a:pPr algn="ctr" fontAlgn="b"/>
                      <a:r>
                        <a:rPr lang="en-GB" sz="1600" u="none" strike="noStrike" dirty="0">
                          <a:effectLst/>
                        </a:rPr>
                        <a:t>2</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1.96</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1.02</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1.92</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9804851"/>
                  </a:ext>
                </a:extLst>
              </a:tr>
              <a:tr h="370840">
                <a:tc>
                  <a:txBody>
                    <a:bodyPr/>
                    <a:lstStyle/>
                    <a:p>
                      <a:pPr algn="ctr" fontAlgn="b"/>
                      <a:r>
                        <a:rPr lang="en-GB" sz="1600" u="none" strike="noStrike" dirty="0">
                          <a:effectLst/>
                        </a:rPr>
                        <a:t>3</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3</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1.02</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2.94</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008357"/>
                  </a:ext>
                </a:extLst>
              </a:tr>
              <a:tr h="370840">
                <a:tc>
                  <a:txBody>
                    <a:bodyPr/>
                    <a:lstStyle/>
                    <a:p>
                      <a:pPr algn="ctr" fontAlgn="b"/>
                      <a:r>
                        <a:rPr lang="en-GB" sz="1600" u="none" strike="noStrike" dirty="0">
                          <a:effectLst/>
                        </a:rPr>
                        <a:t>4</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3.38</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1.02</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3.32</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2757681"/>
                  </a:ext>
                </a:extLst>
              </a:tr>
              <a:tr h="370840">
                <a:tc>
                  <a:txBody>
                    <a:bodyPr/>
                    <a:lstStyle/>
                    <a:p>
                      <a:pPr algn="ctr" fontAlgn="b"/>
                      <a:r>
                        <a:rPr lang="en-GB" sz="1600" u="none" strike="noStrike" dirty="0">
                          <a:effectLst/>
                        </a:rPr>
                        <a:t>5</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3.51</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0.85</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4.13</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9121903"/>
                  </a:ext>
                </a:extLst>
              </a:tr>
              <a:tr h="370840">
                <a:tc>
                  <a:txBody>
                    <a:bodyPr/>
                    <a:lstStyle/>
                    <a:p>
                      <a:pPr algn="ctr" fontAlgn="b"/>
                      <a:r>
                        <a:rPr lang="en-GB" sz="1600" u="none" strike="noStrike" dirty="0">
                          <a:effectLst/>
                        </a:rPr>
                        <a:t>6</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3.61</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0.7</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5.14</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831659"/>
                  </a:ext>
                </a:extLst>
              </a:tr>
              <a:tr h="370840">
                <a:tc>
                  <a:txBody>
                    <a:bodyPr/>
                    <a:lstStyle/>
                    <a:p>
                      <a:pPr algn="ctr" fontAlgn="b"/>
                      <a:r>
                        <a:rPr lang="en-GB" sz="1600" u="none" strike="noStrike" dirty="0">
                          <a:effectLst/>
                        </a:rPr>
                        <a:t>7</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3.71</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0.6</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6.14</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176831"/>
                  </a:ext>
                </a:extLst>
              </a:tr>
              <a:tr h="370840">
                <a:tc>
                  <a:txBody>
                    <a:bodyPr/>
                    <a:lstStyle/>
                    <a:p>
                      <a:pPr algn="ctr" fontAlgn="b"/>
                      <a:r>
                        <a:rPr lang="en-GB" sz="1600" u="none" strike="noStrike" dirty="0">
                          <a:effectLst/>
                        </a:rPr>
                        <a:t>8</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3.72</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0.53</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6.97</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2340057"/>
                  </a:ext>
                </a:extLst>
              </a:tr>
              <a:tr h="370840">
                <a:tc>
                  <a:txBody>
                    <a:bodyPr/>
                    <a:lstStyle/>
                    <a:p>
                      <a:pPr algn="ctr" fontAlgn="b"/>
                      <a:r>
                        <a:rPr lang="en-GB" sz="1600" u="none" strike="noStrike" dirty="0">
                          <a:effectLst/>
                        </a:rPr>
                        <a:t>9</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3.7</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0.46</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7.98</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9443670"/>
                  </a:ext>
                </a:extLst>
              </a:tr>
              <a:tr h="370840">
                <a:tc>
                  <a:txBody>
                    <a:bodyPr/>
                    <a:lstStyle/>
                    <a:p>
                      <a:pPr algn="ctr" fontAlgn="b"/>
                      <a:r>
                        <a:rPr lang="en-GB" sz="1600" u="none" strike="noStrike" dirty="0">
                          <a:effectLst/>
                        </a:rPr>
                        <a:t>10</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a:effectLst/>
                        </a:rPr>
                        <a:t>3.77</a:t>
                      </a:r>
                      <a:endParaRPr lang="en-GB"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u="none" strike="noStrike" dirty="0">
                          <a:effectLst/>
                        </a:rPr>
                        <a:t>0.41</a:t>
                      </a:r>
                      <a:endParaRPr lang="en-GB"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solidFill>
                            <a:srgbClr val="FF0000"/>
                          </a:solidFill>
                          <a:effectLst/>
                        </a:rPr>
                        <a:t>9.11</a:t>
                      </a:r>
                      <a:endParaRPr lang="en-GB" sz="1600" b="1" i="0" u="none" strike="noStrike" dirty="0">
                        <a:solidFill>
                          <a:srgbClr val="FF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7541375"/>
                  </a:ext>
                </a:extLst>
              </a:tr>
            </a:tbl>
          </a:graphicData>
        </a:graphic>
      </p:graphicFrame>
      <p:sp>
        <p:nvSpPr>
          <p:cNvPr id="4" name="Slide Number Placeholder 3"/>
          <p:cNvSpPr>
            <a:spLocks noGrp="1"/>
          </p:cNvSpPr>
          <p:nvPr>
            <p:ph type="sldNum" sz="quarter" idx="12"/>
          </p:nvPr>
        </p:nvSpPr>
        <p:spPr/>
        <p:txBody>
          <a:bodyPr/>
          <a:lstStyle/>
          <a:p>
            <a:fld id="{401CF334-2D5C-4859-84A6-CA7E6E43FAEB}" type="slidenum">
              <a:rPr lang="en-US" smtClean="0"/>
              <a:t>20</a:t>
            </a:fld>
            <a:endParaRPr lang="en-US" dirty="0"/>
          </a:p>
        </p:txBody>
      </p:sp>
    </p:spTree>
    <p:extLst>
      <p:ext uri="{BB962C8B-B14F-4D97-AF65-F5344CB8AC3E}">
        <p14:creationId xmlns:p14="http://schemas.microsoft.com/office/powerpoint/2010/main" val="1573566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(replication)</a:t>
            </a:r>
            <a:endParaRPr lang="en-GB"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2999629747"/>
              </p:ext>
            </p:extLst>
          </p:nvPr>
        </p:nvGraphicFramePr>
        <p:xfrm>
          <a:off x="822325" y="1846263"/>
          <a:ext cx="7543800" cy="4022725"/>
        </p:xfrm>
        <a:graphic>
          <a:graphicData uri="http://schemas.openxmlformats.org/drawingml/2006/chart">
            <c:chart xmlns:c="http://schemas.openxmlformats.org/drawingml/2006/chart" xmlns:r="http://schemas.openxmlformats.org/officeDocument/2006/relationships" r:id="rId3"/>
          </a:graphicData>
        </a:graphic>
      </p:graphicFrame>
      <p:sp>
        <p:nvSpPr>
          <p:cNvPr id="5" name="Slide Number Placeholder 4"/>
          <p:cNvSpPr>
            <a:spLocks noGrp="1"/>
          </p:cNvSpPr>
          <p:nvPr>
            <p:ph type="sldNum" sz="quarter" idx="12"/>
          </p:nvPr>
        </p:nvSpPr>
        <p:spPr/>
        <p:txBody>
          <a:bodyPr/>
          <a:lstStyle/>
          <a:p>
            <a:fld id="{401CF334-2D5C-4859-84A6-CA7E6E43FAEB}" type="slidenum">
              <a:rPr lang="en-US" smtClean="0"/>
              <a:t>21</a:t>
            </a:fld>
            <a:endParaRPr lang="en-US" dirty="0"/>
          </a:p>
        </p:txBody>
      </p:sp>
    </p:spTree>
    <p:extLst>
      <p:ext uri="{BB962C8B-B14F-4D97-AF65-F5344CB8AC3E}">
        <p14:creationId xmlns:p14="http://schemas.microsoft.com/office/powerpoint/2010/main" val="2626122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(model vs built)</a:t>
            </a:r>
          </a:p>
        </p:txBody>
      </p:sp>
      <p:graphicFrame>
        <p:nvGraphicFramePr>
          <p:cNvPr id="8" name="Content Placeholder 7">
            <a:extLst>
              <a:ext uri="{FF2B5EF4-FFF2-40B4-BE49-F238E27FC236}">
                <a16:creationId xmlns:a16="http://schemas.microsoft.com/office/drawing/2014/main" id="{CD04008F-49E2-492A-8A32-9EA89AE2CB7F}"/>
              </a:ext>
            </a:extLst>
          </p:cNvPr>
          <p:cNvGraphicFramePr>
            <a:graphicFrameLocks noGrp="1"/>
          </p:cNvGraphicFramePr>
          <p:nvPr>
            <p:ph sz="half" idx="1"/>
            <p:extLst>
              <p:ext uri="{D42A27DB-BD31-4B8C-83A1-F6EECF244321}">
                <p14:modId xmlns:p14="http://schemas.microsoft.com/office/powerpoint/2010/main" val="446584093"/>
              </p:ext>
            </p:extLst>
          </p:nvPr>
        </p:nvGraphicFramePr>
        <p:xfrm>
          <a:off x="822325" y="1846263"/>
          <a:ext cx="3703638" cy="40227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ontent Placeholder 10">
            <a:extLst>
              <a:ext uri="{FF2B5EF4-FFF2-40B4-BE49-F238E27FC236}">
                <a16:creationId xmlns:a16="http://schemas.microsoft.com/office/drawing/2014/main" id="{CAAEC264-5A6E-45CA-929E-9BE1D89646D0}"/>
              </a:ext>
            </a:extLst>
          </p:cNvPr>
          <p:cNvGraphicFramePr>
            <a:graphicFrameLocks noGrp="1"/>
          </p:cNvGraphicFramePr>
          <p:nvPr>
            <p:ph sz="half" idx="2"/>
            <p:extLst>
              <p:ext uri="{D42A27DB-BD31-4B8C-83A1-F6EECF244321}">
                <p14:modId xmlns:p14="http://schemas.microsoft.com/office/powerpoint/2010/main" val="39121246"/>
              </p:ext>
            </p:extLst>
          </p:nvPr>
        </p:nvGraphicFramePr>
        <p:xfrm>
          <a:off x="4664075" y="1846263"/>
          <a:ext cx="3702050" cy="4022725"/>
        </p:xfrm>
        <a:graphic>
          <a:graphicData uri="http://schemas.openxmlformats.org/drawingml/2006/chart">
            <c:chart xmlns:c="http://schemas.openxmlformats.org/drawingml/2006/chart" xmlns:r="http://schemas.openxmlformats.org/officeDocument/2006/relationships" r:id="rId4"/>
          </a:graphicData>
        </a:graphic>
      </p:graphicFrame>
      <p:sp>
        <p:nvSpPr>
          <p:cNvPr id="4" name="Slide Number Placeholder 3"/>
          <p:cNvSpPr>
            <a:spLocks noGrp="1"/>
          </p:cNvSpPr>
          <p:nvPr>
            <p:ph type="sldNum" sz="quarter" idx="12"/>
          </p:nvPr>
        </p:nvSpPr>
        <p:spPr/>
        <p:txBody>
          <a:bodyPr/>
          <a:lstStyle/>
          <a:p>
            <a:fld id="{401CF334-2D5C-4859-84A6-CA7E6E43FAEB}" type="slidenum">
              <a:rPr lang="en-US" smtClean="0"/>
              <a:t>22</a:t>
            </a:fld>
            <a:endParaRPr lang="en-US" dirty="0"/>
          </a:p>
        </p:txBody>
      </p:sp>
    </p:spTree>
    <p:extLst>
      <p:ext uri="{BB962C8B-B14F-4D97-AF65-F5344CB8AC3E}">
        <p14:creationId xmlns:p14="http://schemas.microsoft.com/office/powerpoint/2010/main" val="4101759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496A287B-5251-481B-9A1A-9AFF0E287428}"/>
              </a:ext>
            </a:extLst>
          </p:cNvPr>
          <p:cNvSpPr>
            <a:spLocks noGrp="1"/>
          </p:cNvSpPr>
          <p:nvPr>
            <p:ph idx="1"/>
          </p:nvPr>
        </p:nvSpPr>
        <p:spPr/>
        <p:txBody>
          <a:bodyPr>
            <a:normAutofit/>
          </a:bodyPr>
          <a:lstStyle/>
          <a:p>
            <a:r>
              <a:rPr lang="en-GB" dirty="0"/>
              <a:t>Successful predictions</a:t>
            </a:r>
          </a:p>
          <a:p>
            <a:pPr lvl="1"/>
            <a:r>
              <a:rPr lang="en-GB" dirty="0"/>
              <a:t>Microservices architecture best at isolating skewed demand</a:t>
            </a:r>
          </a:p>
          <a:p>
            <a:pPr lvl="1"/>
            <a:r>
              <a:rPr lang="en-GB" dirty="0"/>
              <a:t>Shared queue chokes cycling throughput in proportion to the relative demand between cycling and athletics</a:t>
            </a:r>
          </a:p>
          <a:p>
            <a:pPr lvl="1"/>
            <a:r>
              <a:rPr lang="en-GB" dirty="0"/>
              <a:t>Where throughput is routed through a distributed database</a:t>
            </a:r>
          </a:p>
          <a:p>
            <a:pPr lvl="1"/>
            <a:r>
              <a:rPr lang="en-GB" dirty="0"/>
              <a:t>When using a distributed database with replication, the overall throughput is higher than for a database without replication</a:t>
            </a:r>
          </a:p>
          <a:p>
            <a:r>
              <a:rPr lang="en-GB" dirty="0"/>
              <a:t>Less successful predictions</a:t>
            </a:r>
          </a:p>
          <a:p>
            <a:pPr lvl="1"/>
            <a:r>
              <a:rPr lang="en-GB" dirty="0"/>
              <a:t>Built microservices system shows athletics demand impacting cycling</a:t>
            </a:r>
          </a:p>
          <a:p>
            <a:pPr lvl="1"/>
            <a:r>
              <a:rPr lang="en-GB" dirty="0"/>
              <a:t>Throughput not evenly spread between database nodes when using replication, not as high as expected</a:t>
            </a:r>
          </a:p>
          <a:p>
            <a:pPr lvl="1"/>
            <a:endParaRPr lang="en-GB" dirty="0"/>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23</a:t>
            </a:fld>
            <a:endParaRPr lang="en-US" dirty="0"/>
          </a:p>
        </p:txBody>
      </p:sp>
    </p:spTree>
    <p:extLst>
      <p:ext uri="{BB962C8B-B14F-4D97-AF65-F5344CB8AC3E}">
        <p14:creationId xmlns:p14="http://schemas.microsoft.com/office/powerpoint/2010/main" val="4215942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Improved Models</a:t>
            </a:r>
          </a:p>
          <a:p>
            <a:r>
              <a:rPr lang="en-US" dirty="0"/>
              <a:t>System Experiments</a:t>
            </a:r>
          </a:p>
          <a:p>
            <a:r>
              <a:rPr lang="en-US" dirty="0"/>
              <a:t>Unknown Skewed Demand</a:t>
            </a:r>
          </a:p>
          <a:p>
            <a:r>
              <a:rPr lang="en-US" dirty="0"/>
              <a:t>New Models</a:t>
            </a:r>
          </a:p>
          <a:p>
            <a:pPr marL="0" indent="0">
              <a:buNone/>
            </a:pP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24</a:t>
            </a:fld>
            <a:endParaRPr lang="en-US" dirty="0"/>
          </a:p>
        </p:txBody>
      </p:sp>
    </p:spTree>
    <p:extLst>
      <p:ext uri="{BB962C8B-B14F-4D97-AF65-F5344CB8AC3E}">
        <p14:creationId xmlns:p14="http://schemas.microsoft.com/office/powerpoint/2010/main" val="687654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a:t>High profile total outages with skewed demand</a:t>
            </a:r>
          </a:p>
          <a:p>
            <a:r>
              <a:rPr lang="en-US" dirty="0"/>
              <a:t>- London 2012 Olympic tickets website</a:t>
            </a:r>
          </a:p>
          <a:p>
            <a:r>
              <a:rPr lang="en-US" dirty="0"/>
              <a:t>- HBO Go “True Detective” finale</a:t>
            </a:r>
          </a:p>
          <a:p>
            <a:r>
              <a:rPr lang="en-US" dirty="0"/>
              <a:t>- Apple iTunes iPhone 7 launch</a:t>
            </a:r>
          </a:p>
        </p:txBody>
      </p:sp>
      <p:sp>
        <p:nvSpPr>
          <p:cNvPr id="4" name="Slide Number Placeholder 3"/>
          <p:cNvSpPr>
            <a:spLocks noGrp="1"/>
          </p:cNvSpPr>
          <p:nvPr>
            <p:ph type="sldNum" sz="quarter" idx="12"/>
          </p:nvPr>
        </p:nvSpPr>
        <p:spPr/>
        <p:txBody>
          <a:bodyPr/>
          <a:lstStyle/>
          <a:p>
            <a:fld id="{401CF334-2D5C-4859-84A6-CA7E6E43FAEB}" type="slidenum">
              <a:rPr lang="en-US" smtClean="0"/>
              <a:t>3</a:t>
            </a:fld>
            <a:endParaRPr lang="en-US" dirty="0"/>
          </a:p>
        </p:txBody>
      </p:sp>
    </p:spTree>
    <p:extLst>
      <p:ext uri="{BB962C8B-B14F-4D97-AF65-F5344CB8AC3E}">
        <p14:creationId xmlns:p14="http://schemas.microsoft.com/office/powerpoint/2010/main" val="856707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Use Case</a:t>
            </a:r>
          </a:p>
          <a:p>
            <a:r>
              <a:rPr lang="en-US" dirty="0"/>
              <a:t>Technologies</a:t>
            </a:r>
          </a:p>
          <a:p>
            <a:r>
              <a:rPr lang="en-US" dirty="0"/>
              <a:t>PEPA Modelling</a:t>
            </a:r>
          </a:p>
          <a:p>
            <a:r>
              <a:rPr lang="en-US" dirty="0"/>
              <a:t>Methods</a:t>
            </a:r>
          </a:p>
          <a:p>
            <a:r>
              <a:rPr lang="en-US" dirty="0"/>
              <a:t>Testing</a:t>
            </a:r>
          </a:p>
          <a:p>
            <a:r>
              <a:rPr lang="en-US" dirty="0"/>
              <a:t>Results</a:t>
            </a:r>
          </a:p>
          <a:p>
            <a:r>
              <a:rPr lang="en-US" dirty="0"/>
              <a:t>Conclusions &amp; Future Work</a:t>
            </a:r>
          </a:p>
        </p:txBody>
      </p:sp>
      <p:sp>
        <p:nvSpPr>
          <p:cNvPr id="4" name="Slide Number Placeholder 3"/>
          <p:cNvSpPr>
            <a:spLocks noGrp="1"/>
          </p:cNvSpPr>
          <p:nvPr>
            <p:ph type="sldNum" sz="quarter" idx="12"/>
          </p:nvPr>
        </p:nvSpPr>
        <p:spPr/>
        <p:txBody>
          <a:bodyPr/>
          <a:lstStyle/>
          <a:p>
            <a:fld id="{401CF334-2D5C-4859-84A6-CA7E6E43FAEB}" type="slidenum">
              <a:rPr lang="en-US" smtClean="0"/>
              <a:t>4</a:t>
            </a:fld>
            <a:endParaRPr lang="en-US" dirty="0"/>
          </a:p>
        </p:txBody>
      </p:sp>
    </p:spTree>
    <p:extLst>
      <p:ext uri="{BB962C8B-B14F-4D97-AF65-F5344CB8AC3E}">
        <p14:creationId xmlns:p14="http://schemas.microsoft.com/office/powerpoint/2010/main" val="997860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 Olympic Ticketing</a:t>
            </a:r>
          </a:p>
        </p:txBody>
      </p:sp>
      <p:sp>
        <p:nvSpPr>
          <p:cNvPr id="5" name="Content Placeholder 4">
            <a:extLst>
              <a:ext uri="{FF2B5EF4-FFF2-40B4-BE49-F238E27FC236}">
                <a16:creationId xmlns:a16="http://schemas.microsoft.com/office/drawing/2014/main" id="{483F3304-FD27-4E41-9B20-72E03B35E6A2}"/>
              </a:ext>
            </a:extLst>
          </p:cNvPr>
          <p:cNvSpPr>
            <a:spLocks noGrp="1"/>
          </p:cNvSpPr>
          <p:nvPr>
            <p:ph idx="1"/>
          </p:nvPr>
        </p:nvSpPr>
        <p:spPr/>
        <p:txBody>
          <a:bodyPr/>
          <a:lstStyle/>
          <a:p>
            <a:r>
              <a:rPr lang="en-GB" dirty="0"/>
              <a:t>Search, book, return tickets for multiple sports: Athletics, Cycling, Diving etc.</a:t>
            </a:r>
          </a:p>
          <a:p>
            <a:r>
              <a:rPr lang="en-GB" dirty="0"/>
              <a:t>Distributed architecture</a:t>
            </a:r>
          </a:p>
          <a:p>
            <a:pPr lvl="1"/>
            <a:r>
              <a:rPr lang="en-GB" dirty="0"/>
              <a:t>Web-based front end</a:t>
            </a:r>
          </a:p>
          <a:p>
            <a:pPr lvl="1"/>
            <a:r>
              <a:rPr lang="en-GB" dirty="0"/>
              <a:t>Worker applications</a:t>
            </a:r>
          </a:p>
          <a:p>
            <a:pPr lvl="1"/>
            <a:r>
              <a:rPr lang="en-GB" dirty="0"/>
              <a:t>Middleware</a:t>
            </a:r>
          </a:p>
          <a:p>
            <a:pPr lvl="1"/>
            <a:r>
              <a:rPr lang="en-GB" dirty="0"/>
              <a:t>Database</a:t>
            </a:r>
          </a:p>
          <a:p>
            <a:r>
              <a:rPr lang="en-GB" dirty="0"/>
              <a:t>Athletics has known skewed demand</a:t>
            </a:r>
          </a:p>
        </p:txBody>
      </p:sp>
      <p:sp>
        <p:nvSpPr>
          <p:cNvPr id="4" name="Slide Number Placeholder 3"/>
          <p:cNvSpPr>
            <a:spLocks noGrp="1"/>
          </p:cNvSpPr>
          <p:nvPr>
            <p:ph type="sldNum" sz="quarter" idx="12"/>
          </p:nvPr>
        </p:nvSpPr>
        <p:spPr/>
        <p:txBody>
          <a:bodyPr/>
          <a:lstStyle/>
          <a:p>
            <a:fld id="{401CF334-2D5C-4859-84A6-CA7E6E43FAEB}" type="slidenum">
              <a:rPr lang="en-US" smtClean="0"/>
              <a:t>5</a:t>
            </a:fld>
            <a:endParaRPr lang="en-US" dirty="0"/>
          </a:p>
        </p:txBody>
      </p:sp>
    </p:spTree>
    <p:extLst>
      <p:ext uri="{BB962C8B-B14F-4D97-AF65-F5344CB8AC3E}">
        <p14:creationId xmlns:p14="http://schemas.microsoft.com/office/powerpoint/2010/main" val="384888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Queue vs Microservices</a:t>
            </a:r>
          </a:p>
        </p:txBody>
      </p:sp>
      <p:sp>
        <p:nvSpPr>
          <p:cNvPr id="3" name="Content Placeholder 2">
            <a:extLst>
              <a:ext uri="{FF2B5EF4-FFF2-40B4-BE49-F238E27FC236}">
                <a16:creationId xmlns:a16="http://schemas.microsoft.com/office/drawing/2014/main" id="{496A287B-5251-481B-9A1A-9AFF0E287428}"/>
              </a:ext>
            </a:extLst>
          </p:cNvPr>
          <p:cNvSpPr>
            <a:spLocks noGrp="1"/>
          </p:cNvSpPr>
          <p:nvPr>
            <p:ph idx="1"/>
          </p:nvPr>
        </p:nvSpPr>
        <p:spPr/>
        <p:txBody>
          <a:bodyPr/>
          <a:lstStyle/>
          <a:p>
            <a:r>
              <a:rPr lang="en-GB" dirty="0"/>
              <a:t>Connecting components of distributed systems</a:t>
            </a:r>
          </a:p>
          <a:p>
            <a:r>
              <a:rPr lang="en-GB" dirty="0"/>
              <a:t>Shared queue middleware</a:t>
            </a:r>
          </a:p>
          <a:p>
            <a:pPr lvl="1"/>
            <a:r>
              <a:rPr lang="en-GB" dirty="0"/>
              <a:t>Asynchronous – good for “return tickets”</a:t>
            </a:r>
          </a:p>
          <a:p>
            <a:pPr lvl="1"/>
            <a:r>
              <a:rPr lang="en-GB" dirty="0"/>
              <a:t>Competing consumer pattern shares demand</a:t>
            </a:r>
          </a:p>
          <a:p>
            <a:r>
              <a:rPr lang="en-GB" dirty="0"/>
              <a:t>Microservices architecture</a:t>
            </a:r>
          </a:p>
          <a:p>
            <a:pPr lvl="1"/>
            <a:r>
              <a:rPr lang="en-GB" dirty="0"/>
              <a:t>Smaller, dedicated components for end to end services e.g. search, book, return</a:t>
            </a:r>
          </a:p>
          <a:p>
            <a:pPr lvl="1"/>
            <a:r>
              <a:rPr lang="en-GB" dirty="0"/>
              <a:t>Isolates the demand</a:t>
            </a:r>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6</a:t>
            </a:fld>
            <a:endParaRPr lang="en-US" dirty="0"/>
          </a:p>
        </p:txBody>
      </p:sp>
    </p:spTree>
    <p:extLst>
      <p:ext uri="{BB962C8B-B14F-4D97-AF65-F5344CB8AC3E}">
        <p14:creationId xmlns:p14="http://schemas.microsoft.com/office/powerpoint/2010/main" val="2413030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Databases</a:t>
            </a:r>
          </a:p>
        </p:txBody>
      </p:sp>
      <p:sp>
        <p:nvSpPr>
          <p:cNvPr id="4" name="Slide Number Placeholder 3"/>
          <p:cNvSpPr>
            <a:spLocks noGrp="1"/>
          </p:cNvSpPr>
          <p:nvPr>
            <p:ph type="sldNum" sz="quarter" idx="12"/>
          </p:nvPr>
        </p:nvSpPr>
        <p:spPr/>
        <p:txBody>
          <a:bodyPr/>
          <a:lstStyle/>
          <a:p>
            <a:fld id="{401CF334-2D5C-4859-84A6-CA7E6E43FAEB}" type="slidenum">
              <a:rPr lang="en-US" smtClean="0"/>
              <a:t>7</a:t>
            </a:fld>
            <a:endParaRPr lang="en-US" dirty="0"/>
          </a:p>
        </p:txBody>
      </p:sp>
      <p:grpSp>
        <p:nvGrpSpPr>
          <p:cNvPr id="7" name="Group 4"/>
          <p:cNvGrpSpPr>
            <a:grpSpLocks noChangeAspect="1"/>
          </p:cNvGrpSpPr>
          <p:nvPr/>
        </p:nvGrpSpPr>
        <p:grpSpPr bwMode="auto">
          <a:xfrm>
            <a:off x="481966" y="1863000"/>
            <a:ext cx="3784600" cy="4351338"/>
            <a:chOff x="2648" y="1150"/>
            <a:chExt cx="2384" cy="2741"/>
          </a:xfrm>
        </p:grpSpPr>
        <p:sp>
          <p:nvSpPr>
            <p:cNvPr id="8" name="AutoShape 3"/>
            <p:cNvSpPr>
              <a:spLocks noChangeAspect="1" noChangeArrowheads="1" noTextEdit="1"/>
            </p:cNvSpPr>
            <p:nvPr/>
          </p:nvSpPr>
          <p:spPr bwMode="auto">
            <a:xfrm>
              <a:off x="2648" y="1150"/>
              <a:ext cx="2384" cy="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Freeform 5"/>
            <p:cNvSpPr>
              <a:spLocks/>
            </p:cNvSpPr>
            <p:nvPr/>
          </p:nvSpPr>
          <p:spPr bwMode="auto">
            <a:xfrm>
              <a:off x="2704" y="1389"/>
              <a:ext cx="2274" cy="2272"/>
            </a:xfrm>
            <a:custGeom>
              <a:avLst/>
              <a:gdLst>
                <a:gd name="T0" fmla="*/ 0 w 2274"/>
                <a:gd name="T1" fmla="*/ 1077 h 2272"/>
                <a:gd name="T2" fmla="*/ 12 w 2274"/>
                <a:gd name="T3" fmla="*/ 962 h 2272"/>
                <a:gd name="T4" fmla="*/ 34 w 2274"/>
                <a:gd name="T5" fmla="*/ 852 h 2272"/>
                <a:gd name="T6" fmla="*/ 68 w 2274"/>
                <a:gd name="T7" fmla="*/ 745 h 2272"/>
                <a:gd name="T8" fmla="*/ 111 w 2274"/>
                <a:gd name="T9" fmla="*/ 644 h 2272"/>
                <a:gd name="T10" fmla="*/ 165 w 2274"/>
                <a:gd name="T11" fmla="*/ 547 h 2272"/>
                <a:gd name="T12" fmla="*/ 260 w 2274"/>
                <a:gd name="T13" fmla="*/ 414 h 2272"/>
                <a:gd name="T14" fmla="*/ 414 w 2274"/>
                <a:gd name="T15" fmla="*/ 258 h 2272"/>
                <a:gd name="T16" fmla="*/ 547 w 2274"/>
                <a:gd name="T17" fmla="*/ 163 h 2272"/>
                <a:gd name="T18" fmla="*/ 645 w 2274"/>
                <a:gd name="T19" fmla="*/ 111 h 2272"/>
                <a:gd name="T20" fmla="*/ 746 w 2274"/>
                <a:gd name="T21" fmla="*/ 68 h 2272"/>
                <a:gd name="T22" fmla="*/ 852 w 2274"/>
                <a:gd name="T23" fmla="*/ 34 h 2272"/>
                <a:gd name="T24" fmla="*/ 963 w 2274"/>
                <a:gd name="T25" fmla="*/ 12 h 2272"/>
                <a:gd name="T26" fmla="*/ 1078 w 2274"/>
                <a:gd name="T27" fmla="*/ 0 h 2272"/>
                <a:gd name="T28" fmla="*/ 1196 w 2274"/>
                <a:gd name="T29" fmla="*/ 0 h 2272"/>
                <a:gd name="T30" fmla="*/ 1311 w 2274"/>
                <a:gd name="T31" fmla="*/ 12 h 2272"/>
                <a:gd name="T32" fmla="*/ 1422 w 2274"/>
                <a:gd name="T33" fmla="*/ 34 h 2272"/>
                <a:gd name="T34" fmla="*/ 1528 w 2274"/>
                <a:gd name="T35" fmla="*/ 68 h 2272"/>
                <a:gd name="T36" fmla="*/ 1630 w 2274"/>
                <a:gd name="T37" fmla="*/ 111 h 2272"/>
                <a:gd name="T38" fmla="*/ 1727 w 2274"/>
                <a:gd name="T39" fmla="*/ 163 h 2272"/>
                <a:gd name="T40" fmla="*/ 1860 w 2274"/>
                <a:gd name="T41" fmla="*/ 258 h 2272"/>
                <a:gd name="T42" fmla="*/ 2014 w 2274"/>
                <a:gd name="T43" fmla="*/ 414 h 2272"/>
                <a:gd name="T44" fmla="*/ 2111 w 2274"/>
                <a:gd name="T45" fmla="*/ 547 h 2272"/>
                <a:gd name="T46" fmla="*/ 2163 w 2274"/>
                <a:gd name="T47" fmla="*/ 644 h 2272"/>
                <a:gd name="T48" fmla="*/ 2206 w 2274"/>
                <a:gd name="T49" fmla="*/ 745 h 2272"/>
                <a:gd name="T50" fmla="*/ 2240 w 2274"/>
                <a:gd name="T51" fmla="*/ 852 h 2272"/>
                <a:gd name="T52" fmla="*/ 2262 w 2274"/>
                <a:gd name="T53" fmla="*/ 962 h 2272"/>
                <a:gd name="T54" fmla="*/ 2274 w 2274"/>
                <a:gd name="T55" fmla="*/ 1077 h 2272"/>
                <a:gd name="T56" fmla="*/ 2274 w 2274"/>
                <a:gd name="T57" fmla="*/ 1136 h 2272"/>
                <a:gd name="T58" fmla="*/ 2269 w 2274"/>
                <a:gd name="T59" fmla="*/ 1251 h 2272"/>
                <a:gd name="T60" fmla="*/ 2251 w 2274"/>
                <a:gd name="T61" fmla="*/ 1364 h 2272"/>
                <a:gd name="T62" fmla="*/ 2224 w 2274"/>
                <a:gd name="T63" fmla="*/ 1472 h 2272"/>
                <a:gd name="T64" fmla="*/ 2186 w 2274"/>
                <a:gd name="T65" fmla="*/ 1576 h 2272"/>
                <a:gd name="T66" fmla="*/ 2138 w 2274"/>
                <a:gd name="T67" fmla="*/ 1676 h 2272"/>
                <a:gd name="T68" fmla="*/ 2079 w 2274"/>
                <a:gd name="T69" fmla="*/ 1770 h 2272"/>
                <a:gd name="T70" fmla="*/ 1942 w 2274"/>
                <a:gd name="T71" fmla="*/ 1938 h 2272"/>
                <a:gd name="T72" fmla="*/ 1772 w 2274"/>
                <a:gd name="T73" fmla="*/ 2078 h 2272"/>
                <a:gd name="T74" fmla="*/ 1679 w 2274"/>
                <a:gd name="T75" fmla="*/ 2134 h 2272"/>
                <a:gd name="T76" fmla="*/ 1580 w 2274"/>
                <a:gd name="T77" fmla="*/ 2181 h 2272"/>
                <a:gd name="T78" fmla="*/ 1476 w 2274"/>
                <a:gd name="T79" fmla="*/ 2220 h 2272"/>
                <a:gd name="T80" fmla="*/ 1365 w 2274"/>
                <a:gd name="T81" fmla="*/ 2247 h 2272"/>
                <a:gd name="T82" fmla="*/ 1252 w 2274"/>
                <a:gd name="T83" fmla="*/ 2265 h 2272"/>
                <a:gd name="T84" fmla="*/ 1137 w 2274"/>
                <a:gd name="T85" fmla="*/ 2272 h 2272"/>
                <a:gd name="T86" fmla="*/ 1022 w 2274"/>
                <a:gd name="T87" fmla="*/ 2265 h 2272"/>
                <a:gd name="T88" fmla="*/ 909 w 2274"/>
                <a:gd name="T89" fmla="*/ 2247 h 2272"/>
                <a:gd name="T90" fmla="*/ 798 w 2274"/>
                <a:gd name="T91" fmla="*/ 2220 h 2272"/>
                <a:gd name="T92" fmla="*/ 694 w 2274"/>
                <a:gd name="T93" fmla="*/ 2181 h 2272"/>
                <a:gd name="T94" fmla="*/ 595 w 2274"/>
                <a:gd name="T95" fmla="*/ 2134 h 2272"/>
                <a:gd name="T96" fmla="*/ 502 w 2274"/>
                <a:gd name="T97" fmla="*/ 2078 h 2272"/>
                <a:gd name="T98" fmla="*/ 333 w 2274"/>
                <a:gd name="T99" fmla="*/ 1938 h 2272"/>
                <a:gd name="T100" fmla="*/ 195 w 2274"/>
                <a:gd name="T101" fmla="*/ 1770 h 2272"/>
                <a:gd name="T102" fmla="*/ 136 w 2274"/>
                <a:gd name="T103" fmla="*/ 1676 h 2272"/>
                <a:gd name="T104" fmla="*/ 89 w 2274"/>
                <a:gd name="T105" fmla="*/ 1576 h 2272"/>
                <a:gd name="T106" fmla="*/ 50 w 2274"/>
                <a:gd name="T107" fmla="*/ 1472 h 2272"/>
                <a:gd name="T108" fmla="*/ 23 w 2274"/>
                <a:gd name="T109" fmla="*/ 1364 h 2272"/>
                <a:gd name="T110" fmla="*/ 5 w 2274"/>
                <a:gd name="T111" fmla="*/ 1251 h 2272"/>
                <a:gd name="T112" fmla="*/ 0 w 2274"/>
                <a:gd name="T113" fmla="*/ 1136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4" h="2272">
                  <a:moveTo>
                    <a:pt x="0" y="1136"/>
                  </a:moveTo>
                  <a:lnTo>
                    <a:pt x="0" y="1077"/>
                  </a:lnTo>
                  <a:lnTo>
                    <a:pt x="5" y="1019"/>
                  </a:lnTo>
                  <a:lnTo>
                    <a:pt x="12" y="962"/>
                  </a:lnTo>
                  <a:lnTo>
                    <a:pt x="23" y="906"/>
                  </a:lnTo>
                  <a:lnTo>
                    <a:pt x="34" y="852"/>
                  </a:lnTo>
                  <a:lnTo>
                    <a:pt x="50" y="797"/>
                  </a:lnTo>
                  <a:lnTo>
                    <a:pt x="68" y="745"/>
                  </a:lnTo>
                  <a:lnTo>
                    <a:pt x="89" y="693"/>
                  </a:lnTo>
                  <a:lnTo>
                    <a:pt x="111" y="644"/>
                  </a:lnTo>
                  <a:lnTo>
                    <a:pt x="136" y="594"/>
                  </a:lnTo>
                  <a:lnTo>
                    <a:pt x="165" y="547"/>
                  </a:lnTo>
                  <a:lnTo>
                    <a:pt x="195" y="499"/>
                  </a:lnTo>
                  <a:lnTo>
                    <a:pt x="260" y="414"/>
                  </a:lnTo>
                  <a:lnTo>
                    <a:pt x="333" y="332"/>
                  </a:lnTo>
                  <a:lnTo>
                    <a:pt x="414" y="258"/>
                  </a:lnTo>
                  <a:lnTo>
                    <a:pt x="502" y="192"/>
                  </a:lnTo>
                  <a:lnTo>
                    <a:pt x="547" y="163"/>
                  </a:lnTo>
                  <a:lnTo>
                    <a:pt x="595" y="136"/>
                  </a:lnTo>
                  <a:lnTo>
                    <a:pt x="645" y="111"/>
                  </a:lnTo>
                  <a:lnTo>
                    <a:pt x="694" y="88"/>
                  </a:lnTo>
                  <a:lnTo>
                    <a:pt x="746" y="68"/>
                  </a:lnTo>
                  <a:lnTo>
                    <a:pt x="798" y="50"/>
                  </a:lnTo>
                  <a:lnTo>
                    <a:pt x="852" y="34"/>
                  </a:lnTo>
                  <a:lnTo>
                    <a:pt x="909" y="23"/>
                  </a:lnTo>
                  <a:lnTo>
                    <a:pt x="963" y="12"/>
                  </a:lnTo>
                  <a:lnTo>
                    <a:pt x="1022" y="5"/>
                  </a:lnTo>
                  <a:lnTo>
                    <a:pt x="1078" y="0"/>
                  </a:lnTo>
                  <a:lnTo>
                    <a:pt x="1137" y="0"/>
                  </a:lnTo>
                  <a:lnTo>
                    <a:pt x="1196" y="0"/>
                  </a:lnTo>
                  <a:lnTo>
                    <a:pt x="1252" y="5"/>
                  </a:lnTo>
                  <a:lnTo>
                    <a:pt x="1311" y="12"/>
                  </a:lnTo>
                  <a:lnTo>
                    <a:pt x="1365" y="23"/>
                  </a:lnTo>
                  <a:lnTo>
                    <a:pt x="1422" y="34"/>
                  </a:lnTo>
                  <a:lnTo>
                    <a:pt x="1476" y="50"/>
                  </a:lnTo>
                  <a:lnTo>
                    <a:pt x="1528" y="68"/>
                  </a:lnTo>
                  <a:lnTo>
                    <a:pt x="1580" y="88"/>
                  </a:lnTo>
                  <a:lnTo>
                    <a:pt x="1630" y="111"/>
                  </a:lnTo>
                  <a:lnTo>
                    <a:pt x="1679" y="136"/>
                  </a:lnTo>
                  <a:lnTo>
                    <a:pt x="1727" y="163"/>
                  </a:lnTo>
                  <a:lnTo>
                    <a:pt x="1772" y="192"/>
                  </a:lnTo>
                  <a:lnTo>
                    <a:pt x="1860" y="258"/>
                  </a:lnTo>
                  <a:lnTo>
                    <a:pt x="1942" y="332"/>
                  </a:lnTo>
                  <a:lnTo>
                    <a:pt x="2014" y="414"/>
                  </a:lnTo>
                  <a:lnTo>
                    <a:pt x="2079" y="499"/>
                  </a:lnTo>
                  <a:lnTo>
                    <a:pt x="2111" y="547"/>
                  </a:lnTo>
                  <a:lnTo>
                    <a:pt x="2138" y="594"/>
                  </a:lnTo>
                  <a:lnTo>
                    <a:pt x="2163" y="644"/>
                  </a:lnTo>
                  <a:lnTo>
                    <a:pt x="2186" y="693"/>
                  </a:lnTo>
                  <a:lnTo>
                    <a:pt x="2206" y="745"/>
                  </a:lnTo>
                  <a:lnTo>
                    <a:pt x="2224" y="797"/>
                  </a:lnTo>
                  <a:lnTo>
                    <a:pt x="2240" y="852"/>
                  </a:lnTo>
                  <a:lnTo>
                    <a:pt x="2251" y="906"/>
                  </a:lnTo>
                  <a:lnTo>
                    <a:pt x="2262" y="962"/>
                  </a:lnTo>
                  <a:lnTo>
                    <a:pt x="2269" y="1019"/>
                  </a:lnTo>
                  <a:lnTo>
                    <a:pt x="2274" y="1077"/>
                  </a:lnTo>
                  <a:lnTo>
                    <a:pt x="2274" y="1136"/>
                  </a:lnTo>
                  <a:lnTo>
                    <a:pt x="2274" y="1136"/>
                  </a:lnTo>
                  <a:lnTo>
                    <a:pt x="2274" y="1192"/>
                  </a:lnTo>
                  <a:lnTo>
                    <a:pt x="2269" y="1251"/>
                  </a:lnTo>
                  <a:lnTo>
                    <a:pt x="2262" y="1308"/>
                  </a:lnTo>
                  <a:lnTo>
                    <a:pt x="2251" y="1364"/>
                  </a:lnTo>
                  <a:lnTo>
                    <a:pt x="2240" y="1418"/>
                  </a:lnTo>
                  <a:lnTo>
                    <a:pt x="2224" y="1472"/>
                  </a:lnTo>
                  <a:lnTo>
                    <a:pt x="2206" y="1527"/>
                  </a:lnTo>
                  <a:lnTo>
                    <a:pt x="2186" y="1576"/>
                  </a:lnTo>
                  <a:lnTo>
                    <a:pt x="2163" y="1628"/>
                  </a:lnTo>
                  <a:lnTo>
                    <a:pt x="2138" y="1676"/>
                  </a:lnTo>
                  <a:lnTo>
                    <a:pt x="2111" y="1723"/>
                  </a:lnTo>
                  <a:lnTo>
                    <a:pt x="2079" y="1770"/>
                  </a:lnTo>
                  <a:lnTo>
                    <a:pt x="2014" y="1859"/>
                  </a:lnTo>
                  <a:lnTo>
                    <a:pt x="1942" y="1938"/>
                  </a:lnTo>
                  <a:lnTo>
                    <a:pt x="1860" y="2012"/>
                  </a:lnTo>
                  <a:lnTo>
                    <a:pt x="1772" y="2078"/>
                  </a:lnTo>
                  <a:lnTo>
                    <a:pt x="1727" y="2107"/>
                  </a:lnTo>
                  <a:lnTo>
                    <a:pt x="1679" y="2134"/>
                  </a:lnTo>
                  <a:lnTo>
                    <a:pt x="1630" y="2159"/>
                  </a:lnTo>
                  <a:lnTo>
                    <a:pt x="1580" y="2181"/>
                  </a:lnTo>
                  <a:lnTo>
                    <a:pt x="1528" y="2202"/>
                  </a:lnTo>
                  <a:lnTo>
                    <a:pt x="1476" y="2220"/>
                  </a:lnTo>
                  <a:lnTo>
                    <a:pt x="1422" y="2236"/>
                  </a:lnTo>
                  <a:lnTo>
                    <a:pt x="1365" y="2247"/>
                  </a:lnTo>
                  <a:lnTo>
                    <a:pt x="1311" y="2258"/>
                  </a:lnTo>
                  <a:lnTo>
                    <a:pt x="1252" y="2265"/>
                  </a:lnTo>
                  <a:lnTo>
                    <a:pt x="1196" y="2269"/>
                  </a:lnTo>
                  <a:lnTo>
                    <a:pt x="1137" y="2272"/>
                  </a:lnTo>
                  <a:lnTo>
                    <a:pt x="1078" y="2269"/>
                  </a:lnTo>
                  <a:lnTo>
                    <a:pt x="1022" y="2265"/>
                  </a:lnTo>
                  <a:lnTo>
                    <a:pt x="963" y="2258"/>
                  </a:lnTo>
                  <a:lnTo>
                    <a:pt x="909" y="2247"/>
                  </a:lnTo>
                  <a:lnTo>
                    <a:pt x="852" y="2236"/>
                  </a:lnTo>
                  <a:lnTo>
                    <a:pt x="798" y="2220"/>
                  </a:lnTo>
                  <a:lnTo>
                    <a:pt x="746" y="2202"/>
                  </a:lnTo>
                  <a:lnTo>
                    <a:pt x="694" y="2181"/>
                  </a:lnTo>
                  <a:lnTo>
                    <a:pt x="645" y="2159"/>
                  </a:lnTo>
                  <a:lnTo>
                    <a:pt x="595" y="2134"/>
                  </a:lnTo>
                  <a:lnTo>
                    <a:pt x="547" y="2107"/>
                  </a:lnTo>
                  <a:lnTo>
                    <a:pt x="502" y="2078"/>
                  </a:lnTo>
                  <a:lnTo>
                    <a:pt x="414" y="2012"/>
                  </a:lnTo>
                  <a:lnTo>
                    <a:pt x="333" y="1938"/>
                  </a:lnTo>
                  <a:lnTo>
                    <a:pt x="260" y="1859"/>
                  </a:lnTo>
                  <a:lnTo>
                    <a:pt x="195" y="1770"/>
                  </a:lnTo>
                  <a:lnTo>
                    <a:pt x="165" y="1723"/>
                  </a:lnTo>
                  <a:lnTo>
                    <a:pt x="136" y="1676"/>
                  </a:lnTo>
                  <a:lnTo>
                    <a:pt x="111" y="1628"/>
                  </a:lnTo>
                  <a:lnTo>
                    <a:pt x="89" y="1576"/>
                  </a:lnTo>
                  <a:lnTo>
                    <a:pt x="68" y="1527"/>
                  </a:lnTo>
                  <a:lnTo>
                    <a:pt x="50" y="1472"/>
                  </a:lnTo>
                  <a:lnTo>
                    <a:pt x="37" y="1418"/>
                  </a:lnTo>
                  <a:lnTo>
                    <a:pt x="23" y="1364"/>
                  </a:lnTo>
                  <a:lnTo>
                    <a:pt x="12" y="1308"/>
                  </a:lnTo>
                  <a:lnTo>
                    <a:pt x="5" y="1251"/>
                  </a:lnTo>
                  <a:lnTo>
                    <a:pt x="0" y="1192"/>
                  </a:lnTo>
                  <a:lnTo>
                    <a:pt x="0" y="113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 name="Freeform 6"/>
            <p:cNvSpPr>
              <a:spLocks/>
            </p:cNvSpPr>
            <p:nvPr/>
          </p:nvSpPr>
          <p:spPr bwMode="auto">
            <a:xfrm>
              <a:off x="3608" y="1211"/>
              <a:ext cx="446" cy="445"/>
            </a:xfrm>
            <a:custGeom>
              <a:avLst/>
              <a:gdLst>
                <a:gd name="T0" fmla="*/ 0 w 446"/>
                <a:gd name="T1" fmla="*/ 395 h 445"/>
                <a:gd name="T2" fmla="*/ 3 w 446"/>
                <a:gd name="T3" fmla="*/ 400 h 445"/>
                <a:gd name="T4" fmla="*/ 5 w 446"/>
                <a:gd name="T5" fmla="*/ 404 h 445"/>
                <a:gd name="T6" fmla="*/ 18 w 446"/>
                <a:gd name="T7" fmla="*/ 413 h 445"/>
                <a:gd name="T8" fmla="*/ 39 w 446"/>
                <a:gd name="T9" fmla="*/ 422 h 445"/>
                <a:gd name="T10" fmla="*/ 66 w 446"/>
                <a:gd name="T11" fmla="*/ 429 h 445"/>
                <a:gd name="T12" fmla="*/ 98 w 446"/>
                <a:gd name="T13" fmla="*/ 436 h 445"/>
                <a:gd name="T14" fmla="*/ 136 w 446"/>
                <a:gd name="T15" fmla="*/ 440 h 445"/>
                <a:gd name="T16" fmla="*/ 179 w 446"/>
                <a:gd name="T17" fmla="*/ 442 h 445"/>
                <a:gd name="T18" fmla="*/ 224 w 446"/>
                <a:gd name="T19" fmla="*/ 445 h 445"/>
                <a:gd name="T20" fmla="*/ 267 w 446"/>
                <a:gd name="T21" fmla="*/ 442 h 445"/>
                <a:gd name="T22" fmla="*/ 310 w 446"/>
                <a:gd name="T23" fmla="*/ 440 h 445"/>
                <a:gd name="T24" fmla="*/ 348 w 446"/>
                <a:gd name="T25" fmla="*/ 436 h 445"/>
                <a:gd name="T26" fmla="*/ 380 w 446"/>
                <a:gd name="T27" fmla="*/ 429 h 445"/>
                <a:gd name="T28" fmla="*/ 407 w 446"/>
                <a:gd name="T29" fmla="*/ 422 h 445"/>
                <a:gd name="T30" fmla="*/ 427 w 446"/>
                <a:gd name="T31" fmla="*/ 413 h 445"/>
                <a:gd name="T32" fmla="*/ 441 w 446"/>
                <a:gd name="T33" fmla="*/ 404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4"/>
                  </a:lnTo>
                  <a:lnTo>
                    <a:pt x="18" y="413"/>
                  </a:lnTo>
                  <a:lnTo>
                    <a:pt x="39" y="422"/>
                  </a:lnTo>
                  <a:lnTo>
                    <a:pt x="66" y="429"/>
                  </a:lnTo>
                  <a:lnTo>
                    <a:pt x="98" y="436"/>
                  </a:lnTo>
                  <a:lnTo>
                    <a:pt x="136" y="440"/>
                  </a:lnTo>
                  <a:lnTo>
                    <a:pt x="179" y="442"/>
                  </a:lnTo>
                  <a:lnTo>
                    <a:pt x="224" y="445"/>
                  </a:lnTo>
                  <a:lnTo>
                    <a:pt x="267" y="442"/>
                  </a:lnTo>
                  <a:lnTo>
                    <a:pt x="310" y="440"/>
                  </a:lnTo>
                  <a:lnTo>
                    <a:pt x="348" y="436"/>
                  </a:lnTo>
                  <a:lnTo>
                    <a:pt x="380" y="429"/>
                  </a:lnTo>
                  <a:lnTo>
                    <a:pt x="407" y="422"/>
                  </a:lnTo>
                  <a:lnTo>
                    <a:pt x="427" y="413"/>
                  </a:lnTo>
                  <a:lnTo>
                    <a:pt x="441" y="404"/>
                  </a:lnTo>
                  <a:lnTo>
                    <a:pt x="446" y="400"/>
                  </a:lnTo>
                  <a:lnTo>
                    <a:pt x="446" y="395"/>
                  </a:lnTo>
                  <a:lnTo>
                    <a:pt x="446" y="395"/>
                  </a:lnTo>
                  <a:lnTo>
                    <a:pt x="446"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 name="Freeform 7"/>
            <p:cNvSpPr>
              <a:spLocks/>
            </p:cNvSpPr>
            <p:nvPr/>
          </p:nvSpPr>
          <p:spPr bwMode="auto">
            <a:xfrm>
              <a:off x="3608" y="1211"/>
              <a:ext cx="446" cy="445"/>
            </a:xfrm>
            <a:custGeom>
              <a:avLst/>
              <a:gdLst>
                <a:gd name="T0" fmla="*/ 0 w 446"/>
                <a:gd name="T1" fmla="*/ 395 h 445"/>
                <a:gd name="T2" fmla="*/ 3 w 446"/>
                <a:gd name="T3" fmla="*/ 400 h 445"/>
                <a:gd name="T4" fmla="*/ 5 w 446"/>
                <a:gd name="T5" fmla="*/ 404 h 445"/>
                <a:gd name="T6" fmla="*/ 18 w 446"/>
                <a:gd name="T7" fmla="*/ 413 h 445"/>
                <a:gd name="T8" fmla="*/ 39 w 446"/>
                <a:gd name="T9" fmla="*/ 422 h 445"/>
                <a:gd name="T10" fmla="*/ 66 w 446"/>
                <a:gd name="T11" fmla="*/ 429 h 445"/>
                <a:gd name="T12" fmla="*/ 98 w 446"/>
                <a:gd name="T13" fmla="*/ 436 h 445"/>
                <a:gd name="T14" fmla="*/ 136 w 446"/>
                <a:gd name="T15" fmla="*/ 440 h 445"/>
                <a:gd name="T16" fmla="*/ 179 w 446"/>
                <a:gd name="T17" fmla="*/ 442 h 445"/>
                <a:gd name="T18" fmla="*/ 224 w 446"/>
                <a:gd name="T19" fmla="*/ 445 h 445"/>
                <a:gd name="T20" fmla="*/ 267 w 446"/>
                <a:gd name="T21" fmla="*/ 442 h 445"/>
                <a:gd name="T22" fmla="*/ 310 w 446"/>
                <a:gd name="T23" fmla="*/ 440 h 445"/>
                <a:gd name="T24" fmla="*/ 348 w 446"/>
                <a:gd name="T25" fmla="*/ 436 h 445"/>
                <a:gd name="T26" fmla="*/ 380 w 446"/>
                <a:gd name="T27" fmla="*/ 429 h 445"/>
                <a:gd name="T28" fmla="*/ 407 w 446"/>
                <a:gd name="T29" fmla="*/ 422 h 445"/>
                <a:gd name="T30" fmla="*/ 427 w 446"/>
                <a:gd name="T31" fmla="*/ 413 h 445"/>
                <a:gd name="T32" fmla="*/ 441 w 446"/>
                <a:gd name="T33" fmla="*/ 404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4"/>
                  </a:lnTo>
                  <a:lnTo>
                    <a:pt x="18" y="413"/>
                  </a:lnTo>
                  <a:lnTo>
                    <a:pt x="39" y="422"/>
                  </a:lnTo>
                  <a:lnTo>
                    <a:pt x="66" y="429"/>
                  </a:lnTo>
                  <a:lnTo>
                    <a:pt x="98" y="436"/>
                  </a:lnTo>
                  <a:lnTo>
                    <a:pt x="136" y="440"/>
                  </a:lnTo>
                  <a:lnTo>
                    <a:pt x="179" y="442"/>
                  </a:lnTo>
                  <a:lnTo>
                    <a:pt x="224" y="445"/>
                  </a:lnTo>
                  <a:lnTo>
                    <a:pt x="267" y="442"/>
                  </a:lnTo>
                  <a:lnTo>
                    <a:pt x="310" y="440"/>
                  </a:lnTo>
                  <a:lnTo>
                    <a:pt x="348" y="436"/>
                  </a:lnTo>
                  <a:lnTo>
                    <a:pt x="380" y="429"/>
                  </a:lnTo>
                  <a:lnTo>
                    <a:pt x="407" y="422"/>
                  </a:lnTo>
                  <a:lnTo>
                    <a:pt x="427" y="413"/>
                  </a:lnTo>
                  <a:lnTo>
                    <a:pt x="441" y="404"/>
                  </a:lnTo>
                  <a:lnTo>
                    <a:pt x="446" y="400"/>
                  </a:lnTo>
                  <a:lnTo>
                    <a:pt x="446" y="395"/>
                  </a:lnTo>
                  <a:lnTo>
                    <a:pt x="446" y="395"/>
                  </a:lnTo>
                  <a:lnTo>
                    <a:pt x="446"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 name="Freeform 8"/>
            <p:cNvSpPr>
              <a:spLocks/>
            </p:cNvSpPr>
            <p:nvPr/>
          </p:nvSpPr>
          <p:spPr bwMode="auto">
            <a:xfrm>
              <a:off x="3608" y="1161"/>
              <a:ext cx="446" cy="97"/>
            </a:xfrm>
            <a:custGeom>
              <a:avLst/>
              <a:gdLst>
                <a:gd name="T0" fmla="*/ 0 w 446"/>
                <a:gd name="T1" fmla="*/ 50 h 97"/>
                <a:gd name="T2" fmla="*/ 3 w 446"/>
                <a:gd name="T3" fmla="*/ 43 h 97"/>
                <a:gd name="T4" fmla="*/ 5 w 446"/>
                <a:gd name="T5" fmla="*/ 39 h 97"/>
                <a:gd name="T6" fmla="*/ 18 w 446"/>
                <a:gd name="T7" fmla="*/ 30 h 97"/>
                <a:gd name="T8" fmla="*/ 39 w 446"/>
                <a:gd name="T9" fmla="*/ 21 h 97"/>
                <a:gd name="T10" fmla="*/ 66 w 446"/>
                <a:gd name="T11" fmla="*/ 14 h 97"/>
                <a:gd name="T12" fmla="*/ 98 w 446"/>
                <a:gd name="T13" fmla="*/ 7 h 97"/>
                <a:gd name="T14" fmla="*/ 136 w 446"/>
                <a:gd name="T15" fmla="*/ 3 h 97"/>
                <a:gd name="T16" fmla="*/ 179 w 446"/>
                <a:gd name="T17" fmla="*/ 0 h 97"/>
                <a:gd name="T18" fmla="*/ 224 w 446"/>
                <a:gd name="T19" fmla="*/ 0 h 97"/>
                <a:gd name="T20" fmla="*/ 267 w 446"/>
                <a:gd name="T21" fmla="*/ 0 h 97"/>
                <a:gd name="T22" fmla="*/ 310 w 446"/>
                <a:gd name="T23" fmla="*/ 3 h 97"/>
                <a:gd name="T24" fmla="*/ 348 w 446"/>
                <a:gd name="T25" fmla="*/ 7 h 97"/>
                <a:gd name="T26" fmla="*/ 380 w 446"/>
                <a:gd name="T27" fmla="*/ 14 h 97"/>
                <a:gd name="T28" fmla="*/ 407 w 446"/>
                <a:gd name="T29" fmla="*/ 21 h 97"/>
                <a:gd name="T30" fmla="*/ 427 w 446"/>
                <a:gd name="T31" fmla="*/ 30 h 97"/>
                <a:gd name="T32" fmla="*/ 441 w 446"/>
                <a:gd name="T33" fmla="*/ 39 h 97"/>
                <a:gd name="T34" fmla="*/ 446 w 446"/>
                <a:gd name="T35" fmla="*/ 43 h 97"/>
                <a:gd name="T36" fmla="*/ 446 w 446"/>
                <a:gd name="T37" fmla="*/ 50 h 97"/>
                <a:gd name="T38" fmla="*/ 446 w 446"/>
                <a:gd name="T39" fmla="*/ 54 h 97"/>
                <a:gd name="T40" fmla="*/ 441 w 446"/>
                <a:gd name="T41" fmla="*/ 59 h 97"/>
                <a:gd name="T42" fmla="*/ 427 w 446"/>
                <a:gd name="T43" fmla="*/ 68 h 97"/>
                <a:gd name="T44" fmla="*/ 407 w 446"/>
                <a:gd name="T45" fmla="*/ 77 h 97"/>
                <a:gd name="T46" fmla="*/ 380 w 446"/>
                <a:gd name="T47" fmla="*/ 84 h 97"/>
                <a:gd name="T48" fmla="*/ 348 w 446"/>
                <a:gd name="T49" fmla="*/ 91 h 97"/>
                <a:gd name="T50" fmla="*/ 310 w 446"/>
                <a:gd name="T51" fmla="*/ 95 h 97"/>
                <a:gd name="T52" fmla="*/ 267 w 446"/>
                <a:gd name="T53" fmla="*/ 97 h 97"/>
                <a:gd name="T54" fmla="*/ 224 w 446"/>
                <a:gd name="T55" fmla="*/ 97 h 97"/>
                <a:gd name="T56" fmla="*/ 179 w 446"/>
                <a:gd name="T57" fmla="*/ 97 h 97"/>
                <a:gd name="T58" fmla="*/ 136 w 446"/>
                <a:gd name="T59" fmla="*/ 95 h 97"/>
                <a:gd name="T60" fmla="*/ 98 w 446"/>
                <a:gd name="T61" fmla="*/ 91 h 97"/>
                <a:gd name="T62" fmla="*/ 66 w 446"/>
                <a:gd name="T63" fmla="*/ 84 h 97"/>
                <a:gd name="T64" fmla="*/ 39 w 446"/>
                <a:gd name="T65" fmla="*/ 77 h 97"/>
                <a:gd name="T66" fmla="*/ 18 w 446"/>
                <a:gd name="T67" fmla="*/ 68 h 97"/>
                <a:gd name="T68" fmla="*/ 5 w 446"/>
                <a:gd name="T69" fmla="*/ 59 h 97"/>
                <a:gd name="T70" fmla="*/ 3 w 446"/>
                <a:gd name="T71" fmla="*/ 54 h 97"/>
                <a:gd name="T72" fmla="*/ 0 w 446"/>
                <a:gd name="T73"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97">
                  <a:moveTo>
                    <a:pt x="0" y="50"/>
                  </a:moveTo>
                  <a:lnTo>
                    <a:pt x="3" y="43"/>
                  </a:lnTo>
                  <a:lnTo>
                    <a:pt x="5" y="39"/>
                  </a:lnTo>
                  <a:lnTo>
                    <a:pt x="18" y="30"/>
                  </a:lnTo>
                  <a:lnTo>
                    <a:pt x="39" y="21"/>
                  </a:lnTo>
                  <a:lnTo>
                    <a:pt x="66" y="14"/>
                  </a:lnTo>
                  <a:lnTo>
                    <a:pt x="98" y="7"/>
                  </a:lnTo>
                  <a:lnTo>
                    <a:pt x="136" y="3"/>
                  </a:lnTo>
                  <a:lnTo>
                    <a:pt x="179" y="0"/>
                  </a:lnTo>
                  <a:lnTo>
                    <a:pt x="224" y="0"/>
                  </a:lnTo>
                  <a:lnTo>
                    <a:pt x="267" y="0"/>
                  </a:lnTo>
                  <a:lnTo>
                    <a:pt x="310" y="3"/>
                  </a:lnTo>
                  <a:lnTo>
                    <a:pt x="348" y="7"/>
                  </a:lnTo>
                  <a:lnTo>
                    <a:pt x="380" y="14"/>
                  </a:lnTo>
                  <a:lnTo>
                    <a:pt x="407" y="21"/>
                  </a:lnTo>
                  <a:lnTo>
                    <a:pt x="427" y="30"/>
                  </a:lnTo>
                  <a:lnTo>
                    <a:pt x="441" y="39"/>
                  </a:lnTo>
                  <a:lnTo>
                    <a:pt x="446" y="43"/>
                  </a:lnTo>
                  <a:lnTo>
                    <a:pt x="446" y="50"/>
                  </a:lnTo>
                  <a:lnTo>
                    <a:pt x="446" y="54"/>
                  </a:lnTo>
                  <a:lnTo>
                    <a:pt x="441" y="59"/>
                  </a:lnTo>
                  <a:lnTo>
                    <a:pt x="427" y="68"/>
                  </a:lnTo>
                  <a:lnTo>
                    <a:pt x="407" y="77"/>
                  </a:lnTo>
                  <a:lnTo>
                    <a:pt x="380" y="84"/>
                  </a:lnTo>
                  <a:lnTo>
                    <a:pt x="348" y="91"/>
                  </a:lnTo>
                  <a:lnTo>
                    <a:pt x="310" y="95"/>
                  </a:lnTo>
                  <a:lnTo>
                    <a:pt x="267" y="97"/>
                  </a:lnTo>
                  <a:lnTo>
                    <a:pt x="224" y="97"/>
                  </a:lnTo>
                  <a:lnTo>
                    <a:pt x="179" y="97"/>
                  </a:lnTo>
                  <a:lnTo>
                    <a:pt x="136" y="95"/>
                  </a:lnTo>
                  <a:lnTo>
                    <a:pt x="98" y="91"/>
                  </a:lnTo>
                  <a:lnTo>
                    <a:pt x="66" y="84"/>
                  </a:lnTo>
                  <a:lnTo>
                    <a:pt x="39" y="77"/>
                  </a:lnTo>
                  <a:lnTo>
                    <a:pt x="18" y="68"/>
                  </a:lnTo>
                  <a:lnTo>
                    <a:pt x="5" y="59"/>
                  </a:lnTo>
                  <a:lnTo>
                    <a:pt x="3"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eeform 9"/>
            <p:cNvSpPr>
              <a:spLocks/>
            </p:cNvSpPr>
            <p:nvPr/>
          </p:nvSpPr>
          <p:spPr bwMode="auto">
            <a:xfrm>
              <a:off x="3608" y="1161"/>
              <a:ext cx="446" cy="97"/>
            </a:xfrm>
            <a:custGeom>
              <a:avLst/>
              <a:gdLst>
                <a:gd name="T0" fmla="*/ 0 w 446"/>
                <a:gd name="T1" fmla="*/ 50 h 97"/>
                <a:gd name="T2" fmla="*/ 3 w 446"/>
                <a:gd name="T3" fmla="*/ 43 h 97"/>
                <a:gd name="T4" fmla="*/ 5 w 446"/>
                <a:gd name="T5" fmla="*/ 39 h 97"/>
                <a:gd name="T6" fmla="*/ 18 w 446"/>
                <a:gd name="T7" fmla="*/ 30 h 97"/>
                <a:gd name="T8" fmla="*/ 39 w 446"/>
                <a:gd name="T9" fmla="*/ 21 h 97"/>
                <a:gd name="T10" fmla="*/ 66 w 446"/>
                <a:gd name="T11" fmla="*/ 14 h 97"/>
                <a:gd name="T12" fmla="*/ 98 w 446"/>
                <a:gd name="T13" fmla="*/ 7 h 97"/>
                <a:gd name="T14" fmla="*/ 136 w 446"/>
                <a:gd name="T15" fmla="*/ 3 h 97"/>
                <a:gd name="T16" fmla="*/ 179 w 446"/>
                <a:gd name="T17" fmla="*/ 0 h 97"/>
                <a:gd name="T18" fmla="*/ 224 w 446"/>
                <a:gd name="T19" fmla="*/ 0 h 97"/>
                <a:gd name="T20" fmla="*/ 267 w 446"/>
                <a:gd name="T21" fmla="*/ 0 h 97"/>
                <a:gd name="T22" fmla="*/ 310 w 446"/>
                <a:gd name="T23" fmla="*/ 3 h 97"/>
                <a:gd name="T24" fmla="*/ 348 w 446"/>
                <a:gd name="T25" fmla="*/ 7 h 97"/>
                <a:gd name="T26" fmla="*/ 380 w 446"/>
                <a:gd name="T27" fmla="*/ 14 h 97"/>
                <a:gd name="T28" fmla="*/ 407 w 446"/>
                <a:gd name="T29" fmla="*/ 21 h 97"/>
                <a:gd name="T30" fmla="*/ 427 w 446"/>
                <a:gd name="T31" fmla="*/ 30 h 97"/>
                <a:gd name="T32" fmla="*/ 441 w 446"/>
                <a:gd name="T33" fmla="*/ 39 h 97"/>
                <a:gd name="T34" fmla="*/ 446 w 446"/>
                <a:gd name="T35" fmla="*/ 43 h 97"/>
                <a:gd name="T36" fmla="*/ 446 w 446"/>
                <a:gd name="T37" fmla="*/ 50 h 97"/>
                <a:gd name="T38" fmla="*/ 446 w 446"/>
                <a:gd name="T39" fmla="*/ 54 h 97"/>
                <a:gd name="T40" fmla="*/ 441 w 446"/>
                <a:gd name="T41" fmla="*/ 59 h 97"/>
                <a:gd name="T42" fmla="*/ 427 w 446"/>
                <a:gd name="T43" fmla="*/ 68 h 97"/>
                <a:gd name="T44" fmla="*/ 407 w 446"/>
                <a:gd name="T45" fmla="*/ 77 h 97"/>
                <a:gd name="T46" fmla="*/ 380 w 446"/>
                <a:gd name="T47" fmla="*/ 84 h 97"/>
                <a:gd name="T48" fmla="*/ 348 w 446"/>
                <a:gd name="T49" fmla="*/ 91 h 97"/>
                <a:gd name="T50" fmla="*/ 310 w 446"/>
                <a:gd name="T51" fmla="*/ 95 h 97"/>
                <a:gd name="T52" fmla="*/ 267 w 446"/>
                <a:gd name="T53" fmla="*/ 97 h 97"/>
                <a:gd name="T54" fmla="*/ 224 w 446"/>
                <a:gd name="T55" fmla="*/ 97 h 97"/>
                <a:gd name="T56" fmla="*/ 179 w 446"/>
                <a:gd name="T57" fmla="*/ 97 h 97"/>
                <a:gd name="T58" fmla="*/ 136 w 446"/>
                <a:gd name="T59" fmla="*/ 95 h 97"/>
                <a:gd name="T60" fmla="*/ 98 w 446"/>
                <a:gd name="T61" fmla="*/ 91 h 97"/>
                <a:gd name="T62" fmla="*/ 66 w 446"/>
                <a:gd name="T63" fmla="*/ 84 h 97"/>
                <a:gd name="T64" fmla="*/ 39 w 446"/>
                <a:gd name="T65" fmla="*/ 77 h 97"/>
                <a:gd name="T66" fmla="*/ 18 w 446"/>
                <a:gd name="T67" fmla="*/ 68 h 97"/>
                <a:gd name="T68" fmla="*/ 5 w 446"/>
                <a:gd name="T69" fmla="*/ 59 h 97"/>
                <a:gd name="T70" fmla="*/ 3 w 446"/>
                <a:gd name="T71" fmla="*/ 54 h 97"/>
                <a:gd name="T72" fmla="*/ 0 w 446"/>
                <a:gd name="T73"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97">
                  <a:moveTo>
                    <a:pt x="0" y="50"/>
                  </a:moveTo>
                  <a:lnTo>
                    <a:pt x="3" y="43"/>
                  </a:lnTo>
                  <a:lnTo>
                    <a:pt x="5" y="39"/>
                  </a:lnTo>
                  <a:lnTo>
                    <a:pt x="18" y="30"/>
                  </a:lnTo>
                  <a:lnTo>
                    <a:pt x="39" y="21"/>
                  </a:lnTo>
                  <a:lnTo>
                    <a:pt x="66" y="14"/>
                  </a:lnTo>
                  <a:lnTo>
                    <a:pt x="98" y="7"/>
                  </a:lnTo>
                  <a:lnTo>
                    <a:pt x="136" y="3"/>
                  </a:lnTo>
                  <a:lnTo>
                    <a:pt x="179" y="0"/>
                  </a:lnTo>
                  <a:lnTo>
                    <a:pt x="224" y="0"/>
                  </a:lnTo>
                  <a:lnTo>
                    <a:pt x="267" y="0"/>
                  </a:lnTo>
                  <a:lnTo>
                    <a:pt x="310" y="3"/>
                  </a:lnTo>
                  <a:lnTo>
                    <a:pt x="348" y="7"/>
                  </a:lnTo>
                  <a:lnTo>
                    <a:pt x="380" y="14"/>
                  </a:lnTo>
                  <a:lnTo>
                    <a:pt x="407" y="21"/>
                  </a:lnTo>
                  <a:lnTo>
                    <a:pt x="427" y="30"/>
                  </a:lnTo>
                  <a:lnTo>
                    <a:pt x="441" y="39"/>
                  </a:lnTo>
                  <a:lnTo>
                    <a:pt x="446" y="43"/>
                  </a:lnTo>
                  <a:lnTo>
                    <a:pt x="446" y="50"/>
                  </a:lnTo>
                  <a:lnTo>
                    <a:pt x="446" y="54"/>
                  </a:lnTo>
                  <a:lnTo>
                    <a:pt x="441" y="59"/>
                  </a:lnTo>
                  <a:lnTo>
                    <a:pt x="427" y="68"/>
                  </a:lnTo>
                  <a:lnTo>
                    <a:pt x="407" y="77"/>
                  </a:lnTo>
                  <a:lnTo>
                    <a:pt x="380" y="84"/>
                  </a:lnTo>
                  <a:lnTo>
                    <a:pt x="348" y="91"/>
                  </a:lnTo>
                  <a:lnTo>
                    <a:pt x="310" y="95"/>
                  </a:lnTo>
                  <a:lnTo>
                    <a:pt x="267" y="97"/>
                  </a:lnTo>
                  <a:lnTo>
                    <a:pt x="224" y="97"/>
                  </a:lnTo>
                  <a:lnTo>
                    <a:pt x="179" y="97"/>
                  </a:lnTo>
                  <a:lnTo>
                    <a:pt x="136" y="95"/>
                  </a:lnTo>
                  <a:lnTo>
                    <a:pt x="98" y="91"/>
                  </a:lnTo>
                  <a:lnTo>
                    <a:pt x="66" y="84"/>
                  </a:lnTo>
                  <a:lnTo>
                    <a:pt x="39" y="77"/>
                  </a:lnTo>
                  <a:lnTo>
                    <a:pt x="18" y="68"/>
                  </a:lnTo>
                  <a:lnTo>
                    <a:pt x="5" y="59"/>
                  </a:lnTo>
                  <a:lnTo>
                    <a:pt x="3"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4" name="Rectangle 10"/>
            <p:cNvSpPr>
              <a:spLocks noChangeArrowheads="1"/>
            </p:cNvSpPr>
            <p:nvPr/>
          </p:nvSpPr>
          <p:spPr bwMode="auto">
            <a:xfrm>
              <a:off x="3608" y="1322"/>
              <a:ext cx="44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5" name="Rectangle 11"/>
            <p:cNvSpPr>
              <a:spLocks noChangeArrowheads="1"/>
            </p:cNvSpPr>
            <p:nvPr/>
          </p:nvSpPr>
          <p:spPr bwMode="auto">
            <a:xfrm>
              <a:off x="3608" y="1322"/>
              <a:ext cx="446"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6" name="Rectangle 12"/>
            <p:cNvSpPr>
              <a:spLocks noChangeArrowheads="1"/>
            </p:cNvSpPr>
            <p:nvPr/>
          </p:nvSpPr>
          <p:spPr bwMode="auto">
            <a:xfrm>
              <a:off x="3658" y="1319"/>
              <a:ext cx="3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Athletics</a:t>
              </a:r>
              <a:endParaRPr lang="en-US" altLang="en-US" dirty="0"/>
            </a:p>
          </p:txBody>
        </p:sp>
        <p:sp>
          <p:nvSpPr>
            <p:cNvPr id="17" name="Freeform 13"/>
            <p:cNvSpPr>
              <a:spLocks/>
            </p:cNvSpPr>
            <p:nvPr/>
          </p:nvSpPr>
          <p:spPr bwMode="auto">
            <a:xfrm>
              <a:off x="3608" y="3435"/>
              <a:ext cx="446" cy="445"/>
            </a:xfrm>
            <a:custGeom>
              <a:avLst/>
              <a:gdLst>
                <a:gd name="T0" fmla="*/ 0 w 446"/>
                <a:gd name="T1" fmla="*/ 395 h 445"/>
                <a:gd name="T2" fmla="*/ 3 w 446"/>
                <a:gd name="T3" fmla="*/ 400 h 445"/>
                <a:gd name="T4" fmla="*/ 5 w 446"/>
                <a:gd name="T5" fmla="*/ 406 h 445"/>
                <a:gd name="T6" fmla="*/ 18 w 446"/>
                <a:gd name="T7" fmla="*/ 415 h 445"/>
                <a:gd name="T8" fmla="*/ 39 w 446"/>
                <a:gd name="T9" fmla="*/ 422 h 445"/>
                <a:gd name="T10" fmla="*/ 66 w 446"/>
                <a:gd name="T11" fmla="*/ 431 h 445"/>
                <a:gd name="T12" fmla="*/ 98 w 446"/>
                <a:gd name="T13" fmla="*/ 436 h 445"/>
                <a:gd name="T14" fmla="*/ 136 w 446"/>
                <a:gd name="T15" fmla="*/ 440 h 445"/>
                <a:gd name="T16" fmla="*/ 179 w 446"/>
                <a:gd name="T17" fmla="*/ 445 h 445"/>
                <a:gd name="T18" fmla="*/ 224 w 446"/>
                <a:gd name="T19" fmla="*/ 445 h 445"/>
                <a:gd name="T20" fmla="*/ 267 w 446"/>
                <a:gd name="T21" fmla="*/ 445 h 445"/>
                <a:gd name="T22" fmla="*/ 310 w 446"/>
                <a:gd name="T23" fmla="*/ 440 h 445"/>
                <a:gd name="T24" fmla="*/ 348 w 446"/>
                <a:gd name="T25" fmla="*/ 436 h 445"/>
                <a:gd name="T26" fmla="*/ 380 w 446"/>
                <a:gd name="T27" fmla="*/ 431 h 445"/>
                <a:gd name="T28" fmla="*/ 407 w 446"/>
                <a:gd name="T29" fmla="*/ 422 h 445"/>
                <a:gd name="T30" fmla="*/ 427 w 446"/>
                <a:gd name="T31" fmla="*/ 415 h 445"/>
                <a:gd name="T32" fmla="*/ 441 w 446"/>
                <a:gd name="T33" fmla="*/ 406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6"/>
                  </a:lnTo>
                  <a:lnTo>
                    <a:pt x="18" y="415"/>
                  </a:lnTo>
                  <a:lnTo>
                    <a:pt x="39" y="422"/>
                  </a:lnTo>
                  <a:lnTo>
                    <a:pt x="66" y="431"/>
                  </a:lnTo>
                  <a:lnTo>
                    <a:pt x="98" y="436"/>
                  </a:lnTo>
                  <a:lnTo>
                    <a:pt x="136" y="440"/>
                  </a:lnTo>
                  <a:lnTo>
                    <a:pt x="179" y="445"/>
                  </a:lnTo>
                  <a:lnTo>
                    <a:pt x="224" y="445"/>
                  </a:lnTo>
                  <a:lnTo>
                    <a:pt x="267" y="445"/>
                  </a:lnTo>
                  <a:lnTo>
                    <a:pt x="310" y="440"/>
                  </a:lnTo>
                  <a:lnTo>
                    <a:pt x="348" y="436"/>
                  </a:lnTo>
                  <a:lnTo>
                    <a:pt x="380" y="431"/>
                  </a:lnTo>
                  <a:lnTo>
                    <a:pt x="407" y="422"/>
                  </a:lnTo>
                  <a:lnTo>
                    <a:pt x="427" y="415"/>
                  </a:lnTo>
                  <a:lnTo>
                    <a:pt x="441" y="406"/>
                  </a:lnTo>
                  <a:lnTo>
                    <a:pt x="446" y="400"/>
                  </a:lnTo>
                  <a:lnTo>
                    <a:pt x="446" y="395"/>
                  </a:lnTo>
                  <a:lnTo>
                    <a:pt x="446" y="395"/>
                  </a:lnTo>
                  <a:lnTo>
                    <a:pt x="446"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8" name="Freeform 14"/>
            <p:cNvSpPr>
              <a:spLocks/>
            </p:cNvSpPr>
            <p:nvPr/>
          </p:nvSpPr>
          <p:spPr bwMode="auto">
            <a:xfrm>
              <a:off x="3608" y="3435"/>
              <a:ext cx="446" cy="445"/>
            </a:xfrm>
            <a:custGeom>
              <a:avLst/>
              <a:gdLst>
                <a:gd name="T0" fmla="*/ 0 w 446"/>
                <a:gd name="T1" fmla="*/ 395 h 445"/>
                <a:gd name="T2" fmla="*/ 3 w 446"/>
                <a:gd name="T3" fmla="*/ 400 h 445"/>
                <a:gd name="T4" fmla="*/ 5 w 446"/>
                <a:gd name="T5" fmla="*/ 406 h 445"/>
                <a:gd name="T6" fmla="*/ 18 w 446"/>
                <a:gd name="T7" fmla="*/ 415 h 445"/>
                <a:gd name="T8" fmla="*/ 39 w 446"/>
                <a:gd name="T9" fmla="*/ 422 h 445"/>
                <a:gd name="T10" fmla="*/ 66 w 446"/>
                <a:gd name="T11" fmla="*/ 431 h 445"/>
                <a:gd name="T12" fmla="*/ 98 w 446"/>
                <a:gd name="T13" fmla="*/ 436 h 445"/>
                <a:gd name="T14" fmla="*/ 136 w 446"/>
                <a:gd name="T15" fmla="*/ 440 h 445"/>
                <a:gd name="T16" fmla="*/ 179 w 446"/>
                <a:gd name="T17" fmla="*/ 445 h 445"/>
                <a:gd name="T18" fmla="*/ 224 w 446"/>
                <a:gd name="T19" fmla="*/ 445 h 445"/>
                <a:gd name="T20" fmla="*/ 267 w 446"/>
                <a:gd name="T21" fmla="*/ 445 h 445"/>
                <a:gd name="T22" fmla="*/ 310 w 446"/>
                <a:gd name="T23" fmla="*/ 440 h 445"/>
                <a:gd name="T24" fmla="*/ 348 w 446"/>
                <a:gd name="T25" fmla="*/ 436 h 445"/>
                <a:gd name="T26" fmla="*/ 380 w 446"/>
                <a:gd name="T27" fmla="*/ 431 h 445"/>
                <a:gd name="T28" fmla="*/ 407 w 446"/>
                <a:gd name="T29" fmla="*/ 422 h 445"/>
                <a:gd name="T30" fmla="*/ 427 w 446"/>
                <a:gd name="T31" fmla="*/ 415 h 445"/>
                <a:gd name="T32" fmla="*/ 441 w 446"/>
                <a:gd name="T33" fmla="*/ 406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6"/>
                  </a:lnTo>
                  <a:lnTo>
                    <a:pt x="18" y="415"/>
                  </a:lnTo>
                  <a:lnTo>
                    <a:pt x="39" y="422"/>
                  </a:lnTo>
                  <a:lnTo>
                    <a:pt x="66" y="431"/>
                  </a:lnTo>
                  <a:lnTo>
                    <a:pt x="98" y="436"/>
                  </a:lnTo>
                  <a:lnTo>
                    <a:pt x="136" y="440"/>
                  </a:lnTo>
                  <a:lnTo>
                    <a:pt x="179" y="445"/>
                  </a:lnTo>
                  <a:lnTo>
                    <a:pt x="224" y="445"/>
                  </a:lnTo>
                  <a:lnTo>
                    <a:pt x="267" y="445"/>
                  </a:lnTo>
                  <a:lnTo>
                    <a:pt x="310" y="440"/>
                  </a:lnTo>
                  <a:lnTo>
                    <a:pt x="348" y="436"/>
                  </a:lnTo>
                  <a:lnTo>
                    <a:pt x="380" y="431"/>
                  </a:lnTo>
                  <a:lnTo>
                    <a:pt x="407" y="422"/>
                  </a:lnTo>
                  <a:lnTo>
                    <a:pt x="427" y="415"/>
                  </a:lnTo>
                  <a:lnTo>
                    <a:pt x="441" y="406"/>
                  </a:lnTo>
                  <a:lnTo>
                    <a:pt x="446" y="400"/>
                  </a:lnTo>
                  <a:lnTo>
                    <a:pt x="446" y="395"/>
                  </a:lnTo>
                  <a:lnTo>
                    <a:pt x="446" y="395"/>
                  </a:lnTo>
                  <a:lnTo>
                    <a:pt x="446"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9" name="Freeform 15"/>
            <p:cNvSpPr>
              <a:spLocks/>
            </p:cNvSpPr>
            <p:nvPr/>
          </p:nvSpPr>
          <p:spPr bwMode="auto">
            <a:xfrm>
              <a:off x="3608" y="3385"/>
              <a:ext cx="446" cy="100"/>
            </a:xfrm>
            <a:custGeom>
              <a:avLst/>
              <a:gdLst>
                <a:gd name="T0" fmla="*/ 0 w 446"/>
                <a:gd name="T1" fmla="*/ 50 h 100"/>
                <a:gd name="T2" fmla="*/ 3 w 446"/>
                <a:gd name="T3" fmla="*/ 45 h 100"/>
                <a:gd name="T4" fmla="*/ 5 w 446"/>
                <a:gd name="T5" fmla="*/ 41 h 100"/>
                <a:gd name="T6" fmla="*/ 18 w 446"/>
                <a:gd name="T7" fmla="*/ 30 h 100"/>
                <a:gd name="T8" fmla="*/ 39 w 446"/>
                <a:gd name="T9" fmla="*/ 23 h 100"/>
                <a:gd name="T10" fmla="*/ 66 w 446"/>
                <a:gd name="T11" fmla="*/ 14 h 100"/>
                <a:gd name="T12" fmla="*/ 98 w 446"/>
                <a:gd name="T13" fmla="*/ 9 h 100"/>
                <a:gd name="T14" fmla="*/ 136 w 446"/>
                <a:gd name="T15" fmla="*/ 5 h 100"/>
                <a:gd name="T16" fmla="*/ 179 w 446"/>
                <a:gd name="T17" fmla="*/ 0 h 100"/>
                <a:gd name="T18" fmla="*/ 224 w 446"/>
                <a:gd name="T19" fmla="*/ 0 h 100"/>
                <a:gd name="T20" fmla="*/ 267 w 446"/>
                <a:gd name="T21" fmla="*/ 0 h 100"/>
                <a:gd name="T22" fmla="*/ 310 w 446"/>
                <a:gd name="T23" fmla="*/ 5 h 100"/>
                <a:gd name="T24" fmla="*/ 348 w 446"/>
                <a:gd name="T25" fmla="*/ 9 h 100"/>
                <a:gd name="T26" fmla="*/ 380 w 446"/>
                <a:gd name="T27" fmla="*/ 14 h 100"/>
                <a:gd name="T28" fmla="*/ 407 w 446"/>
                <a:gd name="T29" fmla="*/ 23 h 100"/>
                <a:gd name="T30" fmla="*/ 427 w 446"/>
                <a:gd name="T31" fmla="*/ 30 h 100"/>
                <a:gd name="T32" fmla="*/ 441 w 446"/>
                <a:gd name="T33" fmla="*/ 41 h 100"/>
                <a:gd name="T34" fmla="*/ 446 w 446"/>
                <a:gd name="T35" fmla="*/ 45 h 100"/>
                <a:gd name="T36" fmla="*/ 446 w 446"/>
                <a:gd name="T37" fmla="*/ 50 h 100"/>
                <a:gd name="T38" fmla="*/ 446 w 446"/>
                <a:gd name="T39" fmla="*/ 54 h 100"/>
                <a:gd name="T40" fmla="*/ 441 w 446"/>
                <a:gd name="T41" fmla="*/ 59 h 100"/>
                <a:gd name="T42" fmla="*/ 427 w 446"/>
                <a:gd name="T43" fmla="*/ 68 h 100"/>
                <a:gd name="T44" fmla="*/ 407 w 446"/>
                <a:gd name="T45" fmla="*/ 77 h 100"/>
                <a:gd name="T46" fmla="*/ 380 w 446"/>
                <a:gd name="T47" fmla="*/ 84 h 100"/>
                <a:gd name="T48" fmla="*/ 348 w 446"/>
                <a:gd name="T49" fmla="*/ 91 h 100"/>
                <a:gd name="T50" fmla="*/ 310 w 446"/>
                <a:gd name="T51" fmla="*/ 95 h 100"/>
                <a:gd name="T52" fmla="*/ 267 w 446"/>
                <a:gd name="T53" fmla="*/ 97 h 100"/>
                <a:gd name="T54" fmla="*/ 224 w 446"/>
                <a:gd name="T55" fmla="*/ 100 h 100"/>
                <a:gd name="T56" fmla="*/ 179 w 446"/>
                <a:gd name="T57" fmla="*/ 97 h 100"/>
                <a:gd name="T58" fmla="*/ 136 w 446"/>
                <a:gd name="T59" fmla="*/ 95 h 100"/>
                <a:gd name="T60" fmla="*/ 98 w 446"/>
                <a:gd name="T61" fmla="*/ 91 h 100"/>
                <a:gd name="T62" fmla="*/ 66 w 446"/>
                <a:gd name="T63" fmla="*/ 84 h 100"/>
                <a:gd name="T64" fmla="*/ 39 w 446"/>
                <a:gd name="T65" fmla="*/ 77 h 100"/>
                <a:gd name="T66" fmla="*/ 18 w 446"/>
                <a:gd name="T67" fmla="*/ 68 h 100"/>
                <a:gd name="T68" fmla="*/ 5 w 446"/>
                <a:gd name="T69" fmla="*/ 59 h 100"/>
                <a:gd name="T70" fmla="*/ 3 w 446"/>
                <a:gd name="T71" fmla="*/ 54 h 100"/>
                <a:gd name="T72" fmla="*/ 0 w 446"/>
                <a:gd name="T73"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100">
                  <a:moveTo>
                    <a:pt x="0" y="50"/>
                  </a:moveTo>
                  <a:lnTo>
                    <a:pt x="3" y="45"/>
                  </a:lnTo>
                  <a:lnTo>
                    <a:pt x="5" y="41"/>
                  </a:lnTo>
                  <a:lnTo>
                    <a:pt x="18" y="30"/>
                  </a:lnTo>
                  <a:lnTo>
                    <a:pt x="39" y="23"/>
                  </a:lnTo>
                  <a:lnTo>
                    <a:pt x="66" y="14"/>
                  </a:lnTo>
                  <a:lnTo>
                    <a:pt x="98" y="9"/>
                  </a:lnTo>
                  <a:lnTo>
                    <a:pt x="136" y="5"/>
                  </a:lnTo>
                  <a:lnTo>
                    <a:pt x="179" y="0"/>
                  </a:lnTo>
                  <a:lnTo>
                    <a:pt x="224" y="0"/>
                  </a:lnTo>
                  <a:lnTo>
                    <a:pt x="267" y="0"/>
                  </a:lnTo>
                  <a:lnTo>
                    <a:pt x="310" y="5"/>
                  </a:lnTo>
                  <a:lnTo>
                    <a:pt x="348" y="9"/>
                  </a:lnTo>
                  <a:lnTo>
                    <a:pt x="380" y="14"/>
                  </a:lnTo>
                  <a:lnTo>
                    <a:pt x="407" y="23"/>
                  </a:lnTo>
                  <a:lnTo>
                    <a:pt x="427" y="30"/>
                  </a:lnTo>
                  <a:lnTo>
                    <a:pt x="441" y="41"/>
                  </a:lnTo>
                  <a:lnTo>
                    <a:pt x="446" y="45"/>
                  </a:lnTo>
                  <a:lnTo>
                    <a:pt x="446" y="50"/>
                  </a:lnTo>
                  <a:lnTo>
                    <a:pt x="446" y="54"/>
                  </a:lnTo>
                  <a:lnTo>
                    <a:pt x="441" y="59"/>
                  </a:lnTo>
                  <a:lnTo>
                    <a:pt x="427" y="68"/>
                  </a:lnTo>
                  <a:lnTo>
                    <a:pt x="407" y="77"/>
                  </a:lnTo>
                  <a:lnTo>
                    <a:pt x="380" y="84"/>
                  </a:lnTo>
                  <a:lnTo>
                    <a:pt x="348" y="91"/>
                  </a:lnTo>
                  <a:lnTo>
                    <a:pt x="310" y="95"/>
                  </a:lnTo>
                  <a:lnTo>
                    <a:pt x="267" y="97"/>
                  </a:lnTo>
                  <a:lnTo>
                    <a:pt x="224" y="100"/>
                  </a:lnTo>
                  <a:lnTo>
                    <a:pt x="179" y="97"/>
                  </a:lnTo>
                  <a:lnTo>
                    <a:pt x="136" y="95"/>
                  </a:lnTo>
                  <a:lnTo>
                    <a:pt x="98" y="91"/>
                  </a:lnTo>
                  <a:lnTo>
                    <a:pt x="66" y="84"/>
                  </a:lnTo>
                  <a:lnTo>
                    <a:pt x="39" y="77"/>
                  </a:lnTo>
                  <a:lnTo>
                    <a:pt x="18" y="68"/>
                  </a:lnTo>
                  <a:lnTo>
                    <a:pt x="5" y="59"/>
                  </a:lnTo>
                  <a:lnTo>
                    <a:pt x="3"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0" name="Freeform 16"/>
            <p:cNvSpPr>
              <a:spLocks/>
            </p:cNvSpPr>
            <p:nvPr/>
          </p:nvSpPr>
          <p:spPr bwMode="auto">
            <a:xfrm>
              <a:off x="3608" y="3385"/>
              <a:ext cx="446" cy="100"/>
            </a:xfrm>
            <a:custGeom>
              <a:avLst/>
              <a:gdLst>
                <a:gd name="T0" fmla="*/ 0 w 446"/>
                <a:gd name="T1" fmla="*/ 50 h 100"/>
                <a:gd name="T2" fmla="*/ 3 w 446"/>
                <a:gd name="T3" fmla="*/ 45 h 100"/>
                <a:gd name="T4" fmla="*/ 5 w 446"/>
                <a:gd name="T5" fmla="*/ 41 h 100"/>
                <a:gd name="T6" fmla="*/ 18 w 446"/>
                <a:gd name="T7" fmla="*/ 30 h 100"/>
                <a:gd name="T8" fmla="*/ 39 w 446"/>
                <a:gd name="T9" fmla="*/ 23 h 100"/>
                <a:gd name="T10" fmla="*/ 66 w 446"/>
                <a:gd name="T11" fmla="*/ 14 h 100"/>
                <a:gd name="T12" fmla="*/ 98 w 446"/>
                <a:gd name="T13" fmla="*/ 9 h 100"/>
                <a:gd name="T14" fmla="*/ 136 w 446"/>
                <a:gd name="T15" fmla="*/ 5 h 100"/>
                <a:gd name="T16" fmla="*/ 179 w 446"/>
                <a:gd name="T17" fmla="*/ 0 h 100"/>
                <a:gd name="T18" fmla="*/ 224 w 446"/>
                <a:gd name="T19" fmla="*/ 0 h 100"/>
                <a:gd name="T20" fmla="*/ 267 w 446"/>
                <a:gd name="T21" fmla="*/ 0 h 100"/>
                <a:gd name="T22" fmla="*/ 310 w 446"/>
                <a:gd name="T23" fmla="*/ 5 h 100"/>
                <a:gd name="T24" fmla="*/ 348 w 446"/>
                <a:gd name="T25" fmla="*/ 9 h 100"/>
                <a:gd name="T26" fmla="*/ 380 w 446"/>
                <a:gd name="T27" fmla="*/ 14 h 100"/>
                <a:gd name="T28" fmla="*/ 407 w 446"/>
                <a:gd name="T29" fmla="*/ 23 h 100"/>
                <a:gd name="T30" fmla="*/ 427 w 446"/>
                <a:gd name="T31" fmla="*/ 30 h 100"/>
                <a:gd name="T32" fmla="*/ 441 w 446"/>
                <a:gd name="T33" fmla="*/ 41 h 100"/>
                <a:gd name="T34" fmla="*/ 446 w 446"/>
                <a:gd name="T35" fmla="*/ 45 h 100"/>
                <a:gd name="T36" fmla="*/ 446 w 446"/>
                <a:gd name="T37" fmla="*/ 50 h 100"/>
                <a:gd name="T38" fmla="*/ 446 w 446"/>
                <a:gd name="T39" fmla="*/ 54 h 100"/>
                <a:gd name="T40" fmla="*/ 441 w 446"/>
                <a:gd name="T41" fmla="*/ 59 h 100"/>
                <a:gd name="T42" fmla="*/ 427 w 446"/>
                <a:gd name="T43" fmla="*/ 68 h 100"/>
                <a:gd name="T44" fmla="*/ 407 w 446"/>
                <a:gd name="T45" fmla="*/ 77 h 100"/>
                <a:gd name="T46" fmla="*/ 380 w 446"/>
                <a:gd name="T47" fmla="*/ 84 h 100"/>
                <a:gd name="T48" fmla="*/ 348 w 446"/>
                <a:gd name="T49" fmla="*/ 91 h 100"/>
                <a:gd name="T50" fmla="*/ 310 w 446"/>
                <a:gd name="T51" fmla="*/ 95 h 100"/>
                <a:gd name="T52" fmla="*/ 267 w 446"/>
                <a:gd name="T53" fmla="*/ 97 h 100"/>
                <a:gd name="T54" fmla="*/ 224 w 446"/>
                <a:gd name="T55" fmla="*/ 100 h 100"/>
                <a:gd name="T56" fmla="*/ 179 w 446"/>
                <a:gd name="T57" fmla="*/ 97 h 100"/>
                <a:gd name="T58" fmla="*/ 136 w 446"/>
                <a:gd name="T59" fmla="*/ 95 h 100"/>
                <a:gd name="T60" fmla="*/ 98 w 446"/>
                <a:gd name="T61" fmla="*/ 91 h 100"/>
                <a:gd name="T62" fmla="*/ 66 w 446"/>
                <a:gd name="T63" fmla="*/ 84 h 100"/>
                <a:gd name="T64" fmla="*/ 39 w 446"/>
                <a:gd name="T65" fmla="*/ 77 h 100"/>
                <a:gd name="T66" fmla="*/ 18 w 446"/>
                <a:gd name="T67" fmla="*/ 68 h 100"/>
                <a:gd name="T68" fmla="*/ 5 w 446"/>
                <a:gd name="T69" fmla="*/ 59 h 100"/>
                <a:gd name="T70" fmla="*/ 3 w 446"/>
                <a:gd name="T71" fmla="*/ 54 h 100"/>
                <a:gd name="T72" fmla="*/ 0 w 446"/>
                <a:gd name="T73"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100">
                  <a:moveTo>
                    <a:pt x="0" y="50"/>
                  </a:moveTo>
                  <a:lnTo>
                    <a:pt x="3" y="45"/>
                  </a:lnTo>
                  <a:lnTo>
                    <a:pt x="5" y="41"/>
                  </a:lnTo>
                  <a:lnTo>
                    <a:pt x="18" y="30"/>
                  </a:lnTo>
                  <a:lnTo>
                    <a:pt x="39" y="23"/>
                  </a:lnTo>
                  <a:lnTo>
                    <a:pt x="66" y="14"/>
                  </a:lnTo>
                  <a:lnTo>
                    <a:pt x="98" y="9"/>
                  </a:lnTo>
                  <a:lnTo>
                    <a:pt x="136" y="5"/>
                  </a:lnTo>
                  <a:lnTo>
                    <a:pt x="179" y="0"/>
                  </a:lnTo>
                  <a:lnTo>
                    <a:pt x="224" y="0"/>
                  </a:lnTo>
                  <a:lnTo>
                    <a:pt x="267" y="0"/>
                  </a:lnTo>
                  <a:lnTo>
                    <a:pt x="310" y="5"/>
                  </a:lnTo>
                  <a:lnTo>
                    <a:pt x="348" y="9"/>
                  </a:lnTo>
                  <a:lnTo>
                    <a:pt x="380" y="14"/>
                  </a:lnTo>
                  <a:lnTo>
                    <a:pt x="407" y="23"/>
                  </a:lnTo>
                  <a:lnTo>
                    <a:pt x="427" y="30"/>
                  </a:lnTo>
                  <a:lnTo>
                    <a:pt x="441" y="41"/>
                  </a:lnTo>
                  <a:lnTo>
                    <a:pt x="446" y="45"/>
                  </a:lnTo>
                  <a:lnTo>
                    <a:pt x="446" y="50"/>
                  </a:lnTo>
                  <a:lnTo>
                    <a:pt x="446" y="54"/>
                  </a:lnTo>
                  <a:lnTo>
                    <a:pt x="441" y="59"/>
                  </a:lnTo>
                  <a:lnTo>
                    <a:pt x="427" y="68"/>
                  </a:lnTo>
                  <a:lnTo>
                    <a:pt x="407" y="77"/>
                  </a:lnTo>
                  <a:lnTo>
                    <a:pt x="380" y="84"/>
                  </a:lnTo>
                  <a:lnTo>
                    <a:pt x="348" y="91"/>
                  </a:lnTo>
                  <a:lnTo>
                    <a:pt x="310" y="95"/>
                  </a:lnTo>
                  <a:lnTo>
                    <a:pt x="267" y="97"/>
                  </a:lnTo>
                  <a:lnTo>
                    <a:pt x="224" y="100"/>
                  </a:lnTo>
                  <a:lnTo>
                    <a:pt x="179" y="97"/>
                  </a:lnTo>
                  <a:lnTo>
                    <a:pt x="136" y="95"/>
                  </a:lnTo>
                  <a:lnTo>
                    <a:pt x="98" y="91"/>
                  </a:lnTo>
                  <a:lnTo>
                    <a:pt x="66" y="84"/>
                  </a:lnTo>
                  <a:lnTo>
                    <a:pt x="39" y="77"/>
                  </a:lnTo>
                  <a:lnTo>
                    <a:pt x="18" y="68"/>
                  </a:lnTo>
                  <a:lnTo>
                    <a:pt x="5" y="59"/>
                  </a:lnTo>
                  <a:lnTo>
                    <a:pt x="3"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1" name="Rectangle 17"/>
            <p:cNvSpPr>
              <a:spLocks noChangeArrowheads="1"/>
            </p:cNvSpPr>
            <p:nvPr/>
          </p:nvSpPr>
          <p:spPr bwMode="auto">
            <a:xfrm>
              <a:off x="3608" y="3546"/>
              <a:ext cx="44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2" name="Rectangle 18"/>
            <p:cNvSpPr>
              <a:spLocks noChangeArrowheads="1"/>
            </p:cNvSpPr>
            <p:nvPr/>
          </p:nvSpPr>
          <p:spPr bwMode="auto">
            <a:xfrm>
              <a:off x="3608" y="3546"/>
              <a:ext cx="446"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3" name="Rectangle 19"/>
            <p:cNvSpPr>
              <a:spLocks noChangeArrowheads="1"/>
            </p:cNvSpPr>
            <p:nvPr/>
          </p:nvSpPr>
          <p:spPr bwMode="auto">
            <a:xfrm>
              <a:off x="3678" y="3545"/>
              <a:ext cx="30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Fencing</a:t>
              </a:r>
              <a:endParaRPr lang="en-US" altLang="en-US" dirty="0"/>
            </a:p>
          </p:txBody>
        </p:sp>
        <p:sp>
          <p:nvSpPr>
            <p:cNvPr id="24" name="Freeform 20"/>
            <p:cNvSpPr>
              <a:spLocks/>
            </p:cNvSpPr>
            <p:nvPr/>
          </p:nvSpPr>
          <p:spPr bwMode="auto">
            <a:xfrm>
              <a:off x="4576" y="1705"/>
              <a:ext cx="447" cy="445"/>
            </a:xfrm>
            <a:custGeom>
              <a:avLst/>
              <a:gdLst>
                <a:gd name="T0" fmla="*/ 0 w 447"/>
                <a:gd name="T1" fmla="*/ 396 h 445"/>
                <a:gd name="T2" fmla="*/ 2 w 447"/>
                <a:gd name="T3" fmla="*/ 400 h 445"/>
                <a:gd name="T4" fmla="*/ 4 w 447"/>
                <a:gd name="T5" fmla="*/ 405 h 445"/>
                <a:gd name="T6" fmla="*/ 18 w 447"/>
                <a:gd name="T7" fmla="*/ 414 h 445"/>
                <a:gd name="T8" fmla="*/ 38 w 447"/>
                <a:gd name="T9" fmla="*/ 423 h 445"/>
                <a:gd name="T10" fmla="*/ 65 w 447"/>
                <a:gd name="T11" fmla="*/ 429 h 445"/>
                <a:gd name="T12" fmla="*/ 99 w 447"/>
                <a:gd name="T13" fmla="*/ 436 h 445"/>
                <a:gd name="T14" fmla="*/ 137 w 447"/>
                <a:gd name="T15" fmla="*/ 441 h 445"/>
                <a:gd name="T16" fmla="*/ 178 w 447"/>
                <a:gd name="T17" fmla="*/ 443 h 445"/>
                <a:gd name="T18" fmla="*/ 223 w 447"/>
                <a:gd name="T19" fmla="*/ 445 h 445"/>
                <a:gd name="T20" fmla="*/ 268 w 447"/>
                <a:gd name="T21" fmla="*/ 443 h 445"/>
                <a:gd name="T22" fmla="*/ 309 w 447"/>
                <a:gd name="T23" fmla="*/ 441 h 445"/>
                <a:gd name="T24" fmla="*/ 348 w 447"/>
                <a:gd name="T25" fmla="*/ 436 h 445"/>
                <a:gd name="T26" fmla="*/ 381 w 447"/>
                <a:gd name="T27" fmla="*/ 429 h 445"/>
                <a:gd name="T28" fmla="*/ 409 w 447"/>
                <a:gd name="T29" fmla="*/ 423 h 445"/>
                <a:gd name="T30" fmla="*/ 429 w 447"/>
                <a:gd name="T31" fmla="*/ 414 h 445"/>
                <a:gd name="T32" fmla="*/ 442 w 447"/>
                <a:gd name="T33" fmla="*/ 405 h 445"/>
                <a:gd name="T34" fmla="*/ 445 w 447"/>
                <a:gd name="T35" fmla="*/ 400 h 445"/>
                <a:gd name="T36" fmla="*/ 447 w 447"/>
                <a:gd name="T37" fmla="*/ 396 h 445"/>
                <a:gd name="T38" fmla="*/ 447 w 447"/>
                <a:gd name="T39" fmla="*/ 396 h 445"/>
                <a:gd name="T40" fmla="*/ 447 w 447"/>
                <a:gd name="T41" fmla="*/ 0 h 445"/>
                <a:gd name="T42" fmla="*/ 0 w 447"/>
                <a:gd name="T43" fmla="*/ 0 h 445"/>
                <a:gd name="T44" fmla="*/ 0 w 447"/>
                <a:gd name="T45" fmla="*/ 396 h 445"/>
                <a:gd name="T46" fmla="*/ 0 w 447"/>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6"/>
                  </a:moveTo>
                  <a:lnTo>
                    <a:pt x="2" y="400"/>
                  </a:lnTo>
                  <a:lnTo>
                    <a:pt x="4" y="405"/>
                  </a:lnTo>
                  <a:lnTo>
                    <a:pt x="18" y="414"/>
                  </a:lnTo>
                  <a:lnTo>
                    <a:pt x="38" y="423"/>
                  </a:lnTo>
                  <a:lnTo>
                    <a:pt x="65" y="429"/>
                  </a:lnTo>
                  <a:lnTo>
                    <a:pt x="99" y="436"/>
                  </a:lnTo>
                  <a:lnTo>
                    <a:pt x="137" y="441"/>
                  </a:lnTo>
                  <a:lnTo>
                    <a:pt x="178" y="443"/>
                  </a:lnTo>
                  <a:lnTo>
                    <a:pt x="223" y="445"/>
                  </a:lnTo>
                  <a:lnTo>
                    <a:pt x="268" y="443"/>
                  </a:lnTo>
                  <a:lnTo>
                    <a:pt x="309" y="441"/>
                  </a:lnTo>
                  <a:lnTo>
                    <a:pt x="348" y="436"/>
                  </a:lnTo>
                  <a:lnTo>
                    <a:pt x="381" y="429"/>
                  </a:lnTo>
                  <a:lnTo>
                    <a:pt x="409" y="423"/>
                  </a:lnTo>
                  <a:lnTo>
                    <a:pt x="429" y="414"/>
                  </a:lnTo>
                  <a:lnTo>
                    <a:pt x="442" y="405"/>
                  </a:lnTo>
                  <a:lnTo>
                    <a:pt x="445" y="400"/>
                  </a:lnTo>
                  <a:lnTo>
                    <a:pt x="447" y="396"/>
                  </a:lnTo>
                  <a:lnTo>
                    <a:pt x="447" y="396"/>
                  </a:lnTo>
                  <a:lnTo>
                    <a:pt x="447" y="0"/>
                  </a:lnTo>
                  <a:lnTo>
                    <a:pt x="0" y="0"/>
                  </a:lnTo>
                  <a:lnTo>
                    <a:pt x="0" y="396"/>
                  </a:lnTo>
                  <a:lnTo>
                    <a:pt x="0" y="39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5" name="Freeform 21"/>
            <p:cNvSpPr>
              <a:spLocks/>
            </p:cNvSpPr>
            <p:nvPr/>
          </p:nvSpPr>
          <p:spPr bwMode="auto">
            <a:xfrm>
              <a:off x="4576" y="1705"/>
              <a:ext cx="447" cy="445"/>
            </a:xfrm>
            <a:custGeom>
              <a:avLst/>
              <a:gdLst>
                <a:gd name="T0" fmla="*/ 0 w 447"/>
                <a:gd name="T1" fmla="*/ 396 h 445"/>
                <a:gd name="T2" fmla="*/ 2 w 447"/>
                <a:gd name="T3" fmla="*/ 400 h 445"/>
                <a:gd name="T4" fmla="*/ 4 w 447"/>
                <a:gd name="T5" fmla="*/ 405 h 445"/>
                <a:gd name="T6" fmla="*/ 18 w 447"/>
                <a:gd name="T7" fmla="*/ 414 h 445"/>
                <a:gd name="T8" fmla="*/ 38 w 447"/>
                <a:gd name="T9" fmla="*/ 423 h 445"/>
                <a:gd name="T10" fmla="*/ 65 w 447"/>
                <a:gd name="T11" fmla="*/ 429 h 445"/>
                <a:gd name="T12" fmla="*/ 99 w 447"/>
                <a:gd name="T13" fmla="*/ 436 h 445"/>
                <a:gd name="T14" fmla="*/ 137 w 447"/>
                <a:gd name="T15" fmla="*/ 441 h 445"/>
                <a:gd name="T16" fmla="*/ 178 w 447"/>
                <a:gd name="T17" fmla="*/ 443 h 445"/>
                <a:gd name="T18" fmla="*/ 223 w 447"/>
                <a:gd name="T19" fmla="*/ 445 h 445"/>
                <a:gd name="T20" fmla="*/ 268 w 447"/>
                <a:gd name="T21" fmla="*/ 443 h 445"/>
                <a:gd name="T22" fmla="*/ 309 w 447"/>
                <a:gd name="T23" fmla="*/ 441 h 445"/>
                <a:gd name="T24" fmla="*/ 348 w 447"/>
                <a:gd name="T25" fmla="*/ 436 h 445"/>
                <a:gd name="T26" fmla="*/ 381 w 447"/>
                <a:gd name="T27" fmla="*/ 429 h 445"/>
                <a:gd name="T28" fmla="*/ 409 w 447"/>
                <a:gd name="T29" fmla="*/ 423 h 445"/>
                <a:gd name="T30" fmla="*/ 429 w 447"/>
                <a:gd name="T31" fmla="*/ 414 h 445"/>
                <a:gd name="T32" fmla="*/ 442 w 447"/>
                <a:gd name="T33" fmla="*/ 405 h 445"/>
                <a:gd name="T34" fmla="*/ 445 w 447"/>
                <a:gd name="T35" fmla="*/ 400 h 445"/>
                <a:gd name="T36" fmla="*/ 447 w 447"/>
                <a:gd name="T37" fmla="*/ 396 h 445"/>
                <a:gd name="T38" fmla="*/ 447 w 447"/>
                <a:gd name="T39" fmla="*/ 396 h 445"/>
                <a:gd name="T40" fmla="*/ 447 w 447"/>
                <a:gd name="T41" fmla="*/ 0 h 445"/>
                <a:gd name="T42" fmla="*/ 0 w 447"/>
                <a:gd name="T43" fmla="*/ 0 h 445"/>
                <a:gd name="T44" fmla="*/ 0 w 447"/>
                <a:gd name="T45" fmla="*/ 396 h 445"/>
                <a:gd name="T46" fmla="*/ 0 w 447"/>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6"/>
                  </a:moveTo>
                  <a:lnTo>
                    <a:pt x="2" y="400"/>
                  </a:lnTo>
                  <a:lnTo>
                    <a:pt x="4" y="405"/>
                  </a:lnTo>
                  <a:lnTo>
                    <a:pt x="18" y="414"/>
                  </a:lnTo>
                  <a:lnTo>
                    <a:pt x="38" y="423"/>
                  </a:lnTo>
                  <a:lnTo>
                    <a:pt x="65" y="429"/>
                  </a:lnTo>
                  <a:lnTo>
                    <a:pt x="99" y="436"/>
                  </a:lnTo>
                  <a:lnTo>
                    <a:pt x="137" y="441"/>
                  </a:lnTo>
                  <a:lnTo>
                    <a:pt x="178" y="443"/>
                  </a:lnTo>
                  <a:lnTo>
                    <a:pt x="223" y="445"/>
                  </a:lnTo>
                  <a:lnTo>
                    <a:pt x="268" y="443"/>
                  </a:lnTo>
                  <a:lnTo>
                    <a:pt x="309" y="441"/>
                  </a:lnTo>
                  <a:lnTo>
                    <a:pt x="348" y="436"/>
                  </a:lnTo>
                  <a:lnTo>
                    <a:pt x="381" y="429"/>
                  </a:lnTo>
                  <a:lnTo>
                    <a:pt x="409" y="423"/>
                  </a:lnTo>
                  <a:lnTo>
                    <a:pt x="429" y="414"/>
                  </a:lnTo>
                  <a:lnTo>
                    <a:pt x="442" y="405"/>
                  </a:lnTo>
                  <a:lnTo>
                    <a:pt x="445" y="400"/>
                  </a:lnTo>
                  <a:lnTo>
                    <a:pt x="447" y="396"/>
                  </a:lnTo>
                  <a:lnTo>
                    <a:pt x="447" y="396"/>
                  </a:lnTo>
                  <a:lnTo>
                    <a:pt x="447" y="0"/>
                  </a:lnTo>
                  <a:lnTo>
                    <a:pt x="0" y="0"/>
                  </a:lnTo>
                  <a:lnTo>
                    <a:pt x="0" y="396"/>
                  </a:lnTo>
                  <a:lnTo>
                    <a:pt x="0" y="39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6" name="Freeform 22"/>
            <p:cNvSpPr>
              <a:spLocks/>
            </p:cNvSpPr>
            <p:nvPr/>
          </p:nvSpPr>
          <p:spPr bwMode="auto">
            <a:xfrm>
              <a:off x="4576" y="1656"/>
              <a:ext cx="447" cy="97"/>
            </a:xfrm>
            <a:custGeom>
              <a:avLst/>
              <a:gdLst>
                <a:gd name="T0" fmla="*/ 0 w 447"/>
                <a:gd name="T1" fmla="*/ 49 h 97"/>
                <a:gd name="T2" fmla="*/ 2 w 447"/>
                <a:gd name="T3" fmla="*/ 43 h 97"/>
                <a:gd name="T4" fmla="*/ 4 w 447"/>
                <a:gd name="T5" fmla="*/ 38 h 97"/>
                <a:gd name="T6" fmla="*/ 18 w 447"/>
                <a:gd name="T7" fmla="*/ 29 h 97"/>
                <a:gd name="T8" fmla="*/ 38 w 447"/>
                <a:gd name="T9" fmla="*/ 20 h 97"/>
                <a:gd name="T10" fmla="*/ 65 w 447"/>
                <a:gd name="T11" fmla="*/ 13 h 97"/>
                <a:gd name="T12" fmla="*/ 99 w 447"/>
                <a:gd name="T13" fmla="*/ 7 h 97"/>
                <a:gd name="T14" fmla="*/ 137 w 447"/>
                <a:gd name="T15" fmla="*/ 2 h 97"/>
                <a:gd name="T16" fmla="*/ 178 w 447"/>
                <a:gd name="T17" fmla="*/ 0 h 97"/>
                <a:gd name="T18" fmla="*/ 223 w 447"/>
                <a:gd name="T19" fmla="*/ 0 h 97"/>
                <a:gd name="T20" fmla="*/ 268 w 447"/>
                <a:gd name="T21" fmla="*/ 0 h 97"/>
                <a:gd name="T22" fmla="*/ 309 w 447"/>
                <a:gd name="T23" fmla="*/ 2 h 97"/>
                <a:gd name="T24" fmla="*/ 348 w 447"/>
                <a:gd name="T25" fmla="*/ 7 h 97"/>
                <a:gd name="T26" fmla="*/ 381 w 447"/>
                <a:gd name="T27" fmla="*/ 13 h 97"/>
                <a:gd name="T28" fmla="*/ 409 w 447"/>
                <a:gd name="T29" fmla="*/ 20 h 97"/>
                <a:gd name="T30" fmla="*/ 429 w 447"/>
                <a:gd name="T31" fmla="*/ 29 h 97"/>
                <a:gd name="T32" fmla="*/ 442 w 447"/>
                <a:gd name="T33" fmla="*/ 38 h 97"/>
                <a:gd name="T34" fmla="*/ 445 w 447"/>
                <a:gd name="T35" fmla="*/ 43 h 97"/>
                <a:gd name="T36" fmla="*/ 447 w 447"/>
                <a:gd name="T37" fmla="*/ 49 h 97"/>
                <a:gd name="T38" fmla="*/ 445 w 447"/>
                <a:gd name="T39" fmla="*/ 54 h 97"/>
                <a:gd name="T40" fmla="*/ 442 w 447"/>
                <a:gd name="T41" fmla="*/ 58 h 97"/>
                <a:gd name="T42" fmla="*/ 429 w 447"/>
                <a:gd name="T43" fmla="*/ 67 h 97"/>
                <a:gd name="T44" fmla="*/ 409 w 447"/>
                <a:gd name="T45" fmla="*/ 77 h 97"/>
                <a:gd name="T46" fmla="*/ 381 w 447"/>
                <a:gd name="T47" fmla="*/ 83 h 97"/>
                <a:gd name="T48" fmla="*/ 348 w 447"/>
                <a:gd name="T49" fmla="*/ 90 h 97"/>
                <a:gd name="T50" fmla="*/ 309 w 447"/>
                <a:gd name="T51" fmla="*/ 95 h 97"/>
                <a:gd name="T52" fmla="*/ 268 w 447"/>
                <a:gd name="T53" fmla="*/ 97 h 97"/>
                <a:gd name="T54" fmla="*/ 223 w 447"/>
                <a:gd name="T55" fmla="*/ 97 h 97"/>
                <a:gd name="T56" fmla="*/ 178 w 447"/>
                <a:gd name="T57" fmla="*/ 97 h 97"/>
                <a:gd name="T58" fmla="*/ 137 w 447"/>
                <a:gd name="T59" fmla="*/ 95 h 97"/>
                <a:gd name="T60" fmla="*/ 99 w 447"/>
                <a:gd name="T61" fmla="*/ 90 h 97"/>
                <a:gd name="T62" fmla="*/ 65 w 447"/>
                <a:gd name="T63" fmla="*/ 83 h 97"/>
                <a:gd name="T64" fmla="*/ 38 w 447"/>
                <a:gd name="T65" fmla="*/ 77 h 97"/>
                <a:gd name="T66" fmla="*/ 18 w 447"/>
                <a:gd name="T67" fmla="*/ 67 h 97"/>
                <a:gd name="T68" fmla="*/ 4 w 447"/>
                <a:gd name="T69" fmla="*/ 58 h 97"/>
                <a:gd name="T70" fmla="*/ 2 w 447"/>
                <a:gd name="T71" fmla="*/ 54 h 97"/>
                <a:gd name="T72" fmla="*/ 0 w 447"/>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7">
                  <a:moveTo>
                    <a:pt x="0" y="49"/>
                  </a:moveTo>
                  <a:lnTo>
                    <a:pt x="2" y="43"/>
                  </a:lnTo>
                  <a:lnTo>
                    <a:pt x="4" y="38"/>
                  </a:lnTo>
                  <a:lnTo>
                    <a:pt x="18" y="29"/>
                  </a:lnTo>
                  <a:lnTo>
                    <a:pt x="38" y="20"/>
                  </a:lnTo>
                  <a:lnTo>
                    <a:pt x="65" y="13"/>
                  </a:lnTo>
                  <a:lnTo>
                    <a:pt x="99" y="7"/>
                  </a:lnTo>
                  <a:lnTo>
                    <a:pt x="137" y="2"/>
                  </a:lnTo>
                  <a:lnTo>
                    <a:pt x="178" y="0"/>
                  </a:lnTo>
                  <a:lnTo>
                    <a:pt x="223" y="0"/>
                  </a:lnTo>
                  <a:lnTo>
                    <a:pt x="268" y="0"/>
                  </a:lnTo>
                  <a:lnTo>
                    <a:pt x="309" y="2"/>
                  </a:lnTo>
                  <a:lnTo>
                    <a:pt x="348" y="7"/>
                  </a:lnTo>
                  <a:lnTo>
                    <a:pt x="381" y="13"/>
                  </a:lnTo>
                  <a:lnTo>
                    <a:pt x="409" y="20"/>
                  </a:lnTo>
                  <a:lnTo>
                    <a:pt x="429" y="29"/>
                  </a:lnTo>
                  <a:lnTo>
                    <a:pt x="442" y="38"/>
                  </a:lnTo>
                  <a:lnTo>
                    <a:pt x="445" y="43"/>
                  </a:lnTo>
                  <a:lnTo>
                    <a:pt x="447" y="49"/>
                  </a:lnTo>
                  <a:lnTo>
                    <a:pt x="445" y="54"/>
                  </a:lnTo>
                  <a:lnTo>
                    <a:pt x="442" y="58"/>
                  </a:lnTo>
                  <a:lnTo>
                    <a:pt x="429" y="67"/>
                  </a:lnTo>
                  <a:lnTo>
                    <a:pt x="409" y="77"/>
                  </a:lnTo>
                  <a:lnTo>
                    <a:pt x="381" y="83"/>
                  </a:lnTo>
                  <a:lnTo>
                    <a:pt x="348" y="90"/>
                  </a:lnTo>
                  <a:lnTo>
                    <a:pt x="309" y="95"/>
                  </a:lnTo>
                  <a:lnTo>
                    <a:pt x="268" y="97"/>
                  </a:lnTo>
                  <a:lnTo>
                    <a:pt x="223" y="97"/>
                  </a:lnTo>
                  <a:lnTo>
                    <a:pt x="178" y="97"/>
                  </a:lnTo>
                  <a:lnTo>
                    <a:pt x="137" y="95"/>
                  </a:lnTo>
                  <a:lnTo>
                    <a:pt x="99" y="90"/>
                  </a:lnTo>
                  <a:lnTo>
                    <a:pt x="65" y="83"/>
                  </a:lnTo>
                  <a:lnTo>
                    <a:pt x="38" y="77"/>
                  </a:lnTo>
                  <a:lnTo>
                    <a:pt x="18" y="67"/>
                  </a:lnTo>
                  <a:lnTo>
                    <a:pt x="4" y="58"/>
                  </a:lnTo>
                  <a:lnTo>
                    <a:pt x="2" y="54"/>
                  </a:lnTo>
                  <a:lnTo>
                    <a:pt x="0" y="49"/>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7" name="Freeform 23"/>
            <p:cNvSpPr>
              <a:spLocks/>
            </p:cNvSpPr>
            <p:nvPr/>
          </p:nvSpPr>
          <p:spPr bwMode="auto">
            <a:xfrm>
              <a:off x="4576" y="1656"/>
              <a:ext cx="447" cy="97"/>
            </a:xfrm>
            <a:custGeom>
              <a:avLst/>
              <a:gdLst>
                <a:gd name="T0" fmla="*/ 0 w 447"/>
                <a:gd name="T1" fmla="*/ 49 h 97"/>
                <a:gd name="T2" fmla="*/ 2 w 447"/>
                <a:gd name="T3" fmla="*/ 43 h 97"/>
                <a:gd name="T4" fmla="*/ 4 w 447"/>
                <a:gd name="T5" fmla="*/ 38 h 97"/>
                <a:gd name="T6" fmla="*/ 18 w 447"/>
                <a:gd name="T7" fmla="*/ 29 h 97"/>
                <a:gd name="T8" fmla="*/ 38 w 447"/>
                <a:gd name="T9" fmla="*/ 20 h 97"/>
                <a:gd name="T10" fmla="*/ 65 w 447"/>
                <a:gd name="T11" fmla="*/ 13 h 97"/>
                <a:gd name="T12" fmla="*/ 99 w 447"/>
                <a:gd name="T13" fmla="*/ 7 h 97"/>
                <a:gd name="T14" fmla="*/ 137 w 447"/>
                <a:gd name="T15" fmla="*/ 2 h 97"/>
                <a:gd name="T16" fmla="*/ 178 w 447"/>
                <a:gd name="T17" fmla="*/ 0 h 97"/>
                <a:gd name="T18" fmla="*/ 223 w 447"/>
                <a:gd name="T19" fmla="*/ 0 h 97"/>
                <a:gd name="T20" fmla="*/ 268 w 447"/>
                <a:gd name="T21" fmla="*/ 0 h 97"/>
                <a:gd name="T22" fmla="*/ 309 w 447"/>
                <a:gd name="T23" fmla="*/ 2 h 97"/>
                <a:gd name="T24" fmla="*/ 348 w 447"/>
                <a:gd name="T25" fmla="*/ 7 h 97"/>
                <a:gd name="T26" fmla="*/ 381 w 447"/>
                <a:gd name="T27" fmla="*/ 13 h 97"/>
                <a:gd name="T28" fmla="*/ 409 w 447"/>
                <a:gd name="T29" fmla="*/ 20 h 97"/>
                <a:gd name="T30" fmla="*/ 429 w 447"/>
                <a:gd name="T31" fmla="*/ 29 h 97"/>
                <a:gd name="T32" fmla="*/ 442 w 447"/>
                <a:gd name="T33" fmla="*/ 38 h 97"/>
                <a:gd name="T34" fmla="*/ 445 w 447"/>
                <a:gd name="T35" fmla="*/ 43 h 97"/>
                <a:gd name="T36" fmla="*/ 447 w 447"/>
                <a:gd name="T37" fmla="*/ 49 h 97"/>
                <a:gd name="T38" fmla="*/ 445 w 447"/>
                <a:gd name="T39" fmla="*/ 54 h 97"/>
                <a:gd name="T40" fmla="*/ 442 w 447"/>
                <a:gd name="T41" fmla="*/ 58 h 97"/>
                <a:gd name="T42" fmla="*/ 429 w 447"/>
                <a:gd name="T43" fmla="*/ 67 h 97"/>
                <a:gd name="T44" fmla="*/ 409 w 447"/>
                <a:gd name="T45" fmla="*/ 77 h 97"/>
                <a:gd name="T46" fmla="*/ 381 w 447"/>
                <a:gd name="T47" fmla="*/ 83 h 97"/>
                <a:gd name="T48" fmla="*/ 348 w 447"/>
                <a:gd name="T49" fmla="*/ 90 h 97"/>
                <a:gd name="T50" fmla="*/ 309 w 447"/>
                <a:gd name="T51" fmla="*/ 95 h 97"/>
                <a:gd name="T52" fmla="*/ 268 w 447"/>
                <a:gd name="T53" fmla="*/ 97 h 97"/>
                <a:gd name="T54" fmla="*/ 223 w 447"/>
                <a:gd name="T55" fmla="*/ 97 h 97"/>
                <a:gd name="T56" fmla="*/ 178 w 447"/>
                <a:gd name="T57" fmla="*/ 97 h 97"/>
                <a:gd name="T58" fmla="*/ 137 w 447"/>
                <a:gd name="T59" fmla="*/ 95 h 97"/>
                <a:gd name="T60" fmla="*/ 99 w 447"/>
                <a:gd name="T61" fmla="*/ 90 h 97"/>
                <a:gd name="T62" fmla="*/ 65 w 447"/>
                <a:gd name="T63" fmla="*/ 83 h 97"/>
                <a:gd name="T64" fmla="*/ 38 w 447"/>
                <a:gd name="T65" fmla="*/ 77 h 97"/>
                <a:gd name="T66" fmla="*/ 18 w 447"/>
                <a:gd name="T67" fmla="*/ 67 h 97"/>
                <a:gd name="T68" fmla="*/ 4 w 447"/>
                <a:gd name="T69" fmla="*/ 58 h 97"/>
                <a:gd name="T70" fmla="*/ 2 w 447"/>
                <a:gd name="T71" fmla="*/ 54 h 97"/>
                <a:gd name="T72" fmla="*/ 0 w 447"/>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7">
                  <a:moveTo>
                    <a:pt x="0" y="49"/>
                  </a:moveTo>
                  <a:lnTo>
                    <a:pt x="2" y="43"/>
                  </a:lnTo>
                  <a:lnTo>
                    <a:pt x="4" y="38"/>
                  </a:lnTo>
                  <a:lnTo>
                    <a:pt x="18" y="29"/>
                  </a:lnTo>
                  <a:lnTo>
                    <a:pt x="38" y="20"/>
                  </a:lnTo>
                  <a:lnTo>
                    <a:pt x="65" y="13"/>
                  </a:lnTo>
                  <a:lnTo>
                    <a:pt x="99" y="7"/>
                  </a:lnTo>
                  <a:lnTo>
                    <a:pt x="137" y="2"/>
                  </a:lnTo>
                  <a:lnTo>
                    <a:pt x="178" y="0"/>
                  </a:lnTo>
                  <a:lnTo>
                    <a:pt x="223" y="0"/>
                  </a:lnTo>
                  <a:lnTo>
                    <a:pt x="268" y="0"/>
                  </a:lnTo>
                  <a:lnTo>
                    <a:pt x="309" y="2"/>
                  </a:lnTo>
                  <a:lnTo>
                    <a:pt x="348" y="7"/>
                  </a:lnTo>
                  <a:lnTo>
                    <a:pt x="381" y="13"/>
                  </a:lnTo>
                  <a:lnTo>
                    <a:pt x="409" y="20"/>
                  </a:lnTo>
                  <a:lnTo>
                    <a:pt x="429" y="29"/>
                  </a:lnTo>
                  <a:lnTo>
                    <a:pt x="442" y="38"/>
                  </a:lnTo>
                  <a:lnTo>
                    <a:pt x="445" y="43"/>
                  </a:lnTo>
                  <a:lnTo>
                    <a:pt x="447" y="49"/>
                  </a:lnTo>
                  <a:lnTo>
                    <a:pt x="445" y="54"/>
                  </a:lnTo>
                  <a:lnTo>
                    <a:pt x="442" y="58"/>
                  </a:lnTo>
                  <a:lnTo>
                    <a:pt x="429" y="67"/>
                  </a:lnTo>
                  <a:lnTo>
                    <a:pt x="409" y="77"/>
                  </a:lnTo>
                  <a:lnTo>
                    <a:pt x="381" y="83"/>
                  </a:lnTo>
                  <a:lnTo>
                    <a:pt x="348" y="90"/>
                  </a:lnTo>
                  <a:lnTo>
                    <a:pt x="309" y="95"/>
                  </a:lnTo>
                  <a:lnTo>
                    <a:pt x="268" y="97"/>
                  </a:lnTo>
                  <a:lnTo>
                    <a:pt x="223" y="97"/>
                  </a:lnTo>
                  <a:lnTo>
                    <a:pt x="178" y="97"/>
                  </a:lnTo>
                  <a:lnTo>
                    <a:pt x="137" y="95"/>
                  </a:lnTo>
                  <a:lnTo>
                    <a:pt x="99" y="90"/>
                  </a:lnTo>
                  <a:lnTo>
                    <a:pt x="65" y="83"/>
                  </a:lnTo>
                  <a:lnTo>
                    <a:pt x="38" y="77"/>
                  </a:lnTo>
                  <a:lnTo>
                    <a:pt x="18" y="67"/>
                  </a:lnTo>
                  <a:lnTo>
                    <a:pt x="4" y="58"/>
                  </a:lnTo>
                  <a:lnTo>
                    <a:pt x="2" y="54"/>
                  </a:lnTo>
                  <a:lnTo>
                    <a:pt x="0" y="49"/>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8" name="Rectangle 24"/>
            <p:cNvSpPr>
              <a:spLocks noChangeArrowheads="1"/>
            </p:cNvSpPr>
            <p:nvPr/>
          </p:nvSpPr>
          <p:spPr bwMode="auto">
            <a:xfrm>
              <a:off x="4576" y="1841"/>
              <a:ext cx="447"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9" name="Rectangle 25"/>
            <p:cNvSpPr>
              <a:spLocks noChangeArrowheads="1"/>
            </p:cNvSpPr>
            <p:nvPr/>
          </p:nvSpPr>
          <p:spPr bwMode="auto">
            <a:xfrm>
              <a:off x="4576" y="1841"/>
              <a:ext cx="447"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0" name="Rectangle 26"/>
            <p:cNvSpPr>
              <a:spLocks noChangeArrowheads="1"/>
            </p:cNvSpPr>
            <p:nvPr/>
          </p:nvSpPr>
          <p:spPr bwMode="auto">
            <a:xfrm>
              <a:off x="4659" y="1838"/>
              <a:ext cx="27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Cycling</a:t>
              </a:r>
              <a:endParaRPr lang="en-US" altLang="en-US" dirty="0"/>
            </a:p>
          </p:txBody>
        </p:sp>
        <p:sp>
          <p:nvSpPr>
            <p:cNvPr id="31" name="Freeform 27"/>
            <p:cNvSpPr>
              <a:spLocks/>
            </p:cNvSpPr>
            <p:nvPr/>
          </p:nvSpPr>
          <p:spPr bwMode="auto">
            <a:xfrm>
              <a:off x="4576" y="3040"/>
              <a:ext cx="447" cy="445"/>
            </a:xfrm>
            <a:custGeom>
              <a:avLst/>
              <a:gdLst>
                <a:gd name="T0" fmla="*/ 0 w 447"/>
                <a:gd name="T1" fmla="*/ 395 h 445"/>
                <a:gd name="T2" fmla="*/ 2 w 447"/>
                <a:gd name="T3" fmla="*/ 399 h 445"/>
                <a:gd name="T4" fmla="*/ 4 w 447"/>
                <a:gd name="T5" fmla="*/ 404 h 445"/>
                <a:gd name="T6" fmla="*/ 18 w 447"/>
                <a:gd name="T7" fmla="*/ 413 h 445"/>
                <a:gd name="T8" fmla="*/ 38 w 447"/>
                <a:gd name="T9" fmla="*/ 422 h 445"/>
                <a:gd name="T10" fmla="*/ 65 w 447"/>
                <a:gd name="T11" fmla="*/ 429 h 445"/>
                <a:gd name="T12" fmla="*/ 99 w 447"/>
                <a:gd name="T13" fmla="*/ 436 h 445"/>
                <a:gd name="T14" fmla="*/ 137 w 447"/>
                <a:gd name="T15" fmla="*/ 440 h 445"/>
                <a:gd name="T16" fmla="*/ 178 w 447"/>
                <a:gd name="T17" fmla="*/ 442 h 445"/>
                <a:gd name="T18" fmla="*/ 223 w 447"/>
                <a:gd name="T19" fmla="*/ 445 h 445"/>
                <a:gd name="T20" fmla="*/ 268 w 447"/>
                <a:gd name="T21" fmla="*/ 442 h 445"/>
                <a:gd name="T22" fmla="*/ 309 w 447"/>
                <a:gd name="T23" fmla="*/ 440 h 445"/>
                <a:gd name="T24" fmla="*/ 348 w 447"/>
                <a:gd name="T25" fmla="*/ 436 h 445"/>
                <a:gd name="T26" fmla="*/ 381 w 447"/>
                <a:gd name="T27" fmla="*/ 429 h 445"/>
                <a:gd name="T28" fmla="*/ 409 w 447"/>
                <a:gd name="T29" fmla="*/ 422 h 445"/>
                <a:gd name="T30" fmla="*/ 429 w 447"/>
                <a:gd name="T31" fmla="*/ 413 h 445"/>
                <a:gd name="T32" fmla="*/ 442 w 447"/>
                <a:gd name="T33" fmla="*/ 404 h 445"/>
                <a:gd name="T34" fmla="*/ 445 w 447"/>
                <a:gd name="T35" fmla="*/ 399 h 445"/>
                <a:gd name="T36" fmla="*/ 447 w 447"/>
                <a:gd name="T37" fmla="*/ 395 h 445"/>
                <a:gd name="T38" fmla="*/ 447 w 447"/>
                <a:gd name="T39" fmla="*/ 395 h 445"/>
                <a:gd name="T40" fmla="*/ 447 w 447"/>
                <a:gd name="T41" fmla="*/ 0 h 445"/>
                <a:gd name="T42" fmla="*/ 0 w 447"/>
                <a:gd name="T43" fmla="*/ 0 h 445"/>
                <a:gd name="T44" fmla="*/ 0 w 447"/>
                <a:gd name="T45" fmla="*/ 395 h 445"/>
                <a:gd name="T46" fmla="*/ 0 w 447"/>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5"/>
                  </a:moveTo>
                  <a:lnTo>
                    <a:pt x="2" y="399"/>
                  </a:lnTo>
                  <a:lnTo>
                    <a:pt x="4" y="404"/>
                  </a:lnTo>
                  <a:lnTo>
                    <a:pt x="18" y="413"/>
                  </a:lnTo>
                  <a:lnTo>
                    <a:pt x="38" y="422"/>
                  </a:lnTo>
                  <a:lnTo>
                    <a:pt x="65" y="429"/>
                  </a:lnTo>
                  <a:lnTo>
                    <a:pt x="99" y="436"/>
                  </a:lnTo>
                  <a:lnTo>
                    <a:pt x="137" y="440"/>
                  </a:lnTo>
                  <a:lnTo>
                    <a:pt x="178" y="442"/>
                  </a:lnTo>
                  <a:lnTo>
                    <a:pt x="223" y="445"/>
                  </a:lnTo>
                  <a:lnTo>
                    <a:pt x="268" y="442"/>
                  </a:lnTo>
                  <a:lnTo>
                    <a:pt x="309" y="440"/>
                  </a:lnTo>
                  <a:lnTo>
                    <a:pt x="348" y="436"/>
                  </a:lnTo>
                  <a:lnTo>
                    <a:pt x="381" y="429"/>
                  </a:lnTo>
                  <a:lnTo>
                    <a:pt x="409" y="422"/>
                  </a:lnTo>
                  <a:lnTo>
                    <a:pt x="429" y="413"/>
                  </a:lnTo>
                  <a:lnTo>
                    <a:pt x="442" y="404"/>
                  </a:lnTo>
                  <a:lnTo>
                    <a:pt x="445" y="399"/>
                  </a:lnTo>
                  <a:lnTo>
                    <a:pt x="447" y="395"/>
                  </a:lnTo>
                  <a:lnTo>
                    <a:pt x="447" y="395"/>
                  </a:lnTo>
                  <a:lnTo>
                    <a:pt x="447"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2" name="Freeform 28"/>
            <p:cNvSpPr>
              <a:spLocks/>
            </p:cNvSpPr>
            <p:nvPr/>
          </p:nvSpPr>
          <p:spPr bwMode="auto">
            <a:xfrm>
              <a:off x="4576" y="3040"/>
              <a:ext cx="447" cy="445"/>
            </a:xfrm>
            <a:custGeom>
              <a:avLst/>
              <a:gdLst>
                <a:gd name="T0" fmla="*/ 0 w 447"/>
                <a:gd name="T1" fmla="*/ 395 h 445"/>
                <a:gd name="T2" fmla="*/ 2 w 447"/>
                <a:gd name="T3" fmla="*/ 399 h 445"/>
                <a:gd name="T4" fmla="*/ 4 w 447"/>
                <a:gd name="T5" fmla="*/ 404 h 445"/>
                <a:gd name="T6" fmla="*/ 18 w 447"/>
                <a:gd name="T7" fmla="*/ 413 h 445"/>
                <a:gd name="T8" fmla="*/ 38 w 447"/>
                <a:gd name="T9" fmla="*/ 422 h 445"/>
                <a:gd name="T10" fmla="*/ 65 w 447"/>
                <a:gd name="T11" fmla="*/ 429 h 445"/>
                <a:gd name="T12" fmla="*/ 99 w 447"/>
                <a:gd name="T13" fmla="*/ 436 h 445"/>
                <a:gd name="T14" fmla="*/ 137 w 447"/>
                <a:gd name="T15" fmla="*/ 440 h 445"/>
                <a:gd name="T16" fmla="*/ 178 w 447"/>
                <a:gd name="T17" fmla="*/ 442 h 445"/>
                <a:gd name="T18" fmla="*/ 223 w 447"/>
                <a:gd name="T19" fmla="*/ 445 h 445"/>
                <a:gd name="T20" fmla="*/ 268 w 447"/>
                <a:gd name="T21" fmla="*/ 442 h 445"/>
                <a:gd name="T22" fmla="*/ 309 w 447"/>
                <a:gd name="T23" fmla="*/ 440 h 445"/>
                <a:gd name="T24" fmla="*/ 348 w 447"/>
                <a:gd name="T25" fmla="*/ 436 h 445"/>
                <a:gd name="T26" fmla="*/ 381 w 447"/>
                <a:gd name="T27" fmla="*/ 429 h 445"/>
                <a:gd name="T28" fmla="*/ 409 w 447"/>
                <a:gd name="T29" fmla="*/ 422 h 445"/>
                <a:gd name="T30" fmla="*/ 429 w 447"/>
                <a:gd name="T31" fmla="*/ 413 h 445"/>
                <a:gd name="T32" fmla="*/ 442 w 447"/>
                <a:gd name="T33" fmla="*/ 404 h 445"/>
                <a:gd name="T34" fmla="*/ 445 w 447"/>
                <a:gd name="T35" fmla="*/ 399 h 445"/>
                <a:gd name="T36" fmla="*/ 447 w 447"/>
                <a:gd name="T37" fmla="*/ 395 h 445"/>
                <a:gd name="T38" fmla="*/ 447 w 447"/>
                <a:gd name="T39" fmla="*/ 395 h 445"/>
                <a:gd name="T40" fmla="*/ 447 w 447"/>
                <a:gd name="T41" fmla="*/ 0 h 445"/>
                <a:gd name="T42" fmla="*/ 0 w 447"/>
                <a:gd name="T43" fmla="*/ 0 h 445"/>
                <a:gd name="T44" fmla="*/ 0 w 447"/>
                <a:gd name="T45" fmla="*/ 395 h 445"/>
                <a:gd name="T46" fmla="*/ 0 w 447"/>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5"/>
                  </a:moveTo>
                  <a:lnTo>
                    <a:pt x="2" y="399"/>
                  </a:lnTo>
                  <a:lnTo>
                    <a:pt x="4" y="404"/>
                  </a:lnTo>
                  <a:lnTo>
                    <a:pt x="18" y="413"/>
                  </a:lnTo>
                  <a:lnTo>
                    <a:pt x="38" y="422"/>
                  </a:lnTo>
                  <a:lnTo>
                    <a:pt x="65" y="429"/>
                  </a:lnTo>
                  <a:lnTo>
                    <a:pt x="99" y="436"/>
                  </a:lnTo>
                  <a:lnTo>
                    <a:pt x="137" y="440"/>
                  </a:lnTo>
                  <a:lnTo>
                    <a:pt x="178" y="442"/>
                  </a:lnTo>
                  <a:lnTo>
                    <a:pt x="223" y="445"/>
                  </a:lnTo>
                  <a:lnTo>
                    <a:pt x="268" y="442"/>
                  </a:lnTo>
                  <a:lnTo>
                    <a:pt x="309" y="440"/>
                  </a:lnTo>
                  <a:lnTo>
                    <a:pt x="348" y="436"/>
                  </a:lnTo>
                  <a:lnTo>
                    <a:pt x="381" y="429"/>
                  </a:lnTo>
                  <a:lnTo>
                    <a:pt x="409" y="422"/>
                  </a:lnTo>
                  <a:lnTo>
                    <a:pt x="429" y="413"/>
                  </a:lnTo>
                  <a:lnTo>
                    <a:pt x="442" y="404"/>
                  </a:lnTo>
                  <a:lnTo>
                    <a:pt x="445" y="399"/>
                  </a:lnTo>
                  <a:lnTo>
                    <a:pt x="447" y="395"/>
                  </a:lnTo>
                  <a:lnTo>
                    <a:pt x="447" y="395"/>
                  </a:lnTo>
                  <a:lnTo>
                    <a:pt x="447"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29"/>
            <p:cNvSpPr>
              <a:spLocks/>
            </p:cNvSpPr>
            <p:nvPr/>
          </p:nvSpPr>
          <p:spPr bwMode="auto">
            <a:xfrm>
              <a:off x="4576" y="2990"/>
              <a:ext cx="447" cy="99"/>
            </a:xfrm>
            <a:custGeom>
              <a:avLst/>
              <a:gdLst>
                <a:gd name="T0" fmla="*/ 0 w 447"/>
                <a:gd name="T1" fmla="*/ 50 h 99"/>
                <a:gd name="T2" fmla="*/ 2 w 447"/>
                <a:gd name="T3" fmla="*/ 45 h 99"/>
                <a:gd name="T4" fmla="*/ 4 w 447"/>
                <a:gd name="T5" fmla="*/ 39 h 99"/>
                <a:gd name="T6" fmla="*/ 18 w 447"/>
                <a:gd name="T7" fmla="*/ 29 h 99"/>
                <a:gd name="T8" fmla="*/ 38 w 447"/>
                <a:gd name="T9" fmla="*/ 23 h 99"/>
                <a:gd name="T10" fmla="*/ 65 w 447"/>
                <a:gd name="T11" fmla="*/ 14 h 99"/>
                <a:gd name="T12" fmla="*/ 99 w 447"/>
                <a:gd name="T13" fmla="*/ 9 h 99"/>
                <a:gd name="T14" fmla="*/ 137 w 447"/>
                <a:gd name="T15" fmla="*/ 5 h 99"/>
                <a:gd name="T16" fmla="*/ 178 w 447"/>
                <a:gd name="T17" fmla="*/ 0 h 99"/>
                <a:gd name="T18" fmla="*/ 223 w 447"/>
                <a:gd name="T19" fmla="*/ 0 h 99"/>
                <a:gd name="T20" fmla="*/ 268 w 447"/>
                <a:gd name="T21" fmla="*/ 0 h 99"/>
                <a:gd name="T22" fmla="*/ 309 w 447"/>
                <a:gd name="T23" fmla="*/ 5 h 99"/>
                <a:gd name="T24" fmla="*/ 348 w 447"/>
                <a:gd name="T25" fmla="*/ 9 h 99"/>
                <a:gd name="T26" fmla="*/ 381 w 447"/>
                <a:gd name="T27" fmla="*/ 14 h 99"/>
                <a:gd name="T28" fmla="*/ 409 w 447"/>
                <a:gd name="T29" fmla="*/ 23 h 99"/>
                <a:gd name="T30" fmla="*/ 429 w 447"/>
                <a:gd name="T31" fmla="*/ 29 h 99"/>
                <a:gd name="T32" fmla="*/ 442 w 447"/>
                <a:gd name="T33" fmla="*/ 39 h 99"/>
                <a:gd name="T34" fmla="*/ 445 w 447"/>
                <a:gd name="T35" fmla="*/ 45 h 99"/>
                <a:gd name="T36" fmla="*/ 447 w 447"/>
                <a:gd name="T37" fmla="*/ 50 h 99"/>
                <a:gd name="T38" fmla="*/ 445 w 447"/>
                <a:gd name="T39" fmla="*/ 54 h 99"/>
                <a:gd name="T40" fmla="*/ 442 w 447"/>
                <a:gd name="T41" fmla="*/ 59 h 99"/>
                <a:gd name="T42" fmla="*/ 429 w 447"/>
                <a:gd name="T43" fmla="*/ 68 h 99"/>
                <a:gd name="T44" fmla="*/ 409 w 447"/>
                <a:gd name="T45" fmla="*/ 77 h 99"/>
                <a:gd name="T46" fmla="*/ 381 w 447"/>
                <a:gd name="T47" fmla="*/ 84 h 99"/>
                <a:gd name="T48" fmla="*/ 348 w 447"/>
                <a:gd name="T49" fmla="*/ 90 h 99"/>
                <a:gd name="T50" fmla="*/ 309 w 447"/>
                <a:gd name="T51" fmla="*/ 95 h 99"/>
                <a:gd name="T52" fmla="*/ 268 w 447"/>
                <a:gd name="T53" fmla="*/ 97 h 99"/>
                <a:gd name="T54" fmla="*/ 223 w 447"/>
                <a:gd name="T55" fmla="*/ 99 h 99"/>
                <a:gd name="T56" fmla="*/ 178 w 447"/>
                <a:gd name="T57" fmla="*/ 97 h 99"/>
                <a:gd name="T58" fmla="*/ 137 w 447"/>
                <a:gd name="T59" fmla="*/ 95 h 99"/>
                <a:gd name="T60" fmla="*/ 99 w 447"/>
                <a:gd name="T61" fmla="*/ 90 h 99"/>
                <a:gd name="T62" fmla="*/ 65 w 447"/>
                <a:gd name="T63" fmla="*/ 84 h 99"/>
                <a:gd name="T64" fmla="*/ 38 w 447"/>
                <a:gd name="T65" fmla="*/ 77 h 99"/>
                <a:gd name="T66" fmla="*/ 18 w 447"/>
                <a:gd name="T67" fmla="*/ 68 h 99"/>
                <a:gd name="T68" fmla="*/ 4 w 447"/>
                <a:gd name="T69" fmla="*/ 59 h 99"/>
                <a:gd name="T70" fmla="*/ 2 w 447"/>
                <a:gd name="T71" fmla="*/ 54 h 99"/>
                <a:gd name="T72" fmla="*/ 0 w 447"/>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9">
                  <a:moveTo>
                    <a:pt x="0" y="50"/>
                  </a:moveTo>
                  <a:lnTo>
                    <a:pt x="2" y="45"/>
                  </a:lnTo>
                  <a:lnTo>
                    <a:pt x="4" y="39"/>
                  </a:lnTo>
                  <a:lnTo>
                    <a:pt x="18" y="29"/>
                  </a:lnTo>
                  <a:lnTo>
                    <a:pt x="38" y="23"/>
                  </a:lnTo>
                  <a:lnTo>
                    <a:pt x="65" y="14"/>
                  </a:lnTo>
                  <a:lnTo>
                    <a:pt x="99" y="9"/>
                  </a:lnTo>
                  <a:lnTo>
                    <a:pt x="137" y="5"/>
                  </a:lnTo>
                  <a:lnTo>
                    <a:pt x="178" y="0"/>
                  </a:lnTo>
                  <a:lnTo>
                    <a:pt x="223" y="0"/>
                  </a:lnTo>
                  <a:lnTo>
                    <a:pt x="268" y="0"/>
                  </a:lnTo>
                  <a:lnTo>
                    <a:pt x="309" y="5"/>
                  </a:lnTo>
                  <a:lnTo>
                    <a:pt x="348" y="9"/>
                  </a:lnTo>
                  <a:lnTo>
                    <a:pt x="381" y="14"/>
                  </a:lnTo>
                  <a:lnTo>
                    <a:pt x="409" y="23"/>
                  </a:lnTo>
                  <a:lnTo>
                    <a:pt x="429" y="29"/>
                  </a:lnTo>
                  <a:lnTo>
                    <a:pt x="442" y="39"/>
                  </a:lnTo>
                  <a:lnTo>
                    <a:pt x="445" y="45"/>
                  </a:lnTo>
                  <a:lnTo>
                    <a:pt x="447" y="50"/>
                  </a:lnTo>
                  <a:lnTo>
                    <a:pt x="445" y="54"/>
                  </a:lnTo>
                  <a:lnTo>
                    <a:pt x="442" y="59"/>
                  </a:lnTo>
                  <a:lnTo>
                    <a:pt x="429" y="68"/>
                  </a:lnTo>
                  <a:lnTo>
                    <a:pt x="409" y="77"/>
                  </a:lnTo>
                  <a:lnTo>
                    <a:pt x="381" y="84"/>
                  </a:lnTo>
                  <a:lnTo>
                    <a:pt x="348" y="90"/>
                  </a:lnTo>
                  <a:lnTo>
                    <a:pt x="309" y="95"/>
                  </a:lnTo>
                  <a:lnTo>
                    <a:pt x="268" y="97"/>
                  </a:lnTo>
                  <a:lnTo>
                    <a:pt x="223" y="99"/>
                  </a:lnTo>
                  <a:lnTo>
                    <a:pt x="178" y="97"/>
                  </a:lnTo>
                  <a:lnTo>
                    <a:pt x="137" y="95"/>
                  </a:lnTo>
                  <a:lnTo>
                    <a:pt x="99" y="90"/>
                  </a:lnTo>
                  <a:lnTo>
                    <a:pt x="65" y="84"/>
                  </a:lnTo>
                  <a:lnTo>
                    <a:pt x="38" y="77"/>
                  </a:lnTo>
                  <a:lnTo>
                    <a:pt x="18" y="68"/>
                  </a:lnTo>
                  <a:lnTo>
                    <a:pt x="4" y="59"/>
                  </a:lnTo>
                  <a:lnTo>
                    <a:pt x="2"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4" name="Freeform 30"/>
            <p:cNvSpPr>
              <a:spLocks/>
            </p:cNvSpPr>
            <p:nvPr/>
          </p:nvSpPr>
          <p:spPr bwMode="auto">
            <a:xfrm>
              <a:off x="4576" y="2990"/>
              <a:ext cx="447" cy="99"/>
            </a:xfrm>
            <a:custGeom>
              <a:avLst/>
              <a:gdLst>
                <a:gd name="T0" fmla="*/ 0 w 447"/>
                <a:gd name="T1" fmla="*/ 50 h 99"/>
                <a:gd name="T2" fmla="*/ 2 w 447"/>
                <a:gd name="T3" fmla="*/ 45 h 99"/>
                <a:gd name="T4" fmla="*/ 4 w 447"/>
                <a:gd name="T5" fmla="*/ 39 h 99"/>
                <a:gd name="T6" fmla="*/ 18 w 447"/>
                <a:gd name="T7" fmla="*/ 29 h 99"/>
                <a:gd name="T8" fmla="*/ 38 w 447"/>
                <a:gd name="T9" fmla="*/ 23 h 99"/>
                <a:gd name="T10" fmla="*/ 65 w 447"/>
                <a:gd name="T11" fmla="*/ 14 h 99"/>
                <a:gd name="T12" fmla="*/ 99 w 447"/>
                <a:gd name="T13" fmla="*/ 9 h 99"/>
                <a:gd name="T14" fmla="*/ 137 w 447"/>
                <a:gd name="T15" fmla="*/ 5 h 99"/>
                <a:gd name="T16" fmla="*/ 178 w 447"/>
                <a:gd name="T17" fmla="*/ 0 h 99"/>
                <a:gd name="T18" fmla="*/ 223 w 447"/>
                <a:gd name="T19" fmla="*/ 0 h 99"/>
                <a:gd name="T20" fmla="*/ 268 w 447"/>
                <a:gd name="T21" fmla="*/ 0 h 99"/>
                <a:gd name="T22" fmla="*/ 309 w 447"/>
                <a:gd name="T23" fmla="*/ 5 h 99"/>
                <a:gd name="T24" fmla="*/ 348 w 447"/>
                <a:gd name="T25" fmla="*/ 9 h 99"/>
                <a:gd name="T26" fmla="*/ 381 w 447"/>
                <a:gd name="T27" fmla="*/ 14 h 99"/>
                <a:gd name="T28" fmla="*/ 409 w 447"/>
                <a:gd name="T29" fmla="*/ 23 h 99"/>
                <a:gd name="T30" fmla="*/ 429 w 447"/>
                <a:gd name="T31" fmla="*/ 29 h 99"/>
                <a:gd name="T32" fmla="*/ 442 w 447"/>
                <a:gd name="T33" fmla="*/ 39 h 99"/>
                <a:gd name="T34" fmla="*/ 445 w 447"/>
                <a:gd name="T35" fmla="*/ 45 h 99"/>
                <a:gd name="T36" fmla="*/ 447 w 447"/>
                <a:gd name="T37" fmla="*/ 50 h 99"/>
                <a:gd name="T38" fmla="*/ 445 w 447"/>
                <a:gd name="T39" fmla="*/ 54 h 99"/>
                <a:gd name="T40" fmla="*/ 442 w 447"/>
                <a:gd name="T41" fmla="*/ 59 h 99"/>
                <a:gd name="T42" fmla="*/ 429 w 447"/>
                <a:gd name="T43" fmla="*/ 68 h 99"/>
                <a:gd name="T44" fmla="*/ 409 w 447"/>
                <a:gd name="T45" fmla="*/ 77 h 99"/>
                <a:gd name="T46" fmla="*/ 381 w 447"/>
                <a:gd name="T47" fmla="*/ 84 h 99"/>
                <a:gd name="T48" fmla="*/ 348 w 447"/>
                <a:gd name="T49" fmla="*/ 90 h 99"/>
                <a:gd name="T50" fmla="*/ 309 w 447"/>
                <a:gd name="T51" fmla="*/ 95 h 99"/>
                <a:gd name="T52" fmla="*/ 268 w 447"/>
                <a:gd name="T53" fmla="*/ 97 h 99"/>
                <a:gd name="T54" fmla="*/ 223 w 447"/>
                <a:gd name="T55" fmla="*/ 99 h 99"/>
                <a:gd name="T56" fmla="*/ 178 w 447"/>
                <a:gd name="T57" fmla="*/ 97 h 99"/>
                <a:gd name="T58" fmla="*/ 137 w 447"/>
                <a:gd name="T59" fmla="*/ 95 h 99"/>
                <a:gd name="T60" fmla="*/ 99 w 447"/>
                <a:gd name="T61" fmla="*/ 90 h 99"/>
                <a:gd name="T62" fmla="*/ 65 w 447"/>
                <a:gd name="T63" fmla="*/ 84 h 99"/>
                <a:gd name="T64" fmla="*/ 38 w 447"/>
                <a:gd name="T65" fmla="*/ 77 h 99"/>
                <a:gd name="T66" fmla="*/ 18 w 447"/>
                <a:gd name="T67" fmla="*/ 68 h 99"/>
                <a:gd name="T68" fmla="*/ 4 w 447"/>
                <a:gd name="T69" fmla="*/ 59 h 99"/>
                <a:gd name="T70" fmla="*/ 2 w 447"/>
                <a:gd name="T71" fmla="*/ 54 h 99"/>
                <a:gd name="T72" fmla="*/ 0 w 447"/>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9">
                  <a:moveTo>
                    <a:pt x="0" y="50"/>
                  </a:moveTo>
                  <a:lnTo>
                    <a:pt x="2" y="45"/>
                  </a:lnTo>
                  <a:lnTo>
                    <a:pt x="4" y="39"/>
                  </a:lnTo>
                  <a:lnTo>
                    <a:pt x="18" y="29"/>
                  </a:lnTo>
                  <a:lnTo>
                    <a:pt x="38" y="23"/>
                  </a:lnTo>
                  <a:lnTo>
                    <a:pt x="65" y="14"/>
                  </a:lnTo>
                  <a:lnTo>
                    <a:pt x="99" y="9"/>
                  </a:lnTo>
                  <a:lnTo>
                    <a:pt x="137" y="5"/>
                  </a:lnTo>
                  <a:lnTo>
                    <a:pt x="178" y="0"/>
                  </a:lnTo>
                  <a:lnTo>
                    <a:pt x="223" y="0"/>
                  </a:lnTo>
                  <a:lnTo>
                    <a:pt x="268" y="0"/>
                  </a:lnTo>
                  <a:lnTo>
                    <a:pt x="309" y="5"/>
                  </a:lnTo>
                  <a:lnTo>
                    <a:pt x="348" y="9"/>
                  </a:lnTo>
                  <a:lnTo>
                    <a:pt x="381" y="14"/>
                  </a:lnTo>
                  <a:lnTo>
                    <a:pt x="409" y="23"/>
                  </a:lnTo>
                  <a:lnTo>
                    <a:pt x="429" y="29"/>
                  </a:lnTo>
                  <a:lnTo>
                    <a:pt x="442" y="39"/>
                  </a:lnTo>
                  <a:lnTo>
                    <a:pt x="445" y="45"/>
                  </a:lnTo>
                  <a:lnTo>
                    <a:pt x="447" y="50"/>
                  </a:lnTo>
                  <a:lnTo>
                    <a:pt x="445" y="54"/>
                  </a:lnTo>
                  <a:lnTo>
                    <a:pt x="442" y="59"/>
                  </a:lnTo>
                  <a:lnTo>
                    <a:pt x="429" y="68"/>
                  </a:lnTo>
                  <a:lnTo>
                    <a:pt x="409" y="77"/>
                  </a:lnTo>
                  <a:lnTo>
                    <a:pt x="381" y="84"/>
                  </a:lnTo>
                  <a:lnTo>
                    <a:pt x="348" y="90"/>
                  </a:lnTo>
                  <a:lnTo>
                    <a:pt x="309" y="95"/>
                  </a:lnTo>
                  <a:lnTo>
                    <a:pt x="268" y="97"/>
                  </a:lnTo>
                  <a:lnTo>
                    <a:pt x="223" y="99"/>
                  </a:lnTo>
                  <a:lnTo>
                    <a:pt x="178" y="97"/>
                  </a:lnTo>
                  <a:lnTo>
                    <a:pt x="137" y="95"/>
                  </a:lnTo>
                  <a:lnTo>
                    <a:pt x="99" y="90"/>
                  </a:lnTo>
                  <a:lnTo>
                    <a:pt x="65" y="84"/>
                  </a:lnTo>
                  <a:lnTo>
                    <a:pt x="38" y="77"/>
                  </a:lnTo>
                  <a:lnTo>
                    <a:pt x="18" y="68"/>
                  </a:lnTo>
                  <a:lnTo>
                    <a:pt x="4" y="59"/>
                  </a:lnTo>
                  <a:lnTo>
                    <a:pt x="2"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5" name="Rectangle 31"/>
            <p:cNvSpPr>
              <a:spLocks noChangeArrowheads="1"/>
            </p:cNvSpPr>
            <p:nvPr/>
          </p:nvSpPr>
          <p:spPr bwMode="auto">
            <a:xfrm>
              <a:off x="4576" y="3175"/>
              <a:ext cx="447"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6" name="Rectangle 32"/>
            <p:cNvSpPr>
              <a:spLocks noChangeArrowheads="1"/>
            </p:cNvSpPr>
            <p:nvPr/>
          </p:nvSpPr>
          <p:spPr bwMode="auto">
            <a:xfrm>
              <a:off x="4576" y="3175"/>
              <a:ext cx="447"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7" name="Rectangle 33"/>
            <p:cNvSpPr>
              <a:spLocks noChangeArrowheads="1"/>
            </p:cNvSpPr>
            <p:nvPr/>
          </p:nvSpPr>
          <p:spPr bwMode="auto">
            <a:xfrm>
              <a:off x="4675" y="3173"/>
              <a:ext cx="2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Diving</a:t>
              </a:r>
              <a:endParaRPr lang="en-US" altLang="en-US" dirty="0"/>
            </a:p>
          </p:txBody>
        </p:sp>
        <p:sp>
          <p:nvSpPr>
            <p:cNvPr id="38" name="Freeform 34"/>
            <p:cNvSpPr>
              <a:spLocks/>
            </p:cNvSpPr>
            <p:nvPr/>
          </p:nvSpPr>
          <p:spPr bwMode="auto">
            <a:xfrm>
              <a:off x="2659" y="3040"/>
              <a:ext cx="445" cy="445"/>
            </a:xfrm>
            <a:custGeom>
              <a:avLst/>
              <a:gdLst>
                <a:gd name="T0" fmla="*/ 0 w 445"/>
                <a:gd name="T1" fmla="*/ 395 h 445"/>
                <a:gd name="T2" fmla="*/ 0 w 445"/>
                <a:gd name="T3" fmla="*/ 399 h 445"/>
                <a:gd name="T4" fmla="*/ 5 w 445"/>
                <a:gd name="T5" fmla="*/ 404 h 445"/>
                <a:gd name="T6" fmla="*/ 16 w 445"/>
                <a:gd name="T7" fmla="*/ 413 h 445"/>
                <a:gd name="T8" fmla="*/ 39 w 445"/>
                <a:gd name="T9" fmla="*/ 422 h 445"/>
                <a:gd name="T10" fmla="*/ 66 w 445"/>
                <a:gd name="T11" fmla="*/ 429 h 445"/>
                <a:gd name="T12" fmla="*/ 97 w 445"/>
                <a:gd name="T13" fmla="*/ 436 h 445"/>
                <a:gd name="T14" fmla="*/ 136 w 445"/>
                <a:gd name="T15" fmla="*/ 440 h 445"/>
                <a:gd name="T16" fmla="*/ 177 w 445"/>
                <a:gd name="T17" fmla="*/ 442 h 445"/>
                <a:gd name="T18" fmla="*/ 222 w 445"/>
                <a:gd name="T19" fmla="*/ 445 h 445"/>
                <a:gd name="T20" fmla="*/ 267 w 445"/>
                <a:gd name="T21" fmla="*/ 442 h 445"/>
                <a:gd name="T22" fmla="*/ 310 w 445"/>
                <a:gd name="T23" fmla="*/ 440 h 445"/>
                <a:gd name="T24" fmla="*/ 346 w 445"/>
                <a:gd name="T25" fmla="*/ 436 h 445"/>
                <a:gd name="T26" fmla="*/ 380 w 445"/>
                <a:gd name="T27" fmla="*/ 429 h 445"/>
                <a:gd name="T28" fmla="*/ 407 w 445"/>
                <a:gd name="T29" fmla="*/ 422 h 445"/>
                <a:gd name="T30" fmla="*/ 427 w 445"/>
                <a:gd name="T31" fmla="*/ 413 h 445"/>
                <a:gd name="T32" fmla="*/ 441 w 445"/>
                <a:gd name="T33" fmla="*/ 404 h 445"/>
                <a:gd name="T34" fmla="*/ 443 w 445"/>
                <a:gd name="T35" fmla="*/ 399 h 445"/>
                <a:gd name="T36" fmla="*/ 445 w 445"/>
                <a:gd name="T37" fmla="*/ 395 h 445"/>
                <a:gd name="T38" fmla="*/ 445 w 445"/>
                <a:gd name="T39" fmla="*/ 395 h 445"/>
                <a:gd name="T40" fmla="*/ 445 w 445"/>
                <a:gd name="T41" fmla="*/ 0 h 445"/>
                <a:gd name="T42" fmla="*/ 0 w 445"/>
                <a:gd name="T43" fmla="*/ 0 h 445"/>
                <a:gd name="T44" fmla="*/ 0 w 445"/>
                <a:gd name="T45" fmla="*/ 395 h 445"/>
                <a:gd name="T46" fmla="*/ 0 w 445"/>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5"/>
                  </a:moveTo>
                  <a:lnTo>
                    <a:pt x="0" y="399"/>
                  </a:lnTo>
                  <a:lnTo>
                    <a:pt x="5" y="404"/>
                  </a:lnTo>
                  <a:lnTo>
                    <a:pt x="16" y="413"/>
                  </a:lnTo>
                  <a:lnTo>
                    <a:pt x="39" y="422"/>
                  </a:lnTo>
                  <a:lnTo>
                    <a:pt x="66" y="429"/>
                  </a:lnTo>
                  <a:lnTo>
                    <a:pt x="97" y="436"/>
                  </a:lnTo>
                  <a:lnTo>
                    <a:pt x="136" y="440"/>
                  </a:lnTo>
                  <a:lnTo>
                    <a:pt x="177" y="442"/>
                  </a:lnTo>
                  <a:lnTo>
                    <a:pt x="222" y="445"/>
                  </a:lnTo>
                  <a:lnTo>
                    <a:pt x="267" y="442"/>
                  </a:lnTo>
                  <a:lnTo>
                    <a:pt x="310" y="440"/>
                  </a:lnTo>
                  <a:lnTo>
                    <a:pt x="346" y="436"/>
                  </a:lnTo>
                  <a:lnTo>
                    <a:pt x="380" y="429"/>
                  </a:lnTo>
                  <a:lnTo>
                    <a:pt x="407" y="422"/>
                  </a:lnTo>
                  <a:lnTo>
                    <a:pt x="427" y="413"/>
                  </a:lnTo>
                  <a:lnTo>
                    <a:pt x="441" y="404"/>
                  </a:lnTo>
                  <a:lnTo>
                    <a:pt x="443" y="399"/>
                  </a:lnTo>
                  <a:lnTo>
                    <a:pt x="445" y="395"/>
                  </a:lnTo>
                  <a:lnTo>
                    <a:pt x="445" y="395"/>
                  </a:lnTo>
                  <a:lnTo>
                    <a:pt x="445"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9" name="Freeform 35"/>
            <p:cNvSpPr>
              <a:spLocks/>
            </p:cNvSpPr>
            <p:nvPr/>
          </p:nvSpPr>
          <p:spPr bwMode="auto">
            <a:xfrm>
              <a:off x="2659" y="3040"/>
              <a:ext cx="445" cy="445"/>
            </a:xfrm>
            <a:custGeom>
              <a:avLst/>
              <a:gdLst>
                <a:gd name="T0" fmla="*/ 0 w 445"/>
                <a:gd name="T1" fmla="*/ 395 h 445"/>
                <a:gd name="T2" fmla="*/ 0 w 445"/>
                <a:gd name="T3" fmla="*/ 399 h 445"/>
                <a:gd name="T4" fmla="*/ 5 w 445"/>
                <a:gd name="T5" fmla="*/ 404 h 445"/>
                <a:gd name="T6" fmla="*/ 16 w 445"/>
                <a:gd name="T7" fmla="*/ 413 h 445"/>
                <a:gd name="T8" fmla="*/ 39 w 445"/>
                <a:gd name="T9" fmla="*/ 422 h 445"/>
                <a:gd name="T10" fmla="*/ 66 w 445"/>
                <a:gd name="T11" fmla="*/ 429 h 445"/>
                <a:gd name="T12" fmla="*/ 97 w 445"/>
                <a:gd name="T13" fmla="*/ 436 h 445"/>
                <a:gd name="T14" fmla="*/ 136 w 445"/>
                <a:gd name="T15" fmla="*/ 440 h 445"/>
                <a:gd name="T16" fmla="*/ 177 w 445"/>
                <a:gd name="T17" fmla="*/ 442 h 445"/>
                <a:gd name="T18" fmla="*/ 222 w 445"/>
                <a:gd name="T19" fmla="*/ 445 h 445"/>
                <a:gd name="T20" fmla="*/ 267 w 445"/>
                <a:gd name="T21" fmla="*/ 442 h 445"/>
                <a:gd name="T22" fmla="*/ 310 w 445"/>
                <a:gd name="T23" fmla="*/ 440 h 445"/>
                <a:gd name="T24" fmla="*/ 346 w 445"/>
                <a:gd name="T25" fmla="*/ 436 h 445"/>
                <a:gd name="T26" fmla="*/ 380 w 445"/>
                <a:gd name="T27" fmla="*/ 429 h 445"/>
                <a:gd name="T28" fmla="*/ 407 w 445"/>
                <a:gd name="T29" fmla="*/ 422 h 445"/>
                <a:gd name="T30" fmla="*/ 427 w 445"/>
                <a:gd name="T31" fmla="*/ 413 h 445"/>
                <a:gd name="T32" fmla="*/ 441 w 445"/>
                <a:gd name="T33" fmla="*/ 404 h 445"/>
                <a:gd name="T34" fmla="*/ 443 w 445"/>
                <a:gd name="T35" fmla="*/ 399 h 445"/>
                <a:gd name="T36" fmla="*/ 445 w 445"/>
                <a:gd name="T37" fmla="*/ 395 h 445"/>
                <a:gd name="T38" fmla="*/ 445 w 445"/>
                <a:gd name="T39" fmla="*/ 395 h 445"/>
                <a:gd name="T40" fmla="*/ 445 w 445"/>
                <a:gd name="T41" fmla="*/ 0 h 445"/>
                <a:gd name="T42" fmla="*/ 0 w 445"/>
                <a:gd name="T43" fmla="*/ 0 h 445"/>
                <a:gd name="T44" fmla="*/ 0 w 445"/>
                <a:gd name="T45" fmla="*/ 395 h 445"/>
                <a:gd name="T46" fmla="*/ 0 w 445"/>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5"/>
                  </a:moveTo>
                  <a:lnTo>
                    <a:pt x="0" y="399"/>
                  </a:lnTo>
                  <a:lnTo>
                    <a:pt x="5" y="404"/>
                  </a:lnTo>
                  <a:lnTo>
                    <a:pt x="16" y="413"/>
                  </a:lnTo>
                  <a:lnTo>
                    <a:pt x="39" y="422"/>
                  </a:lnTo>
                  <a:lnTo>
                    <a:pt x="66" y="429"/>
                  </a:lnTo>
                  <a:lnTo>
                    <a:pt x="97" y="436"/>
                  </a:lnTo>
                  <a:lnTo>
                    <a:pt x="136" y="440"/>
                  </a:lnTo>
                  <a:lnTo>
                    <a:pt x="177" y="442"/>
                  </a:lnTo>
                  <a:lnTo>
                    <a:pt x="222" y="445"/>
                  </a:lnTo>
                  <a:lnTo>
                    <a:pt x="267" y="442"/>
                  </a:lnTo>
                  <a:lnTo>
                    <a:pt x="310" y="440"/>
                  </a:lnTo>
                  <a:lnTo>
                    <a:pt x="346" y="436"/>
                  </a:lnTo>
                  <a:lnTo>
                    <a:pt x="380" y="429"/>
                  </a:lnTo>
                  <a:lnTo>
                    <a:pt x="407" y="422"/>
                  </a:lnTo>
                  <a:lnTo>
                    <a:pt x="427" y="413"/>
                  </a:lnTo>
                  <a:lnTo>
                    <a:pt x="441" y="404"/>
                  </a:lnTo>
                  <a:lnTo>
                    <a:pt x="443" y="399"/>
                  </a:lnTo>
                  <a:lnTo>
                    <a:pt x="445" y="395"/>
                  </a:lnTo>
                  <a:lnTo>
                    <a:pt x="445" y="395"/>
                  </a:lnTo>
                  <a:lnTo>
                    <a:pt x="445"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0" name="Freeform 36"/>
            <p:cNvSpPr>
              <a:spLocks/>
            </p:cNvSpPr>
            <p:nvPr/>
          </p:nvSpPr>
          <p:spPr bwMode="auto">
            <a:xfrm>
              <a:off x="2659" y="2990"/>
              <a:ext cx="445" cy="99"/>
            </a:xfrm>
            <a:custGeom>
              <a:avLst/>
              <a:gdLst>
                <a:gd name="T0" fmla="*/ 0 w 445"/>
                <a:gd name="T1" fmla="*/ 50 h 99"/>
                <a:gd name="T2" fmla="*/ 0 w 445"/>
                <a:gd name="T3" fmla="*/ 45 h 99"/>
                <a:gd name="T4" fmla="*/ 5 w 445"/>
                <a:gd name="T5" fmla="*/ 39 h 99"/>
                <a:gd name="T6" fmla="*/ 16 w 445"/>
                <a:gd name="T7" fmla="*/ 29 h 99"/>
                <a:gd name="T8" fmla="*/ 39 w 445"/>
                <a:gd name="T9" fmla="*/ 23 h 99"/>
                <a:gd name="T10" fmla="*/ 66 w 445"/>
                <a:gd name="T11" fmla="*/ 14 h 99"/>
                <a:gd name="T12" fmla="*/ 97 w 445"/>
                <a:gd name="T13" fmla="*/ 9 h 99"/>
                <a:gd name="T14" fmla="*/ 136 w 445"/>
                <a:gd name="T15" fmla="*/ 5 h 99"/>
                <a:gd name="T16" fmla="*/ 177 w 445"/>
                <a:gd name="T17" fmla="*/ 0 h 99"/>
                <a:gd name="T18" fmla="*/ 222 w 445"/>
                <a:gd name="T19" fmla="*/ 0 h 99"/>
                <a:gd name="T20" fmla="*/ 267 w 445"/>
                <a:gd name="T21" fmla="*/ 0 h 99"/>
                <a:gd name="T22" fmla="*/ 310 w 445"/>
                <a:gd name="T23" fmla="*/ 5 h 99"/>
                <a:gd name="T24" fmla="*/ 346 w 445"/>
                <a:gd name="T25" fmla="*/ 9 h 99"/>
                <a:gd name="T26" fmla="*/ 380 w 445"/>
                <a:gd name="T27" fmla="*/ 14 h 99"/>
                <a:gd name="T28" fmla="*/ 407 w 445"/>
                <a:gd name="T29" fmla="*/ 23 h 99"/>
                <a:gd name="T30" fmla="*/ 427 w 445"/>
                <a:gd name="T31" fmla="*/ 29 h 99"/>
                <a:gd name="T32" fmla="*/ 441 w 445"/>
                <a:gd name="T33" fmla="*/ 39 h 99"/>
                <a:gd name="T34" fmla="*/ 443 w 445"/>
                <a:gd name="T35" fmla="*/ 45 h 99"/>
                <a:gd name="T36" fmla="*/ 445 w 445"/>
                <a:gd name="T37" fmla="*/ 50 h 99"/>
                <a:gd name="T38" fmla="*/ 443 w 445"/>
                <a:gd name="T39" fmla="*/ 54 h 99"/>
                <a:gd name="T40" fmla="*/ 441 w 445"/>
                <a:gd name="T41" fmla="*/ 59 h 99"/>
                <a:gd name="T42" fmla="*/ 427 w 445"/>
                <a:gd name="T43" fmla="*/ 68 h 99"/>
                <a:gd name="T44" fmla="*/ 407 w 445"/>
                <a:gd name="T45" fmla="*/ 77 h 99"/>
                <a:gd name="T46" fmla="*/ 380 w 445"/>
                <a:gd name="T47" fmla="*/ 84 h 99"/>
                <a:gd name="T48" fmla="*/ 346 w 445"/>
                <a:gd name="T49" fmla="*/ 90 h 99"/>
                <a:gd name="T50" fmla="*/ 310 w 445"/>
                <a:gd name="T51" fmla="*/ 95 h 99"/>
                <a:gd name="T52" fmla="*/ 267 w 445"/>
                <a:gd name="T53" fmla="*/ 97 h 99"/>
                <a:gd name="T54" fmla="*/ 222 w 445"/>
                <a:gd name="T55" fmla="*/ 99 h 99"/>
                <a:gd name="T56" fmla="*/ 177 w 445"/>
                <a:gd name="T57" fmla="*/ 97 h 99"/>
                <a:gd name="T58" fmla="*/ 136 w 445"/>
                <a:gd name="T59" fmla="*/ 95 h 99"/>
                <a:gd name="T60" fmla="*/ 97 w 445"/>
                <a:gd name="T61" fmla="*/ 90 h 99"/>
                <a:gd name="T62" fmla="*/ 66 w 445"/>
                <a:gd name="T63" fmla="*/ 84 h 99"/>
                <a:gd name="T64" fmla="*/ 39 w 445"/>
                <a:gd name="T65" fmla="*/ 77 h 99"/>
                <a:gd name="T66" fmla="*/ 16 w 445"/>
                <a:gd name="T67" fmla="*/ 68 h 99"/>
                <a:gd name="T68" fmla="*/ 5 w 445"/>
                <a:gd name="T69" fmla="*/ 59 h 99"/>
                <a:gd name="T70" fmla="*/ 0 w 445"/>
                <a:gd name="T71" fmla="*/ 54 h 99"/>
                <a:gd name="T72" fmla="*/ 0 w 445"/>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9">
                  <a:moveTo>
                    <a:pt x="0" y="50"/>
                  </a:moveTo>
                  <a:lnTo>
                    <a:pt x="0" y="45"/>
                  </a:lnTo>
                  <a:lnTo>
                    <a:pt x="5" y="39"/>
                  </a:lnTo>
                  <a:lnTo>
                    <a:pt x="16" y="29"/>
                  </a:lnTo>
                  <a:lnTo>
                    <a:pt x="39" y="23"/>
                  </a:lnTo>
                  <a:lnTo>
                    <a:pt x="66" y="14"/>
                  </a:lnTo>
                  <a:lnTo>
                    <a:pt x="97" y="9"/>
                  </a:lnTo>
                  <a:lnTo>
                    <a:pt x="136" y="5"/>
                  </a:lnTo>
                  <a:lnTo>
                    <a:pt x="177" y="0"/>
                  </a:lnTo>
                  <a:lnTo>
                    <a:pt x="222" y="0"/>
                  </a:lnTo>
                  <a:lnTo>
                    <a:pt x="267" y="0"/>
                  </a:lnTo>
                  <a:lnTo>
                    <a:pt x="310" y="5"/>
                  </a:lnTo>
                  <a:lnTo>
                    <a:pt x="346" y="9"/>
                  </a:lnTo>
                  <a:lnTo>
                    <a:pt x="380" y="14"/>
                  </a:lnTo>
                  <a:lnTo>
                    <a:pt x="407" y="23"/>
                  </a:lnTo>
                  <a:lnTo>
                    <a:pt x="427" y="29"/>
                  </a:lnTo>
                  <a:lnTo>
                    <a:pt x="441" y="39"/>
                  </a:lnTo>
                  <a:lnTo>
                    <a:pt x="443" y="45"/>
                  </a:lnTo>
                  <a:lnTo>
                    <a:pt x="445" y="50"/>
                  </a:lnTo>
                  <a:lnTo>
                    <a:pt x="443" y="54"/>
                  </a:lnTo>
                  <a:lnTo>
                    <a:pt x="441" y="59"/>
                  </a:lnTo>
                  <a:lnTo>
                    <a:pt x="427" y="68"/>
                  </a:lnTo>
                  <a:lnTo>
                    <a:pt x="407" y="77"/>
                  </a:lnTo>
                  <a:lnTo>
                    <a:pt x="380" y="84"/>
                  </a:lnTo>
                  <a:lnTo>
                    <a:pt x="346" y="90"/>
                  </a:lnTo>
                  <a:lnTo>
                    <a:pt x="310" y="95"/>
                  </a:lnTo>
                  <a:lnTo>
                    <a:pt x="267" y="97"/>
                  </a:lnTo>
                  <a:lnTo>
                    <a:pt x="222" y="99"/>
                  </a:lnTo>
                  <a:lnTo>
                    <a:pt x="177" y="97"/>
                  </a:lnTo>
                  <a:lnTo>
                    <a:pt x="136" y="95"/>
                  </a:lnTo>
                  <a:lnTo>
                    <a:pt x="97" y="90"/>
                  </a:lnTo>
                  <a:lnTo>
                    <a:pt x="66" y="84"/>
                  </a:lnTo>
                  <a:lnTo>
                    <a:pt x="39" y="77"/>
                  </a:lnTo>
                  <a:lnTo>
                    <a:pt x="16" y="68"/>
                  </a:lnTo>
                  <a:lnTo>
                    <a:pt x="5" y="59"/>
                  </a:lnTo>
                  <a:lnTo>
                    <a:pt x="0"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1" name="Freeform 37"/>
            <p:cNvSpPr>
              <a:spLocks/>
            </p:cNvSpPr>
            <p:nvPr/>
          </p:nvSpPr>
          <p:spPr bwMode="auto">
            <a:xfrm>
              <a:off x="2659" y="2990"/>
              <a:ext cx="445" cy="99"/>
            </a:xfrm>
            <a:custGeom>
              <a:avLst/>
              <a:gdLst>
                <a:gd name="T0" fmla="*/ 0 w 445"/>
                <a:gd name="T1" fmla="*/ 50 h 99"/>
                <a:gd name="T2" fmla="*/ 0 w 445"/>
                <a:gd name="T3" fmla="*/ 45 h 99"/>
                <a:gd name="T4" fmla="*/ 5 w 445"/>
                <a:gd name="T5" fmla="*/ 39 h 99"/>
                <a:gd name="T6" fmla="*/ 16 w 445"/>
                <a:gd name="T7" fmla="*/ 29 h 99"/>
                <a:gd name="T8" fmla="*/ 39 w 445"/>
                <a:gd name="T9" fmla="*/ 23 h 99"/>
                <a:gd name="T10" fmla="*/ 66 w 445"/>
                <a:gd name="T11" fmla="*/ 14 h 99"/>
                <a:gd name="T12" fmla="*/ 97 w 445"/>
                <a:gd name="T13" fmla="*/ 9 h 99"/>
                <a:gd name="T14" fmla="*/ 136 w 445"/>
                <a:gd name="T15" fmla="*/ 5 h 99"/>
                <a:gd name="T16" fmla="*/ 177 w 445"/>
                <a:gd name="T17" fmla="*/ 0 h 99"/>
                <a:gd name="T18" fmla="*/ 222 w 445"/>
                <a:gd name="T19" fmla="*/ 0 h 99"/>
                <a:gd name="T20" fmla="*/ 267 w 445"/>
                <a:gd name="T21" fmla="*/ 0 h 99"/>
                <a:gd name="T22" fmla="*/ 310 w 445"/>
                <a:gd name="T23" fmla="*/ 5 h 99"/>
                <a:gd name="T24" fmla="*/ 346 w 445"/>
                <a:gd name="T25" fmla="*/ 9 h 99"/>
                <a:gd name="T26" fmla="*/ 380 w 445"/>
                <a:gd name="T27" fmla="*/ 14 h 99"/>
                <a:gd name="T28" fmla="*/ 407 w 445"/>
                <a:gd name="T29" fmla="*/ 23 h 99"/>
                <a:gd name="T30" fmla="*/ 427 w 445"/>
                <a:gd name="T31" fmla="*/ 29 h 99"/>
                <a:gd name="T32" fmla="*/ 441 w 445"/>
                <a:gd name="T33" fmla="*/ 39 h 99"/>
                <a:gd name="T34" fmla="*/ 443 w 445"/>
                <a:gd name="T35" fmla="*/ 45 h 99"/>
                <a:gd name="T36" fmla="*/ 445 w 445"/>
                <a:gd name="T37" fmla="*/ 50 h 99"/>
                <a:gd name="T38" fmla="*/ 443 w 445"/>
                <a:gd name="T39" fmla="*/ 54 h 99"/>
                <a:gd name="T40" fmla="*/ 441 w 445"/>
                <a:gd name="T41" fmla="*/ 59 h 99"/>
                <a:gd name="T42" fmla="*/ 427 w 445"/>
                <a:gd name="T43" fmla="*/ 68 h 99"/>
                <a:gd name="T44" fmla="*/ 407 w 445"/>
                <a:gd name="T45" fmla="*/ 77 h 99"/>
                <a:gd name="T46" fmla="*/ 380 w 445"/>
                <a:gd name="T47" fmla="*/ 84 h 99"/>
                <a:gd name="T48" fmla="*/ 346 w 445"/>
                <a:gd name="T49" fmla="*/ 90 h 99"/>
                <a:gd name="T50" fmla="*/ 310 w 445"/>
                <a:gd name="T51" fmla="*/ 95 h 99"/>
                <a:gd name="T52" fmla="*/ 267 w 445"/>
                <a:gd name="T53" fmla="*/ 97 h 99"/>
                <a:gd name="T54" fmla="*/ 222 w 445"/>
                <a:gd name="T55" fmla="*/ 99 h 99"/>
                <a:gd name="T56" fmla="*/ 177 w 445"/>
                <a:gd name="T57" fmla="*/ 97 h 99"/>
                <a:gd name="T58" fmla="*/ 136 w 445"/>
                <a:gd name="T59" fmla="*/ 95 h 99"/>
                <a:gd name="T60" fmla="*/ 97 w 445"/>
                <a:gd name="T61" fmla="*/ 90 h 99"/>
                <a:gd name="T62" fmla="*/ 66 w 445"/>
                <a:gd name="T63" fmla="*/ 84 h 99"/>
                <a:gd name="T64" fmla="*/ 39 w 445"/>
                <a:gd name="T65" fmla="*/ 77 h 99"/>
                <a:gd name="T66" fmla="*/ 16 w 445"/>
                <a:gd name="T67" fmla="*/ 68 h 99"/>
                <a:gd name="T68" fmla="*/ 5 w 445"/>
                <a:gd name="T69" fmla="*/ 59 h 99"/>
                <a:gd name="T70" fmla="*/ 0 w 445"/>
                <a:gd name="T71" fmla="*/ 54 h 99"/>
                <a:gd name="T72" fmla="*/ 0 w 445"/>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9">
                  <a:moveTo>
                    <a:pt x="0" y="50"/>
                  </a:moveTo>
                  <a:lnTo>
                    <a:pt x="0" y="45"/>
                  </a:lnTo>
                  <a:lnTo>
                    <a:pt x="5" y="39"/>
                  </a:lnTo>
                  <a:lnTo>
                    <a:pt x="16" y="29"/>
                  </a:lnTo>
                  <a:lnTo>
                    <a:pt x="39" y="23"/>
                  </a:lnTo>
                  <a:lnTo>
                    <a:pt x="66" y="14"/>
                  </a:lnTo>
                  <a:lnTo>
                    <a:pt x="97" y="9"/>
                  </a:lnTo>
                  <a:lnTo>
                    <a:pt x="136" y="5"/>
                  </a:lnTo>
                  <a:lnTo>
                    <a:pt x="177" y="0"/>
                  </a:lnTo>
                  <a:lnTo>
                    <a:pt x="222" y="0"/>
                  </a:lnTo>
                  <a:lnTo>
                    <a:pt x="267" y="0"/>
                  </a:lnTo>
                  <a:lnTo>
                    <a:pt x="310" y="5"/>
                  </a:lnTo>
                  <a:lnTo>
                    <a:pt x="346" y="9"/>
                  </a:lnTo>
                  <a:lnTo>
                    <a:pt x="380" y="14"/>
                  </a:lnTo>
                  <a:lnTo>
                    <a:pt x="407" y="23"/>
                  </a:lnTo>
                  <a:lnTo>
                    <a:pt x="427" y="29"/>
                  </a:lnTo>
                  <a:lnTo>
                    <a:pt x="441" y="39"/>
                  </a:lnTo>
                  <a:lnTo>
                    <a:pt x="443" y="45"/>
                  </a:lnTo>
                  <a:lnTo>
                    <a:pt x="445" y="50"/>
                  </a:lnTo>
                  <a:lnTo>
                    <a:pt x="443" y="54"/>
                  </a:lnTo>
                  <a:lnTo>
                    <a:pt x="441" y="59"/>
                  </a:lnTo>
                  <a:lnTo>
                    <a:pt x="427" y="68"/>
                  </a:lnTo>
                  <a:lnTo>
                    <a:pt x="407" y="77"/>
                  </a:lnTo>
                  <a:lnTo>
                    <a:pt x="380" y="84"/>
                  </a:lnTo>
                  <a:lnTo>
                    <a:pt x="346" y="90"/>
                  </a:lnTo>
                  <a:lnTo>
                    <a:pt x="310" y="95"/>
                  </a:lnTo>
                  <a:lnTo>
                    <a:pt x="267" y="97"/>
                  </a:lnTo>
                  <a:lnTo>
                    <a:pt x="222" y="99"/>
                  </a:lnTo>
                  <a:lnTo>
                    <a:pt x="177" y="97"/>
                  </a:lnTo>
                  <a:lnTo>
                    <a:pt x="136" y="95"/>
                  </a:lnTo>
                  <a:lnTo>
                    <a:pt x="97" y="90"/>
                  </a:lnTo>
                  <a:lnTo>
                    <a:pt x="66" y="84"/>
                  </a:lnTo>
                  <a:lnTo>
                    <a:pt x="39" y="77"/>
                  </a:lnTo>
                  <a:lnTo>
                    <a:pt x="16" y="68"/>
                  </a:lnTo>
                  <a:lnTo>
                    <a:pt x="5" y="59"/>
                  </a:lnTo>
                  <a:lnTo>
                    <a:pt x="0"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2" name="Rectangle 38"/>
            <p:cNvSpPr>
              <a:spLocks noChangeArrowheads="1"/>
            </p:cNvSpPr>
            <p:nvPr/>
          </p:nvSpPr>
          <p:spPr bwMode="auto">
            <a:xfrm>
              <a:off x="2659" y="3175"/>
              <a:ext cx="445"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3" name="Rectangle 39"/>
            <p:cNvSpPr>
              <a:spLocks noChangeArrowheads="1"/>
            </p:cNvSpPr>
            <p:nvPr/>
          </p:nvSpPr>
          <p:spPr bwMode="auto">
            <a:xfrm>
              <a:off x="2659" y="3175"/>
              <a:ext cx="445"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4" name="Rectangle 40"/>
            <p:cNvSpPr>
              <a:spLocks noChangeArrowheads="1"/>
            </p:cNvSpPr>
            <p:nvPr/>
          </p:nvSpPr>
          <p:spPr bwMode="auto">
            <a:xfrm>
              <a:off x="2788" y="3173"/>
              <a:ext cx="18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Judo</a:t>
              </a:r>
              <a:endParaRPr lang="en-US" altLang="en-US" dirty="0"/>
            </a:p>
          </p:txBody>
        </p:sp>
        <p:sp>
          <p:nvSpPr>
            <p:cNvPr id="45" name="Freeform 41"/>
            <p:cNvSpPr>
              <a:spLocks/>
            </p:cNvSpPr>
            <p:nvPr/>
          </p:nvSpPr>
          <p:spPr bwMode="auto">
            <a:xfrm>
              <a:off x="2659" y="1705"/>
              <a:ext cx="445" cy="445"/>
            </a:xfrm>
            <a:custGeom>
              <a:avLst/>
              <a:gdLst>
                <a:gd name="T0" fmla="*/ 0 w 445"/>
                <a:gd name="T1" fmla="*/ 396 h 445"/>
                <a:gd name="T2" fmla="*/ 0 w 445"/>
                <a:gd name="T3" fmla="*/ 400 h 445"/>
                <a:gd name="T4" fmla="*/ 5 w 445"/>
                <a:gd name="T5" fmla="*/ 405 h 445"/>
                <a:gd name="T6" fmla="*/ 16 w 445"/>
                <a:gd name="T7" fmla="*/ 414 h 445"/>
                <a:gd name="T8" fmla="*/ 39 w 445"/>
                <a:gd name="T9" fmla="*/ 423 h 445"/>
                <a:gd name="T10" fmla="*/ 66 w 445"/>
                <a:gd name="T11" fmla="*/ 429 h 445"/>
                <a:gd name="T12" fmla="*/ 97 w 445"/>
                <a:gd name="T13" fmla="*/ 436 h 445"/>
                <a:gd name="T14" fmla="*/ 136 w 445"/>
                <a:gd name="T15" fmla="*/ 441 h 445"/>
                <a:gd name="T16" fmla="*/ 177 w 445"/>
                <a:gd name="T17" fmla="*/ 443 h 445"/>
                <a:gd name="T18" fmla="*/ 222 w 445"/>
                <a:gd name="T19" fmla="*/ 445 h 445"/>
                <a:gd name="T20" fmla="*/ 267 w 445"/>
                <a:gd name="T21" fmla="*/ 443 h 445"/>
                <a:gd name="T22" fmla="*/ 310 w 445"/>
                <a:gd name="T23" fmla="*/ 441 h 445"/>
                <a:gd name="T24" fmla="*/ 346 w 445"/>
                <a:gd name="T25" fmla="*/ 436 h 445"/>
                <a:gd name="T26" fmla="*/ 380 w 445"/>
                <a:gd name="T27" fmla="*/ 429 h 445"/>
                <a:gd name="T28" fmla="*/ 407 w 445"/>
                <a:gd name="T29" fmla="*/ 423 h 445"/>
                <a:gd name="T30" fmla="*/ 427 w 445"/>
                <a:gd name="T31" fmla="*/ 414 h 445"/>
                <a:gd name="T32" fmla="*/ 441 w 445"/>
                <a:gd name="T33" fmla="*/ 405 h 445"/>
                <a:gd name="T34" fmla="*/ 443 w 445"/>
                <a:gd name="T35" fmla="*/ 400 h 445"/>
                <a:gd name="T36" fmla="*/ 445 w 445"/>
                <a:gd name="T37" fmla="*/ 396 h 445"/>
                <a:gd name="T38" fmla="*/ 445 w 445"/>
                <a:gd name="T39" fmla="*/ 396 h 445"/>
                <a:gd name="T40" fmla="*/ 445 w 445"/>
                <a:gd name="T41" fmla="*/ 0 h 445"/>
                <a:gd name="T42" fmla="*/ 0 w 445"/>
                <a:gd name="T43" fmla="*/ 0 h 445"/>
                <a:gd name="T44" fmla="*/ 0 w 445"/>
                <a:gd name="T45" fmla="*/ 396 h 445"/>
                <a:gd name="T46" fmla="*/ 0 w 445"/>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6"/>
                  </a:moveTo>
                  <a:lnTo>
                    <a:pt x="0" y="400"/>
                  </a:lnTo>
                  <a:lnTo>
                    <a:pt x="5" y="405"/>
                  </a:lnTo>
                  <a:lnTo>
                    <a:pt x="16" y="414"/>
                  </a:lnTo>
                  <a:lnTo>
                    <a:pt x="39" y="423"/>
                  </a:lnTo>
                  <a:lnTo>
                    <a:pt x="66" y="429"/>
                  </a:lnTo>
                  <a:lnTo>
                    <a:pt x="97" y="436"/>
                  </a:lnTo>
                  <a:lnTo>
                    <a:pt x="136" y="441"/>
                  </a:lnTo>
                  <a:lnTo>
                    <a:pt x="177" y="443"/>
                  </a:lnTo>
                  <a:lnTo>
                    <a:pt x="222" y="445"/>
                  </a:lnTo>
                  <a:lnTo>
                    <a:pt x="267" y="443"/>
                  </a:lnTo>
                  <a:lnTo>
                    <a:pt x="310" y="441"/>
                  </a:lnTo>
                  <a:lnTo>
                    <a:pt x="346" y="436"/>
                  </a:lnTo>
                  <a:lnTo>
                    <a:pt x="380" y="429"/>
                  </a:lnTo>
                  <a:lnTo>
                    <a:pt x="407" y="423"/>
                  </a:lnTo>
                  <a:lnTo>
                    <a:pt x="427" y="414"/>
                  </a:lnTo>
                  <a:lnTo>
                    <a:pt x="441" y="405"/>
                  </a:lnTo>
                  <a:lnTo>
                    <a:pt x="443" y="400"/>
                  </a:lnTo>
                  <a:lnTo>
                    <a:pt x="445" y="396"/>
                  </a:lnTo>
                  <a:lnTo>
                    <a:pt x="445" y="396"/>
                  </a:lnTo>
                  <a:lnTo>
                    <a:pt x="445" y="0"/>
                  </a:lnTo>
                  <a:lnTo>
                    <a:pt x="0" y="0"/>
                  </a:lnTo>
                  <a:lnTo>
                    <a:pt x="0" y="396"/>
                  </a:lnTo>
                  <a:lnTo>
                    <a:pt x="0" y="39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6" name="Freeform 42"/>
            <p:cNvSpPr>
              <a:spLocks/>
            </p:cNvSpPr>
            <p:nvPr/>
          </p:nvSpPr>
          <p:spPr bwMode="auto">
            <a:xfrm>
              <a:off x="2659" y="1705"/>
              <a:ext cx="445" cy="445"/>
            </a:xfrm>
            <a:custGeom>
              <a:avLst/>
              <a:gdLst>
                <a:gd name="T0" fmla="*/ 0 w 445"/>
                <a:gd name="T1" fmla="*/ 396 h 445"/>
                <a:gd name="T2" fmla="*/ 0 w 445"/>
                <a:gd name="T3" fmla="*/ 400 h 445"/>
                <a:gd name="T4" fmla="*/ 5 w 445"/>
                <a:gd name="T5" fmla="*/ 405 h 445"/>
                <a:gd name="T6" fmla="*/ 16 w 445"/>
                <a:gd name="T7" fmla="*/ 414 h 445"/>
                <a:gd name="T8" fmla="*/ 39 w 445"/>
                <a:gd name="T9" fmla="*/ 423 h 445"/>
                <a:gd name="T10" fmla="*/ 66 w 445"/>
                <a:gd name="T11" fmla="*/ 429 h 445"/>
                <a:gd name="T12" fmla="*/ 97 w 445"/>
                <a:gd name="T13" fmla="*/ 436 h 445"/>
                <a:gd name="T14" fmla="*/ 136 w 445"/>
                <a:gd name="T15" fmla="*/ 441 h 445"/>
                <a:gd name="T16" fmla="*/ 177 w 445"/>
                <a:gd name="T17" fmla="*/ 443 h 445"/>
                <a:gd name="T18" fmla="*/ 222 w 445"/>
                <a:gd name="T19" fmla="*/ 445 h 445"/>
                <a:gd name="T20" fmla="*/ 267 w 445"/>
                <a:gd name="T21" fmla="*/ 443 h 445"/>
                <a:gd name="T22" fmla="*/ 310 w 445"/>
                <a:gd name="T23" fmla="*/ 441 h 445"/>
                <a:gd name="T24" fmla="*/ 346 w 445"/>
                <a:gd name="T25" fmla="*/ 436 h 445"/>
                <a:gd name="T26" fmla="*/ 380 w 445"/>
                <a:gd name="T27" fmla="*/ 429 h 445"/>
                <a:gd name="T28" fmla="*/ 407 w 445"/>
                <a:gd name="T29" fmla="*/ 423 h 445"/>
                <a:gd name="T30" fmla="*/ 427 w 445"/>
                <a:gd name="T31" fmla="*/ 414 h 445"/>
                <a:gd name="T32" fmla="*/ 441 w 445"/>
                <a:gd name="T33" fmla="*/ 405 h 445"/>
                <a:gd name="T34" fmla="*/ 443 w 445"/>
                <a:gd name="T35" fmla="*/ 400 h 445"/>
                <a:gd name="T36" fmla="*/ 445 w 445"/>
                <a:gd name="T37" fmla="*/ 396 h 445"/>
                <a:gd name="T38" fmla="*/ 445 w 445"/>
                <a:gd name="T39" fmla="*/ 396 h 445"/>
                <a:gd name="T40" fmla="*/ 445 w 445"/>
                <a:gd name="T41" fmla="*/ 0 h 445"/>
                <a:gd name="T42" fmla="*/ 0 w 445"/>
                <a:gd name="T43" fmla="*/ 0 h 445"/>
                <a:gd name="T44" fmla="*/ 0 w 445"/>
                <a:gd name="T45" fmla="*/ 396 h 445"/>
                <a:gd name="T46" fmla="*/ 0 w 445"/>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6"/>
                  </a:moveTo>
                  <a:lnTo>
                    <a:pt x="0" y="400"/>
                  </a:lnTo>
                  <a:lnTo>
                    <a:pt x="5" y="405"/>
                  </a:lnTo>
                  <a:lnTo>
                    <a:pt x="16" y="414"/>
                  </a:lnTo>
                  <a:lnTo>
                    <a:pt x="39" y="423"/>
                  </a:lnTo>
                  <a:lnTo>
                    <a:pt x="66" y="429"/>
                  </a:lnTo>
                  <a:lnTo>
                    <a:pt x="97" y="436"/>
                  </a:lnTo>
                  <a:lnTo>
                    <a:pt x="136" y="441"/>
                  </a:lnTo>
                  <a:lnTo>
                    <a:pt x="177" y="443"/>
                  </a:lnTo>
                  <a:lnTo>
                    <a:pt x="222" y="445"/>
                  </a:lnTo>
                  <a:lnTo>
                    <a:pt x="267" y="443"/>
                  </a:lnTo>
                  <a:lnTo>
                    <a:pt x="310" y="441"/>
                  </a:lnTo>
                  <a:lnTo>
                    <a:pt x="346" y="436"/>
                  </a:lnTo>
                  <a:lnTo>
                    <a:pt x="380" y="429"/>
                  </a:lnTo>
                  <a:lnTo>
                    <a:pt x="407" y="423"/>
                  </a:lnTo>
                  <a:lnTo>
                    <a:pt x="427" y="414"/>
                  </a:lnTo>
                  <a:lnTo>
                    <a:pt x="441" y="405"/>
                  </a:lnTo>
                  <a:lnTo>
                    <a:pt x="443" y="400"/>
                  </a:lnTo>
                  <a:lnTo>
                    <a:pt x="445" y="396"/>
                  </a:lnTo>
                  <a:lnTo>
                    <a:pt x="445" y="396"/>
                  </a:lnTo>
                  <a:lnTo>
                    <a:pt x="445" y="0"/>
                  </a:lnTo>
                  <a:lnTo>
                    <a:pt x="0" y="0"/>
                  </a:lnTo>
                  <a:lnTo>
                    <a:pt x="0" y="396"/>
                  </a:lnTo>
                  <a:lnTo>
                    <a:pt x="0" y="39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7" name="Freeform 43"/>
            <p:cNvSpPr>
              <a:spLocks/>
            </p:cNvSpPr>
            <p:nvPr/>
          </p:nvSpPr>
          <p:spPr bwMode="auto">
            <a:xfrm>
              <a:off x="2659" y="1656"/>
              <a:ext cx="445" cy="97"/>
            </a:xfrm>
            <a:custGeom>
              <a:avLst/>
              <a:gdLst>
                <a:gd name="T0" fmla="*/ 0 w 445"/>
                <a:gd name="T1" fmla="*/ 49 h 97"/>
                <a:gd name="T2" fmla="*/ 0 w 445"/>
                <a:gd name="T3" fmla="*/ 43 h 97"/>
                <a:gd name="T4" fmla="*/ 5 w 445"/>
                <a:gd name="T5" fmla="*/ 38 h 97"/>
                <a:gd name="T6" fmla="*/ 16 w 445"/>
                <a:gd name="T7" fmla="*/ 29 h 97"/>
                <a:gd name="T8" fmla="*/ 39 w 445"/>
                <a:gd name="T9" fmla="*/ 20 h 97"/>
                <a:gd name="T10" fmla="*/ 66 w 445"/>
                <a:gd name="T11" fmla="*/ 13 h 97"/>
                <a:gd name="T12" fmla="*/ 97 w 445"/>
                <a:gd name="T13" fmla="*/ 7 h 97"/>
                <a:gd name="T14" fmla="*/ 136 w 445"/>
                <a:gd name="T15" fmla="*/ 2 h 97"/>
                <a:gd name="T16" fmla="*/ 177 w 445"/>
                <a:gd name="T17" fmla="*/ 0 h 97"/>
                <a:gd name="T18" fmla="*/ 222 w 445"/>
                <a:gd name="T19" fmla="*/ 0 h 97"/>
                <a:gd name="T20" fmla="*/ 267 w 445"/>
                <a:gd name="T21" fmla="*/ 0 h 97"/>
                <a:gd name="T22" fmla="*/ 310 w 445"/>
                <a:gd name="T23" fmla="*/ 2 h 97"/>
                <a:gd name="T24" fmla="*/ 346 w 445"/>
                <a:gd name="T25" fmla="*/ 7 h 97"/>
                <a:gd name="T26" fmla="*/ 380 w 445"/>
                <a:gd name="T27" fmla="*/ 13 h 97"/>
                <a:gd name="T28" fmla="*/ 407 w 445"/>
                <a:gd name="T29" fmla="*/ 20 h 97"/>
                <a:gd name="T30" fmla="*/ 427 w 445"/>
                <a:gd name="T31" fmla="*/ 29 h 97"/>
                <a:gd name="T32" fmla="*/ 441 w 445"/>
                <a:gd name="T33" fmla="*/ 38 h 97"/>
                <a:gd name="T34" fmla="*/ 443 w 445"/>
                <a:gd name="T35" fmla="*/ 43 h 97"/>
                <a:gd name="T36" fmla="*/ 445 w 445"/>
                <a:gd name="T37" fmla="*/ 49 h 97"/>
                <a:gd name="T38" fmla="*/ 443 w 445"/>
                <a:gd name="T39" fmla="*/ 54 h 97"/>
                <a:gd name="T40" fmla="*/ 441 w 445"/>
                <a:gd name="T41" fmla="*/ 58 h 97"/>
                <a:gd name="T42" fmla="*/ 427 w 445"/>
                <a:gd name="T43" fmla="*/ 67 h 97"/>
                <a:gd name="T44" fmla="*/ 407 w 445"/>
                <a:gd name="T45" fmla="*/ 77 h 97"/>
                <a:gd name="T46" fmla="*/ 380 w 445"/>
                <a:gd name="T47" fmla="*/ 83 h 97"/>
                <a:gd name="T48" fmla="*/ 346 w 445"/>
                <a:gd name="T49" fmla="*/ 90 h 97"/>
                <a:gd name="T50" fmla="*/ 310 w 445"/>
                <a:gd name="T51" fmla="*/ 95 h 97"/>
                <a:gd name="T52" fmla="*/ 267 w 445"/>
                <a:gd name="T53" fmla="*/ 97 h 97"/>
                <a:gd name="T54" fmla="*/ 222 w 445"/>
                <a:gd name="T55" fmla="*/ 97 h 97"/>
                <a:gd name="T56" fmla="*/ 177 w 445"/>
                <a:gd name="T57" fmla="*/ 97 h 97"/>
                <a:gd name="T58" fmla="*/ 136 w 445"/>
                <a:gd name="T59" fmla="*/ 95 h 97"/>
                <a:gd name="T60" fmla="*/ 97 w 445"/>
                <a:gd name="T61" fmla="*/ 90 h 97"/>
                <a:gd name="T62" fmla="*/ 66 w 445"/>
                <a:gd name="T63" fmla="*/ 83 h 97"/>
                <a:gd name="T64" fmla="*/ 39 w 445"/>
                <a:gd name="T65" fmla="*/ 77 h 97"/>
                <a:gd name="T66" fmla="*/ 16 w 445"/>
                <a:gd name="T67" fmla="*/ 67 h 97"/>
                <a:gd name="T68" fmla="*/ 5 w 445"/>
                <a:gd name="T69" fmla="*/ 58 h 97"/>
                <a:gd name="T70" fmla="*/ 0 w 445"/>
                <a:gd name="T71" fmla="*/ 54 h 97"/>
                <a:gd name="T72" fmla="*/ 0 w 445"/>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7">
                  <a:moveTo>
                    <a:pt x="0" y="49"/>
                  </a:moveTo>
                  <a:lnTo>
                    <a:pt x="0" y="43"/>
                  </a:lnTo>
                  <a:lnTo>
                    <a:pt x="5" y="38"/>
                  </a:lnTo>
                  <a:lnTo>
                    <a:pt x="16" y="29"/>
                  </a:lnTo>
                  <a:lnTo>
                    <a:pt x="39" y="20"/>
                  </a:lnTo>
                  <a:lnTo>
                    <a:pt x="66" y="13"/>
                  </a:lnTo>
                  <a:lnTo>
                    <a:pt x="97" y="7"/>
                  </a:lnTo>
                  <a:lnTo>
                    <a:pt x="136" y="2"/>
                  </a:lnTo>
                  <a:lnTo>
                    <a:pt x="177" y="0"/>
                  </a:lnTo>
                  <a:lnTo>
                    <a:pt x="222" y="0"/>
                  </a:lnTo>
                  <a:lnTo>
                    <a:pt x="267" y="0"/>
                  </a:lnTo>
                  <a:lnTo>
                    <a:pt x="310" y="2"/>
                  </a:lnTo>
                  <a:lnTo>
                    <a:pt x="346" y="7"/>
                  </a:lnTo>
                  <a:lnTo>
                    <a:pt x="380" y="13"/>
                  </a:lnTo>
                  <a:lnTo>
                    <a:pt x="407" y="20"/>
                  </a:lnTo>
                  <a:lnTo>
                    <a:pt x="427" y="29"/>
                  </a:lnTo>
                  <a:lnTo>
                    <a:pt x="441" y="38"/>
                  </a:lnTo>
                  <a:lnTo>
                    <a:pt x="443" y="43"/>
                  </a:lnTo>
                  <a:lnTo>
                    <a:pt x="445" y="49"/>
                  </a:lnTo>
                  <a:lnTo>
                    <a:pt x="443" y="54"/>
                  </a:lnTo>
                  <a:lnTo>
                    <a:pt x="441" y="58"/>
                  </a:lnTo>
                  <a:lnTo>
                    <a:pt x="427" y="67"/>
                  </a:lnTo>
                  <a:lnTo>
                    <a:pt x="407" y="77"/>
                  </a:lnTo>
                  <a:lnTo>
                    <a:pt x="380" y="83"/>
                  </a:lnTo>
                  <a:lnTo>
                    <a:pt x="346" y="90"/>
                  </a:lnTo>
                  <a:lnTo>
                    <a:pt x="310" y="95"/>
                  </a:lnTo>
                  <a:lnTo>
                    <a:pt x="267" y="97"/>
                  </a:lnTo>
                  <a:lnTo>
                    <a:pt x="222" y="97"/>
                  </a:lnTo>
                  <a:lnTo>
                    <a:pt x="177" y="97"/>
                  </a:lnTo>
                  <a:lnTo>
                    <a:pt x="136" y="95"/>
                  </a:lnTo>
                  <a:lnTo>
                    <a:pt x="97" y="90"/>
                  </a:lnTo>
                  <a:lnTo>
                    <a:pt x="66" y="83"/>
                  </a:lnTo>
                  <a:lnTo>
                    <a:pt x="39" y="77"/>
                  </a:lnTo>
                  <a:lnTo>
                    <a:pt x="16" y="67"/>
                  </a:lnTo>
                  <a:lnTo>
                    <a:pt x="5" y="58"/>
                  </a:lnTo>
                  <a:lnTo>
                    <a:pt x="0" y="54"/>
                  </a:lnTo>
                  <a:lnTo>
                    <a:pt x="0" y="49"/>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8" name="Freeform 44"/>
            <p:cNvSpPr>
              <a:spLocks/>
            </p:cNvSpPr>
            <p:nvPr/>
          </p:nvSpPr>
          <p:spPr bwMode="auto">
            <a:xfrm>
              <a:off x="2659" y="1656"/>
              <a:ext cx="445" cy="97"/>
            </a:xfrm>
            <a:custGeom>
              <a:avLst/>
              <a:gdLst>
                <a:gd name="T0" fmla="*/ 0 w 445"/>
                <a:gd name="T1" fmla="*/ 49 h 97"/>
                <a:gd name="T2" fmla="*/ 0 w 445"/>
                <a:gd name="T3" fmla="*/ 43 h 97"/>
                <a:gd name="T4" fmla="*/ 5 w 445"/>
                <a:gd name="T5" fmla="*/ 38 h 97"/>
                <a:gd name="T6" fmla="*/ 16 w 445"/>
                <a:gd name="T7" fmla="*/ 29 h 97"/>
                <a:gd name="T8" fmla="*/ 39 w 445"/>
                <a:gd name="T9" fmla="*/ 20 h 97"/>
                <a:gd name="T10" fmla="*/ 66 w 445"/>
                <a:gd name="T11" fmla="*/ 13 h 97"/>
                <a:gd name="T12" fmla="*/ 97 w 445"/>
                <a:gd name="T13" fmla="*/ 7 h 97"/>
                <a:gd name="T14" fmla="*/ 136 w 445"/>
                <a:gd name="T15" fmla="*/ 2 h 97"/>
                <a:gd name="T16" fmla="*/ 177 w 445"/>
                <a:gd name="T17" fmla="*/ 0 h 97"/>
                <a:gd name="T18" fmla="*/ 222 w 445"/>
                <a:gd name="T19" fmla="*/ 0 h 97"/>
                <a:gd name="T20" fmla="*/ 267 w 445"/>
                <a:gd name="T21" fmla="*/ 0 h 97"/>
                <a:gd name="T22" fmla="*/ 310 w 445"/>
                <a:gd name="T23" fmla="*/ 2 h 97"/>
                <a:gd name="T24" fmla="*/ 346 w 445"/>
                <a:gd name="T25" fmla="*/ 7 h 97"/>
                <a:gd name="T26" fmla="*/ 380 w 445"/>
                <a:gd name="T27" fmla="*/ 13 h 97"/>
                <a:gd name="T28" fmla="*/ 407 w 445"/>
                <a:gd name="T29" fmla="*/ 20 h 97"/>
                <a:gd name="T30" fmla="*/ 427 w 445"/>
                <a:gd name="T31" fmla="*/ 29 h 97"/>
                <a:gd name="T32" fmla="*/ 441 w 445"/>
                <a:gd name="T33" fmla="*/ 38 h 97"/>
                <a:gd name="T34" fmla="*/ 443 w 445"/>
                <a:gd name="T35" fmla="*/ 43 h 97"/>
                <a:gd name="T36" fmla="*/ 445 w 445"/>
                <a:gd name="T37" fmla="*/ 49 h 97"/>
                <a:gd name="T38" fmla="*/ 443 w 445"/>
                <a:gd name="T39" fmla="*/ 54 h 97"/>
                <a:gd name="T40" fmla="*/ 441 w 445"/>
                <a:gd name="T41" fmla="*/ 58 h 97"/>
                <a:gd name="T42" fmla="*/ 427 w 445"/>
                <a:gd name="T43" fmla="*/ 67 h 97"/>
                <a:gd name="T44" fmla="*/ 407 w 445"/>
                <a:gd name="T45" fmla="*/ 77 h 97"/>
                <a:gd name="T46" fmla="*/ 380 w 445"/>
                <a:gd name="T47" fmla="*/ 83 h 97"/>
                <a:gd name="T48" fmla="*/ 346 w 445"/>
                <a:gd name="T49" fmla="*/ 90 h 97"/>
                <a:gd name="T50" fmla="*/ 310 w 445"/>
                <a:gd name="T51" fmla="*/ 95 h 97"/>
                <a:gd name="T52" fmla="*/ 267 w 445"/>
                <a:gd name="T53" fmla="*/ 97 h 97"/>
                <a:gd name="T54" fmla="*/ 222 w 445"/>
                <a:gd name="T55" fmla="*/ 97 h 97"/>
                <a:gd name="T56" fmla="*/ 177 w 445"/>
                <a:gd name="T57" fmla="*/ 97 h 97"/>
                <a:gd name="T58" fmla="*/ 136 w 445"/>
                <a:gd name="T59" fmla="*/ 95 h 97"/>
                <a:gd name="T60" fmla="*/ 97 w 445"/>
                <a:gd name="T61" fmla="*/ 90 h 97"/>
                <a:gd name="T62" fmla="*/ 66 w 445"/>
                <a:gd name="T63" fmla="*/ 83 h 97"/>
                <a:gd name="T64" fmla="*/ 39 w 445"/>
                <a:gd name="T65" fmla="*/ 77 h 97"/>
                <a:gd name="T66" fmla="*/ 16 w 445"/>
                <a:gd name="T67" fmla="*/ 67 h 97"/>
                <a:gd name="T68" fmla="*/ 5 w 445"/>
                <a:gd name="T69" fmla="*/ 58 h 97"/>
                <a:gd name="T70" fmla="*/ 0 w 445"/>
                <a:gd name="T71" fmla="*/ 54 h 97"/>
                <a:gd name="T72" fmla="*/ 0 w 445"/>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7">
                  <a:moveTo>
                    <a:pt x="0" y="49"/>
                  </a:moveTo>
                  <a:lnTo>
                    <a:pt x="0" y="43"/>
                  </a:lnTo>
                  <a:lnTo>
                    <a:pt x="5" y="38"/>
                  </a:lnTo>
                  <a:lnTo>
                    <a:pt x="16" y="29"/>
                  </a:lnTo>
                  <a:lnTo>
                    <a:pt x="39" y="20"/>
                  </a:lnTo>
                  <a:lnTo>
                    <a:pt x="66" y="13"/>
                  </a:lnTo>
                  <a:lnTo>
                    <a:pt x="97" y="7"/>
                  </a:lnTo>
                  <a:lnTo>
                    <a:pt x="136" y="2"/>
                  </a:lnTo>
                  <a:lnTo>
                    <a:pt x="177" y="0"/>
                  </a:lnTo>
                  <a:lnTo>
                    <a:pt x="222" y="0"/>
                  </a:lnTo>
                  <a:lnTo>
                    <a:pt x="267" y="0"/>
                  </a:lnTo>
                  <a:lnTo>
                    <a:pt x="310" y="2"/>
                  </a:lnTo>
                  <a:lnTo>
                    <a:pt x="346" y="7"/>
                  </a:lnTo>
                  <a:lnTo>
                    <a:pt x="380" y="13"/>
                  </a:lnTo>
                  <a:lnTo>
                    <a:pt x="407" y="20"/>
                  </a:lnTo>
                  <a:lnTo>
                    <a:pt x="427" y="29"/>
                  </a:lnTo>
                  <a:lnTo>
                    <a:pt x="441" y="38"/>
                  </a:lnTo>
                  <a:lnTo>
                    <a:pt x="443" y="43"/>
                  </a:lnTo>
                  <a:lnTo>
                    <a:pt x="445" y="49"/>
                  </a:lnTo>
                  <a:lnTo>
                    <a:pt x="443" y="54"/>
                  </a:lnTo>
                  <a:lnTo>
                    <a:pt x="441" y="58"/>
                  </a:lnTo>
                  <a:lnTo>
                    <a:pt x="427" y="67"/>
                  </a:lnTo>
                  <a:lnTo>
                    <a:pt x="407" y="77"/>
                  </a:lnTo>
                  <a:lnTo>
                    <a:pt x="380" y="83"/>
                  </a:lnTo>
                  <a:lnTo>
                    <a:pt x="346" y="90"/>
                  </a:lnTo>
                  <a:lnTo>
                    <a:pt x="310" y="95"/>
                  </a:lnTo>
                  <a:lnTo>
                    <a:pt x="267" y="97"/>
                  </a:lnTo>
                  <a:lnTo>
                    <a:pt x="222" y="97"/>
                  </a:lnTo>
                  <a:lnTo>
                    <a:pt x="177" y="97"/>
                  </a:lnTo>
                  <a:lnTo>
                    <a:pt x="136" y="95"/>
                  </a:lnTo>
                  <a:lnTo>
                    <a:pt x="97" y="90"/>
                  </a:lnTo>
                  <a:lnTo>
                    <a:pt x="66" y="83"/>
                  </a:lnTo>
                  <a:lnTo>
                    <a:pt x="39" y="77"/>
                  </a:lnTo>
                  <a:lnTo>
                    <a:pt x="16" y="67"/>
                  </a:lnTo>
                  <a:lnTo>
                    <a:pt x="5" y="58"/>
                  </a:lnTo>
                  <a:lnTo>
                    <a:pt x="0" y="54"/>
                  </a:lnTo>
                  <a:lnTo>
                    <a:pt x="0" y="49"/>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9" name="Rectangle 45"/>
            <p:cNvSpPr>
              <a:spLocks noChangeArrowheads="1"/>
            </p:cNvSpPr>
            <p:nvPr/>
          </p:nvSpPr>
          <p:spPr bwMode="auto">
            <a:xfrm>
              <a:off x="2659" y="1841"/>
              <a:ext cx="445"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0" name="Rectangle 46"/>
            <p:cNvSpPr>
              <a:spLocks noChangeArrowheads="1"/>
            </p:cNvSpPr>
            <p:nvPr/>
          </p:nvSpPr>
          <p:spPr bwMode="auto">
            <a:xfrm>
              <a:off x="2659" y="1841"/>
              <a:ext cx="445"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1" name="Rectangle 47"/>
            <p:cNvSpPr>
              <a:spLocks noChangeArrowheads="1"/>
            </p:cNvSpPr>
            <p:nvPr/>
          </p:nvSpPr>
          <p:spPr bwMode="auto">
            <a:xfrm>
              <a:off x="2727" y="1838"/>
              <a:ext cx="30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Archery</a:t>
              </a:r>
              <a:endParaRPr lang="en-US" altLang="en-US" dirty="0"/>
            </a:p>
          </p:txBody>
        </p:sp>
      </p:grpSp>
      <p:sp>
        <p:nvSpPr>
          <p:cNvPr id="6" name="Arrow: Left 5"/>
          <p:cNvSpPr/>
          <p:nvPr/>
        </p:nvSpPr>
        <p:spPr>
          <a:xfrm rot="5400000">
            <a:off x="1737137" y="2921354"/>
            <a:ext cx="1274257" cy="984930"/>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53" name="Group 4">
            <a:extLst>
              <a:ext uri="{FF2B5EF4-FFF2-40B4-BE49-F238E27FC236}">
                <a16:creationId xmlns:a16="http://schemas.microsoft.com/office/drawing/2014/main" id="{C8732633-3B19-4CF6-AD6D-00E25FA6390C}"/>
              </a:ext>
            </a:extLst>
          </p:cNvPr>
          <p:cNvGrpSpPr>
            <a:grpSpLocks noChangeAspect="1"/>
          </p:cNvGrpSpPr>
          <p:nvPr/>
        </p:nvGrpSpPr>
        <p:grpSpPr bwMode="auto">
          <a:xfrm>
            <a:off x="4805410" y="1863000"/>
            <a:ext cx="3784600" cy="4351338"/>
            <a:chOff x="2648" y="1150"/>
            <a:chExt cx="2384" cy="2741"/>
          </a:xfrm>
        </p:grpSpPr>
        <p:sp>
          <p:nvSpPr>
            <p:cNvPr id="54" name="AutoShape 3">
              <a:extLst>
                <a:ext uri="{FF2B5EF4-FFF2-40B4-BE49-F238E27FC236}">
                  <a16:creationId xmlns:a16="http://schemas.microsoft.com/office/drawing/2014/main" id="{84788DEC-3B18-4AC9-94CE-41CBC8F6BEB7}"/>
                </a:ext>
              </a:extLst>
            </p:cNvPr>
            <p:cNvSpPr>
              <a:spLocks noChangeAspect="1" noChangeArrowheads="1" noTextEdit="1"/>
            </p:cNvSpPr>
            <p:nvPr/>
          </p:nvSpPr>
          <p:spPr bwMode="auto">
            <a:xfrm>
              <a:off x="2648" y="1150"/>
              <a:ext cx="2384" cy="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5" name="Freeform 5">
              <a:extLst>
                <a:ext uri="{FF2B5EF4-FFF2-40B4-BE49-F238E27FC236}">
                  <a16:creationId xmlns:a16="http://schemas.microsoft.com/office/drawing/2014/main" id="{1166961C-11E7-43C6-B65A-DA0D7AFF5ADD}"/>
                </a:ext>
              </a:extLst>
            </p:cNvPr>
            <p:cNvSpPr>
              <a:spLocks/>
            </p:cNvSpPr>
            <p:nvPr/>
          </p:nvSpPr>
          <p:spPr bwMode="auto">
            <a:xfrm>
              <a:off x="2704" y="1389"/>
              <a:ext cx="2274" cy="2272"/>
            </a:xfrm>
            <a:custGeom>
              <a:avLst/>
              <a:gdLst>
                <a:gd name="T0" fmla="*/ 0 w 2274"/>
                <a:gd name="T1" fmla="*/ 1077 h 2272"/>
                <a:gd name="T2" fmla="*/ 12 w 2274"/>
                <a:gd name="T3" fmla="*/ 962 h 2272"/>
                <a:gd name="T4" fmla="*/ 34 w 2274"/>
                <a:gd name="T5" fmla="*/ 852 h 2272"/>
                <a:gd name="T6" fmla="*/ 68 w 2274"/>
                <a:gd name="T7" fmla="*/ 745 h 2272"/>
                <a:gd name="T8" fmla="*/ 111 w 2274"/>
                <a:gd name="T9" fmla="*/ 644 h 2272"/>
                <a:gd name="T10" fmla="*/ 165 w 2274"/>
                <a:gd name="T11" fmla="*/ 547 h 2272"/>
                <a:gd name="T12" fmla="*/ 260 w 2274"/>
                <a:gd name="T13" fmla="*/ 414 h 2272"/>
                <a:gd name="T14" fmla="*/ 414 w 2274"/>
                <a:gd name="T15" fmla="*/ 258 h 2272"/>
                <a:gd name="T16" fmla="*/ 547 w 2274"/>
                <a:gd name="T17" fmla="*/ 163 h 2272"/>
                <a:gd name="T18" fmla="*/ 645 w 2274"/>
                <a:gd name="T19" fmla="*/ 111 h 2272"/>
                <a:gd name="T20" fmla="*/ 746 w 2274"/>
                <a:gd name="T21" fmla="*/ 68 h 2272"/>
                <a:gd name="T22" fmla="*/ 852 w 2274"/>
                <a:gd name="T23" fmla="*/ 34 h 2272"/>
                <a:gd name="T24" fmla="*/ 963 w 2274"/>
                <a:gd name="T25" fmla="*/ 12 h 2272"/>
                <a:gd name="T26" fmla="*/ 1078 w 2274"/>
                <a:gd name="T27" fmla="*/ 0 h 2272"/>
                <a:gd name="T28" fmla="*/ 1196 w 2274"/>
                <a:gd name="T29" fmla="*/ 0 h 2272"/>
                <a:gd name="T30" fmla="*/ 1311 w 2274"/>
                <a:gd name="T31" fmla="*/ 12 h 2272"/>
                <a:gd name="T32" fmla="*/ 1422 w 2274"/>
                <a:gd name="T33" fmla="*/ 34 h 2272"/>
                <a:gd name="T34" fmla="*/ 1528 w 2274"/>
                <a:gd name="T35" fmla="*/ 68 h 2272"/>
                <a:gd name="T36" fmla="*/ 1630 w 2274"/>
                <a:gd name="T37" fmla="*/ 111 h 2272"/>
                <a:gd name="T38" fmla="*/ 1727 w 2274"/>
                <a:gd name="T39" fmla="*/ 163 h 2272"/>
                <a:gd name="T40" fmla="*/ 1860 w 2274"/>
                <a:gd name="T41" fmla="*/ 258 h 2272"/>
                <a:gd name="T42" fmla="*/ 2014 w 2274"/>
                <a:gd name="T43" fmla="*/ 414 h 2272"/>
                <a:gd name="T44" fmla="*/ 2111 w 2274"/>
                <a:gd name="T45" fmla="*/ 547 h 2272"/>
                <a:gd name="T46" fmla="*/ 2163 w 2274"/>
                <a:gd name="T47" fmla="*/ 644 h 2272"/>
                <a:gd name="T48" fmla="*/ 2206 w 2274"/>
                <a:gd name="T49" fmla="*/ 745 h 2272"/>
                <a:gd name="T50" fmla="*/ 2240 w 2274"/>
                <a:gd name="T51" fmla="*/ 852 h 2272"/>
                <a:gd name="T52" fmla="*/ 2262 w 2274"/>
                <a:gd name="T53" fmla="*/ 962 h 2272"/>
                <a:gd name="T54" fmla="*/ 2274 w 2274"/>
                <a:gd name="T55" fmla="*/ 1077 h 2272"/>
                <a:gd name="T56" fmla="*/ 2274 w 2274"/>
                <a:gd name="T57" fmla="*/ 1136 h 2272"/>
                <a:gd name="T58" fmla="*/ 2269 w 2274"/>
                <a:gd name="T59" fmla="*/ 1251 h 2272"/>
                <a:gd name="T60" fmla="*/ 2251 w 2274"/>
                <a:gd name="T61" fmla="*/ 1364 h 2272"/>
                <a:gd name="T62" fmla="*/ 2224 w 2274"/>
                <a:gd name="T63" fmla="*/ 1472 h 2272"/>
                <a:gd name="T64" fmla="*/ 2186 w 2274"/>
                <a:gd name="T65" fmla="*/ 1576 h 2272"/>
                <a:gd name="T66" fmla="*/ 2138 w 2274"/>
                <a:gd name="T67" fmla="*/ 1676 h 2272"/>
                <a:gd name="T68" fmla="*/ 2079 w 2274"/>
                <a:gd name="T69" fmla="*/ 1770 h 2272"/>
                <a:gd name="T70" fmla="*/ 1942 w 2274"/>
                <a:gd name="T71" fmla="*/ 1938 h 2272"/>
                <a:gd name="T72" fmla="*/ 1772 w 2274"/>
                <a:gd name="T73" fmla="*/ 2078 h 2272"/>
                <a:gd name="T74" fmla="*/ 1679 w 2274"/>
                <a:gd name="T75" fmla="*/ 2134 h 2272"/>
                <a:gd name="T76" fmla="*/ 1580 w 2274"/>
                <a:gd name="T77" fmla="*/ 2181 h 2272"/>
                <a:gd name="T78" fmla="*/ 1476 w 2274"/>
                <a:gd name="T79" fmla="*/ 2220 h 2272"/>
                <a:gd name="T80" fmla="*/ 1365 w 2274"/>
                <a:gd name="T81" fmla="*/ 2247 h 2272"/>
                <a:gd name="T82" fmla="*/ 1252 w 2274"/>
                <a:gd name="T83" fmla="*/ 2265 h 2272"/>
                <a:gd name="T84" fmla="*/ 1137 w 2274"/>
                <a:gd name="T85" fmla="*/ 2272 h 2272"/>
                <a:gd name="T86" fmla="*/ 1022 w 2274"/>
                <a:gd name="T87" fmla="*/ 2265 h 2272"/>
                <a:gd name="T88" fmla="*/ 909 w 2274"/>
                <a:gd name="T89" fmla="*/ 2247 h 2272"/>
                <a:gd name="T90" fmla="*/ 798 w 2274"/>
                <a:gd name="T91" fmla="*/ 2220 h 2272"/>
                <a:gd name="T92" fmla="*/ 694 w 2274"/>
                <a:gd name="T93" fmla="*/ 2181 h 2272"/>
                <a:gd name="T94" fmla="*/ 595 w 2274"/>
                <a:gd name="T95" fmla="*/ 2134 h 2272"/>
                <a:gd name="T96" fmla="*/ 502 w 2274"/>
                <a:gd name="T97" fmla="*/ 2078 h 2272"/>
                <a:gd name="T98" fmla="*/ 333 w 2274"/>
                <a:gd name="T99" fmla="*/ 1938 h 2272"/>
                <a:gd name="T100" fmla="*/ 195 w 2274"/>
                <a:gd name="T101" fmla="*/ 1770 h 2272"/>
                <a:gd name="T102" fmla="*/ 136 w 2274"/>
                <a:gd name="T103" fmla="*/ 1676 h 2272"/>
                <a:gd name="T104" fmla="*/ 89 w 2274"/>
                <a:gd name="T105" fmla="*/ 1576 h 2272"/>
                <a:gd name="T106" fmla="*/ 50 w 2274"/>
                <a:gd name="T107" fmla="*/ 1472 h 2272"/>
                <a:gd name="T108" fmla="*/ 23 w 2274"/>
                <a:gd name="T109" fmla="*/ 1364 h 2272"/>
                <a:gd name="T110" fmla="*/ 5 w 2274"/>
                <a:gd name="T111" fmla="*/ 1251 h 2272"/>
                <a:gd name="T112" fmla="*/ 0 w 2274"/>
                <a:gd name="T113" fmla="*/ 1136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4" h="2272">
                  <a:moveTo>
                    <a:pt x="0" y="1136"/>
                  </a:moveTo>
                  <a:lnTo>
                    <a:pt x="0" y="1077"/>
                  </a:lnTo>
                  <a:lnTo>
                    <a:pt x="5" y="1019"/>
                  </a:lnTo>
                  <a:lnTo>
                    <a:pt x="12" y="962"/>
                  </a:lnTo>
                  <a:lnTo>
                    <a:pt x="23" y="906"/>
                  </a:lnTo>
                  <a:lnTo>
                    <a:pt x="34" y="852"/>
                  </a:lnTo>
                  <a:lnTo>
                    <a:pt x="50" y="797"/>
                  </a:lnTo>
                  <a:lnTo>
                    <a:pt x="68" y="745"/>
                  </a:lnTo>
                  <a:lnTo>
                    <a:pt x="89" y="693"/>
                  </a:lnTo>
                  <a:lnTo>
                    <a:pt x="111" y="644"/>
                  </a:lnTo>
                  <a:lnTo>
                    <a:pt x="136" y="594"/>
                  </a:lnTo>
                  <a:lnTo>
                    <a:pt x="165" y="547"/>
                  </a:lnTo>
                  <a:lnTo>
                    <a:pt x="195" y="499"/>
                  </a:lnTo>
                  <a:lnTo>
                    <a:pt x="260" y="414"/>
                  </a:lnTo>
                  <a:lnTo>
                    <a:pt x="333" y="332"/>
                  </a:lnTo>
                  <a:lnTo>
                    <a:pt x="414" y="258"/>
                  </a:lnTo>
                  <a:lnTo>
                    <a:pt x="502" y="192"/>
                  </a:lnTo>
                  <a:lnTo>
                    <a:pt x="547" y="163"/>
                  </a:lnTo>
                  <a:lnTo>
                    <a:pt x="595" y="136"/>
                  </a:lnTo>
                  <a:lnTo>
                    <a:pt x="645" y="111"/>
                  </a:lnTo>
                  <a:lnTo>
                    <a:pt x="694" y="88"/>
                  </a:lnTo>
                  <a:lnTo>
                    <a:pt x="746" y="68"/>
                  </a:lnTo>
                  <a:lnTo>
                    <a:pt x="798" y="50"/>
                  </a:lnTo>
                  <a:lnTo>
                    <a:pt x="852" y="34"/>
                  </a:lnTo>
                  <a:lnTo>
                    <a:pt x="909" y="23"/>
                  </a:lnTo>
                  <a:lnTo>
                    <a:pt x="963" y="12"/>
                  </a:lnTo>
                  <a:lnTo>
                    <a:pt x="1022" y="5"/>
                  </a:lnTo>
                  <a:lnTo>
                    <a:pt x="1078" y="0"/>
                  </a:lnTo>
                  <a:lnTo>
                    <a:pt x="1137" y="0"/>
                  </a:lnTo>
                  <a:lnTo>
                    <a:pt x="1196" y="0"/>
                  </a:lnTo>
                  <a:lnTo>
                    <a:pt x="1252" y="5"/>
                  </a:lnTo>
                  <a:lnTo>
                    <a:pt x="1311" y="12"/>
                  </a:lnTo>
                  <a:lnTo>
                    <a:pt x="1365" y="23"/>
                  </a:lnTo>
                  <a:lnTo>
                    <a:pt x="1422" y="34"/>
                  </a:lnTo>
                  <a:lnTo>
                    <a:pt x="1476" y="50"/>
                  </a:lnTo>
                  <a:lnTo>
                    <a:pt x="1528" y="68"/>
                  </a:lnTo>
                  <a:lnTo>
                    <a:pt x="1580" y="88"/>
                  </a:lnTo>
                  <a:lnTo>
                    <a:pt x="1630" y="111"/>
                  </a:lnTo>
                  <a:lnTo>
                    <a:pt x="1679" y="136"/>
                  </a:lnTo>
                  <a:lnTo>
                    <a:pt x="1727" y="163"/>
                  </a:lnTo>
                  <a:lnTo>
                    <a:pt x="1772" y="192"/>
                  </a:lnTo>
                  <a:lnTo>
                    <a:pt x="1860" y="258"/>
                  </a:lnTo>
                  <a:lnTo>
                    <a:pt x="1942" y="332"/>
                  </a:lnTo>
                  <a:lnTo>
                    <a:pt x="2014" y="414"/>
                  </a:lnTo>
                  <a:lnTo>
                    <a:pt x="2079" y="499"/>
                  </a:lnTo>
                  <a:lnTo>
                    <a:pt x="2111" y="547"/>
                  </a:lnTo>
                  <a:lnTo>
                    <a:pt x="2138" y="594"/>
                  </a:lnTo>
                  <a:lnTo>
                    <a:pt x="2163" y="644"/>
                  </a:lnTo>
                  <a:lnTo>
                    <a:pt x="2186" y="693"/>
                  </a:lnTo>
                  <a:lnTo>
                    <a:pt x="2206" y="745"/>
                  </a:lnTo>
                  <a:lnTo>
                    <a:pt x="2224" y="797"/>
                  </a:lnTo>
                  <a:lnTo>
                    <a:pt x="2240" y="852"/>
                  </a:lnTo>
                  <a:lnTo>
                    <a:pt x="2251" y="906"/>
                  </a:lnTo>
                  <a:lnTo>
                    <a:pt x="2262" y="962"/>
                  </a:lnTo>
                  <a:lnTo>
                    <a:pt x="2269" y="1019"/>
                  </a:lnTo>
                  <a:lnTo>
                    <a:pt x="2274" y="1077"/>
                  </a:lnTo>
                  <a:lnTo>
                    <a:pt x="2274" y="1136"/>
                  </a:lnTo>
                  <a:lnTo>
                    <a:pt x="2274" y="1136"/>
                  </a:lnTo>
                  <a:lnTo>
                    <a:pt x="2274" y="1192"/>
                  </a:lnTo>
                  <a:lnTo>
                    <a:pt x="2269" y="1251"/>
                  </a:lnTo>
                  <a:lnTo>
                    <a:pt x="2262" y="1308"/>
                  </a:lnTo>
                  <a:lnTo>
                    <a:pt x="2251" y="1364"/>
                  </a:lnTo>
                  <a:lnTo>
                    <a:pt x="2240" y="1418"/>
                  </a:lnTo>
                  <a:lnTo>
                    <a:pt x="2224" y="1472"/>
                  </a:lnTo>
                  <a:lnTo>
                    <a:pt x="2206" y="1527"/>
                  </a:lnTo>
                  <a:lnTo>
                    <a:pt x="2186" y="1576"/>
                  </a:lnTo>
                  <a:lnTo>
                    <a:pt x="2163" y="1628"/>
                  </a:lnTo>
                  <a:lnTo>
                    <a:pt x="2138" y="1676"/>
                  </a:lnTo>
                  <a:lnTo>
                    <a:pt x="2111" y="1723"/>
                  </a:lnTo>
                  <a:lnTo>
                    <a:pt x="2079" y="1770"/>
                  </a:lnTo>
                  <a:lnTo>
                    <a:pt x="2014" y="1859"/>
                  </a:lnTo>
                  <a:lnTo>
                    <a:pt x="1942" y="1938"/>
                  </a:lnTo>
                  <a:lnTo>
                    <a:pt x="1860" y="2012"/>
                  </a:lnTo>
                  <a:lnTo>
                    <a:pt x="1772" y="2078"/>
                  </a:lnTo>
                  <a:lnTo>
                    <a:pt x="1727" y="2107"/>
                  </a:lnTo>
                  <a:lnTo>
                    <a:pt x="1679" y="2134"/>
                  </a:lnTo>
                  <a:lnTo>
                    <a:pt x="1630" y="2159"/>
                  </a:lnTo>
                  <a:lnTo>
                    <a:pt x="1580" y="2181"/>
                  </a:lnTo>
                  <a:lnTo>
                    <a:pt x="1528" y="2202"/>
                  </a:lnTo>
                  <a:lnTo>
                    <a:pt x="1476" y="2220"/>
                  </a:lnTo>
                  <a:lnTo>
                    <a:pt x="1422" y="2236"/>
                  </a:lnTo>
                  <a:lnTo>
                    <a:pt x="1365" y="2247"/>
                  </a:lnTo>
                  <a:lnTo>
                    <a:pt x="1311" y="2258"/>
                  </a:lnTo>
                  <a:lnTo>
                    <a:pt x="1252" y="2265"/>
                  </a:lnTo>
                  <a:lnTo>
                    <a:pt x="1196" y="2269"/>
                  </a:lnTo>
                  <a:lnTo>
                    <a:pt x="1137" y="2272"/>
                  </a:lnTo>
                  <a:lnTo>
                    <a:pt x="1078" y="2269"/>
                  </a:lnTo>
                  <a:lnTo>
                    <a:pt x="1022" y="2265"/>
                  </a:lnTo>
                  <a:lnTo>
                    <a:pt x="963" y="2258"/>
                  </a:lnTo>
                  <a:lnTo>
                    <a:pt x="909" y="2247"/>
                  </a:lnTo>
                  <a:lnTo>
                    <a:pt x="852" y="2236"/>
                  </a:lnTo>
                  <a:lnTo>
                    <a:pt x="798" y="2220"/>
                  </a:lnTo>
                  <a:lnTo>
                    <a:pt x="746" y="2202"/>
                  </a:lnTo>
                  <a:lnTo>
                    <a:pt x="694" y="2181"/>
                  </a:lnTo>
                  <a:lnTo>
                    <a:pt x="645" y="2159"/>
                  </a:lnTo>
                  <a:lnTo>
                    <a:pt x="595" y="2134"/>
                  </a:lnTo>
                  <a:lnTo>
                    <a:pt x="547" y="2107"/>
                  </a:lnTo>
                  <a:lnTo>
                    <a:pt x="502" y="2078"/>
                  </a:lnTo>
                  <a:lnTo>
                    <a:pt x="414" y="2012"/>
                  </a:lnTo>
                  <a:lnTo>
                    <a:pt x="333" y="1938"/>
                  </a:lnTo>
                  <a:lnTo>
                    <a:pt x="260" y="1859"/>
                  </a:lnTo>
                  <a:lnTo>
                    <a:pt x="195" y="1770"/>
                  </a:lnTo>
                  <a:lnTo>
                    <a:pt x="165" y="1723"/>
                  </a:lnTo>
                  <a:lnTo>
                    <a:pt x="136" y="1676"/>
                  </a:lnTo>
                  <a:lnTo>
                    <a:pt x="111" y="1628"/>
                  </a:lnTo>
                  <a:lnTo>
                    <a:pt x="89" y="1576"/>
                  </a:lnTo>
                  <a:lnTo>
                    <a:pt x="68" y="1527"/>
                  </a:lnTo>
                  <a:lnTo>
                    <a:pt x="50" y="1472"/>
                  </a:lnTo>
                  <a:lnTo>
                    <a:pt x="37" y="1418"/>
                  </a:lnTo>
                  <a:lnTo>
                    <a:pt x="23" y="1364"/>
                  </a:lnTo>
                  <a:lnTo>
                    <a:pt x="12" y="1308"/>
                  </a:lnTo>
                  <a:lnTo>
                    <a:pt x="5" y="1251"/>
                  </a:lnTo>
                  <a:lnTo>
                    <a:pt x="0" y="1192"/>
                  </a:lnTo>
                  <a:lnTo>
                    <a:pt x="0" y="113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6" name="Freeform 6">
              <a:extLst>
                <a:ext uri="{FF2B5EF4-FFF2-40B4-BE49-F238E27FC236}">
                  <a16:creationId xmlns:a16="http://schemas.microsoft.com/office/drawing/2014/main" id="{90504684-0B0A-43F2-AD71-700A03A1757A}"/>
                </a:ext>
              </a:extLst>
            </p:cNvPr>
            <p:cNvSpPr>
              <a:spLocks/>
            </p:cNvSpPr>
            <p:nvPr/>
          </p:nvSpPr>
          <p:spPr bwMode="auto">
            <a:xfrm>
              <a:off x="3608" y="1211"/>
              <a:ext cx="446" cy="445"/>
            </a:xfrm>
            <a:custGeom>
              <a:avLst/>
              <a:gdLst>
                <a:gd name="T0" fmla="*/ 0 w 446"/>
                <a:gd name="T1" fmla="*/ 395 h 445"/>
                <a:gd name="T2" fmla="*/ 3 w 446"/>
                <a:gd name="T3" fmla="*/ 400 h 445"/>
                <a:gd name="T4" fmla="*/ 5 w 446"/>
                <a:gd name="T5" fmla="*/ 404 h 445"/>
                <a:gd name="T6" fmla="*/ 18 w 446"/>
                <a:gd name="T7" fmla="*/ 413 h 445"/>
                <a:gd name="T8" fmla="*/ 39 w 446"/>
                <a:gd name="T9" fmla="*/ 422 h 445"/>
                <a:gd name="T10" fmla="*/ 66 w 446"/>
                <a:gd name="T11" fmla="*/ 429 h 445"/>
                <a:gd name="T12" fmla="*/ 98 w 446"/>
                <a:gd name="T13" fmla="*/ 436 h 445"/>
                <a:gd name="T14" fmla="*/ 136 w 446"/>
                <a:gd name="T15" fmla="*/ 440 h 445"/>
                <a:gd name="T16" fmla="*/ 179 w 446"/>
                <a:gd name="T17" fmla="*/ 442 h 445"/>
                <a:gd name="T18" fmla="*/ 224 w 446"/>
                <a:gd name="T19" fmla="*/ 445 h 445"/>
                <a:gd name="T20" fmla="*/ 267 w 446"/>
                <a:gd name="T21" fmla="*/ 442 h 445"/>
                <a:gd name="T22" fmla="*/ 310 w 446"/>
                <a:gd name="T23" fmla="*/ 440 h 445"/>
                <a:gd name="T24" fmla="*/ 348 w 446"/>
                <a:gd name="T25" fmla="*/ 436 h 445"/>
                <a:gd name="T26" fmla="*/ 380 w 446"/>
                <a:gd name="T27" fmla="*/ 429 h 445"/>
                <a:gd name="T28" fmla="*/ 407 w 446"/>
                <a:gd name="T29" fmla="*/ 422 h 445"/>
                <a:gd name="T30" fmla="*/ 427 w 446"/>
                <a:gd name="T31" fmla="*/ 413 h 445"/>
                <a:gd name="T32" fmla="*/ 441 w 446"/>
                <a:gd name="T33" fmla="*/ 404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4"/>
                  </a:lnTo>
                  <a:lnTo>
                    <a:pt x="18" y="413"/>
                  </a:lnTo>
                  <a:lnTo>
                    <a:pt x="39" y="422"/>
                  </a:lnTo>
                  <a:lnTo>
                    <a:pt x="66" y="429"/>
                  </a:lnTo>
                  <a:lnTo>
                    <a:pt x="98" y="436"/>
                  </a:lnTo>
                  <a:lnTo>
                    <a:pt x="136" y="440"/>
                  </a:lnTo>
                  <a:lnTo>
                    <a:pt x="179" y="442"/>
                  </a:lnTo>
                  <a:lnTo>
                    <a:pt x="224" y="445"/>
                  </a:lnTo>
                  <a:lnTo>
                    <a:pt x="267" y="442"/>
                  </a:lnTo>
                  <a:lnTo>
                    <a:pt x="310" y="440"/>
                  </a:lnTo>
                  <a:lnTo>
                    <a:pt x="348" y="436"/>
                  </a:lnTo>
                  <a:lnTo>
                    <a:pt x="380" y="429"/>
                  </a:lnTo>
                  <a:lnTo>
                    <a:pt x="407" y="422"/>
                  </a:lnTo>
                  <a:lnTo>
                    <a:pt x="427" y="413"/>
                  </a:lnTo>
                  <a:lnTo>
                    <a:pt x="441" y="404"/>
                  </a:lnTo>
                  <a:lnTo>
                    <a:pt x="446" y="400"/>
                  </a:lnTo>
                  <a:lnTo>
                    <a:pt x="446" y="395"/>
                  </a:lnTo>
                  <a:lnTo>
                    <a:pt x="446" y="395"/>
                  </a:lnTo>
                  <a:lnTo>
                    <a:pt x="446"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7" name="Freeform 7">
              <a:extLst>
                <a:ext uri="{FF2B5EF4-FFF2-40B4-BE49-F238E27FC236}">
                  <a16:creationId xmlns:a16="http://schemas.microsoft.com/office/drawing/2014/main" id="{9C2705DB-78C7-4A33-A1E6-C1EC4B005950}"/>
                </a:ext>
              </a:extLst>
            </p:cNvPr>
            <p:cNvSpPr>
              <a:spLocks/>
            </p:cNvSpPr>
            <p:nvPr/>
          </p:nvSpPr>
          <p:spPr bwMode="auto">
            <a:xfrm>
              <a:off x="3608" y="1211"/>
              <a:ext cx="446" cy="445"/>
            </a:xfrm>
            <a:custGeom>
              <a:avLst/>
              <a:gdLst>
                <a:gd name="T0" fmla="*/ 0 w 446"/>
                <a:gd name="T1" fmla="*/ 395 h 445"/>
                <a:gd name="T2" fmla="*/ 3 w 446"/>
                <a:gd name="T3" fmla="*/ 400 h 445"/>
                <a:gd name="T4" fmla="*/ 5 w 446"/>
                <a:gd name="T5" fmla="*/ 404 h 445"/>
                <a:gd name="T6" fmla="*/ 18 w 446"/>
                <a:gd name="T7" fmla="*/ 413 h 445"/>
                <a:gd name="T8" fmla="*/ 39 w 446"/>
                <a:gd name="T9" fmla="*/ 422 h 445"/>
                <a:gd name="T10" fmla="*/ 66 w 446"/>
                <a:gd name="T11" fmla="*/ 429 h 445"/>
                <a:gd name="T12" fmla="*/ 98 w 446"/>
                <a:gd name="T13" fmla="*/ 436 h 445"/>
                <a:gd name="T14" fmla="*/ 136 w 446"/>
                <a:gd name="T15" fmla="*/ 440 h 445"/>
                <a:gd name="T16" fmla="*/ 179 w 446"/>
                <a:gd name="T17" fmla="*/ 442 h 445"/>
                <a:gd name="T18" fmla="*/ 224 w 446"/>
                <a:gd name="T19" fmla="*/ 445 h 445"/>
                <a:gd name="T20" fmla="*/ 267 w 446"/>
                <a:gd name="T21" fmla="*/ 442 h 445"/>
                <a:gd name="T22" fmla="*/ 310 w 446"/>
                <a:gd name="T23" fmla="*/ 440 h 445"/>
                <a:gd name="T24" fmla="*/ 348 w 446"/>
                <a:gd name="T25" fmla="*/ 436 h 445"/>
                <a:gd name="T26" fmla="*/ 380 w 446"/>
                <a:gd name="T27" fmla="*/ 429 h 445"/>
                <a:gd name="T28" fmla="*/ 407 w 446"/>
                <a:gd name="T29" fmla="*/ 422 h 445"/>
                <a:gd name="T30" fmla="*/ 427 w 446"/>
                <a:gd name="T31" fmla="*/ 413 h 445"/>
                <a:gd name="T32" fmla="*/ 441 w 446"/>
                <a:gd name="T33" fmla="*/ 404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4"/>
                  </a:lnTo>
                  <a:lnTo>
                    <a:pt x="18" y="413"/>
                  </a:lnTo>
                  <a:lnTo>
                    <a:pt x="39" y="422"/>
                  </a:lnTo>
                  <a:lnTo>
                    <a:pt x="66" y="429"/>
                  </a:lnTo>
                  <a:lnTo>
                    <a:pt x="98" y="436"/>
                  </a:lnTo>
                  <a:lnTo>
                    <a:pt x="136" y="440"/>
                  </a:lnTo>
                  <a:lnTo>
                    <a:pt x="179" y="442"/>
                  </a:lnTo>
                  <a:lnTo>
                    <a:pt x="224" y="445"/>
                  </a:lnTo>
                  <a:lnTo>
                    <a:pt x="267" y="442"/>
                  </a:lnTo>
                  <a:lnTo>
                    <a:pt x="310" y="440"/>
                  </a:lnTo>
                  <a:lnTo>
                    <a:pt x="348" y="436"/>
                  </a:lnTo>
                  <a:lnTo>
                    <a:pt x="380" y="429"/>
                  </a:lnTo>
                  <a:lnTo>
                    <a:pt x="407" y="422"/>
                  </a:lnTo>
                  <a:lnTo>
                    <a:pt x="427" y="413"/>
                  </a:lnTo>
                  <a:lnTo>
                    <a:pt x="441" y="404"/>
                  </a:lnTo>
                  <a:lnTo>
                    <a:pt x="446" y="400"/>
                  </a:lnTo>
                  <a:lnTo>
                    <a:pt x="446" y="395"/>
                  </a:lnTo>
                  <a:lnTo>
                    <a:pt x="446" y="395"/>
                  </a:lnTo>
                  <a:lnTo>
                    <a:pt x="446"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8" name="Freeform 8">
              <a:extLst>
                <a:ext uri="{FF2B5EF4-FFF2-40B4-BE49-F238E27FC236}">
                  <a16:creationId xmlns:a16="http://schemas.microsoft.com/office/drawing/2014/main" id="{613893C4-8F00-4637-86A4-89F2677D17F9}"/>
                </a:ext>
              </a:extLst>
            </p:cNvPr>
            <p:cNvSpPr>
              <a:spLocks/>
            </p:cNvSpPr>
            <p:nvPr/>
          </p:nvSpPr>
          <p:spPr bwMode="auto">
            <a:xfrm>
              <a:off x="3608" y="1161"/>
              <a:ext cx="446" cy="97"/>
            </a:xfrm>
            <a:custGeom>
              <a:avLst/>
              <a:gdLst>
                <a:gd name="T0" fmla="*/ 0 w 446"/>
                <a:gd name="T1" fmla="*/ 50 h 97"/>
                <a:gd name="T2" fmla="*/ 3 w 446"/>
                <a:gd name="T3" fmla="*/ 43 h 97"/>
                <a:gd name="T4" fmla="*/ 5 w 446"/>
                <a:gd name="T5" fmla="*/ 39 h 97"/>
                <a:gd name="T6" fmla="*/ 18 w 446"/>
                <a:gd name="T7" fmla="*/ 30 h 97"/>
                <a:gd name="T8" fmla="*/ 39 w 446"/>
                <a:gd name="T9" fmla="*/ 21 h 97"/>
                <a:gd name="T10" fmla="*/ 66 w 446"/>
                <a:gd name="T11" fmla="*/ 14 h 97"/>
                <a:gd name="T12" fmla="*/ 98 w 446"/>
                <a:gd name="T13" fmla="*/ 7 h 97"/>
                <a:gd name="T14" fmla="*/ 136 w 446"/>
                <a:gd name="T15" fmla="*/ 3 h 97"/>
                <a:gd name="T16" fmla="*/ 179 w 446"/>
                <a:gd name="T17" fmla="*/ 0 h 97"/>
                <a:gd name="T18" fmla="*/ 224 w 446"/>
                <a:gd name="T19" fmla="*/ 0 h 97"/>
                <a:gd name="T20" fmla="*/ 267 w 446"/>
                <a:gd name="T21" fmla="*/ 0 h 97"/>
                <a:gd name="T22" fmla="*/ 310 w 446"/>
                <a:gd name="T23" fmla="*/ 3 h 97"/>
                <a:gd name="T24" fmla="*/ 348 w 446"/>
                <a:gd name="T25" fmla="*/ 7 h 97"/>
                <a:gd name="T26" fmla="*/ 380 w 446"/>
                <a:gd name="T27" fmla="*/ 14 h 97"/>
                <a:gd name="T28" fmla="*/ 407 w 446"/>
                <a:gd name="T29" fmla="*/ 21 h 97"/>
                <a:gd name="T30" fmla="*/ 427 w 446"/>
                <a:gd name="T31" fmla="*/ 30 h 97"/>
                <a:gd name="T32" fmla="*/ 441 w 446"/>
                <a:gd name="T33" fmla="*/ 39 h 97"/>
                <a:gd name="T34" fmla="*/ 446 w 446"/>
                <a:gd name="T35" fmla="*/ 43 h 97"/>
                <a:gd name="T36" fmla="*/ 446 w 446"/>
                <a:gd name="T37" fmla="*/ 50 h 97"/>
                <a:gd name="T38" fmla="*/ 446 w 446"/>
                <a:gd name="T39" fmla="*/ 54 h 97"/>
                <a:gd name="T40" fmla="*/ 441 w 446"/>
                <a:gd name="T41" fmla="*/ 59 h 97"/>
                <a:gd name="T42" fmla="*/ 427 w 446"/>
                <a:gd name="T43" fmla="*/ 68 h 97"/>
                <a:gd name="T44" fmla="*/ 407 w 446"/>
                <a:gd name="T45" fmla="*/ 77 h 97"/>
                <a:gd name="T46" fmla="*/ 380 w 446"/>
                <a:gd name="T47" fmla="*/ 84 h 97"/>
                <a:gd name="T48" fmla="*/ 348 w 446"/>
                <a:gd name="T49" fmla="*/ 91 h 97"/>
                <a:gd name="T50" fmla="*/ 310 w 446"/>
                <a:gd name="T51" fmla="*/ 95 h 97"/>
                <a:gd name="T52" fmla="*/ 267 w 446"/>
                <a:gd name="T53" fmla="*/ 97 h 97"/>
                <a:gd name="T54" fmla="*/ 224 w 446"/>
                <a:gd name="T55" fmla="*/ 97 h 97"/>
                <a:gd name="T56" fmla="*/ 179 w 446"/>
                <a:gd name="T57" fmla="*/ 97 h 97"/>
                <a:gd name="T58" fmla="*/ 136 w 446"/>
                <a:gd name="T59" fmla="*/ 95 h 97"/>
                <a:gd name="T60" fmla="*/ 98 w 446"/>
                <a:gd name="T61" fmla="*/ 91 h 97"/>
                <a:gd name="T62" fmla="*/ 66 w 446"/>
                <a:gd name="T63" fmla="*/ 84 h 97"/>
                <a:gd name="T64" fmla="*/ 39 w 446"/>
                <a:gd name="T65" fmla="*/ 77 h 97"/>
                <a:gd name="T66" fmla="*/ 18 w 446"/>
                <a:gd name="T67" fmla="*/ 68 h 97"/>
                <a:gd name="T68" fmla="*/ 5 w 446"/>
                <a:gd name="T69" fmla="*/ 59 h 97"/>
                <a:gd name="T70" fmla="*/ 3 w 446"/>
                <a:gd name="T71" fmla="*/ 54 h 97"/>
                <a:gd name="T72" fmla="*/ 0 w 446"/>
                <a:gd name="T73"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97">
                  <a:moveTo>
                    <a:pt x="0" y="50"/>
                  </a:moveTo>
                  <a:lnTo>
                    <a:pt x="3" y="43"/>
                  </a:lnTo>
                  <a:lnTo>
                    <a:pt x="5" y="39"/>
                  </a:lnTo>
                  <a:lnTo>
                    <a:pt x="18" y="30"/>
                  </a:lnTo>
                  <a:lnTo>
                    <a:pt x="39" y="21"/>
                  </a:lnTo>
                  <a:lnTo>
                    <a:pt x="66" y="14"/>
                  </a:lnTo>
                  <a:lnTo>
                    <a:pt x="98" y="7"/>
                  </a:lnTo>
                  <a:lnTo>
                    <a:pt x="136" y="3"/>
                  </a:lnTo>
                  <a:lnTo>
                    <a:pt x="179" y="0"/>
                  </a:lnTo>
                  <a:lnTo>
                    <a:pt x="224" y="0"/>
                  </a:lnTo>
                  <a:lnTo>
                    <a:pt x="267" y="0"/>
                  </a:lnTo>
                  <a:lnTo>
                    <a:pt x="310" y="3"/>
                  </a:lnTo>
                  <a:lnTo>
                    <a:pt x="348" y="7"/>
                  </a:lnTo>
                  <a:lnTo>
                    <a:pt x="380" y="14"/>
                  </a:lnTo>
                  <a:lnTo>
                    <a:pt x="407" y="21"/>
                  </a:lnTo>
                  <a:lnTo>
                    <a:pt x="427" y="30"/>
                  </a:lnTo>
                  <a:lnTo>
                    <a:pt x="441" y="39"/>
                  </a:lnTo>
                  <a:lnTo>
                    <a:pt x="446" y="43"/>
                  </a:lnTo>
                  <a:lnTo>
                    <a:pt x="446" y="50"/>
                  </a:lnTo>
                  <a:lnTo>
                    <a:pt x="446" y="54"/>
                  </a:lnTo>
                  <a:lnTo>
                    <a:pt x="441" y="59"/>
                  </a:lnTo>
                  <a:lnTo>
                    <a:pt x="427" y="68"/>
                  </a:lnTo>
                  <a:lnTo>
                    <a:pt x="407" y="77"/>
                  </a:lnTo>
                  <a:lnTo>
                    <a:pt x="380" y="84"/>
                  </a:lnTo>
                  <a:lnTo>
                    <a:pt x="348" y="91"/>
                  </a:lnTo>
                  <a:lnTo>
                    <a:pt x="310" y="95"/>
                  </a:lnTo>
                  <a:lnTo>
                    <a:pt x="267" y="97"/>
                  </a:lnTo>
                  <a:lnTo>
                    <a:pt x="224" y="97"/>
                  </a:lnTo>
                  <a:lnTo>
                    <a:pt x="179" y="97"/>
                  </a:lnTo>
                  <a:lnTo>
                    <a:pt x="136" y="95"/>
                  </a:lnTo>
                  <a:lnTo>
                    <a:pt x="98" y="91"/>
                  </a:lnTo>
                  <a:lnTo>
                    <a:pt x="66" y="84"/>
                  </a:lnTo>
                  <a:lnTo>
                    <a:pt x="39" y="77"/>
                  </a:lnTo>
                  <a:lnTo>
                    <a:pt x="18" y="68"/>
                  </a:lnTo>
                  <a:lnTo>
                    <a:pt x="5" y="59"/>
                  </a:lnTo>
                  <a:lnTo>
                    <a:pt x="3"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9" name="Freeform 9">
              <a:extLst>
                <a:ext uri="{FF2B5EF4-FFF2-40B4-BE49-F238E27FC236}">
                  <a16:creationId xmlns:a16="http://schemas.microsoft.com/office/drawing/2014/main" id="{2B1FF290-2291-4481-989A-1B7C14FAEACD}"/>
                </a:ext>
              </a:extLst>
            </p:cNvPr>
            <p:cNvSpPr>
              <a:spLocks/>
            </p:cNvSpPr>
            <p:nvPr/>
          </p:nvSpPr>
          <p:spPr bwMode="auto">
            <a:xfrm>
              <a:off x="3608" y="1161"/>
              <a:ext cx="446" cy="97"/>
            </a:xfrm>
            <a:custGeom>
              <a:avLst/>
              <a:gdLst>
                <a:gd name="T0" fmla="*/ 0 w 446"/>
                <a:gd name="T1" fmla="*/ 50 h 97"/>
                <a:gd name="T2" fmla="*/ 3 w 446"/>
                <a:gd name="T3" fmla="*/ 43 h 97"/>
                <a:gd name="T4" fmla="*/ 5 w 446"/>
                <a:gd name="T5" fmla="*/ 39 h 97"/>
                <a:gd name="T6" fmla="*/ 18 w 446"/>
                <a:gd name="T7" fmla="*/ 30 h 97"/>
                <a:gd name="T8" fmla="*/ 39 w 446"/>
                <a:gd name="T9" fmla="*/ 21 h 97"/>
                <a:gd name="T10" fmla="*/ 66 w 446"/>
                <a:gd name="T11" fmla="*/ 14 h 97"/>
                <a:gd name="T12" fmla="*/ 98 w 446"/>
                <a:gd name="T13" fmla="*/ 7 h 97"/>
                <a:gd name="T14" fmla="*/ 136 w 446"/>
                <a:gd name="T15" fmla="*/ 3 h 97"/>
                <a:gd name="T16" fmla="*/ 179 w 446"/>
                <a:gd name="T17" fmla="*/ 0 h 97"/>
                <a:gd name="T18" fmla="*/ 224 w 446"/>
                <a:gd name="T19" fmla="*/ 0 h 97"/>
                <a:gd name="T20" fmla="*/ 267 w 446"/>
                <a:gd name="T21" fmla="*/ 0 h 97"/>
                <a:gd name="T22" fmla="*/ 310 w 446"/>
                <a:gd name="T23" fmla="*/ 3 h 97"/>
                <a:gd name="T24" fmla="*/ 348 w 446"/>
                <a:gd name="T25" fmla="*/ 7 h 97"/>
                <a:gd name="T26" fmla="*/ 380 w 446"/>
                <a:gd name="T27" fmla="*/ 14 h 97"/>
                <a:gd name="T28" fmla="*/ 407 w 446"/>
                <a:gd name="T29" fmla="*/ 21 h 97"/>
                <a:gd name="T30" fmla="*/ 427 w 446"/>
                <a:gd name="T31" fmla="*/ 30 h 97"/>
                <a:gd name="T32" fmla="*/ 441 w 446"/>
                <a:gd name="T33" fmla="*/ 39 h 97"/>
                <a:gd name="T34" fmla="*/ 446 w 446"/>
                <a:gd name="T35" fmla="*/ 43 h 97"/>
                <a:gd name="T36" fmla="*/ 446 w 446"/>
                <a:gd name="T37" fmla="*/ 50 h 97"/>
                <a:gd name="T38" fmla="*/ 446 w 446"/>
                <a:gd name="T39" fmla="*/ 54 h 97"/>
                <a:gd name="T40" fmla="*/ 441 w 446"/>
                <a:gd name="T41" fmla="*/ 59 h 97"/>
                <a:gd name="T42" fmla="*/ 427 w 446"/>
                <a:gd name="T43" fmla="*/ 68 h 97"/>
                <a:gd name="T44" fmla="*/ 407 w 446"/>
                <a:gd name="T45" fmla="*/ 77 h 97"/>
                <a:gd name="T46" fmla="*/ 380 w 446"/>
                <a:gd name="T47" fmla="*/ 84 h 97"/>
                <a:gd name="T48" fmla="*/ 348 w 446"/>
                <a:gd name="T49" fmla="*/ 91 h 97"/>
                <a:gd name="T50" fmla="*/ 310 w 446"/>
                <a:gd name="T51" fmla="*/ 95 h 97"/>
                <a:gd name="T52" fmla="*/ 267 w 446"/>
                <a:gd name="T53" fmla="*/ 97 h 97"/>
                <a:gd name="T54" fmla="*/ 224 w 446"/>
                <a:gd name="T55" fmla="*/ 97 h 97"/>
                <a:gd name="T56" fmla="*/ 179 w 446"/>
                <a:gd name="T57" fmla="*/ 97 h 97"/>
                <a:gd name="T58" fmla="*/ 136 w 446"/>
                <a:gd name="T59" fmla="*/ 95 h 97"/>
                <a:gd name="T60" fmla="*/ 98 w 446"/>
                <a:gd name="T61" fmla="*/ 91 h 97"/>
                <a:gd name="T62" fmla="*/ 66 w 446"/>
                <a:gd name="T63" fmla="*/ 84 h 97"/>
                <a:gd name="T64" fmla="*/ 39 w 446"/>
                <a:gd name="T65" fmla="*/ 77 h 97"/>
                <a:gd name="T66" fmla="*/ 18 w 446"/>
                <a:gd name="T67" fmla="*/ 68 h 97"/>
                <a:gd name="T68" fmla="*/ 5 w 446"/>
                <a:gd name="T69" fmla="*/ 59 h 97"/>
                <a:gd name="T70" fmla="*/ 3 w 446"/>
                <a:gd name="T71" fmla="*/ 54 h 97"/>
                <a:gd name="T72" fmla="*/ 0 w 446"/>
                <a:gd name="T73"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97">
                  <a:moveTo>
                    <a:pt x="0" y="50"/>
                  </a:moveTo>
                  <a:lnTo>
                    <a:pt x="3" y="43"/>
                  </a:lnTo>
                  <a:lnTo>
                    <a:pt x="5" y="39"/>
                  </a:lnTo>
                  <a:lnTo>
                    <a:pt x="18" y="30"/>
                  </a:lnTo>
                  <a:lnTo>
                    <a:pt x="39" y="21"/>
                  </a:lnTo>
                  <a:lnTo>
                    <a:pt x="66" y="14"/>
                  </a:lnTo>
                  <a:lnTo>
                    <a:pt x="98" y="7"/>
                  </a:lnTo>
                  <a:lnTo>
                    <a:pt x="136" y="3"/>
                  </a:lnTo>
                  <a:lnTo>
                    <a:pt x="179" y="0"/>
                  </a:lnTo>
                  <a:lnTo>
                    <a:pt x="224" y="0"/>
                  </a:lnTo>
                  <a:lnTo>
                    <a:pt x="267" y="0"/>
                  </a:lnTo>
                  <a:lnTo>
                    <a:pt x="310" y="3"/>
                  </a:lnTo>
                  <a:lnTo>
                    <a:pt x="348" y="7"/>
                  </a:lnTo>
                  <a:lnTo>
                    <a:pt x="380" y="14"/>
                  </a:lnTo>
                  <a:lnTo>
                    <a:pt x="407" y="21"/>
                  </a:lnTo>
                  <a:lnTo>
                    <a:pt x="427" y="30"/>
                  </a:lnTo>
                  <a:lnTo>
                    <a:pt x="441" y="39"/>
                  </a:lnTo>
                  <a:lnTo>
                    <a:pt x="446" y="43"/>
                  </a:lnTo>
                  <a:lnTo>
                    <a:pt x="446" y="50"/>
                  </a:lnTo>
                  <a:lnTo>
                    <a:pt x="446" y="54"/>
                  </a:lnTo>
                  <a:lnTo>
                    <a:pt x="441" y="59"/>
                  </a:lnTo>
                  <a:lnTo>
                    <a:pt x="427" y="68"/>
                  </a:lnTo>
                  <a:lnTo>
                    <a:pt x="407" y="77"/>
                  </a:lnTo>
                  <a:lnTo>
                    <a:pt x="380" y="84"/>
                  </a:lnTo>
                  <a:lnTo>
                    <a:pt x="348" y="91"/>
                  </a:lnTo>
                  <a:lnTo>
                    <a:pt x="310" y="95"/>
                  </a:lnTo>
                  <a:lnTo>
                    <a:pt x="267" y="97"/>
                  </a:lnTo>
                  <a:lnTo>
                    <a:pt x="224" y="97"/>
                  </a:lnTo>
                  <a:lnTo>
                    <a:pt x="179" y="97"/>
                  </a:lnTo>
                  <a:lnTo>
                    <a:pt x="136" y="95"/>
                  </a:lnTo>
                  <a:lnTo>
                    <a:pt x="98" y="91"/>
                  </a:lnTo>
                  <a:lnTo>
                    <a:pt x="66" y="84"/>
                  </a:lnTo>
                  <a:lnTo>
                    <a:pt x="39" y="77"/>
                  </a:lnTo>
                  <a:lnTo>
                    <a:pt x="18" y="68"/>
                  </a:lnTo>
                  <a:lnTo>
                    <a:pt x="5" y="59"/>
                  </a:lnTo>
                  <a:lnTo>
                    <a:pt x="3"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0" name="Rectangle 10">
              <a:extLst>
                <a:ext uri="{FF2B5EF4-FFF2-40B4-BE49-F238E27FC236}">
                  <a16:creationId xmlns:a16="http://schemas.microsoft.com/office/drawing/2014/main" id="{E18A128C-37E1-408F-BE65-58F93DD5B9B2}"/>
                </a:ext>
              </a:extLst>
            </p:cNvPr>
            <p:cNvSpPr>
              <a:spLocks noChangeArrowheads="1"/>
            </p:cNvSpPr>
            <p:nvPr/>
          </p:nvSpPr>
          <p:spPr bwMode="auto">
            <a:xfrm>
              <a:off x="3608" y="1285"/>
              <a:ext cx="446"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1" name="Rectangle 11">
              <a:extLst>
                <a:ext uri="{FF2B5EF4-FFF2-40B4-BE49-F238E27FC236}">
                  <a16:creationId xmlns:a16="http://schemas.microsoft.com/office/drawing/2014/main" id="{DF6A1EBB-D3AB-4D3E-AFF2-4478DFB8E541}"/>
                </a:ext>
              </a:extLst>
            </p:cNvPr>
            <p:cNvSpPr>
              <a:spLocks noChangeArrowheads="1"/>
            </p:cNvSpPr>
            <p:nvPr/>
          </p:nvSpPr>
          <p:spPr bwMode="auto">
            <a:xfrm>
              <a:off x="3608" y="1285"/>
              <a:ext cx="446" cy="122"/>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2" name="Rectangle 12">
              <a:extLst>
                <a:ext uri="{FF2B5EF4-FFF2-40B4-BE49-F238E27FC236}">
                  <a16:creationId xmlns:a16="http://schemas.microsoft.com/office/drawing/2014/main" id="{52FB79EC-E9BE-4D71-AA29-0A4E8D9EE752}"/>
                </a:ext>
              </a:extLst>
            </p:cNvPr>
            <p:cNvSpPr>
              <a:spLocks noChangeArrowheads="1"/>
            </p:cNvSpPr>
            <p:nvPr/>
          </p:nvSpPr>
          <p:spPr bwMode="auto">
            <a:xfrm>
              <a:off x="3658" y="1283"/>
              <a:ext cx="3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Athletics</a:t>
              </a:r>
              <a:endParaRPr lang="en-US" altLang="en-US" dirty="0"/>
            </a:p>
          </p:txBody>
        </p:sp>
        <p:sp>
          <p:nvSpPr>
            <p:cNvPr id="63" name="Freeform 13">
              <a:extLst>
                <a:ext uri="{FF2B5EF4-FFF2-40B4-BE49-F238E27FC236}">
                  <a16:creationId xmlns:a16="http://schemas.microsoft.com/office/drawing/2014/main" id="{01B16EB7-70CD-4865-9A90-A0099ADA1A8F}"/>
                </a:ext>
              </a:extLst>
            </p:cNvPr>
            <p:cNvSpPr>
              <a:spLocks/>
            </p:cNvSpPr>
            <p:nvPr/>
          </p:nvSpPr>
          <p:spPr bwMode="auto">
            <a:xfrm>
              <a:off x="3608" y="3435"/>
              <a:ext cx="446" cy="445"/>
            </a:xfrm>
            <a:custGeom>
              <a:avLst/>
              <a:gdLst>
                <a:gd name="T0" fmla="*/ 0 w 446"/>
                <a:gd name="T1" fmla="*/ 395 h 445"/>
                <a:gd name="T2" fmla="*/ 3 w 446"/>
                <a:gd name="T3" fmla="*/ 400 h 445"/>
                <a:gd name="T4" fmla="*/ 5 w 446"/>
                <a:gd name="T5" fmla="*/ 406 h 445"/>
                <a:gd name="T6" fmla="*/ 18 w 446"/>
                <a:gd name="T7" fmla="*/ 415 h 445"/>
                <a:gd name="T8" fmla="*/ 39 w 446"/>
                <a:gd name="T9" fmla="*/ 422 h 445"/>
                <a:gd name="T10" fmla="*/ 66 w 446"/>
                <a:gd name="T11" fmla="*/ 431 h 445"/>
                <a:gd name="T12" fmla="*/ 98 w 446"/>
                <a:gd name="T13" fmla="*/ 436 h 445"/>
                <a:gd name="T14" fmla="*/ 136 w 446"/>
                <a:gd name="T15" fmla="*/ 440 h 445"/>
                <a:gd name="T16" fmla="*/ 179 w 446"/>
                <a:gd name="T17" fmla="*/ 445 h 445"/>
                <a:gd name="T18" fmla="*/ 224 w 446"/>
                <a:gd name="T19" fmla="*/ 445 h 445"/>
                <a:gd name="T20" fmla="*/ 267 w 446"/>
                <a:gd name="T21" fmla="*/ 445 h 445"/>
                <a:gd name="T22" fmla="*/ 310 w 446"/>
                <a:gd name="T23" fmla="*/ 440 h 445"/>
                <a:gd name="T24" fmla="*/ 348 w 446"/>
                <a:gd name="T25" fmla="*/ 436 h 445"/>
                <a:gd name="T26" fmla="*/ 380 w 446"/>
                <a:gd name="T27" fmla="*/ 431 h 445"/>
                <a:gd name="T28" fmla="*/ 407 w 446"/>
                <a:gd name="T29" fmla="*/ 422 h 445"/>
                <a:gd name="T30" fmla="*/ 427 w 446"/>
                <a:gd name="T31" fmla="*/ 415 h 445"/>
                <a:gd name="T32" fmla="*/ 441 w 446"/>
                <a:gd name="T33" fmla="*/ 406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6"/>
                  </a:lnTo>
                  <a:lnTo>
                    <a:pt x="18" y="415"/>
                  </a:lnTo>
                  <a:lnTo>
                    <a:pt x="39" y="422"/>
                  </a:lnTo>
                  <a:lnTo>
                    <a:pt x="66" y="431"/>
                  </a:lnTo>
                  <a:lnTo>
                    <a:pt x="98" y="436"/>
                  </a:lnTo>
                  <a:lnTo>
                    <a:pt x="136" y="440"/>
                  </a:lnTo>
                  <a:lnTo>
                    <a:pt x="179" y="445"/>
                  </a:lnTo>
                  <a:lnTo>
                    <a:pt x="224" y="445"/>
                  </a:lnTo>
                  <a:lnTo>
                    <a:pt x="267" y="445"/>
                  </a:lnTo>
                  <a:lnTo>
                    <a:pt x="310" y="440"/>
                  </a:lnTo>
                  <a:lnTo>
                    <a:pt x="348" y="436"/>
                  </a:lnTo>
                  <a:lnTo>
                    <a:pt x="380" y="431"/>
                  </a:lnTo>
                  <a:lnTo>
                    <a:pt x="407" y="422"/>
                  </a:lnTo>
                  <a:lnTo>
                    <a:pt x="427" y="415"/>
                  </a:lnTo>
                  <a:lnTo>
                    <a:pt x="441" y="406"/>
                  </a:lnTo>
                  <a:lnTo>
                    <a:pt x="446" y="400"/>
                  </a:lnTo>
                  <a:lnTo>
                    <a:pt x="446" y="395"/>
                  </a:lnTo>
                  <a:lnTo>
                    <a:pt x="446" y="395"/>
                  </a:lnTo>
                  <a:lnTo>
                    <a:pt x="446"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4" name="Freeform 14">
              <a:extLst>
                <a:ext uri="{FF2B5EF4-FFF2-40B4-BE49-F238E27FC236}">
                  <a16:creationId xmlns:a16="http://schemas.microsoft.com/office/drawing/2014/main" id="{54BC1998-38DD-4AEF-A67E-93A7B2D1C744}"/>
                </a:ext>
              </a:extLst>
            </p:cNvPr>
            <p:cNvSpPr>
              <a:spLocks/>
            </p:cNvSpPr>
            <p:nvPr/>
          </p:nvSpPr>
          <p:spPr bwMode="auto">
            <a:xfrm>
              <a:off x="3608" y="3435"/>
              <a:ext cx="446" cy="445"/>
            </a:xfrm>
            <a:custGeom>
              <a:avLst/>
              <a:gdLst>
                <a:gd name="T0" fmla="*/ 0 w 446"/>
                <a:gd name="T1" fmla="*/ 395 h 445"/>
                <a:gd name="T2" fmla="*/ 3 w 446"/>
                <a:gd name="T3" fmla="*/ 400 h 445"/>
                <a:gd name="T4" fmla="*/ 5 w 446"/>
                <a:gd name="T5" fmla="*/ 406 h 445"/>
                <a:gd name="T6" fmla="*/ 18 w 446"/>
                <a:gd name="T7" fmla="*/ 415 h 445"/>
                <a:gd name="T8" fmla="*/ 39 w 446"/>
                <a:gd name="T9" fmla="*/ 422 h 445"/>
                <a:gd name="T10" fmla="*/ 66 w 446"/>
                <a:gd name="T11" fmla="*/ 431 h 445"/>
                <a:gd name="T12" fmla="*/ 98 w 446"/>
                <a:gd name="T13" fmla="*/ 436 h 445"/>
                <a:gd name="T14" fmla="*/ 136 w 446"/>
                <a:gd name="T15" fmla="*/ 440 h 445"/>
                <a:gd name="T16" fmla="*/ 179 w 446"/>
                <a:gd name="T17" fmla="*/ 445 h 445"/>
                <a:gd name="T18" fmla="*/ 224 w 446"/>
                <a:gd name="T19" fmla="*/ 445 h 445"/>
                <a:gd name="T20" fmla="*/ 267 w 446"/>
                <a:gd name="T21" fmla="*/ 445 h 445"/>
                <a:gd name="T22" fmla="*/ 310 w 446"/>
                <a:gd name="T23" fmla="*/ 440 h 445"/>
                <a:gd name="T24" fmla="*/ 348 w 446"/>
                <a:gd name="T25" fmla="*/ 436 h 445"/>
                <a:gd name="T26" fmla="*/ 380 w 446"/>
                <a:gd name="T27" fmla="*/ 431 h 445"/>
                <a:gd name="T28" fmla="*/ 407 w 446"/>
                <a:gd name="T29" fmla="*/ 422 h 445"/>
                <a:gd name="T30" fmla="*/ 427 w 446"/>
                <a:gd name="T31" fmla="*/ 415 h 445"/>
                <a:gd name="T32" fmla="*/ 441 w 446"/>
                <a:gd name="T33" fmla="*/ 406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6"/>
                  </a:lnTo>
                  <a:lnTo>
                    <a:pt x="18" y="415"/>
                  </a:lnTo>
                  <a:lnTo>
                    <a:pt x="39" y="422"/>
                  </a:lnTo>
                  <a:lnTo>
                    <a:pt x="66" y="431"/>
                  </a:lnTo>
                  <a:lnTo>
                    <a:pt x="98" y="436"/>
                  </a:lnTo>
                  <a:lnTo>
                    <a:pt x="136" y="440"/>
                  </a:lnTo>
                  <a:lnTo>
                    <a:pt x="179" y="445"/>
                  </a:lnTo>
                  <a:lnTo>
                    <a:pt x="224" y="445"/>
                  </a:lnTo>
                  <a:lnTo>
                    <a:pt x="267" y="445"/>
                  </a:lnTo>
                  <a:lnTo>
                    <a:pt x="310" y="440"/>
                  </a:lnTo>
                  <a:lnTo>
                    <a:pt x="348" y="436"/>
                  </a:lnTo>
                  <a:lnTo>
                    <a:pt x="380" y="431"/>
                  </a:lnTo>
                  <a:lnTo>
                    <a:pt x="407" y="422"/>
                  </a:lnTo>
                  <a:lnTo>
                    <a:pt x="427" y="415"/>
                  </a:lnTo>
                  <a:lnTo>
                    <a:pt x="441" y="406"/>
                  </a:lnTo>
                  <a:lnTo>
                    <a:pt x="446" y="400"/>
                  </a:lnTo>
                  <a:lnTo>
                    <a:pt x="446" y="395"/>
                  </a:lnTo>
                  <a:lnTo>
                    <a:pt x="446" y="395"/>
                  </a:lnTo>
                  <a:lnTo>
                    <a:pt x="446"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5" name="Freeform 15">
              <a:extLst>
                <a:ext uri="{FF2B5EF4-FFF2-40B4-BE49-F238E27FC236}">
                  <a16:creationId xmlns:a16="http://schemas.microsoft.com/office/drawing/2014/main" id="{A320510B-2657-4182-84A2-532EB46278CE}"/>
                </a:ext>
              </a:extLst>
            </p:cNvPr>
            <p:cNvSpPr>
              <a:spLocks/>
            </p:cNvSpPr>
            <p:nvPr/>
          </p:nvSpPr>
          <p:spPr bwMode="auto">
            <a:xfrm>
              <a:off x="3608" y="3385"/>
              <a:ext cx="446" cy="100"/>
            </a:xfrm>
            <a:custGeom>
              <a:avLst/>
              <a:gdLst>
                <a:gd name="T0" fmla="*/ 0 w 446"/>
                <a:gd name="T1" fmla="*/ 50 h 100"/>
                <a:gd name="T2" fmla="*/ 3 w 446"/>
                <a:gd name="T3" fmla="*/ 45 h 100"/>
                <a:gd name="T4" fmla="*/ 5 w 446"/>
                <a:gd name="T5" fmla="*/ 41 h 100"/>
                <a:gd name="T6" fmla="*/ 18 w 446"/>
                <a:gd name="T7" fmla="*/ 30 h 100"/>
                <a:gd name="T8" fmla="*/ 39 w 446"/>
                <a:gd name="T9" fmla="*/ 23 h 100"/>
                <a:gd name="T10" fmla="*/ 66 w 446"/>
                <a:gd name="T11" fmla="*/ 14 h 100"/>
                <a:gd name="T12" fmla="*/ 98 w 446"/>
                <a:gd name="T13" fmla="*/ 9 h 100"/>
                <a:gd name="T14" fmla="*/ 136 w 446"/>
                <a:gd name="T15" fmla="*/ 5 h 100"/>
                <a:gd name="T16" fmla="*/ 179 w 446"/>
                <a:gd name="T17" fmla="*/ 0 h 100"/>
                <a:gd name="T18" fmla="*/ 224 w 446"/>
                <a:gd name="T19" fmla="*/ 0 h 100"/>
                <a:gd name="T20" fmla="*/ 267 w 446"/>
                <a:gd name="T21" fmla="*/ 0 h 100"/>
                <a:gd name="T22" fmla="*/ 310 w 446"/>
                <a:gd name="T23" fmla="*/ 5 h 100"/>
                <a:gd name="T24" fmla="*/ 348 w 446"/>
                <a:gd name="T25" fmla="*/ 9 h 100"/>
                <a:gd name="T26" fmla="*/ 380 w 446"/>
                <a:gd name="T27" fmla="*/ 14 h 100"/>
                <a:gd name="T28" fmla="*/ 407 w 446"/>
                <a:gd name="T29" fmla="*/ 23 h 100"/>
                <a:gd name="T30" fmla="*/ 427 w 446"/>
                <a:gd name="T31" fmla="*/ 30 h 100"/>
                <a:gd name="T32" fmla="*/ 441 w 446"/>
                <a:gd name="T33" fmla="*/ 41 h 100"/>
                <a:gd name="T34" fmla="*/ 446 w 446"/>
                <a:gd name="T35" fmla="*/ 45 h 100"/>
                <a:gd name="T36" fmla="*/ 446 w 446"/>
                <a:gd name="T37" fmla="*/ 50 h 100"/>
                <a:gd name="T38" fmla="*/ 446 w 446"/>
                <a:gd name="T39" fmla="*/ 54 h 100"/>
                <a:gd name="T40" fmla="*/ 441 w 446"/>
                <a:gd name="T41" fmla="*/ 59 h 100"/>
                <a:gd name="T42" fmla="*/ 427 w 446"/>
                <a:gd name="T43" fmla="*/ 68 h 100"/>
                <a:gd name="T44" fmla="*/ 407 w 446"/>
                <a:gd name="T45" fmla="*/ 77 h 100"/>
                <a:gd name="T46" fmla="*/ 380 w 446"/>
                <a:gd name="T47" fmla="*/ 84 h 100"/>
                <a:gd name="T48" fmla="*/ 348 w 446"/>
                <a:gd name="T49" fmla="*/ 91 h 100"/>
                <a:gd name="T50" fmla="*/ 310 w 446"/>
                <a:gd name="T51" fmla="*/ 95 h 100"/>
                <a:gd name="T52" fmla="*/ 267 w 446"/>
                <a:gd name="T53" fmla="*/ 97 h 100"/>
                <a:gd name="T54" fmla="*/ 224 w 446"/>
                <a:gd name="T55" fmla="*/ 100 h 100"/>
                <a:gd name="T56" fmla="*/ 179 w 446"/>
                <a:gd name="T57" fmla="*/ 97 h 100"/>
                <a:gd name="T58" fmla="*/ 136 w 446"/>
                <a:gd name="T59" fmla="*/ 95 h 100"/>
                <a:gd name="T60" fmla="*/ 98 w 446"/>
                <a:gd name="T61" fmla="*/ 91 h 100"/>
                <a:gd name="T62" fmla="*/ 66 w 446"/>
                <a:gd name="T63" fmla="*/ 84 h 100"/>
                <a:gd name="T64" fmla="*/ 39 w 446"/>
                <a:gd name="T65" fmla="*/ 77 h 100"/>
                <a:gd name="T66" fmla="*/ 18 w 446"/>
                <a:gd name="T67" fmla="*/ 68 h 100"/>
                <a:gd name="T68" fmla="*/ 5 w 446"/>
                <a:gd name="T69" fmla="*/ 59 h 100"/>
                <a:gd name="T70" fmla="*/ 3 w 446"/>
                <a:gd name="T71" fmla="*/ 54 h 100"/>
                <a:gd name="T72" fmla="*/ 0 w 446"/>
                <a:gd name="T73"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100">
                  <a:moveTo>
                    <a:pt x="0" y="50"/>
                  </a:moveTo>
                  <a:lnTo>
                    <a:pt x="3" y="45"/>
                  </a:lnTo>
                  <a:lnTo>
                    <a:pt x="5" y="41"/>
                  </a:lnTo>
                  <a:lnTo>
                    <a:pt x="18" y="30"/>
                  </a:lnTo>
                  <a:lnTo>
                    <a:pt x="39" y="23"/>
                  </a:lnTo>
                  <a:lnTo>
                    <a:pt x="66" y="14"/>
                  </a:lnTo>
                  <a:lnTo>
                    <a:pt x="98" y="9"/>
                  </a:lnTo>
                  <a:lnTo>
                    <a:pt x="136" y="5"/>
                  </a:lnTo>
                  <a:lnTo>
                    <a:pt x="179" y="0"/>
                  </a:lnTo>
                  <a:lnTo>
                    <a:pt x="224" y="0"/>
                  </a:lnTo>
                  <a:lnTo>
                    <a:pt x="267" y="0"/>
                  </a:lnTo>
                  <a:lnTo>
                    <a:pt x="310" y="5"/>
                  </a:lnTo>
                  <a:lnTo>
                    <a:pt x="348" y="9"/>
                  </a:lnTo>
                  <a:lnTo>
                    <a:pt x="380" y="14"/>
                  </a:lnTo>
                  <a:lnTo>
                    <a:pt x="407" y="23"/>
                  </a:lnTo>
                  <a:lnTo>
                    <a:pt x="427" y="30"/>
                  </a:lnTo>
                  <a:lnTo>
                    <a:pt x="441" y="41"/>
                  </a:lnTo>
                  <a:lnTo>
                    <a:pt x="446" y="45"/>
                  </a:lnTo>
                  <a:lnTo>
                    <a:pt x="446" y="50"/>
                  </a:lnTo>
                  <a:lnTo>
                    <a:pt x="446" y="54"/>
                  </a:lnTo>
                  <a:lnTo>
                    <a:pt x="441" y="59"/>
                  </a:lnTo>
                  <a:lnTo>
                    <a:pt x="427" y="68"/>
                  </a:lnTo>
                  <a:lnTo>
                    <a:pt x="407" y="77"/>
                  </a:lnTo>
                  <a:lnTo>
                    <a:pt x="380" y="84"/>
                  </a:lnTo>
                  <a:lnTo>
                    <a:pt x="348" y="91"/>
                  </a:lnTo>
                  <a:lnTo>
                    <a:pt x="310" y="95"/>
                  </a:lnTo>
                  <a:lnTo>
                    <a:pt x="267" y="97"/>
                  </a:lnTo>
                  <a:lnTo>
                    <a:pt x="224" y="100"/>
                  </a:lnTo>
                  <a:lnTo>
                    <a:pt x="179" y="97"/>
                  </a:lnTo>
                  <a:lnTo>
                    <a:pt x="136" y="95"/>
                  </a:lnTo>
                  <a:lnTo>
                    <a:pt x="98" y="91"/>
                  </a:lnTo>
                  <a:lnTo>
                    <a:pt x="66" y="84"/>
                  </a:lnTo>
                  <a:lnTo>
                    <a:pt x="39" y="77"/>
                  </a:lnTo>
                  <a:lnTo>
                    <a:pt x="18" y="68"/>
                  </a:lnTo>
                  <a:lnTo>
                    <a:pt x="5" y="59"/>
                  </a:lnTo>
                  <a:lnTo>
                    <a:pt x="3"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6" name="Freeform 16">
              <a:extLst>
                <a:ext uri="{FF2B5EF4-FFF2-40B4-BE49-F238E27FC236}">
                  <a16:creationId xmlns:a16="http://schemas.microsoft.com/office/drawing/2014/main" id="{0916F78F-A1A3-4692-853D-2BD8984B74B2}"/>
                </a:ext>
              </a:extLst>
            </p:cNvPr>
            <p:cNvSpPr>
              <a:spLocks/>
            </p:cNvSpPr>
            <p:nvPr/>
          </p:nvSpPr>
          <p:spPr bwMode="auto">
            <a:xfrm>
              <a:off x="3608" y="3385"/>
              <a:ext cx="446" cy="100"/>
            </a:xfrm>
            <a:custGeom>
              <a:avLst/>
              <a:gdLst>
                <a:gd name="T0" fmla="*/ 0 w 446"/>
                <a:gd name="T1" fmla="*/ 50 h 100"/>
                <a:gd name="T2" fmla="*/ 3 w 446"/>
                <a:gd name="T3" fmla="*/ 45 h 100"/>
                <a:gd name="T4" fmla="*/ 5 w 446"/>
                <a:gd name="T5" fmla="*/ 41 h 100"/>
                <a:gd name="T6" fmla="*/ 18 w 446"/>
                <a:gd name="T7" fmla="*/ 30 h 100"/>
                <a:gd name="T8" fmla="*/ 39 w 446"/>
                <a:gd name="T9" fmla="*/ 23 h 100"/>
                <a:gd name="T10" fmla="*/ 66 w 446"/>
                <a:gd name="T11" fmla="*/ 14 h 100"/>
                <a:gd name="T12" fmla="*/ 98 w 446"/>
                <a:gd name="T13" fmla="*/ 9 h 100"/>
                <a:gd name="T14" fmla="*/ 136 w 446"/>
                <a:gd name="T15" fmla="*/ 5 h 100"/>
                <a:gd name="T16" fmla="*/ 179 w 446"/>
                <a:gd name="T17" fmla="*/ 0 h 100"/>
                <a:gd name="T18" fmla="*/ 224 w 446"/>
                <a:gd name="T19" fmla="*/ 0 h 100"/>
                <a:gd name="T20" fmla="*/ 267 w 446"/>
                <a:gd name="T21" fmla="*/ 0 h 100"/>
                <a:gd name="T22" fmla="*/ 310 w 446"/>
                <a:gd name="T23" fmla="*/ 5 h 100"/>
                <a:gd name="T24" fmla="*/ 348 w 446"/>
                <a:gd name="T25" fmla="*/ 9 h 100"/>
                <a:gd name="T26" fmla="*/ 380 w 446"/>
                <a:gd name="T27" fmla="*/ 14 h 100"/>
                <a:gd name="T28" fmla="*/ 407 w 446"/>
                <a:gd name="T29" fmla="*/ 23 h 100"/>
                <a:gd name="T30" fmla="*/ 427 w 446"/>
                <a:gd name="T31" fmla="*/ 30 h 100"/>
                <a:gd name="T32" fmla="*/ 441 w 446"/>
                <a:gd name="T33" fmla="*/ 41 h 100"/>
                <a:gd name="T34" fmla="*/ 446 w 446"/>
                <a:gd name="T35" fmla="*/ 45 h 100"/>
                <a:gd name="T36" fmla="*/ 446 w 446"/>
                <a:gd name="T37" fmla="*/ 50 h 100"/>
                <a:gd name="T38" fmla="*/ 446 w 446"/>
                <a:gd name="T39" fmla="*/ 54 h 100"/>
                <a:gd name="T40" fmla="*/ 441 w 446"/>
                <a:gd name="T41" fmla="*/ 59 h 100"/>
                <a:gd name="T42" fmla="*/ 427 w 446"/>
                <a:gd name="T43" fmla="*/ 68 h 100"/>
                <a:gd name="T44" fmla="*/ 407 w 446"/>
                <a:gd name="T45" fmla="*/ 77 h 100"/>
                <a:gd name="T46" fmla="*/ 380 w 446"/>
                <a:gd name="T47" fmla="*/ 84 h 100"/>
                <a:gd name="T48" fmla="*/ 348 w 446"/>
                <a:gd name="T49" fmla="*/ 91 h 100"/>
                <a:gd name="T50" fmla="*/ 310 w 446"/>
                <a:gd name="T51" fmla="*/ 95 h 100"/>
                <a:gd name="T52" fmla="*/ 267 w 446"/>
                <a:gd name="T53" fmla="*/ 97 h 100"/>
                <a:gd name="T54" fmla="*/ 224 w 446"/>
                <a:gd name="T55" fmla="*/ 100 h 100"/>
                <a:gd name="T56" fmla="*/ 179 w 446"/>
                <a:gd name="T57" fmla="*/ 97 h 100"/>
                <a:gd name="T58" fmla="*/ 136 w 446"/>
                <a:gd name="T59" fmla="*/ 95 h 100"/>
                <a:gd name="T60" fmla="*/ 98 w 446"/>
                <a:gd name="T61" fmla="*/ 91 h 100"/>
                <a:gd name="T62" fmla="*/ 66 w 446"/>
                <a:gd name="T63" fmla="*/ 84 h 100"/>
                <a:gd name="T64" fmla="*/ 39 w 446"/>
                <a:gd name="T65" fmla="*/ 77 h 100"/>
                <a:gd name="T66" fmla="*/ 18 w 446"/>
                <a:gd name="T67" fmla="*/ 68 h 100"/>
                <a:gd name="T68" fmla="*/ 5 w 446"/>
                <a:gd name="T69" fmla="*/ 59 h 100"/>
                <a:gd name="T70" fmla="*/ 3 w 446"/>
                <a:gd name="T71" fmla="*/ 54 h 100"/>
                <a:gd name="T72" fmla="*/ 0 w 446"/>
                <a:gd name="T73"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100">
                  <a:moveTo>
                    <a:pt x="0" y="50"/>
                  </a:moveTo>
                  <a:lnTo>
                    <a:pt x="3" y="45"/>
                  </a:lnTo>
                  <a:lnTo>
                    <a:pt x="5" y="41"/>
                  </a:lnTo>
                  <a:lnTo>
                    <a:pt x="18" y="30"/>
                  </a:lnTo>
                  <a:lnTo>
                    <a:pt x="39" y="23"/>
                  </a:lnTo>
                  <a:lnTo>
                    <a:pt x="66" y="14"/>
                  </a:lnTo>
                  <a:lnTo>
                    <a:pt x="98" y="9"/>
                  </a:lnTo>
                  <a:lnTo>
                    <a:pt x="136" y="5"/>
                  </a:lnTo>
                  <a:lnTo>
                    <a:pt x="179" y="0"/>
                  </a:lnTo>
                  <a:lnTo>
                    <a:pt x="224" y="0"/>
                  </a:lnTo>
                  <a:lnTo>
                    <a:pt x="267" y="0"/>
                  </a:lnTo>
                  <a:lnTo>
                    <a:pt x="310" y="5"/>
                  </a:lnTo>
                  <a:lnTo>
                    <a:pt x="348" y="9"/>
                  </a:lnTo>
                  <a:lnTo>
                    <a:pt x="380" y="14"/>
                  </a:lnTo>
                  <a:lnTo>
                    <a:pt x="407" y="23"/>
                  </a:lnTo>
                  <a:lnTo>
                    <a:pt x="427" y="30"/>
                  </a:lnTo>
                  <a:lnTo>
                    <a:pt x="441" y="41"/>
                  </a:lnTo>
                  <a:lnTo>
                    <a:pt x="446" y="45"/>
                  </a:lnTo>
                  <a:lnTo>
                    <a:pt x="446" y="50"/>
                  </a:lnTo>
                  <a:lnTo>
                    <a:pt x="446" y="54"/>
                  </a:lnTo>
                  <a:lnTo>
                    <a:pt x="441" y="59"/>
                  </a:lnTo>
                  <a:lnTo>
                    <a:pt x="427" y="68"/>
                  </a:lnTo>
                  <a:lnTo>
                    <a:pt x="407" y="77"/>
                  </a:lnTo>
                  <a:lnTo>
                    <a:pt x="380" y="84"/>
                  </a:lnTo>
                  <a:lnTo>
                    <a:pt x="348" y="91"/>
                  </a:lnTo>
                  <a:lnTo>
                    <a:pt x="310" y="95"/>
                  </a:lnTo>
                  <a:lnTo>
                    <a:pt x="267" y="97"/>
                  </a:lnTo>
                  <a:lnTo>
                    <a:pt x="224" y="100"/>
                  </a:lnTo>
                  <a:lnTo>
                    <a:pt x="179" y="97"/>
                  </a:lnTo>
                  <a:lnTo>
                    <a:pt x="136" y="95"/>
                  </a:lnTo>
                  <a:lnTo>
                    <a:pt x="98" y="91"/>
                  </a:lnTo>
                  <a:lnTo>
                    <a:pt x="66" y="84"/>
                  </a:lnTo>
                  <a:lnTo>
                    <a:pt x="39" y="77"/>
                  </a:lnTo>
                  <a:lnTo>
                    <a:pt x="18" y="68"/>
                  </a:lnTo>
                  <a:lnTo>
                    <a:pt x="5" y="59"/>
                  </a:lnTo>
                  <a:lnTo>
                    <a:pt x="3"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7" name="Rectangle 17">
              <a:extLst>
                <a:ext uri="{FF2B5EF4-FFF2-40B4-BE49-F238E27FC236}">
                  <a16:creationId xmlns:a16="http://schemas.microsoft.com/office/drawing/2014/main" id="{D9BFFE4D-58A8-4B42-AC36-BB98F544D79C}"/>
                </a:ext>
              </a:extLst>
            </p:cNvPr>
            <p:cNvSpPr>
              <a:spLocks noChangeArrowheads="1"/>
            </p:cNvSpPr>
            <p:nvPr/>
          </p:nvSpPr>
          <p:spPr bwMode="auto">
            <a:xfrm>
              <a:off x="3608" y="3509"/>
              <a:ext cx="446" cy="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8" name="Rectangle 18">
              <a:extLst>
                <a:ext uri="{FF2B5EF4-FFF2-40B4-BE49-F238E27FC236}">
                  <a16:creationId xmlns:a16="http://schemas.microsoft.com/office/drawing/2014/main" id="{EDB797B9-909F-4AF0-AFE9-EFCC7FCD7527}"/>
                </a:ext>
              </a:extLst>
            </p:cNvPr>
            <p:cNvSpPr>
              <a:spLocks noChangeArrowheads="1"/>
            </p:cNvSpPr>
            <p:nvPr/>
          </p:nvSpPr>
          <p:spPr bwMode="auto">
            <a:xfrm>
              <a:off x="3608" y="3509"/>
              <a:ext cx="446" cy="125"/>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9" name="Rectangle 19">
              <a:extLst>
                <a:ext uri="{FF2B5EF4-FFF2-40B4-BE49-F238E27FC236}">
                  <a16:creationId xmlns:a16="http://schemas.microsoft.com/office/drawing/2014/main" id="{65AD170D-D003-4467-B69C-C90507328736}"/>
                </a:ext>
              </a:extLst>
            </p:cNvPr>
            <p:cNvSpPr>
              <a:spLocks noChangeArrowheads="1"/>
            </p:cNvSpPr>
            <p:nvPr/>
          </p:nvSpPr>
          <p:spPr bwMode="auto">
            <a:xfrm>
              <a:off x="3678" y="3507"/>
              <a:ext cx="30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Fencing</a:t>
              </a:r>
              <a:endParaRPr lang="en-US" altLang="en-US" dirty="0"/>
            </a:p>
          </p:txBody>
        </p:sp>
        <p:sp>
          <p:nvSpPr>
            <p:cNvPr id="70" name="Freeform 20">
              <a:extLst>
                <a:ext uri="{FF2B5EF4-FFF2-40B4-BE49-F238E27FC236}">
                  <a16:creationId xmlns:a16="http://schemas.microsoft.com/office/drawing/2014/main" id="{BA7D1118-7BCB-4C74-A462-69CB8AB1173D}"/>
                </a:ext>
              </a:extLst>
            </p:cNvPr>
            <p:cNvSpPr>
              <a:spLocks/>
            </p:cNvSpPr>
            <p:nvPr/>
          </p:nvSpPr>
          <p:spPr bwMode="auto">
            <a:xfrm>
              <a:off x="4576" y="1705"/>
              <a:ext cx="447" cy="445"/>
            </a:xfrm>
            <a:custGeom>
              <a:avLst/>
              <a:gdLst>
                <a:gd name="T0" fmla="*/ 0 w 447"/>
                <a:gd name="T1" fmla="*/ 396 h 445"/>
                <a:gd name="T2" fmla="*/ 2 w 447"/>
                <a:gd name="T3" fmla="*/ 400 h 445"/>
                <a:gd name="T4" fmla="*/ 4 w 447"/>
                <a:gd name="T5" fmla="*/ 405 h 445"/>
                <a:gd name="T6" fmla="*/ 18 w 447"/>
                <a:gd name="T7" fmla="*/ 414 h 445"/>
                <a:gd name="T8" fmla="*/ 38 w 447"/>
                <a:gd name="T9" fmla="*/ 423 h 445"/>
                <a:gd name="T10" fmla="*/ 65 w 447"/>
                <a:gd name="T11" fmla="*/ 429 h 445"/>
                <a:gd name="T12" fmla="*/ 99 w 447"/>
                <a:gd name="T13" fmla="*/ 436 h 445"/>
                <a:gd name="T14" fmla="*/ 137 w 447"/>
                <a:gd name="T15" fmla="*/ 441 h 445"/>
                <a:gd name="T16" fmla="*/ 178 w 447"/>
                <a:gd name="T17" fmla="*/ 443 h 445"/>
                <a:gd name="T18" fmla="*/ 223 w 447"/>
                <a:gd name="T19" fmla="*/ 445 h 445"/>
                <a:gd name="T20" fmla="*/ 268 w 447"/>
                <a:gd name="T21" fmla="*/ 443 h 445"/>
                <a:gd name="T22" fmla="*/ 309 w 447"/>
                <a:gd name="T23" fmla="*/ 441 h 445"/>
                <a:gd name="T24" fmla="*/ 348 w 447"/>
                <a:gd name="T25" fmla="*/ 436 h 445"/>
                <a:gd name="T26" fmla="*/ 381 w 447"/>
                <a:gd name="T27" fmla="*/ 429 h 445"/>
                <a:gd name="T28" fmla="*/ 409 w 447"/>
                <a:gd name="T29" fmla="*/ 423 h 445"/>
                <a:gd name="T30" fmla="*/ 429 w 447"/>
                <a:gd name="T31" fmla="*/ 414 h 445"/>
                <a:gd name="T32" fmla="*/ 442 w 447"/>
                <a:gd name="T33" fmla="*/ 405 h 445"/>
                <a:gd name="T34" fmla="*/ 445 w 447"/>
                <a:gd name="T35" fmla="*/ 400 h 445"/>
                <a:gd name="T36" fmla="*/ 447 w 447"/>
                <a:gd name="T37" fmla="*/ 396 h 445"/>
                <a:gd name="T38" fmla="*/ 447 w 447"/>
                <a:gd name="T39" fmla="*/ 396 h 445"/>
                <a:gd name="T40" fmla="*/ 447 w 447"/>
                <a:gd name="T41" fmla="*/ 0 h 445"/>
                <a:gd name="T42" fmla="*/ 0 w 447"/>
                <a:gd name="T43" fmla="*/ 0 h 445"/>
                <a:gd name="T44" fmla="*/ 0 w 447"/>
                <a:gd name="T45" fmla="*/ 396 h 445"/>
                <a:gd name="T46" fmla="*/ 0 w 447"/>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6"/>
                  </a:moveTo>
                  <a:lnTo>
                    <a:pt x="2" y="400"/>
                  </a:lnTo>
                  <a:lnTo>
                    <a:pt x="4" y="405"/>
                  </a:lnTo>
                  <a:lnTo>
                    <a:pt x="18" y="414"/>
                  </a:lnTo>
                  <a:lnTo>
                    <a:pt x="38" y="423"/>
                  </a:lnTo>
                  <a:lnTo>
                    <a:pt x="65" y="429"/>
                  </a:lnTo>
                  <a:lnTo>
                    <a:pt x="99" y="436"/>
                  </a:lnTo>
                  <a:lnTo>
                    <a:pt x="137" y="441"/>
                  </a:lnTo>
                  <a:lnTo>
                    <a:pt x="178" y="443"/>
                  </a:lnTo>
                  <a:lnTo>
                    <a:pt x="223" y="445"/>
                  </a:lnTo>
                  <a:lnTo>
                    <a:pt x="268" y="443"/>
                  </a:lnTo>
                  <a:lnTo>
                    <a:pt x="309" y="441"/>
                  </a:lnTo>
                  <a:lnTo>
                    <a:pt x="348" y="436"/>
                  </a:lnTo>
                  <a:lnTo>
                    <a:pt x="381" y="429"/>
                  </a:lnTo>
                  <a:lnTo>
                    <a:pt x="409" y="423"/>
                  </a:lnTo>
                  <a:lnTo>
                    <a:pt x="429" y="414"/>
                  </a:lnTo>
                  <a:lnTo>
                    <a:pt x="442" y="405"/>
                  </a:lnTo>
                  <a:lnTo>
                    <a:pt x="445" y="400"/>
                  </a:lnTo>
                  <a:lnTo>
                    <a:pt x="447" y="396"/>
                  </a:lnTo>
                  <a:lnTo>
                    <a:pt x="447" y="396"/>
                  </a:lnTo>
                  <a:lnTo>
                    <a:pt x="447" y="0"/>
                  </a:lnTo>
                  <a:lnTo>
                    <a:pt x="0" y="0"/>
                  </a:lnTo>
                  <a:lnTo>
                    <a:pt x="0" y="396"/>
                  </a:lnTo>
                  <a:lnTo>
                    <a:pt x="0" y="39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1" name="Freeform 21">
              <a:extLst>
                <a:ext uri="{FF2B5EF4-FFF2-40B4-BE49-F238E27FC236}">
                  <a16:creationId xmlns:a16="http://schemas.microsoft.com/office/drawing/2014/main" id="{23E11BD9-9EEC-4DB2-BA4D-DEA07CF1735A}"/>
                </a:ext>
              </a:extLst>
            </p:cNvPr>
            <p:cNvSpPr>
              <a:spLocks/>
            </p:cNvSpPr>
            <p:nvPr/>
          </p:nvSpPr>
          <p:spPr bwMode="auto">
            <a:xfrm>
              <a:off x="4576" y="1705"/>
              <a:ext cx="447" cy="445"/>
            </a:xfrm>
            <a:custGeom>
              <a:avLst/>
              <a:gdLst>
                <a:gd name="T0" fmla="*/ 0 w 447"/>
                <a:gd name="T1" fmla="*/ 396 h 445"/>
                <a:gd name="T2" fmla="*/ 2 w 447"/>
                <a:gd name="T3" fmla="*/ 400 h 445"/>
                <a:gd name="T4" fmla="*/ 4 w 447"/>
                <a:gd name="T5" fmla="*/ 405 h 445"/>
                <a:gd name="T6" fmla="*/ 18 w 447"/>
                <a:gd name="T7" fmla="*/ 414 h 445"/>
                <a:gd name="T8" fmla="*/ 38 w 447"/>
                <a:gd name="T9" fmla="*/ 423 h 445"/>
                <a:gd name="T10" fmla="*/ 65 w 447"/>
                <a:gd name="T11" fmla="*/ 429 h 445"/>
                <a:gd name="T12" fmla="*/ 99 w 447"/>
                <a:gd name="T13" fmla="*/ 436 h 445"/>
                <a:gd name="T14" fmla="*/ 137 w 447"/>
                <a:gd name="T15" fmla="*/ 441 h 445"/>
                <a:gd name="T16" fmla="*/ 178 w 447"/>
                <a:gd name="T17" fmla="*/ 443 h 445"/>
                <a:gd name="T18" fmla="*/ 223 w 447"/>
                <a:gd name="T19" fmla="*/ 445 h 445"/>
                <a:gd name="T20" fmla="*/ 268 w 447"/>
                <a:gd name="T21" fmla="*/ 443 h 445"/>
                <a:gd name="T22" fmla="*/ 309 w 447"/>
                <a:gd name="T23" fmla="*/ 441 h 445"/>
                <a:gd name="T24" fmla="*/ 348 w 447"/>
                <a:gd name="T25" fmla="*/ 436 h 445"/>
                <a:gd name="T26" fmla="*/ 381 w 447"/>
                <a:gd name="T27" fmla="*/ 429 h 445"/>
                <a:gd name="T28" fmla="*/ 409 w 447"/>
                <a:gd name="T29" fmla="*/ 423 h 445"/>
                <a:gd name="T30" fmla="*/ 429 w 447"/>
                <a:gd name="T31" fmla="*/ 414 h 445"/>
                <a:gd name="T32" fmla="*/ 442 w 447"/>
                <a:gd name="T33" fmla="*/ 405 h 445"/>
                <a:gd name="T34" fmla="*/ 445 w 447"/>
                <a:gd name="T35" fmla="*/ 400 h 445"/>
                <a:gd name="T36" fmla="*/ 447 w 447"/>
                <a:gd name="T37" fmla="*/ 396 h 445"/>
                <a:gd name="T38" fmla="*/ 447 w 447"/>
                <a:gd name="T39" fmla="*/ 396 h 445"/>
                <a:gd name="T40" fmla="*/ 447 w 447"/>
                <a:gd name="T41" fmla="*/ 0 h 445"/>
                <a:gd name="T42" fmla="*/ 0 w 447"/>
                <a:gd name="T43" fmla="*/ 0 h 445"/>
                <a:gd name="T44" fmla="*/ 0 w 447"/>
                <a:gd name="T45" fmla="*/ 396 h 445"/>
                <a:gd name="T46" fmla="*/ 0 w 447"/>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6"/>
                  </a:moveTo>
                  <a:lnTo>
                    <a:pt x="2" y="400"/>
                  </a:lnTo>
                  <a:lnTo>
                    <a:pt x="4" y="405"/>
                  </a:lnTo>
                  <a:lnTo>
                    <a:pt x="18" y="414"/>
                  </a:lnTo>
                  <a:lnTo>
                    <a:pt x="38" y="423"/>
                  </a:lnTo>
                  <a:lnTo>
                    <a:pt x="65" y="429"/>
                  </a:lnTo>
                  <a:lnTo>
                    <a:pt x="99" y="436"/>
                  </a:lnTo>
                  <a:lnTo>
                    <a:pt x="137" y="441"/>
                  </a:lnTo>
                  <a:lnTo>
                    <a:pt x="178" y="443"/>
                  </a:lnTo>
                  <a:lnTo>
                    <a:pt x="223" y="445"/>
                  </a:lnTo>
                  <a:lnTo>
                    <a:pt x="268" y="443"/>
                  </a:lnTo>
                  <a:lnTo>
                    <a:pt x="309" y="441"/>
                  </a:lnTo>
                  <a:lnTo>
                    <a:pt x="348" y="436"/>
                  </a:lnTo>
                  <a:lnTo>
                    <a:pt x="381" y="429"/>
                  </a:lnTo>
                  <a:lnTo>
                    <a:pt x="409" y="423"/>
                  </a:lnTo>
                  <a:lnTo>
                    <a:pt x="429" y="414"/>
                  </a:lnTo>
                  <a:lnTo>
                    <a:pt x="442" y="405"/>
                  </a:lnTo>
                  <a:lnTo>
                    <a:pt x="445" y="400"/>
                  </a:lnTo>
                  <a:lnTo>
                    <a:pt x="447" y="396"/>
                  </a:lnTo>
                  <a:lnTo>
                    <a:pt x="447" y="396"/>
                  </a:lnTo>
                  <a:lnTo>
                    <a:pt x="447" y="0"/>
                  </a:lnTo>
                  <a:lnTo>
                    <a:pt x="0" y="0"/>
                  </a:lnTo>
                  <a:lnTo>
                    <a:pt x="0" y="396"/>
                  </a:lnTo>
                  <a:lnTo>
                    <a:pt x="0" y="39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72" name="Freeform 22">
              <a:extLst>
                <a:ext uri="{FF2B5EF4-FFF2-40B4-BE49-F238E27FC236}">
                  <a16:creationId xmlns:a16="http://schemas.microsoft.com/office/drawing/2014/main" id="{F86B87A0-9543-4AAE-B8DC-4AD9322BC9C1}"/>
                </a:ext>
              </a:extLst>
            </p:cNvPr>
            <p:cNvSpPr>
              <a:spLocks/>
            </p:cNvSpPr>
            <p:nvPr/>
          </p:nvSpPr>
          <p:spPr bwMode="auto">
            <a:xfrm>
              <a:off x="4576" y="1656"/>
              <a:ext cx="447" cy="97"/>
            </a:xfrm>
            <a:custGeom>
              <a:avLst/>
              <a:gdLst>
                <a:gd name="T0" fmla="*/ 0 w 447"/>
                <a:gd name="T1" fmla="*/ 49 h 97"/>
                <a:gd name="T2" fmla="*/ 2 w 447"/>
                <a:gd name="T3" fmla="*/ 43 h 97"/>
                <a:gd name="T4" fmla="*/ 4 w 447"/>
                <a:gd name="T5" fmla="*/ 38 h 97"/>
                <a:gd name="T6" fmla="*/ 18 w 447"/>
                <a:gd name="T7" fmla="*/ 29 h 97"/>
                <a:gd name="T8" fmla="*/ 38 w 447"/>
                <a:gd name="T9" fmla="*/ 20 h 97"/>
                <a:gd name="T10" fmla="*/ 65 w 447"/>
                <a:gd name="T11" fmla="*/ 13 h 97"/>
                <a:gd name="T12" fmla="*/ 99 w 447"/>
                <a:gd name="T13" fmla="*/ 7 h 97"/>
                <a:gd name="T14" fmla="*/ 137 w 447"/>
                <a:gd name="T15" fmla="*/ 2 h 97"/>
                <a:gd name="T16" fmla="*/ 178 w 447"/>
                <a:gd name="T17" fmla="*/ 0 h 97"/>
                <a:gd name="T18" fmla="*/ 223 w 447"/>
                <a:gd name="T19" fmla="*/ 0 h 97"/>
                <a:gd name="T20" fmla="*/ 268 w 447"/>
                <a:gd name="T21" fmla="*/ 0 h 97"/>
                <a:gd name="T22" fmla="*/ 309 w 447"/>
                <a:gd name="T23" fmla="*/ 2 h 97"/>
                <a:gd name="T24" fmla="*/ 348 w 447"/>
                <a:gd name="T25" fmla="*/ 7 h 97"/>
                <a:gd name="T26" fmla="*/ 381 w 447"/>
                <a:gd name="T27" fmla="*/ 13 h 97"/>
                <a:gd name="T28" fmla="*/ 409 w 447"/>
                <a:gd name="T29" fmla="*/ 20 h 97"/>
                <a:gd name="T30" fmla="*/ 429 w 447"/>
                <a:gd name="T31" fmla="*/ 29 h 97"/>
                <a:gd name="T32" fmla="*/ 442 w 447"/>
                <a:gd name="T33" fmla="*/ 38 h 97"/>
                <a:gd name="T34" fmla="*/ 445 w 447"/>
                <a:gd name="T35" fmla="*/ 43 h 97"/>
                <a:gd name="T36" fmla="*/ 447 w 447"/>
                <a:gd name="T37" fmla="*/ 49 h 97"/>
                <a:gd name="T38" fmla="*/ 445 w 447"/>
                <a:gd name="T39" fmla="*/ 54 h 97"/>
                <a:gd name="T40" fmla="*/ 442 w 447"/>
                <a:gd name="T41" fmla="*/ 58 h 97"/>
                <a:gd name="T42" fmla="*/ 429 w 447"/>
                <a:gd name="T43" fmla="*/ 67 h 97"/>
                <a:gd name="T44" fmla="*/ 409 w 447"/>
                <a:gd name="T45" fmla="*/ 77 h 97"/>
                <a:gd name="T46" fmla="*/ 381 w 447"/>
                <a:gd name="T47" fmla="*/ 83 h 97"/>
                <a:gd name="T48" fmla="*/ 348 w 447"/>
                <a:gd name="T49" fmla="*/ 90 h 97"/>
                <a:gd name="T50" fmla="*/ 309 w 447"/>
                <a:gd name="T51" fmla="*/ 95 h 97"/>
                <a:gd name="T52" fmla="*/ 268 w 447"/>
                <a:gd name="T53" fmla="*/ 97 h 97"/>
                <a:gd name="T54" fmla="*/ 223 w 447"/>
                <a:gd name="T55" fmla="*/ 97 h 97"/>
                <a:gd name="T56" fmla="*/ 178 w 447"/>
                <a:gd name="T57" fmla="*/ 97 h 97"/>
                <a:gd name="T58" fmla="*/ 137 w 447"/>
                <a:gd name="T59" fmla="*/ 95 h 97"/>
                <a:gd name="T60" fmla="*/ 99 w 447"/>
                <a:gd name="T61" fmla="*/ 90 h 97"/>
                <a:gd name="T62" fmla="*/ 65 w 447"/>
                <a:gd name="T63" fmla="*/ 83 h 97"/>
                <a:gd name="T64" fmla="*/ 38 w 447"/>
                <a:gd name="T65" fmla="*/ 77 h 97"/>
                <a:gd name="T66" fmla="*/ 18 w 447"/>
                <a:gd name="T67" fmla="*/ 67 h 97"/>
                <a:gd name="T68" fmla="*/ 4 w 447"/>
                <a:gd name="T69" fmla="*/ 58 h 97"/>
                <a:gd name="T70" fmla="*/ 2 w 447"/>
                <a:gd name="T71" fmla="*/ 54 h 97"/>
                <a:gd name="T72" fmla="*/ 0 w 447"/>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7">
                  <a:moveTo>
                    <a:pt x="0" y="49"/>
                  </a:moveTo>
                  <a:lnTo>
                    <a:pt x="2" y="43"/>
                  </a:lnTo>
                  <a:lnTo>
                    <a:pt x="4" y="38"/>
                  </a:lnTo>
                  <a:lnTo>
                    <a:pt x="18" y="29"/>
                  </a:lnTo>
                  <a:lnTo>
                    <a:pt x="38" y="20"/>
                  </a:lnTo>
                  <a:lnTo>
                    <a:pt x="65" y="13"/>
                  </a:lnTo>
                  <a:lnTo>
                    <a:pt x="99" y="7"/>
                  </a:lnTo>
                  <a:lnTo>
                    <a:pt x="137" y="2"/>
                  </a:lnTo>
                  <a:lnTo>
                    <a:pt x="178" y="0"/>
                  </a:lnTo>
                  <a:lnTo>
                    <a:pt x="223" y="0"/>
                  </a:lnTo>
                  <a:lnTo>
                    <a:pt x="268" y="0"/>
                  </a:lnTo>
                  <a:lnTo>
                    <a:pt x="309" y="2"/>
                  </a:lnTo>
                  <a:lnTo>
                    <a:pt x="348" y="7"/>
                  </a:lnTo>
                  <a:lnTo>
                    <a:pt x="381" y="13"/>
                  </a:lnTo>
                  <a:lnTo>
                    <a:pt x="409" y="20"/>
                  </a:lnTo>
                  <a:lnTo>
                    <a:pt x="429" y="29"/>
                  </a:lnTo>
                  <a:lnTo>
                    <a:pt x="442" y="38"/>
                  </a:lnTo>
                  <a:lnTo>
                    <a:pt x="445" y="43"/>
                  </a:lnTo>
                  <a:lnTo>
                    <a:pt x="447" y="49"/>
                  </a:lnTo>
                  <a:lnTo>
                    <a:pt x="445" y="54"/>
                  </a:lnTo>
                  <a:lnTo>
                    <a:pt x="442" y="58"/>
                  </a:lnTo>
                  <a:lnTo>
                    <a:pt x="429" y="67"/>
                  </a:lnTo>
                  <a:lnTo>
                    <a:pt x="409" y="77"/>
                  </a:lnTo>
                  <a:lnTo>
                    <a:pt x="381" y="83"/>
                  </a:lnTo>
                  <a:lnTo>
                    <a:pt x="348" y="90"/>
                  </a:lnTo>
                  <a:lnTo>
                    <a:pt x="309" y="95"/>
                  </a:lnTo>
                  <a:lnTo>
                    <a:pt x="268" y="97"/>
                  </a:lnTo>
                  <a:lnTo>
                    <a:pt x="223" y="97"/>
                  </a:lnTo>
                  <a:lnTo>
                    <a:pt x="178" y="97"/>
                  </a:lnTo>
                  <a:lnTo>
                    <a:pt x="137" y="95"/>
                  </a:lnTo>
                  <a:lnTo>
                    <a:pt x="99" y="90"/>
                  </a:lnTo>
                  <a:lnTo>
                    <a:pt x="65" y="83"/>
                  </a:lnTo>
                  <a:lnTo>
                    <a:pt x="38" y="77"/>
                  </a:lnTo>
                  <a:lnTo>
                    <a:pt x="18" y="67"/>
                  </a:lnTo>
                  <a:lnTo>
                    <a:pt x="4" y="58"/>
                  </a:lnTo>
                  <a:lnTo>
                    <a:pt x="2" y="54"/>
                  </a:lnTo>
                  <a:lnTo>
                    <a:pt x="0" y="49"/>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3" name="Freeform 23">
              <a:extLst>
                <a:ext uri="{FF2B5EF4-FFF2-40B4-BE49-F238E27FC236}">
                  <a16:creationId xmlns:a16="http://schemas.microsoft.com/office/drawing/2014/main" id="{5D4A9440-B308-45C3-9506-F6EB78F21B01}"/>
                </a:ext>
              </a:extLst>
            </p:cNvPr>
            <p:cNvSpPr>
              <a:spLocks/>
            </p:cNvSpPr>
            <p:nvPr/>
          </p:nvSpPr>
          <p:spPr bwMode="auto">
            <a:xfrm>
              <a:off x="4576" y="1656"/>
              <a:ext cx="447" cy="97"/>
            </a:xfrm>
            <a:custGeom>
              <a:avLst/>
              <a:gdLst>
                <a:gd name="T0" fmla="*/ 0 w 447"/>
                <a:gd name="T1" fmla="*/ 49 h 97"/>
                <a:gd name="T2" fmla="*/ 2 w 447"/>
                <a:gd name="T3" fmla="*/ 43 h 97"/>
                <a:gd name="T4" fmla="*/ 4 w 447"/>
                <a:gd name="T5" fmla="*/ 38 h 97"/>
                <a:gd name="T6" fmla="*/ 18 w 447"/>
                <a:gd name="T7" fmla="*/ 29 h 97"/>
                <a:gd name="T8" fmla="*/ 38 w 447"/>
                <a:gd name="T9" fmla="*/ 20 h 97"/>
                <a:gd name="T10" fmla="*/ 65 w 447"/>
                <a:gd name="T11" fmla="*/ 13 h 97"/>
                <a:gd name="T12" fmla="*/ 99 w 447"/>
                <a:gd name="T13" fmla="*/ 7 h 97"/>
                <a:gd name="T14" fmla="*/ 137 w 447"/>
                <a:gd name="T15" fmla="*/ 2 h 97"/>
                <a:gd name="T16" fmla="*/ 178 w 447"/>
                <a:gd name="T17" fmla="*/ 0 h 97"/>
                <a:gd name="T18" fmla="*/ 223 w 447"/>
                <a:gd name="T19" fmla="*/ 0 h 97"/>
                <a:gd name="T20" fmla="*/ 268 w 447"/>
                <a:gd name="T21" fmla="*/ 0 h 97"/>
                <a:gd name="T22" fmla="*/ 309 w 447"/>
                <a:gd name="T23" fmla="*/ 2 h 97"/>
                <a:gd name="T24" fmla="*/ 348 w 447"/>
                <a:gd name="T25" fmla="*/ 7 h 97"/>
                <a:gd name="T26" fmla="*/ 381 w 447"/>
                <a:gd name="T27" fmla="*/ 13 h 97"/>
                <a:gd name="T28" fmla="*/ 409 w 447"/>
                <a:gd name="T29" fmla="*/ 20 h 97"/>
                <a:gd name="T30" fmla="*/ 429 w 447"/>
                <a:gd name="T31" fmla="*/ 29 h 97"/>
                <a:gd name="T32" fmla="*/ 442 w 447"/>
                <a:gd name="T33" fmla="*/ 38 h 97"/>
                <a:gd name="T34" fmla="*/ 445 w 447"/>
                <a:gd name="T35" fmla="*/ 43 h 97"/>
                <a:gd name="T36" fmla="*/ 447 w 447"/>
                <a:gd name="T37" fmla="*/ 49 h 97"/>
                <a:gd name="T38" fmla="*/ 445 w 447"/>
                <a:gd name="T39" fmla="*/ 54 h 97"/>
                <a:gd name="T40" fmla="*/ 442 w 447"/>
                <a:gd name="T41" fmla="*/ 58 h 97"/>
                <a:gd name="T42" fmla="*/ 429 w 447"/>
                <a:gd name="T43" fmla="*/ 67 h 97"/>
                <a:gd name="T44" fmla="*/ 409 w 447"/>
                <a:gd name="T45" fmla="*/ 77 h 97"/>
                <a:gd name="T46" fmla="*/ 381 w 447"/>
                <a:gd name="T47" fmla="*/ 83 h 97"/>
                <a:gd name="T48" fmla="*/ 348 w 447"/>
                <a:gd name="T49" fmla="*/ 90 h 97"/>
                <a:gd name="T50" fmla="*/ 309 w 447"/>
                <a:gd name="T51" fmla="*/ 95 h 97"/>
                <a:gd name="T52" fmla="*/ 268 w 447"/>
                <a:gd name="T53" fmla="*/ 97 h 97"/>
                <a:gd name="T54" fmla="*/ 223 w 447"/>
                <a:gd name="T55" fmla="*/ 97 h 97"/>
                <a:gd name="T56" fmla="*/ 178 w 447"/>
                <a:gd name="T57" fmla="*/ 97 h 97"/>
                <a:gd name="T58" fmla="*/ 137 w 447"/>
                <a:gd name="T59" fmla="*/ 95 h 97"/>
                <a:gd name="T60" fmla="*/ 99 w 447"/>
                <a:gd name="T61" fmla="*/ 90 h 97"/>
                <a:gd name="T62" fmla="*/ 65 w 447"/>
                <a:gd name="T63" fmla="*/ 83 h 97"/>
                <a:gd name="T64" fmla="*/ 38 w 447"/>
                <a:gd name="T65" fmla="*/ 77 h 97"/>
                <a:gd name="T66" fmla="*/ 18 w 447"/>
                <a:gd name="T67" fmla="*/ 67 h 97"/>
                <a:gd name="T68" fmla="*/ 4 w 447"/>
                <a:gd name="T69" fmla="*/ 58 h 97"/>
                <a:gd name="T70" fmla="*/ 2 w 447"/>
                <a:gd name="T71" fmla="*/ 54 h 97"/>
                <a:gd name="T72" fmla="*/ 0 w 447"/>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7">
                  <a:moveTo>
                    <a:pt x="0" y="49"/>
                  </a:moveTo>
                  <a:lnTo>
                    <a:pt x="2" y="43"/>
                  </a:lnTo>
                  <a:lnTo>
                    <a:pt x="4" y="38"/>
                  </a:lnTo>
                  <a:lnTo>
                    <a:pt x="18" y="29"/>
                  </a:lnTo>
                  <a:lnTo>
                    <a:pt x="38" y="20"/>
                  </a:lnTo>
                  <a:lnTo>
                    <a:pt x="65" y="13"/>
                  </a:lnTo>
                  <a:lnTo>
                    <a:pt x="99" y="7"/>
                  </a:lnTo>
                  <a:lnTo>
                    <a:pt x="137" y="2"/>
                  </a:lnTo>
                  <a:lnTo>
                    <a:pt x="178" y="0"/>
                  </a:lnTo>
                  <a:lnTo>
                    <a:pt x="223" y="0"/>
                  </a:lnTo>
                  <a:lnTo>
                    <a:pt x="268" y="0"/>
                  </a:lnTo>
                  <a:lnTo>
                    <a:pt x="309" y="2"/>
                  </a:lnTo>
                  <a:lnTo>
                    <a:pt x="348" y="7"/>
                  </a:lnTo>
                  <a:lnTo>
                    <a:pt x="381" y="13"/>
                  </a:lnTo>
                  <a:lnTo>
                    <a:pt x="409" y="20"/>
                  </a:lnTo>
                  <a:lnTo>
                    <a:pt x="429" y="29"/>
                  </a:lnTo>
                  <a:lnTo>
                    <a:pt x="442" y="38"/>
                  </a:lnTo>
                  <a:lnTo>
                    <a:pt x="445" y="43"/>
                  </a:lnTo>
                  <a:lnTo>
                    <a:pt x="447" y="49"/>
                  </a:lnTo>
                  <a:lnTo>
                    <a:pt x="445" y="54"/>
                  </a:lnTo>
                  <a:lnTo>
                    <a:pt x="442" y="58"/>
                  </a:lnTo>
                  <a:lnTo>
                    <a:pt x="429" y="67"/>
                  </a:lnTo>
                  <a:lnTo>
                    <a:pt x="409" y="77"/>
                  </a:lnTo>
                  <a:lnTo>
                    <a:pt x="381" y="83"/>
                  </a:lnTo>
                  <a:lnTo>
                    <a:pt x="348" y="90"/>
                  </a:lnTo>
                  <a:lnTo>
                    <a:pt x="309" y="95"/>
                  </a:lnTo>
                  <a:lnTo>
                    <a:pt x="268" y="97"/>
                  </a:lnTo>
                  <a:lnTo>
                    <a:pt x="223" y="97"/>
                  </a:lnTo>
                  <a:lnTo>
                    <a:pt x="178" y="97"/>
                  </a:lnTo>
                  <a:lnTo>
                    <a:pt x="137" y="95"/>
                  </a:lnTo>
                  <a:lnTo>
                    <a:pt x="99" y="90"/>
                  </a:lnTo>
                  <a:lnTo>
                    <a:pt x="65" y="83"/>
                  </a:lnTo>
                  <a:lnTo>
                    <a:pt x="38" y="77"/>
                  </a:lnTo>
                  <a:lnTo>
                    <a:pt x="18" y="67"/>
                  </a:lnTo>
                  <a:lnTo>
                    <a:pt x="4" y="58"/>
                  </a:lnTo>
                  <a:lnTo>
                    <a:pt x="2" y="54"/>
                  </a:lnTo>
                  <a:lnTo>
                    <a:pt x="0" y="49"/>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74" name="Rectangle 24">
              <a:extLst>
                <a:ext uri="{FF2B5EF4-FFF2-40B4-BE49-F238E27FC236}">
                  <a16:creationId xmlns:a16="http://schemas.microsoft.com/office/drawing/2014/main" id="{691E6D84-38A8-4766-ADF4-0929C7030785}"/>
                </a:ext>
              </a:extLst>
            </p:cNvPr>
            <p:cNvSpPr>
              <a:spLocks noChangeArrowheads="1"/>
            </p:cNvSpPr>
            <p:nvPr/>
          </p:nvSpPr>
          <p:spPr bwMode="auto">
            <a:xfrm>
              <a:off x="4576" y="1805"/>
              <a:ext cx="447"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5" name="Rectangle 25">
              <a:extLst>
                <a:ext uri="{FF2B5EF4-FFF2-40B4-BE49-F238E27FC236}">
                  <a16:creationId xmlns:a16="http://schemas.microsoft.com/office/drawing/2014/main" id="{27C57BB7-C524-42A7-B7CF-257992B4867C}"/>
                </a:ext>
              </a:extLst>
            </p:cNvPr>
            <p:cNvSpPr>
              <a:spLocks noChangeArrowheads="1"/>
            </p:cNvSpPr>
            <p:nvPr/>
          </p:nvSpPr>
          <p:spPr bwMode="auto">
            <a:xfrm>
              <a:off x="4576" y="1805"/>
              <a:ext cx="447" cy="122"/>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76" name="Rectangle 26">
              <a:extLst>
                <a:ext uri="{FF2B5EF4-FFF2-40B4-BE49-F238E27FC236}">
                  <a16:creationId xmlns:a16="http://schemas.microsoft.com/office/drawing/2014/main" id="{86EB9E2C-59F3-40CF-A574-B2256F53677C}"/>
                </a:ext>
              </a:extLst>
            </p:cNvPr>
            <p:cNvSpPr>
              <a:spLocks noChangeArrowheads="1"/>
            </p:cNvSpPr>
            <p:nvPr/>
          </p:nvSpPr>
          <p:spPr bwMode="auto">
            <a:xfrm>
              <a:off x="4659" y="1802"/>
              <a:ext cx="27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Cycling</a:t>
              </a:r>
              <a:endParaRPr lang="en-US" altLang="en-US" dirty="0"/>
            </a:p>
          </p:txBody>
        </p:sp>
        <p:sp>
          <p:nvSpPr>
            <p:cNvPr id="77" name="Freeform 27">
              <a:extLst>
                <a:ext uri="{FF2B5EF4-FFF2-40B4-BE49-F238E27FC236}">
                  <a16:creationId xmlns:a16="http://schemas.microsoft.com/office/drawing/2014/main" id="{51F927DC-1457-4A9F-9270-8BA604310D33}"/>
                </a:ext>
              </a:extLst>
            </p:cNvPr>
            <p:cNvSpPr>
              <a:spLocks/>
            </p:cNvSpPr>
            <p:nvPr/>
          </p:nvSpPr>
          <p:spPr bwMode="auto">
            <a:xfrm>
              <a:off x="4576" y="3040"/>
              <a:ext cx="447" cy="445"/>
            </a:xfrm>
            <a:custGeom>
              <a:avLst/>
              <a:gdLst>
                <a:gd name="T0" fmla="*/ 0 w 447"/>
                <a:gd name="T1" fmla="*/ 395 h 445"/>
                <a:gd name="T2" fmla="*/ 2 w 447"/>
                <a:gd name="T3" fmla="*/ 399 h 445"/>
                <a:gd name="T4" fmla="*/ 4 w 447"/>
                <a:gd name="T5" fmla="*/ 404 h 445"/>
                <a:gd name="T6" fmla="*/ 18 w 447"/>
                <a:gd name="T7" fmla="*/ 413 h 445"/>
                <a:gd name="T8" fmla="*/ 38 w 447"/>
                <a:gd name="T9" fmla="*/ 422 h 445"/>
                <a:gd name="T10" fmla="*/ 65 w 447"/>
                <a:gd name="T11" fmla="*/ 429 h 445"/>
                <a:gd name="T12" fmla="*/ 99 w 447"/>
                <a:gd name="T13" fmla="*/ 436 h 445"/>
                <a:gd name="T14" fmla="*/ 137 w 447"/>
                <a:gd name="T15" fmla="*/ 440 h 445"/>
                <a:gd name="T16" fmla="*/ 178 w 447"/>
                <a:gd name="T17" fmla="*/ 442 h 445"/>
                <a:gd name="T18" fmla="*/ 223 w 447"/>
                <a:gd name="T19" fmla="*/ 445 h 445"/>
                <a:gd name="T20" fmla="*/ 268 w 447"/>
                <a:gd name="T21" fmla="*/ 442 h 445"/>
                <a:gd name="T22" fmla="*/ 309 w 447"/>
                <a:gd name="T23" fmla="*/ 440 h 445"/>
                <a:gd name="T24" fmla="*/ 348 w 447"/>
                <a:gd name="T25" fmla="*/ 436 h 445"/>
                <a:gd name="T26" fmla="*/ 381 w 447"/>
                <a:gd name="T27" fmla="*/ 429 h 445"/>
                <a:gd name="T28" fmla="*/ 409 w 447"/>
                <a:gd name="T29" fmla="*/ 422 h 445"/>
                <a:gd name="T30" fmla="*/ 429 w 447"/>
                <a:gd name="T31" fmla="*/ 413 h 445"/>
                <a:gd name="T32" fmla="*/ 442 w 447"/>
                <a:gd name="T33" fmla="*/ 404 h 445"/>
                <a:gd name="T34" fmla="*/ 445 w 447"/>
                <a:gd name="T35" fmla="*/ 399 h 445"/>
                <a:gd name="T36" fmla="*/ 447 w 447"/>
                <a:gd name="T37" fmla="*/ 395 h 445"/>
                <a:gd name="T38" fmla="*/ 447 w 447"/>
                <a:gd name="T39" fmla="*/ 395 h 445"/>
                <a:gd name="T40" fmla="*/ 447 w 447"/>
                <a:gd name="T41" fmla="*/ 0 h 445"/>
                <a:gd name="T42" fmla="*/ 0 w 447"/>
                <a:gd name="T43" fmla="*/ 0 h 445"/>
                <a:gd name="T44" fmla="*/ 0 w 447"/>
                <a:gd name="T45" fmla="*/ 395 h 445"/>
                <a:gd name="T46" fmla="*/ 0 w 447"/>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5"/>
                  </a:moveTo>
                  <a:lnTo>
                    <a:pt x="2" y="399"/>
                  </a:lnTo>
                  <a:lnTo>
                    <a:pt x="4" y="404"/>
                  </a:lnTo>
                  <a:lnTo>
                    <a:pt x="18" y="413"/>
                  </a:lnTo>
                  <a:lnTo>
                    <a:pt x="38" y="422"/>
                  </a:lnTo>
                  <a:lnTo>
                    <a:pt x="65" y="429"/>
                  </a:lnTo>
                  <a:lnTo>
                    <a:pt x="99" y="436"/>
                  </a:lnTo>
                  <a:lnTo>
                    <a:pt x="137" y="440"/>
                  </a:lnTo>
                  <a:lnTo>
                    <a:pt x="178" y="442"/>
                  </a:lnTo>
                  <a:lnTo>
                    <a:pt x="223" y="445"/>
                  </a:lnTo>
                  <a:lnTo>
                    <a:pt x="268" y="442"/>
                  </a:lnTo>
                  <a:lnTo>
                    <a:pt x="309" y="440"/>
                  </a:lnTo>
                  <a:lnTo>
                    <a:pt x="348" y="436"/>
                  </a:lnTo>
                  <a:lnTo>
                    <a:pt x="381" y="429"/>
                  </a:lnTo>
                  <a:lnTo>
                    <a:pt x="409" y="422"/>
                  </a:lnTo>
                  <a:lnTo>
                    <a:pt x="429" y="413"/>
                  </a:lnTo>
                  <a:lnTo>
                    <a:pt x="442" y="404"/>
                  </a:lnTo>
                  <a:lnTo>
                    <a:pt x="445" y="399"/>
                  </a:lnTo>
                  <a:lnTo>
                    <a:pt x="447" y="395"/>
                  </a:lnTo>
                  <a:lnTo>
                    <a:pt x="447" y="395"/>
                  </a:lnTo>
                  <a:lnTo>
                    <a:pt x="447"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8" name="Freeform 28">
              <a:extLst>
                <a:ext uri="{FF2B5EF4-FFF2-40B4-BE49-F238E27FC236}">
                  <a16:creationId xmlns:a16="http://schemas.microsoft.com/office/drawing/2014/main" id="{7830A5E4-35D4-4AC9-94B0-3DD991A8A481}"/>
                </a:ext>
              </a:extLst>
            </p:cNvPr>
            <p:cNvSpPr>
              <a:spLocks/>
            </p:cNvSpPr>
            <p:nvPr/>
          </p:nvSpPr>
          <p:spPr bwMode="auto">
            <a:xfrm>
              <a:off x="4576" y="3040"/>
              <a:ext cx="447" cy="445"/>
            </a:xfrm>
            <a:custGeom>
              <a:avLst/>
              <a:gdLst>
                <a:gd name="T0" fmla="*/ 0 w 447"/>
                <a:gd name="T1" fmla="*/ 395 h 445"/>
                <a:gd name="T2" fmla="*/ 2 w 447"/>
                <a:gd name="T3" fmla="*/ 399 h 445"/>
                <a:gd name="T4" fmla="*/ 4 w 447"/>
                <a:gd name="T5" fmla="*/ 404 h 445"/>
                <a:gd name="T6" fmla="*/ 18 w 447"/>
                <a:gd name="T7" fmla="*/ 413 h 445"/>
                <a:gd name="T8" fmla="*/ 38 w 447"/>
                <a:gd name="T9" fmla="*/ 422 h 445"/>
                <a:gd name="T10" fmla="*/ 65 w 447"/>
                <a:gd name="T11" fmla="*/ 429 h 445"/>
                <a:gd name="T12" fmla="*/ 99 w 447"/>
                <a:gd name="T13" fmla="*/ 436 h 445"/>
                <a:gd name="T14" fmla="*/ 137 w 447"/>
                <a:gd name="T15" fmla="*/ 440 h 445"/>
                <a:gd name="T16" fmla="*/ 178 w 447"/>
                <a:gd name="T17" fmla="*/ 442 h 445"/>
                <a:gd name="T18" fmla="*/ 223 w 447"/>
                <a:gd name="T19" fmla="*/ 445 h 445"/>
                <a:gd name="T20" fmla="*/ 268 w 447"/>
                <a:gd name="T21" fmla="*/ 442 h 445"/>
                <a:gd name="T22" fmla="*/ 309 w 447"/>
                <a:gd name="T23" fmla="*/ 440 h 445"/>
                <a:gd name="T24" fmla="*/ 348 w 447"/>
                <a:gd name="T25" fmla="*/ 436 h 445"/>
                <a:gd name="T26" fmla="*/ 381 w 447"/>
                <a:gd name="T27" fmla="*/ 429 h 445"/>
                <a:gd name="T28" fmla="*/ 409 w 447"/>
                <a:gd name="T29" fmla="*/ 422 h 445"/>
                <a:gd name="T30" fmla="*/ 429 w 447"/>
                <a:gd name="T31" fmla="*/ 413 h 445"/>
                <a:gd name="T32" fmla="*/ 442 w 447"/>
                <a:gd name="T33" fmla="*/ 404 h 445"/>
                <a:gd name="T34" fmla="*/ 445 w 447"/>
                <a:gd name="T35" fmla="*/ 399 h 445"/>
                <a:gd name="T36" fmla="*/ 447 w 447"/>
                <a:gd name="T37" fmla="*/ 395 h 445"/>
                <a:gd name="T38" fmla="*/ 447 w 447"/>
                <a:gd name="T39" fmla="*/ 395 h 445"/>
                <a:gd name="T40" fmla="*/ 447 w 447"/>
                <a:gd name="T41" fmla="*/ 0 h 445"/>
                <a:gd name="T42" fmla="*/ 0 w 447"/>
                <a:gd name="T43" fmla="*/ 0 h 445"/>
                <a:gd name="T44" fmla="*/ 0 w 447"/>
                <a:gd name="T45" fmla="*/ 395 h 445"/>
                <a:gd name="T46" fmla="*/ 0 w 447"/>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5"/>
                  </a:moveTo>
                  <a:lnTo>
                    <a:pt x="2" y="399"/>
                  </a:lnTo>
                  <a:lnTo>
                    <a:pt x="4" y="404"/>
                  </a:lnTo>
                  <a:lnTo>
                    <a:pt x="18" y="413"/>
                  </a:lnTo>
                  <a:lnTo>
                    <a:pt x="38" y="422"/>
                  </a:lnTo>
                  <a:lnTo>
                    <a:pt x="65" y="429"/>
                  </a:lnTo>
                  <a:lnTo>
                    <a:pt x="99" y="436"/>
                  </a:lnTo>
                  <a:lnTo>
                    <a:pt x="137" y="440"/>
                  </a:lnTo>
                  <a:lnTo>
                    <a:pt x="178" y="442"/>
                  </a:lnTo>
                  <a:lnTo>
                    <a:pt x="223" y="445"/>
                  </a:lnTo>
                  <a:lnTo>
                    <a:pt x="268" y="442"/>
                  </a:lnTo>
                  <a:lnTo>
                    <a:pt x="309" y="440"/>
                  </a:lnTo>
                  <a:lnTo>
                    <a:pt x="348" y="436"/>
                  </a:lnTo>
                  <a:lnTo>
                    <a:pt x="381" y="429"/>
                  </a:lnTo>
                  <a:lnTo>
                    <a:pt x="409" y="422"/>
                  </a:lnTo>
                  <a:lnTo>
                    <a:pt x="429" y="413"/>
                  </a:lnTo>
                  <a:lnTo>
                    <a:pt x="442" y="404"/>
                  </a:lnTo>
                  <a:lnTo>
                    <a:pt x="445" y="399"/>
                  </a:lnTo>
                  <a:lnTo>
                    <a:pt x="447" y="395"/>
                  </a:lnTo>
                  <a:lnTo>
                    <a:pt x="447" y="395"/>
                  </a:lnTo>
                  <a:lnTo>
                    <a:pt x="447"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79" name="Freeform 29">
              <a:extLst>
                <a:ext uri="{FF2B5EF4-FFF2-40B4-BE49-F238E27FC236}">
                  <a16:creationId xmlns:a16="http://schemas.microsoft.com/office/drawing/2014/main" id="{C6AB62AC-67F6-4906-9851-661A78E89F65}"/>
                </a:ext>
              </a:extLst>
            </p:cNvPr>
            <p:cNvSpPr>
              <a:spLocks/>
            </p:cNvSpPr>
            <p:nvPr/>
          </p:nvSpPr>
          <p:spPr bwMode="auto">
            <a:xfrm>
              <a:off x="4576" y="2990"/>
              <a:ext cx="447" cy="99"/>
            </a:xfrm>
            <a:custGeom>
              <a:avLst/>
              <a:gdLst>
                <a:gd name="T0" fmla="*/ 0 w 447"/>
                <a:gd name="T1" fmla="*/ 50 h 99"/>
                <a:gd name="T2" fmla="*/ 2 w 447"/>
                <a:gd name="T3" fmla="*/ 45 h 99"/>
                <a:gd name="T4" fmla="*/ 4 w 447"/>
                <a:gd name="T5" fmla="*/ 39 h 99"/>
                <a:gd name="T6" fmla="*/ 18 w 447"/>
                <a:gd name="T7" fmla="*/ 29 h 99"/>
                <a:gd name="T8" fmla="*/ 38 w 447"/>
                <a:gd name="T9" fmla="*/ 23 h 99"/>
                <a:gd name="T10" fmla="*/ 65 w 447"/>
                <a:gd name="T11" fmla="*/ 14 h 99"/>
                <a:gd name="T12" fmla="*/ 99 w 447"/>
                <a:gd name="T13" fmla="*/ 9 h 99"/>
                <a:gd name="T14" fmla="*/ 137 w 447"/>
                <a:gd name="T15" fmla="*/ 5 h 99"/>
                <a:gd name="T16" fmla="*/ 178 w 447"/>
                <a:gd name="T17" fmla="*/ 0 h 99"/>
                <a:gd name="T18" fmla="*/ 223 w 447"/>
                <a:gd name="T19" fmla="*/ 0 h 99"/>
                <a:gd name="T20" fmla="*/ 268 w 447"/>
                <a:gd name="T21" fmla="*/ 0 h 99"/>
                <a:gd name="T22" fmla="*/ 309 w 447"/>
                <a:gd name="T23" fmla="*/ 5 h 99"/>
                <a:gd name="T24" fmla="*/ 348 w 447"/>
                <a:gd name="T25" fmla="*/ 9 h 99"/>
                <a:gd name="T26" fmla="*/ 381 w 447"/>
                <a:gd name="T27" fmla="*/ 14 h 99"/>
                <a:gd name="T28" fmla="*/ 409 w 447"/>
                <a:gd name="T29" fmla="*/ 23 h 99"/>
                <a:gd name="T30" fmla="*/ 429 w 447"/>
                <a:gd name="T31" fmla="*/ 29 h 99"/>
                <a:gd name="T32" fmla="*/ 442 w 447"/>
                <a:gd name="T33" fmla="*/ 39 h 99"/>
                <a:gd name="T34" fmla="*/ 445 w 447"/>
                <a:gd name="T35" fmla="*/ 45 h 99"/>
                <a:gd name="T36" fmla="*/ 447 w 447"/>
                <a:gd name="T37" fmla="*/ 50 h 99"/>
                <a:gd name="T38" fmla="*/ 445 w 447"/>
                <a:gd name="T39" fmla="*/ 54 h 99"/>
                <a:gd name="T40" fmla="*/ 442 w 447"/>
                <a:gd name="T41" fmla="*/ 59 h 99"/>
                <a:gd name="T42" fmla="*/ 429 w 447"/>
                <a:gd name="T43" fmla="*/ 68 h 99"/>
                <a:gd name="T44" fmla="*/ 409 w 447"/>
                <a:gd name="T45" fmla="*/ 77 h 99"/>
                <a:gd name="T46" fmla="*/ 381 w 447"/>
                <a:gd name="T47" fmla="*/ 84 h 99"/>
                <a:gd name="T48" fmla="*/ 348 w 447"/>
                <a:gd name="T49" fmla="*/ 90 h 99"/>
                <a:gd name="T50" fmla="*/ 309 w 447"/>
                <a:gd name="T51" fmla="*/ 95 h 99"/>
                <a:gd name="T52" fmla="*/ 268 w 447"/>
                <a:gd name="T53" fmla="*/ 97 h 99"/>
                <a:gd name="T54" fmla="*/ 223 w 447"/>
                <a:gd name="T55" fmla="*/ 99 h 99"/>
                <a:gd name="T56" fmla="*/ 178 w 447"/>
                <a:gd name="T57" fmla="*/ 97 h 99"/>
                <a:gd name="T58" fmla="*/ 137 w 447"/>
                <a:gd name="T59" fmla="*/ 95 h 99"/>
                <a:gd name="T60" fmla="*/ 99 w 447"/>
                <a:gd name="T61" fmla="*/ 90 h 99"/>
                <a:gd name="T62" fmla="*/ 65 w 447"/>
                <a:gd name="T63" fmla="*/ 84 h 99"/>
                <a:gd name="T64" fmla="*/ 38 w 447"/>
                <a:gd name="T65" fmla="*/ 77 h 99"/>
                <a:gd name="T66" fmla="*/ 18 w 447"/>
                <a:gd name="T67" fmla="*/ 68 h 99"/>
                <a:gd name="T68" fmla="*/ 4 w 447"/>
                <a:gd name="T69" fmla="*/ 59 h 99"/>
                <a:gd name="T70" fmla="*/ 2 w 447"/>
                <a:gd name="T71" fmla="*/ 54 h 99"/>
                <a:gd name="T72" fmla="*/ 0 w 447"/>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9">
                  <a:moveTo>
                    <a:pt x="0" y="50"/>
                  </a:moveTo>
                  <a:lnTo>
                    <a:pt x="2" y="45"/>
                  </a:lnTo>
                  <a:lnTo>
                    <a:pt x="4" y="39"/>
                  </a:lnTo>
                  <a:lnTo>
                    <a:pt x="18" y="29"/>
                  </a:lnTo>
                  <a:lnTo>
                    <a:pt x="38" y="23"/>
                  </a:lnTo>
                  <a:lnTo>
                    <a:pt x="65" y="14"/>
                  </a:lnTo>
                  <a:lnTo>
                    <a:pt x="99" y="9"/>
                  </a:lnTo>
                  <a:lnTo>
                    <a:pt x="137" y="5"/>
                  </a:lnTo>
                  <a:lnTo>
                    <a:pt x="178" y="0"/>
                  </a:lnTo>
                  <a:lnTo>
                    <a:pt x="223" y="0"/>
                  </a:lnTo>
                  <a:lnTo>
                    <a:pt x="268" y="0"/>
                  </a:lnTo>
                  <a:lnTo>
                    <a:pt x="309" y="5"/>
                  </a:lnTo>
                  <a:lnTo>
                    <a:pt x="348" y="9"/>
                  </a:lnTo>
                  <a:lnTo>
                    <a:pt x="381" y="14"/>
                  </a:lnTo>
                  <a:lnTo>
                    <a:pt x="409" y="23"/>
                  </a:lnTo>
                  <a:lnTo>
                    <a:pt x="429" y="29"/>
                  </a:lnTo>
                  <a:lnTo>
                    <a:pt x="442" y="39"/>
                  </a:lnTo>
                  <a:lnTo>
                    <a:pt x="445" y="45"/>
                  </a:lnTo>
                  <a:lnTo>
                    <a:pt x="447" y="50"/>
                  </a:lnTo>
                  <a:lnTo>
                    <a:pt x="445" y="54"/>
                  </a:lnTo>
                  <a:lnTo>
                    <a:pt x="442" y="59"/>
                  </a:lnTo>
                  <a:lnTo>
                    <a:pt x="429" y="68"/>
                  </a:lnTo>
                  <a:lnTo>
                    <a:pt x="409" y="77"/>
                  </a:lnTo>
                  <a:lnTo>
                    <a:pt x="381" y="84"/>
                  </a:lnTo>
                  <a:lnTo>
                    <a:pt x="348" y="90"/>
                  </a:lnTo>
                  <a:lnTo>
                    <a:pt x="309" y="95"/>
                  </a:lnTo>
                  <a:lnTo>
                    <a:pt x="268" y="97"/>
                  </a:lnTo>
                  <a:lnTo>
                    <a:pt x="223" y="99"/>
                  </a:lnTo>
                  <a:lnTo>
                    <a:pt x="178" y="97"/>
                  </a:lnTo>
                  <a:lnTo>
                    <a:pt x="137" y="95"/>
                  </a:lnTo>
                  <a:lnTo>
                    <a:pt x="99" y="90"/>
                  </a:lnTo>
                  <a:lnTo>
                    <a:pt x="65" y="84"/>
                  </a:lnTo>
                  <a:lnTo>
                    <a:pt x="38" y="77"/>
                  </a:lnTo>
                  <a:lnTo>
                    <a:pt x="18" y="68"/>
                  </a:lnTo>
                  <a:lnTo>
                    <a:pt x="4" y="59"/>
                  </a:lnTo>
                  <a:lnTo>
                    <a:pt x="2"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0" name="Freeform 30">
              <a:extLst>
                <a:ext uri="{FF2B5EF4-FFF2-40B4-BE49-F238E27FC236}">
                  <a16:creationId xmlns:a16="http://schemas.microsoft.com/office/drawing/2014/main" id="{C34FF2D2-525B-4D65-8D28-84369A5DF083}"/>
                </a:ext>
              </a:extLst>
            </p:cNvPr>
            <p:cNvSpPr>
              <a:spLocks/>
            </p:cNvSpPr>
            <p:nvPr/>
          </p:nvSpPr>
          <p:spPr bwMode="auto">
            <a:xfrm>
              <a:off x="4576" y="2990"/>
              <a:ext cx="447" cy="99"/>
            </a:xfrm>
            <a:custGeom>
              <a:avLst/>
              <a:gdLst>
                <a:gd name="T0" fmla="*/ 0 w 447"/>
                <a:gd name="T1" fmla="*/ 50 h 99"/>
                <a:gd name="T2" fmla="*/ 2 w 447"/>
                <a:gd name="T3" fmla="*/ 45 h 99"/>
                <a:gd name="T4" fmla="*/ 4 w 447"/>
                <a:gd name="T5" fmla="*/ 39 h 99"/>
                <a:gd name="T6" fmla="*/ 18 w 447"/>
                <a:gd name="T7" fmla="*/ 29 h 99"/>
                <a:gd name="T8" fmla="*/ 38 w 447"/>
                <a:gd name="T9" fmla="*/ 23 h 99"/>
                <a:gd name="T10" fmla="*/ 65 w 447"/>
                <a:gd name="T11" fmla="*/ 14 h 99"/>
                <a:gd name="T12" fmla="*/ 99 w 447"/>
                <a:gd name="T13" fmla="*/ 9 h 99"/>
                <a:gd name="T14" fmla="*/ 137 w 447"/>
                <a:gd name="T15" fmla="*/ 5 h 99"/>
                <a:gd name="T16" fmla="*/ 178 w 447"/>
                <a:gd name="T17" fmla="*/ 0 h 99"/>
                <a:gd name="T18" fmla="*/ 223 w 447"/>
                <a:gd name="T19" fmla="*/ 0 h 99"/>
                <a:gd name="T20" fmla="*/ 268 w 447"/>
                <a:gd name="T21" fmla="*/ 0 h 99"/>
                <a:gd name="T22" fmla="*/ 309 w 447"/>
                <a:gd name="T23" fmla="*/ 5 h 99"/>
                <a:gd name="T24" fmla="*/ 348 w 447"/>
                <a:gd name="T25" fmla="*/ 9 h 99"/>
                <a:gd name="T26" fmla="*/ 381 w 447"/>
                <a:gd name="T27" fmla="*/ 14 h 99"/>
                <a:gd name="T28" fmla="*/ 409 w 447"/>
                <a:gd name="T29" fmla="*/ 23 h 99"/>
                <a:gd name="T30" fmla="*/ 429 w 447"/>
                <a:gd name="T31" fmla="*/ 29 h 99"/>
                <a:gd name="T32" fmla="*/ 442 w 447"/>
                <a:gd name="T33" fmla="*/ 39 h 99"/>
                <a:gd name="T34" fmla="*/ 445 w 447"/>
                <a:gd name="T35" fmla="*/ 45 h 99"/>
                <a:gd name="T36" fmla="*/ 447 w 447"/>
                <a:gd name="T37" fmla="*/ 50 h 99"/>
                <a:gd name="T38" fmla="*/ 445 w 447"/>
                <a:gd name="T39" fmla="*/ 54 h 99"/>
                <a:gd name="T40" fmla="*/ 442 w 447"/>
                <a:gd name="T41" fmla="*/ 59 h 99"/>
                <a:gd name="T42" fmla="*/ 429 w 447"/>
                <a:gd name="T43" fmla="*/ 68 h 99"/>
                <a:gd name="T44" fmla="*/ 409 w 447"/>
                <a:gd name="T45" fmla="*/ 77 h 99"/>
                <a:gd name="T46" fmla="*/ 381 w 447"/>
                <a:gd name="T47" fmla="*/ 84 h 99"/>
                <a:gd name="T48" fmla="*/ 348 w 447"/>
                <a:gd name="T49" fmla="*/ 90 h 99"/>
                <a:gd name="T50" fmla="*/ 309 w 447"/>
                <a:gd name="T51" fmla="*/ 95 h 99"/>
                <a:gd name="T52" fmla="*/ 268 w 447"/>
                <a:gd name="T53" fmla="*/ 97 h 99"/>
                <a:gd name="T54" fmla="*/ 223 w 447"/>
                <a:gd name="T55" fmla="*/ 99 h 99"/>
                <a:gd name="T56" fmla="*/ 178 w 447"/>
                <a:gd name="T57" fmla="*/ 97 h 99"/>
                <a:gd name="T58" fmla="*/ 137 w 447"/>
                <a:gd name="T59" fmla="*/ 95 h 99"/>
                <a:gd name="T60" fmla="*/ 99 w 447"/>
                <a:gd name="T61" fmla="*/ 90 h 99"/>
                <a:gd name="T62" fmla="*/ 65 w 447"/>
                <a:gd name="T63" fmla="*/ 84 h 99"/>
                <a:gd name="T64" fmla="*/ 38 w 447"/>
                <a:gd name="T65" fmla="*/ 77 h 99"/>
                <a:gd name="T66" fmla="*/ 18 w 447"/>
                <a:gd name="T67" fmla="*/ 68 h 99"/>
                <a:gd name="T68" fmla="*/ 4 w 447"/>
                <a:gd name="T69" fmla="*/ 59 h 99"/>
                <a:gd name="T70" fmla="*/ 2 w 447"/>
                <a:gd name="T71" fmla="*/ 54 h 99"/>
                <a:gd name="T72" fmla="*/ 0 w 447"/>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9">
                  <a:moveTo>
                    <a:pt x="0" y="50"/>
                  </a:moveTo>
                  <a:lnTo>
                    <a:pt x="2" y="45"/>
                  </a:lnTo>
                  <a:lnTo>
                    <a:pt x="4" y="39"/>
                  </a:lnTo>
                  <a:lnTo>
                    <a:pt x="18" y="29"/>
                  </a:lnTo>
                  <a:lnTo>
                    <a:pt x="38" y="23"/>
                  </a:lnTo>
                  <a:lnTo>
                    <a:pt x="65" y="14"/>
                  </a:lnTo>
                  <a:lnTo>
                    <a:pt x="99" y="9"/>
                  </a:lnTo>
                  <a:lnTo>
                    <a:pt x="137" y="5"/>
                  </a:lnTo>
                  <a:lnTo>
                    <a:pt x="178" y="0"/>
                  </a:lnTo>
                  <a:lnTo>
                    <a:pt x="223" y="0"/>
                  </a:lnTo>
                  <a:lnTo>
                    <a:pt x="268" y="0"/>
                  </a:lnTo>
                  <a:lnTo>
                    <a:pt x="309" y="5"/>
                  </a:lnTo>
                  <a:lnTo>
                    <a:pt x="348" y="9"/>
                  </a:lnTo>
                  <a:lnTo>
                    <a:pt x="381" y="14"/>
                  </a:lnTo>
                  <a:lnTo>
                    <a:pt x="409" y="23"/>
                  </a:lnTo>
                  <a:lnTo>
                    <a:pt x="429" y="29"/>
                  </a:lnTo>
                  <a:lnTo>
                    <a:pt x="442" y="39"/>
                  </a:lnTo>
                  <a:lnTo>
                    <a:pt x="445" y="45"/>
                  </a:lnTo>
                  <a:lnTo>
                    <a:pt x="447" y="50"/>
                  </a:lnTo>
                  <a:lnTo>
                    <a:pt x="445" y="54"/>
                  </a:lnTo>
                  <a:lnTo>
                    <a:pt x="442" y="59"/>
                  </a:lnTo>
                  <a:lnTo>
                    <a:pt x="429" y="68"/>
                  </a:lnTo>
                  <a:lnTo>
                    <a:pt x="409" y="77"/>
                  </a:lnTo>
                  <a:lnTo>
                    <a:pt x="381" y="84"/>
                  </a:lnTo>
                  <a:lnTo>
                    <a:pt x="348" y="90"/>
                  </a:lnTo>
                  <a:lnTo>
                    <a:pt x="309" y="95"/>
                  </a:lnTo>
                  <a:lnTo>
                    <a:pt x="268" y="97"/>
                  </a:lnTo>
                  <a:lnTo>
                    <a:pt x="223" y="99"/>
                  </a:lnTo>
                  <a:lnTo>
                    <a:pt x="178" y="97"/>
                  </a:lnTo>
                  <a:lnTo>
                    <a:pt x="137" y="95"/>
                  </a:lnTo>
                  <a:lnTo>
                    <a:pt x="99" y="90"/>
                  </a:lnTo>
                  <a:lnTo>
                    <a:pt x="65" y="84"/>
                  </a:lnTo>
                  <a:lnTo>
                    <a:pt x="38" y="77"/>
                  </a:lnTo>
                  <a:lnTo>
                    <a:pt x="18" y="68"/>
                  </a:lnTo>
                  <a:lnTo>
                    <a:pt x="4" y="59"/>
                  </a:lnTo>
                  <a:lnTo>
                    <a:pt x="2"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81" name="Rectangle 31">
              <a:extLst>
                <a:ext uri="{FF2B5EF4-FFF2-40B4-BE49-F238E27FC236}">
                  <a16:creationId xmlns:a16="http://schemas.microsoft.com/office/drawing/2014/main" id="{F931CD1B-940C-4D51-AD9A-224E304842E1}"/>
                </a:ext>
              </a:extLst>
            </p:cNvPr>
            <p:cNvSpPr>
              <a:spLocks noChangeArrowheads="1"/>
            </p:cNvSpPr>
            <p:nvPr/>
          </p:nvSpPr>
          <p:spPr bwMode="auto">
            <a:xfrm>
              <a:off x="4576" y="3139"/>
              <a:ext cx="447"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2" name="Rectangle 32">
              <a:extLst>
                <a:ext uri="{FF2B5EF4-FFF2-40B4-BE49-F238E27FC236}">
                  <a16:creationId xmlns:a16="http://schemas.microsoft.com/office/drawing/2014/main" id="{FBBB0E88-47CC-4C54-B549-C486A48BA010}"/>
                </a:ext>
              </a:extLst>
            </p:cNvPr>
            <p:cNvSpPr>
              <a:spLocks noChangeArrowheads="1"/>
            </p:cNvSpPr>
            <p:nvPr/>
          </p:nvSpPr>
          <p:spPr bwMode="auto">
            <a:xfrm>
              <a:off x="4576" y="3139"/>
              <a:ext cx="447"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83" name="Rectangle 33">
              <a:extLst>
                <a:ext uri="{FF2B5EF4-FFF2-40B4-BE49-F238E27FC236}">
                  <a16:creationId xmlns:a16="http://schemas.microsoft.com/office/drawing/2014/main" id="{A49649F8-8D23-4CD7-A6DA-E412CF5414AF}"/>
                </a:ext>
              </a:extLst>
            </p:cNvPr>
            <p:cNvSpPr>
              <a:spLocks noChangeArrowheads="1"/>
            </p:cNvSpPr>
            <p:nvPr/>
          </p:nvSpPr>
          <p:spPr bwMode="auto">
            <a:xfrm>
              <a:off x="4675" y="3136"/>
              <a:ext cx="2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Diving</a:t>
              </a:r>
              <a:endParaRPr lang="en-US" altLang="en-US" dirty="0"/>
            </a:p>
          </p:txBody>
        </p:sp>
        <p:sp>
          <p:nvSpPr>
            <p:cNvPr id="84" name="Freeform 34">
              <a:extLst>
                <a:ext uri="{FF2B5EF4-FFF2-40B4-BE49-F238E27FC236}">
                  <a16:creationId xmlns:a16="http://schemas.microsoft.com/office/drawing/2014/main" id="{E70500E0-C24D-414B-86F2-0701BBDC1719}"/>
                </a:ext>
              </a:extLst>
            </p:cNvPr>
            <p:cNvSpPr>
              <a:spLocks/>
            </p:cNvSpPr>
            <p:nvPr/>
          </p:nvSpPr>
          <p:spPr bwMode="auto">
            <a:xfrm>
              <a:off x="2659" y="3040"/>
              <a:ext cx="445" cy="445"/>
            </a:xfrm>
            <a:custGeom>
              <a:avLst/>
              <a:gdLst>
                <a:gd name="T0" fmla="*/ 0 w 445"/>
                <a:gd name="T1" fmla="*/ 395 h 445"/>
                <a:gd name="T2" fmla="*/ 0 w 445"/>
                <a:gd name="T3" fmla="*/ 399 h 445"/>
                <a:gd name="T4" fmla="*/ 5 w 445"/>
                <a:gd name="T5" fmla="*/ 404 h 445"/>
                <a:gd name="T6" fmla="*/ 16 w 445"/>
                <a:gd name="T7" fmla="*/ 413 h 445"/>
                <a:gd name="T8" fmla="*/ 39 w 445"/>
                <a:gd name="T9" fmla="*/ 422 h 445"/>
                <a:gd name="T10" fmla="*/ 66 w 445"/>
                <a:gd name="T11" fmla="*/ 429 h 445"/>
                <a:gd name="T12" fmla="*/ 97 w 445"/>
                <a:gd name="T13" fmla="*/ 436 h 445"/>
                <a:gd name="T14" fmla="*/ 136 w 445"/>
                <a:gd name="T15" fmla="*/ 440 h 445"/>
                <a:gd name="T16" fmla="*/ 177 w 445"/>
                <a:gd name="T17" fmla="*/ 442 h 445"/>
                <a:gd name="T18" fmla="*/ 222 w 445"/>
                <a:gd name="T19" fmla="*/ 445 h 445"/>
                <a:gd name="T20" fmla="*/ 267 w 445"/>
                <a:gd name="T21" fmla="*/ 442 h 445"/>
                <a:gd name="T22" fmla="*/ 310 w 445"/>
                <a:gd name="T23" fmla="*/ 440 h 445"/>
                <a:gd name="T24" fmla="*/ 346 w 445"/>
                <a:gd name="T25" fmla="*/ 436 h 445"/>
                <a:gd name="T26" fmla="*/ 380 w 445"/>
                <a:gd name="T27" fmla="*/ 429 h 445"/>
                <a:gd name="T28" fmla="*/ 407 w 445"/>
                <a:gd name="T29" fmla="*/ 422 h 445"/>
                <a:gd name="T30" fmla="*/ 427 w 445"/>
                <a:gd name="T31" fmla="*/ 413 h 445"/>
                <a:gd name="T32" fmla="*/ 441 w 445"/>
                <a:gd name="T33" fmla="*/ 404 h 445"/>
                <a:gd name="T34" fmla="*/ 443 w 445"/>
                <a:gd name="T35" fmla="*/ 399 h 445"/>
                <a:gd name="T36" fmla="*/ 445 w 445"/>
                <a:gd name="T37" fmla="*/ 395 h 445"/>
                <a:gd name="T38" fmla="*/ 445 w 445"/>
                <a:gd name="T39" fmla="*/ 395 h 445"/>
                <a:gd name="T40" fmla="*/ 445 w 445"/>
                <a:gd name="T41" fmla="*/ 0 h 445"/>
                <a:gd name="T42" fmla="*/ 0 w 445"/>
                <a:gd name="T43" fmla="*/ 0 h 445"/>
                <a:gd name="T44" fmla="*/ 0 w 445"/>
                <a:gd name="T45" fmla="*/ 395 h 445"/>
                <a:gd name="T46" fmla="*/ 0 w 445"/>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5"/>
                  </a:moveTo>
                  <a:lnTo>
                    <a:pt x="0" y="399"/>
                  </a:lnTo>
                  <a:lnTo>
                    <a:pt x="5" y="404"/>
                  </a:lnTo>
                  <a:lnTo>
                    <a:pt x="16" y="413"/>
                  </a:lnTo>
                  <a:lnTo>
                    <a:pt x="39" y="422"/>
                  </a:lnTo>
                  <a:lnTo>
                    <a:pt x="66" y="429"/>
                  </a:lnTo>
                  <a:lnTo>
                    <a:pt x="97" y="436"/>
                  </a:lnTo>
                  <a:lnTo>
                    <a:pt x="136" y="440"/>
                  </a:lnTo>
                  <a:lnTo>
                    <a:pt x="177" y="442"/>
                  </a:lnTo>
                  <a:lnTo>
                    <a:pt x="222" y="445"/>
                  </a:lnTo>
                  <a:lnTo>
                    <a:pt x="267" y="442"/>
                  </a:lnTo>
                  <a:lnTo>
                    <a:pt x="310" y="440"/>
                  </a:lnTo>
                  <a:lnTo>
                    <a:pt x="346" y="436"/>
                  </a:lnTo>
                  <a:lnTo>
                    <a:pt x="380" y="429"/>
                  </a:lnTo>
                  <a:lnTo>
                    <a:pt x="407" y="422"/>
                  </a:lnTo>
                  <a:lnTo>
                    <a:pt x="427" y="413"/>
                  </a:lnTo>
                  <a:lnTo>
                    <a:pt x="441" y="404"/>
                  </a:lnTo>
                  <a:lnTo>
                    <a:pt x="443" y="399"/>
                  </a:lnTo>
                  <a:lnTo>
                    <a:pt x="445" y="395"/>
                  </a:lnTo>
                  <a:lnTo>
                    <a:pt x="445" y="395"/>
                  </a:lnTo>
                  <a:lnTo>
                    <a:pt x="445"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5" name="Freeform 35">
              <a:extLst>
                <a:ext uri="{FF2B5EF4-FFF2-40B4-BE49-F238E27FC236}">
                  <a16:creationId xmlns:a16="http://schemas.microsoft.com/office/drawing/2014/main" id="{4FB52F20-73D3-4F44-A58E-433E7D1877CD}"/>
                </a:ext>
              </a:extLst>
            </p:cNvPr>
            <p:cNvSpPr>
              <a:spLocks/>
            </p:cNvSpPr>
            <p:nvPr/>
          </p:nvSpPr>
          <p:spPr bwMode="auto">
            <a:xfrm>
              <a:off x="2659" y="3040"/>
              <a:ext cx="445" cy="445"/>
            </a:xfrm>
            <a:custGeom>
              <a:avLst/>
              <a:gdLst>
                <a:gd name="T0" fmla="*/ 0 w 445"/>
                <a:gd name="T1" fmla="*/ 395 h 445"/>
                <a:gd name="T2" fmla="*/ 0 w 445"/>
                <a:gd name="T3" fmla="*/ 399 h 445"/>
                <a:gd name="T4" fmla="*/ 5 w 445"/>
                <a:gd name="T5" fmla="*/ 404 h 445"/>
                <a:gd name="T6" fmla="*/ 16 w 445"/>
                <a:gd name="T7" fmla="*/ 413 h 445"/>
                <a:gd name="T8" fmla="*/ 39 w 445"/>
                <a:gd name="T9" fmla="*/ 422 h 445"/>
                <a:gd name="T10" fmla="*/ 66 w 445"/>
                <a:gd name="T11" fmla="*/ 429 h 445"/>
                <a:gd name="T12" fmla="*/ 97 w 445"/>
                <a:gd name="T13" fmla="*/ 436 h 445"/>
                <a:gd name="T14" fmla="*/ 136 w 445"/>
                <a:gd name="T15" fmla="*/ 440 h 445"/>
                <a:gd name="T16" fmla="*/ 177 w 445"/>
                <a:gd name="T17" fmla="*/ 442 h 445"/>
                <a:gd name="T18" fmla="*/ 222 w 445"/>
                <a:gd name="T19" fmla="*/ 445 h 445"/>
                <a:gd name="T20" fmla="*/ 267 w 445"/>
                <a:gd name="T21" fmla="*/ 442 h 445"/>
                <a:gd name="T22" fmla="*/ 310 w 445"/>
                <a:gd name="T23" fmla="*/ 440 h 445"/>
                <a:gd name="T24" fmla="*/ 346 w 445"/>
                <a:gd name="T25" fmla="*/ 436 h 445"/>
                <a:gd name="T26" fmla="*/ 380 w 445"/>
                <a:gd name="T27" fmla="*/ 429 h 445"/>
                <a:gd name="T28" fmla="*/ 407 w 445"/>
                <a:gd name="T29" fmla="*/ 422 h 445"/>
                <a:gd name="T30" fmla="*/ 427 w 445"/>
                <a:gd name="T31" fmla="*/ 413 h 445"/>
                <a:gd name="T32" fmla="*/ 441 w 445"/>
                <a:gd name="T33" fmla="*/ 404 h 445"/>
                <a:gd name="T34" fmla="*/ 443 w 445"/>
                <a:gd name="T35" fmla="*/ 399 h 445"/>
                <a:gd name="T36" fmla="*/ 445 w 445"/>
                <a:gd name="T37" fmla="*/ 395 h 445"/>
                <a:gd name="T38" fmla="*/ 445 w 445"/>
                <a:gd name="T39" fmla="*/ 395 h 445"/>
                <a:gd name="T40" fmla="*/ 445 w 445"/>
                <a:gd name="T41" fmla="*/ 0 h 445"/>
                <a:gd name="T42" fmla="*/ 0 w 445"/>
                <a:gd name="T43" fmla="*/ 0 h 445"/>
                <a:gd name="T44" fmla="*/ 0 w 445"/>
                <a:gd name="T45" fmla="*/ 395 h 445"/>
                <a:gd name="T46" fmla="*/ 0 w 445"/>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5"/>
                  </a:moveTo>
                  <a:lnTo>
                    <a:pt x="0" y="399"/>
                  </a:lnTo>
                  <a:lnTo>
                    <a:pt x="5" y="404"/>
                  </a:lnTo>
                  <a:lnTo>
                    <a:pt x="16" y="413"/>
                  </a:lnTo>
                  <a:lnTo>
                    <a:pt x="39" y="422"/>
                  </a:lnTo>
                  <a:lnTo>
                    <a:pt x="66" y="429"/>
                  </a:lnTo>
                  <a:lnTo>
                    <a:pt x="97" y="436"/>
                  </a:lnTo>
                  <a:lnTo>
                    <a:pt x="136" y="440"/>
                  </a:lnTo>
                  <a:lnTo>
                    <a:pt x="177" y="442"/>
                  </a:lnTo>
                  <a:lnTo>
                    <a:pt x="222" y="445"/>
                  </a:lnTo>
                  <a:lnTo>
                    <a:pt x="267" y="442"/>
                  </a:lnTo>
                  <a:lnTo>
                    <a:pt x="310" y="440"/>
                  </a:lnTo>
                  <a:lnTo>
                    <a:pt x="346" y="436"/>
                  </a:lnTo>
                  <a:lnTo>
                    <a:pt x="380" y="429"/>
                  </a:lnTo>
                  <a:lnTo>
                    <a:pt x="407" y="422"/>
                  </a:lnTo>
                  <a:lnTo>
                    <a:pt x="427" y="413"/>
                  </a:lnTo>
                  <a:lnTo>
                    <a:pt x="441" y="404"/>
                  </a:lnTo>
                  <a:lnTo>
                    <a:pt x="443" y="399"/>
                  </a:lnTo>
                  <a:lnTo>
                    <a:pt x="445" y="395"/>
                  </a:lnTo>
                  <a:lnTo>
                    <a:pt x="445" y="395"/>
                  </a:lnTo>
                  <a:lnTo>
                    <a:pt x="445"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86" name="Freeform 36">
              <a:extLst>
                <a:ext uri="{FF2B5EF4-FFF2-40B4-BE49-F238E27FC236}">
                  <a16:creationId xmlns:a16="http://schemas.microsoft.com/office/drawing/2014/main" id="{7E76705F-3746-4FE1-A689-D4C8D5657162}"/>
                </a:ext>
              </a:extLst>
            </p:cNvPr>
            <p:cNvSpPr>
              <a:spLocks/>
            </p:cNvSpPr>
            <p:nvPr/>
          </p:nvSpPr>
          <p:spPr bwMode="auto">
            <a:xfrm>
              <a:off x="2659" y="2990"/>
              <a:ext cx="445" cy="99"/>
            </a:xfrm>
            <a:custGeom>
              <a:avLst/>
              <a:gdLst>
                <a:gd name="T0" fmla="*/ 0 w 445"/>
                <a:gd name="T1" fmla="*/ 50 h 99"/>
                <a:gd name="T2" fmla="*/ 0 w 445"/>
                <a:gd name="T3" fmla="*/ 45 h 99"/>
                <a:gd name="T4" fmla="*/ 5 w 445"/>
                <a:gd name="T5" fmla="*/ 39 h 99"/>
                <a:gd name="T6" fmla="*/ 16 w 445"/>
                <a:gd name="T7" fmla="*/ 29 h 99"/>
                <a:gd name="T8" fmla="*/ 39 w 445"/>
                <a:gd name="T9" fmla="*/ 23 h 99"/>
                <a:gd name="T10" fmla="*/ 66 w 445"/>
                <a:gd name="T11" fmla="*/ 14 h 99"/>
                <a:gd name="T12" fmla="*/ 97 w 445"/>
                <a:gd name="T13" fmla="*/ 9 h 99"/>
                <a:gd name="T14" fmla="*/ 136 w 445"/>
                <a:gd name="T15" fmla="*/ 5 h 99"/>
                <a:gd name="T16" fmla="*/ 177 w 445"/>
                <a:gd name="T17" fmla="*/ 0 h 99"/>
                <a:gd name="T18" fmla="*/ 222 w 445"/>
                <a:gd name="T19" fmla="*/ 0 h 99"/>
                <a:gd name="T20" fmla="*/ 267 w 445"/>
                <a:gd name="T21" fmla="*/ 0 h 99"/>
                <a:gd name="T22" fmla="*/ 310 w 445"/>
                <a:gd name="T23" fmla="*/ 5 h 99"/>
                <a:gd name="T24" fmla="*/ 346 w 445"/>
                <a:gd name="T25" fmla="*/ 9 h 99"/>
                <a:gd name="T26" fmla="*/ 380 w 445"/>
                <a:gd name="T27" fmla="*/ 14 h 99"/>
                <a:gd name="T28" fmla="*/ 407 w 445"/>
                <a:gd name="T29" fmla="*/ 23 h 99"/>
                <a:gd name="T30" fmla="*/ 427 w 445"/>
                <a:gd name="T31" fmla="*/ 29 h 99"/>
                <a:gd name="T32" fmla="*/ 441 w 445"/>
                <a:gd name="T33" fmla="*/ 39 h 99"/>
                <a:gd name="T34" fmla="*/ 443 w 445"/>
                <a:gd name="T35" fmla="*/ 45 h 99"/>
                <a:gd name="T36" fmla="*/ 445 w 445"/>
                <a:gd name="T37" fmla="*/ 50 h 99"/>
                <a:gd name="T38" fmla="*/ 443 w 445"/>
                <a:gd name="T39" fmla="*/ 54 h 99"/>
                <a:gd name="T40" fmla="*/ 441 w 445"/>
                <a:gd name="T41" fmla="*/ 59 h 99"/>
                <a:gd name="T42" fmla="*/ 427 w 445"/>
                <a:gd name="T43" fmla="*/ 68 h 99"/>
                <a:gd name="T44" fmla="*/ 407 w 445"/>
                <a:gd name="T45" fmla="*/ 77 h 99"/>
                <a:gd name="T46" fmla="*/ 380 w 445"/>
                <a:gd name="T47" fmla="*/ 84 h 99"/>
                <a:gd name="T48" fmla="*/ 346 w 445"/>
                <a:gd name="T49" fmla="*/ 90 h 99"/>
                <a:gd name="T50" fmla="*/ 310 w 445"/>
                <a:gd name="T51" fmla="*/ 95 h 99"/>
                <a:gd name="T52" fmla="*/ 267 w 445"/>
                <a:gd name="T53" fmla="*/ 97 h 99"/>
                <a:gd name="T54" fmla="*/ 222 w 445"/>
                <a:gd name="T55" fmla="*/ 99 h 99"/>
                <a:gd name="T56" fmla="*/ 177 w 445"/>
                <a:gd name="T57" fmla="*/ 97 h 99"/>
                <a:gd name="T58" fmla="*/ 136 w 445"/>
                <a:gd name="T59" fmla="*/ 95 h 99"/>
                <a:gd name="T60" fmla="*/ 97 w 445"/>
                <a:gd name="T61" fmla="*/ 90 h 99"/>
                <a:gd name="T62" fmla="*/ 66 w 445"/>
                <a:gd name="T63" fmla="*/ 84 h 99"/>
                <a:gd name="T64" fmla="*/ 39 w 445"/>
                <a:gd name="T65" fmla="*/ 77 h 99"/>
                <a:gd name="T66" fmla="*/ 16 w 445"/>
                <a:gd name="T67" fmla="*/ 68 h 99"/>
                <a:gd name="T68" fmla="*/ 5 w 445"/>
                <a:gd name="T69" fmla="*/ 59 h 99"/>
                <a:gd name="T70" fmla="*/ 0 w 445"/>
                <a:gd name="T71" fmla="*/ 54 h 99"/>
                <a:gd name="T72" fmla="*/ 0 w 445"/>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9">
                  <a:moveTo>
                    <a:pt x="0" y="50"/>
                  </a:moveTo>
                  <a:lnTo>
                    <a:pt x="0" y="45"/>
                  </a:lnTo>
                  <a:lnTo>
                    <a:pt x="5" y="39"/>
                  </a:lnTo>
                  <a:lnTo>
                    <a:pt x="16" y="29"/>
                  </a:lnTo>
                  <a:lnTo>
                    <a:pt x="39" y="23"/>
                  </a:lnTo>
                  <a:lnTo>
                    <a:pt x="66" y="14"/>
                  </a:lnTo>
                  <a:lnTo>
                    <a:pt x="97" y="9"/>
                  </a:lnTo>
                  <a:lnTo>
                    <a:pt x="136" y="5"/>
                  </a:lnTo>
                  <a:lnTo>
                    <a:pt x="177" y="0"/>
                  </a:lnTo>
                  <a:lnTo>
                    <a:pt x="222" y="0"/>
                  </a:lnTo>
                  <a:lnTo>
                    <a:pt x="267" y="0"/>
                  </a:lnTo>
                  <a:lnTo>
                    <a:pt x="310" y="5"/>
                  </a:lnTo>
                  <a:lnTo>
                    <a:pt x="346" y="9"/>
                  </a:lnTo>
                  <a:lnTo>
                    <a:pt x="380" y="14"/>
                  </a:lnTo>
                  <a:lnTo>
                    <a:pt x="407" y="23"/>
                  </a:lnTo>
                  <a:lnTo>
                    <a:pt x="427" y="29"/>
                  </a:lnTo>
                  <a:lnTo>
                    <a:pt x="441" y="39"/>
                  </a:lnTo>
                  <a:lnTo>
                    <a:pt x="443" y="45"/>
                  </a:lnTo>
                  <a:lnTo>
                    <a:pt x="445" y="50"/>
                  </a:lnTo>
                  <a:lnTo>
                    <a:pt x="443" y="54"/>
                  </a:lnTo>
                  <a:lnTo>
                    <a:pt x="441" y="59"/>
                  </a:lnTo>
                  <a:lnTo>
                    <a:pt x="427" y="68"/>
                  </a:lnTo>
                  <a:lnTo>
                    <a:pt x="407" y="77"/>
                  </a:lnTo>
                  <a:lnTo>
                    <a:pt x="380" y="84"/>
                  </a:lnTo>
                  <a:lnTo>
                    <a:pt x="346" y="90"/>
                  </a:lnTo>
                  <a:lnTo>
                    <a:pt x="310" y="95"/>
                  </a:lnTo>
                  <a:lnTo>
                    <a:pt x="267" y="97"/>
                  </a:lnTo>
                  <a:lnTo>
                    <a:pt x="222" y="99"/>
                  </a:lnTo>
                  <a:lnTo>
                    <a:pt x="177" y="97"/>
                  </a:lnTo>
                  <a:lnTo>
                    <a:pt x="136" y="95"/>
                  </a:lnTo>
                  <a:lnTo>
                    <a:pt x="97" y="90"/>
                  </a:lnTo>
                  <a:lnTo>
                    <a:pt x="66" y="84"/>
                  </a:lnTo>
                  <a:lnTo>
                    <a:pt x="39" y="77"/>
                  </a:lnTo>
                  <a:lnTo>
                    <a:pt x="16" y="68"/>
                  </a:lnTo>
                  <a:lnTo>
                    <a:pt x="5" y="59"/>
                  </a:lnTo>
                  <a:lnTo>
                    <a:pt x="0"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7" name="Freeform 37">
              <a:extLst>
                <a:ext uri="{FF2B5EF4-FFF2-40B4-BE49-F238E27FC236}">
                  <a16:creationId xmlns:a16="http://schemas.microsoft.com/office/drawing/2014/main" id="{315044AB-1135-4983-92C1-F425E82D14AB}"/>
                </a:ext>
              </a:extLst>
            </p:cNvPr>
            <p:cNvSpPr>
              <a:spLocks/>
            </p:cNvSpPr>
            <p:nvPr/>
          </p:nvSpPr>
          <p:spPr bwMode="auto">
            <a:xfrm>
              <a:off x="2659" y="2990"/>
              <a:ext cx="445" cy="99"/>
            </a:xfrm>
            <a:custGeom>
              <a:avLst/>
              <a:gdLst>
                <a:gd name="T0" fmla="*/ 0 w 445"/>
                <a:gd name="T1" fmla="*/ 50 h 99"/>
                <a:gd name="T2" fmla="*/ 0 w 445"/>
                <a:gd name="T3" fmla="*/ 45 h 99"/>
                <a:gd name="T4" fmla="*/ 5 w 445"/>
                <a:gd name="T5" fmla="*/ 39 h 99"/>
                <a:gd name="T6" fmla="*/ 16 w 445"/>
                <a:gd name="T7" fmla="*/ 29 h 99"/>
                <a:gd name="T8" fmla="*/ 39 w 445"/>
                <a:gd name="T9" fmla="*/ 23 h 99"/>
                <a:gd name="T10" fmla="*/ 66 w 445"/>
                <a:gd name="T11" fmla="*/ 14 h 99"/>
                <a:gd name="T12" fmla="*/ 97 w 445"/>
                <a:gd name="T13" fmla="*/ 9 h 99"/>
                <a:gd name="T14" fmla="*/ 136 w 445"/>
                <a:gd name="T15" fmla="*/ 5 h 99"/>
                <a:gd name="T16" fmla="*/ 177 w 445"/>
                <a:gd name="T17" fmla="*/ 0 h 99"/>
                <a:gd name="T18" fmla="*/ 222 w 445"/>
                <a:gd name="T19" fmla="*/ 0 h 99"/>
                <a:gd name="T20" fmla="*/ 267 w 445"/>
                <a:gd name="T21" fmla="*/ 0 h 99"/>
                <a:gd name="T22" fmla="*/ 310 w 445"/>
                <a:gd name="T23" fmla="*/ 5 h 99"/>
                <a:gd name="T24" fmla="*/ 346 w 445"/>
                <a:gd name="T25" fmla="*/ 9 h 99"/>
                <a:gd name="T26" fmla="*/ 380 w 445"/>
                <a:gd name="T27" fmla="*/ 14 h 99"/>
                <a:gd name="T28" fmla="*/ 407 w 445"/>
                <a:gd name="T29" fmla="*/ 23 h 99"/>
                <a:gd name="T30" fmla="*/ 427 w 445"/>
                <a:gd name="T31" fmla="*/ 29 h 99"/>
                <a:gd name="T32" fmla="*/ 441 w 445"/>
                <a:gd name="T33" fmla="*/ 39 h 99"/>
                <a:gd name="T34" fmla="*/ 443 w 445"/>
                <a:gd name="T35" fmla="*/ 45 h 99"/>
                <a:gd name="T36" fmla="*/ 445 w 445"/>
                <a:gd name="T37" fmla="*/ 50 h 99"/>
                <a:gd name="T38" fmla="*/ 443 w 445"/>
                <a:gd name="T39" fmla="*/ 54 h 99"/>
                <a:gd name="T40" fmla="*/ 441 w 445"/>
                <a:gd name="T41" fmla="*/ 59 h 99"/>
                <a:gd name="T42" fmla="*/ 427 w 445"/>
                <a:gd name="T43" fmla="*/ 68 h 99"/>
                <a:gd name="T44" fmla="*/ 407 w 445"/>
                <a:gd name="T45" fmla="*/ 77 h 99"/>
                <a:gd name="T46" fmla="*/ 380 w 445"/>
                <a:gd name="T47" fmla="*/ 84 h 99"/>
                <a:gd name="T48" fmla="*/ 346 w 445"/>
                <a:gd name="T49" fmla="*/ 90 h 99"/>
                <a:gd name="T50" fmla="*/ 310 w 445"/>
                <a:gd name="T51" fmla="*/ 95 h 99"/>
                <a:gd name="T52" fmla="*/ 267 w 445"/>
                <a:gd name="T53" fmla="*/ 97 h 99"/>
                <a:gd name="T54" fmla="*/ 222 w 445"/>
                <a:gd name="T55" fmla="*/ 99 h 99"/>
                <a:gd name="T56" fmla="*/ 177 w 445"/>
                <a:gd name="T57" fmla="*/ 97 h 99"/>
                <a:gd name="T58" fmla="*/ 136 w 445"/>
                <a:gd name="T59" fmla="*/ 95 h 99"/>
                <a:gd name="T60" fmla="*/ 97 w 445"/>
                <a:gd name="T61" fmla="*/ 90 h 99"/>
                <a:gd name="T62" fmla="*/ 66 w 445"/>
                <a:gd name="T63" fmla="*/ 84 h 99"/>
                <a:gd name="T64" fmla="*/ 39 w 445"/>
                <a:gd name="T65" fmla="*/ 77 h 99"/>
                <a:gd name="T66" fmla="*/ 16 w 445"/>
                <a:gd name="T67" fmla="*/ 68 h 99"/>
                <a:gd name="T68" fmla="*/ 5 w 445"/>
                <a:gd name="T69" fmla="*/ 59 h 99"/>
                <a:gd name="T70" fmla="*/ 0 w 445"/>
                <a:gd name="T71" fmla="*/ 54 h 99"/>
                <a:gd name="T72" fmla="*/ 0 w 445"/>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9">
                  <a:moveTo>
                    <a:pt x="0" y="50"/>
                  </a:moveTo>
                  <a:lnTo>
                    <a:pt x="0" y="45"/>
                  </a:lnTo>
                  <a:lnTo>
                    <a:pt x="5" y="39"/>
                  </a:lnTo>
                  <a:lnTo>
                    <a:pt x="16" y="29"/>
                  </a:lnTo>
                  <a:lnTo>
                    <a:pt x="39" y="23"/>
                  </a:lnTo>
                  <a:lnTo>
                    <a:pt x="66" y="14"/>
                  </a:lnTo>
                  <a:lnTo>
                    <a:pt x="97" y="9"/>
                  </a:lnTo>
                  <a:lnTo>
                    <a:pt x="136" y="5"/>
                  </a:lnTo>
                  <a:lnTo>
                    <a:pt x="177" y="0"/>
                  </a:lnTo>
                  <a:lnTo>
                    <a:pt x="222" y="0"/>
                  </a:lnTo>
                  <a:lnTo>
                    <a:pt x="267" y="0"/>
                  </a:lnTo>
                  <a:lnTo>
                    <a:pt x="310" y="5"/>
                  </a:lnTo>
                  <a:lnTo>
                    <a:pt x="346" y="9"/>
                  </a:lnTo>
                  <a:lnTo>
                    <a:pt x="380" y="14"/>
                  </a:lnTo>
                  <a:lnTo>
                    <a:pt x="407" y="23"/>
                  </a:lnTo>
                  <a:lnTo>
                    <a:pt x="427" y="29"/>
                  </a:lnTo>
                  <a:lnTo>
                    <a:pt x="441" y="39"/>
                  </a:lnTo>
                  <a:lnTo>
                    <a:pt x="443" y="45"/>
                  </a:lnTo>
                  <a:lnTo>
                    <a:pt x="445" y="50"/>
                  </a:lnTo>
                  <a:lnTo>
                    <a:pt x="443" y="54"/>
                  </a:lnTo>
                  <a:lnTo>
                    <a:pt x="441" y="59"/>
                  </a:lnTo>
                  <a:lnTo>
                    <a:pt x="427" y="68"/>
                  </a:lnTo>
                  <a:lnTo>
                    <a:pt x="407" y="77"/>
                  </a:lnTo>
                  <a:lnTo>
                    <a:pt x="380" y="84"/>
                  </a:lnTo>
                  <a:lnTo>
                    <a:pt x="346" y="90"/>
                  </a:lnTo>
                  <a:lnTo>
                    <a:pt x="310" y="95"/>
                  </a:lnTo>
                  <a:lnTo>
                    <a:pt x="267" y="97"/>
                  </a:lnTo>
                  <a:lnTo>
                    <a:pt x="222" y="99"/>
                  </a:lnTo>
                  <a:lnTo>
                    <a:pt x="177" y="97"/>
                  </a:lnTo>
                  <a:lnTo>
                    <a:pt x="136" y="95"/>
                  </a:lnTo>
                  <a:lnTo>
                    <a:pt x="97" y="90"/>
                  </a:lnTo>
                  <a:lnTo>
                    <a:pt x="66" y="84"/>
                  </a:lnTo>
                  <a:lnTo>
                    <a:pt x="39" y="77"/>
                  </a:lnTo>
                  <a:lnTo>
                    <a:pt x="16" y="68"/>
                  </a:lnTo>
                  <a:lnTo>
                    <a:pt x="5" y="59"/>
                  </a:lnTo>
                  <a:lnTo>
                    <a:pt x="0"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88" name="Rectangle 38">
              <a:extLst>
                <a:ext uri="{FF2B5EF4-FFF2-40B4-BE49-F238E27FC236}">
                  <a16:creationId xmlns:a16="http://schemas.microsoft.com/office/drawing/2014/main" id="{D28DE030-1B63-44C1-B988-937E37E7A29D}"/>
                </a:ext>
              </a:extLst>
            </p:cNvPr>
            <p:cNvSpPr>
              <a:spLocks noChangeArrowheads="1"/>
            </p:cNvSpPr>
            <p:nvPr/>
          </p:nvSpPr>
          <p:spPr bwMode="auto">
            <a:xfrm>
              <a:off x="2659" y="3139"/>
              <a:ext cx="445"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9" name="Rectangle 39">
              <a:extLst>
                <a:ext uri="{FF2B5EF4-FFF2-40B4-BE49-F238E27FC236}">
                  <a16:creationId xmlns:a16="http://schemas.microsoft.com/office/drawing/2014/main" id="{D461F70F-7ED2-4C1C-9C96-295A5FE22C1C}"/>
                </a:ext>
              </a:extLst>
            </p:cNvPr>
            <p:cNvSpPr>
              <a:spLocks noChangeArrowheads="1"/>
            </p:cNvSpPr>
            <p:nvPr/>
          </p:nvSpPr>
          <p:spPr bwMode="auto">
            <a:xfrm>
              <a:off x="2659" y="3139"/>
              <a:ext cx="445"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90" name="Rectangle 40">
              <a:extLst>
                <a:ext uri="{FF2B5EF4-FFF2-40B4-BE49-F238E27FC236}">
                  <a16:creationId xmlns:a16="http://schemas.microsoft.com/office/drawing/2014/main" id="{65459D21-A0E7-406B-8C5B-25E8A174A0B7}"/>
                </a:ext>
              </a:extLst>
            </p:cNvPr>
            <p:cNvSpPr>
              <a:spLocks noChangeArrowheads="1"/>
            </p:cNvSpPr>
            <p:nvPr/>
          </p:nvSpPr>
          <p:spPr bwMode="auto">
            <a:xfrm>
              <a:off x="2788" y="3136"/>
              <a:ext cx="18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Judo</a:t>
              </a:r>
              <a:endParaRPr lang="en-US" altLang="en-US" dirty="0"/>
            </a:p>
          </p:txBody>
        </p:sp>
        <p:sp>
          <p:nvSpPr>
            <p:cNvPr id="91" name="Freeform 41">
              <a:extLst>
                <a:ext uri="{FF2B5EF4-FFF2-40B4-BE49-F238E27FC236}">
                  <a16:creationId xmlns:a16="http://schemas.microsoft.com/office/drawing/2014/main" id="{FB158DAA-98ED-4339-8621-A29BA833F942}"/>
                </a:ext>
              </a:extLst>
            </p:cNvPr>
            <p:cNvSpPr>
              <a:spLocks/>
            </p:cNvSpPr>
            <p:nvPr/>
          </p:nvSpPr>
          <p:spPr bwMode="auto">
            <a:xfrm>
              <a:off x="2659" y="1705"/>
              <a:ext cx="445" cy="445"/>
            </a:xfrm>
            <a:custGeom>
              <a:avLst/>
              <a:gdLst>
                <a:gd name="T0" fmla="*/ 0 w 445"/>
                <a:gd name="T1" fmla="*/ 396 h 445"/>
                <a:gd name="T2" fmla="*/ 0 w 445"/>
                <a:gd name="T3" fmla="*/ 400 h 445"/>
                <a:gd name="T4" fmla="*/ 5 w 445"/>
                <a:gd name="T5" fmla="*/ 405 h 445"/>
                <a:gd name="T6" fmla="*/ 16 w 445"/>
                <a:gd name="T7" fmla="*/ 414 h 445"/>
                <a:gd name="T8" fmla="*/ 39 w 445"/>
                <a:gd name="T9" fmla="*/ 423 h 445"/>
                <a:gd name="T10" fmla="*/ 66 w 445"/>
                <a:gd name="T11" fmla="*/ 429 h 445"/>
                <a:gd name="T12" fmla="*/ 97 w 445"/>
                <a:gd name="T13" fmla="*/ 436 h 445"/>
                <a:gd name="T14" fmla="*/ 136 w 445"/>
                <a:gd name="T15" fmla="*/ 441 h 445"/>
                <a:gd name="T16" fmla="*/ 177 w 445"/>
                <a:gd name="T17" fmla="*/ 443 h 445"/>
                <a:gd name="T18" fmla="*/ 222 w 445"/>
                <a:gd name="T19" fmla="*/ 445 h 445"/>
                <a:gd name="T20" fmla="*/ 267 w 445"/>
                <a:gd name="T21" fmla="*/ 443 h 445"/>
                <a:gd name="T22" fmla="*/ 310 w 445"/>
                <a:gd name="T23" fmla="*/ 441 h 445"/>
                <a:gd name="T24" fmla="*/ 346 w 445"/>
                <a:gd name="T25" fmla="*/ 436 h 445"/>
                <a:gd name="T26" fmla="*/ 380 w 445"/>
                <a:gd name="T27" fmla="*/ 429 h 445"/>
                <a:gd name="T28" fmla="*/ 407 w 445"/>
                <a:gd name="T29" fmla="*/ 423 h 445"/>
                <a:gd name="T30" fmla="*/ 427 w 445"/>
                <a:gd name="T31" fmla="*/ 414 h 445"/>
                <a:gd name="T32" fmla="*/ 441 w 445"/>
                <a:gd name="T33" fmla="*/ 405 h 445"/>
                <a:gd name="T34" fmla="*/ 443 w 445"/>
                <a:gd name="T35" fmla="*/ 400 h 445"/>
                <a:gd name="T36" fmla="*/ 445 w 445"/>
                <a:gd name="T37" fmla="*/ 396 h 445"/>
                <a:gd name="T38" fmla="*/ 445 w 445"/>
                <a:gd name="T39" fmla="*/ 396 h 445"/>
                <a:gd name="T40" fmla="*/ 445 w 445"/>
                <a:gd name="T41" fmla="*/ 0 h 445"/>
                <a:gd name="T42" fmla="*/ 0 w 445"/>
                <a:gd name="T43" fmla="*/ 0 h 445"/>
                <a:gd name="T44" fmla="*/ 0 w 445"/>
                <a:gd name="T45" fmla="*/ 396 h 445"/>
                <a:gd name="T46" fmla="*/ 0 w 445"/>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6"/>
                  </a:moveTo>
                  <a:lnTo>
                    <a:pt x="0" y="400"/>
                  </a:lnTo>
                  <a:lnTo>
                    <a:pt x="5" y="405"/>
                  </a:lnTo>
                  <a:lnTo>
                    <a:pt x="16" y="414"/>
                  </a:lnTo>
                  <a:lnTo>
                    <a:pt x="39" y="423"/>
                  </a:lnTo>
                  <a:lnTo>
                    <a:pt x="66" y="429"/>
                  </a:lnTo>
                  <a:lnTo>
                    <a:pt x="97" y="436"/>
                  </a:lnTo>
                  <a:lnTo>
                    <a:pt x="136" y="441"/>
                  </a:lnTo>
                  <a:lnTo>
                    <a:pt x="177" y="443"/>
                  </a:lnTo>
                  <a:lnTo>
                    <a:pt x="222" y="445"/>
                  </a:lnTo>
                  <a:lnTo>
                    <a:pt x="267" y="443"/>
                  </a:lnTo>
                  <a:lnTo>
                    <a:pt x="310" y="441"/>
                  </a:lnTo>
                  <a:lnTo>
                    <a:pt x="346" y="436"/>
                  </a:lnTo>
                  <a:lnTo>
                    <a:pt x="380" y="429"/>
                  </a:lnTo>
                  <a:lnTo>
                    <a:pt x="407" y="423"/>
                  </a:lnTo>
                  <a:lnTo>
                    <a:pt x="427" y="414"/>
                  </a:lnTo>
                  <a:lnTo>
                    <a:pt x="441" y="405"/>
                  </a:lnTo>
                  <a:lnTo>
                    <a:pt x="443" y="400"/>
                  </a:lnTo>
                  <a:lnTo>
                    <a:pt x="445" y="396"/>
                  </a:lnTo>
                  <a:lnTo>
                    <a:pt x="445" y="396"/>
                  </a:lnTo>
                  <a:lnTo>
                    <a:pt x="445" y="0"/>
                  </a:lnTo>
                  <a:lnTo>
                    <a:pt x="0" y="0"/>
                  </a:lnTo>
                  <a:lnTo>
                    <a:pt x="0" y="396"/>
                  </a:lnTo>
                  <a:lnTo>
                    <a:pt x="0" y="39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2" name="Freeform 42">
              <a:extLst>
                <a:ext uri="{FF2B5EF4-FFF2-40B4-BE49-F238E27FC236}">
                  <a16:creationId xmlns:a16="http://schemas.microsoft.com/office/drawing/2014/main" id="{34AB7F99-E64E-4F55-B2A6-AB822EE9BC3B}"/>
                </a:ext>
              </a:extLst>
            </p:cNvPr>
            <p:cNvSpPr>
              <a:spLocks/>
            </p:cNvSpPr>
            <p:nvPr/>
          </p:nvSpPr>
          <p:spPr bwMode="auto">
            <a:xfrm>
              <a:off x="2659" y="1705"/>
              <a:ext cx="445" cy="445"/>
            </a:xfrm>
            <a:custGeom>
              <a:avLst/>
              <a:gdLst>
                <a:gd name="T0" fmla="*/ 0 w 445"/>
                <a:gd name="T1" fmla="*/ 396 h 445"/>
                <a:gd name="T2" fmla="*/ 0 w 445"/>
                <a:gd name="T3" fmla="*/ 400 h 445"/>
                <a:gd name="T4" fmla="*/ 5 w 445"/>
                <a:gd name="T5" fmla="*/ 405 h 445"/>
                <a:gd name="T6" fmla="*/ 16 w 445"/>
                <a:gd name="T7" fmla="*/ 414 h 445"/>
                <a:gd name="T8" fmla="*/ 39 w 445"/>
                <a:gd name="T9" fmla="*/ 423 h 445"/>
                <a:gd name="T10" fmla="*/ 66 w 445"/>
                <a:gd name="T11" fmla="*/ 429 h 445"/>
                <a:gd name="T12" fmla="*/ 97 w 445"/>
                <a:gd name="T13" fmla="*/ 436 h 445"/>
                <a:gd name="T14" fmla="*/ 136 w 445"/>
                <a:gd name="T15" fmla="*/ 441 h 445"/>
                <a:gd name="T16" fmla="*/ 177 w 445"/>
                <a:gd name="T17" fmla="*/ 443 h 445"/>
                <a:gd name="T18" fmla="*/ 222 w 445"/>
                <a:gd name="T19" fmla="*/ 445 h 445"/>
                <a:gd name="T20" fmla="*/ 267 w 445"/>
                <a:gd name="T21" fmla="*/ 443 h 445"/>
                <a:gd name="T22" fmla="*/ 310 w 445"/>
                <a:gd name="T23" fmla="*/ 441 h 445"/>
                <a:gd name="T24" fmla="*/ 346 w 445"/>
                <a:gd name="T25" fmla="*/ 436 h 445"/>
                <a:gd name="T26" fmla="*/ 380 w 445"/>
                <a:gd name="T27" fmla="*/ 429 h 445"/>
                <a:gd name="T28" fmla="*/ 407 w 445"/>
                <a:gd name="T29" fmla="*/ 423 h 445"/>
                <a:gd name="T30" fmla="*/ 427 w 445"/>
                <a:gd name="T31" fmla="*/ 414 h 445"/>
                <a:gd name="T32" fmla="*/ 441 w 445"/>
                <a:gd name="T33" fmla="*/ 405 h 445"/>
                <a:gd name="T34" fmla="*/ 443 w 445"/>
                <a:gd name="T35" fmla="*/ 400 h 445"/>
                <a:gd name="T36" fmla="*/ 445 w 445"/>
                <a:gd name="T37" fmla="*/ 396 h 445"/>
                <a:gd name="T38" fmla="*/ 445 w 445"/>
                <a:gd name="T39" fmla="*/ 396 h 445"/>
                <a:gd name="T40" fmla="*/ 445 w 445"/>
                <a:gd name="T41" fmla="*/ 0 h 445"/>
                <a:gd name="T42" fmla="*/ 0 w 445"/>
                <a:gd name="T43" fmla="*/ 0 h 445"/>
                <a:gd name="T44" fmla="*/ 0 w 445"/>
                <a:gd name="T45" fmla="*/ 396 h 445"/>
                <a:gd name="T46" fmla="*/ 0 w 445"/>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6"/>
                  </a:moveTo>
                  <a:lnTo>
                    <a:pt x="0" y="400"/>
                  </a:lnTo>
                  <a:lnTo>
                    <a:pt x="5" y="405"/>
                  </a:lnTo>
                  <a:lnTo>
                    <a:pt x="16" y="414"/>
                  </a:lnTo>
                  <a:lnTo>
                    <a:pt x="39" y="423"/>
                  </a:lnTo>
                  <a:lnTo>
                    <a:pt x="66" y="429"/>
                  </a:lnTo>
                  <a:lnTo>
                    <a:pt x="97" y="436"/>
                  </a:lnTo>
                  <a:lnTo>
                    <a:pt x="136" y="441"/>
                  </a:lnTo>
                  <a:lnTo>
                    <a:pt x="177" y="443"/>
                  </a:lnTo>
                  <a:lnTo>
                    <a:pt x="222" y="445"/>
                  </a:lnTo>
                  <a:lnTo>
                    <a:pt x="267" y="443"/>
                  </a:lnTo>
                  <a:lnTo>
                    <a:pt x="310" y="441"/>
                  </a:lnTo>
                  <a:lnTo>
                    <a:pt x="346" y="436"/>
                  </a:lnTo>
                  <a:lnTo>
                    <a:pt x="380" y="429"/>
                  </a:lnTo>
                  <a:lnTo>
                    <a:pt x="407" y="423"/>
                  </a:lnTo>
                  <a:lnTo>
                    <a:pt x="427" y="414"/>
                  </a:lnTo>
                  <a:lnTo>
                    <a:pt x="441" y="405"/>
                  </a:lnTo>
                  <a:lnTo>
                    <a:pt x="443" y="400"/>
                  </a:lnTo>
                  <a:lnTo>
                    <a:pt x="445" y="396"/>
                  </a:lnTo>
                  <a:lnTo>
                    <a:pt x="445" y="396"/>
                  </a:lnTo>
                  <a:lnTo>
                    <a:pt x="445" y="0"/>
                  </a:lnTo>
                  <a:lnTo>
                    <a:pt x="0" y="0"/>
                  </a:lnTo>
                  <a:lnTo>
                    <a:pt x="0" y="396"/>
                  </a:lnTo>
                  <a:lnTo>
                    <a:pt x="0" y="39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93" name="Freeform 43">
              <a:extLst>
                <a:ext uri="{FF2B5EF4-FFF2-40B4-BE49-F238E27FC236}">
                  <a16:creationId xmlns:a16="http://schemas.microsoft.com/office/drawing/2014/main" id="{B42327F1-5C66-40A7-B1F7-25FD0A4EA94E}"/>
                </a:ext>
              </a:extLst>
            </p:cNvPr>
            <p:cNvSpPr>
              <a:spLocks/>
            </p:cNvSpPr>
            <p:nvPr/>
          </p:nvSpPr>
          <p:spPr bwMode="auto">
            <a:xfrm>
              <a:off x="2659" y="1656"/>
              <a:ext cx="445" cy="97"/>
            </a:xfrm>
            <a:custGeom>
              <a:avLst/>
              <a:gdLst>
                <a:gd name="T0" fmla="*/ 0 w 445"/>
                <a:gd name="T1" fmla="*/ 49 h 97"/>
                <a:gd name="T2" fmla="*/ 0 w 445"/>
                <a:gd name="T3" fmla="*/ 43 h 97"/>
                <a:gd name="T4" fmla="*/ 5 w 445"/>
                <a:gd name="T5" fmla="*/ 38 h 97"/>
                <a:gd name="T6" fmla="*/ 16 w 445"/>
                <a:gd name="T7" fmla="*/ 29 h 97"/>
                <a:gd name="T8" fmla="*/ 39 w 445"/>
                <a:gd name="T9" fmla="*/ 20 h 97"/>
                <a:gd name="T10" fmla="*/ 66 w 445"/>
                <a:gd name="T11" fmla="*/ 13 h 97"/>
                <a:gd name="T12" fmla="*/ 97 w 445"/>
                <a:gd name="T13" fmla="*/ 7 h 97"/>
                <a:gd name="T14" fmla="*/ 136 w 445"/>
                <a:gd name="T15" fmla="*/ 2 h 97"/>
                <a:gd name="T16" fmla="*/ 177 w 445"/>
                <a:gd name="T17" fmla="*/ 0 h 97"/>
                <a:gd name="T18" fmla="*/ 222 w 445"/>
                <a:gd name="T19" fmla="*/ 0 h 97"/>
                <a:gd name="T20" fmla="*/ 267 w 445"/>
                <a:gd name="T21" fmla="*/ 0 h 97"/>
                <a:gd name="T22" fmla="*/ 310 w 445"/>
                <a:gd name="T23" fmla="*/ 2 h 97"/>
                <a:gd name="T24" fmla="*/ 346 w 445"/>
                <a:gd name="T25" fmla="*/ 7 h 97"/>
                <a:gd name="T26" fmla="*/ 380 w 445"/>
                <a:gd name="T27" fmla="*/ 13 h 97"/>
                <a:gd name="T28" fmla="*/ 407 w 445"/>
                <a:gd name="T29" fmla="*/ 20 h 97"/>
                <a:gd name="T30" fmla="*/ 427 w 445"/>
                <a:gd name="T31" fmla="*/ 29 h 97"/>
                <a:gd name="T32" fmla="*/ 441 w 445"/>
                <a:gd name="T33" fmla="*/ 38 h 97"/>
                <a:gd name="T34" fmla="*/ 443 w 445"/>
                <a:gd name="T35" fmla="*/ 43 h 97"/>
                <a:gd name="T36" fmla="*/ 445 w 445"/>
                <a:gd name="T37" fmla="*/ 49 h 97"/>
                <a:gd name="T38" fmla="*/ 443 w 445"/>
                <a:gd name="T39" fmla="*/ 54 h 97"/>
                <a:gd name="T40" fmla="*/ 441 w 445"/>
                <a:gd name="T41" fmla="*/ 58 h 97"/>
                <a:gd name="T42" fmla="*/ 427 w 445"/>
                <a:gd name="T43" fmla="*/ 67 h 97"/>
                <a:gd name="T44" fmla="*/ 407 w 445"/>
                <a:gd name="T45" fmla="*/ 77 h 97"/>
                <a:gd name="T46" fmla="*/ 380 w 445"/>
                <a:gd name="T47" fmla="*/ 83 h 97"/>
                <a:gd name="T48" fmla="*/ 346 w 445"/>
                <a:gd name="T49" fmla="*/ 90 h 97"/>
                <a:gd name="T50" fmla="*/ 310 w 445"/>
                <a:gd name="T51" fmla="*/ 95 h 97"/>
                <a:gd name="T52" fmla="*/ 267 w 445"/>
                <a:gd name="T53" fmla="*/ 97 h 97"/>
                <a:gd name="T54" fmla="*/ 222 w 445"/>
                <a:gd name="T55" fmla="*/ 97 h 97"/>
                <a:gd name="T56" fmla="*/ 177 w 445"/>
                <a:gd name="T57" fmla="*/ 97 h 97"/>
                <a:gd name="T58" fmla="*/ 136 w 445"/>
                <a:gd name="T59" fmla="*/ 95 h 97"/>
                <a:gd name="T60" fmla="*/ 97 w 445"/>
                <a:gd name="T61" fmla="*/ 90 h 97"/>
                <a:gd name="T62" fmla="*/ 66 w 445"/>
                <a:gd name="T63" fmla="*/ 83 h 97"/>
                <a:gd name="T64" fmla="*/ 39 w 445"/>
                <a:gd name="T65" fmla="*/ 77 h 97"/>
                <a:gd name="T66" fmla="*/ 16 w 445"/>
                <a:gd name="T67" fmla="*/ 67 h 97"/>
                <a:gd name="T68" fmla="*/ 5 w 445"/>
                <a:gd name="T69" fmla="*/ 58 h 97"/>
                <a:gd name="T70" fmla="*/ 0 w 445"/>
                <a:gd name="T71" fmla="*/ 54 h 97"/>
                <a:gd name="T72" fmla="*/ 0 w 445"/>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7">
                  <a:moveTo>
                    <a:pt x="0" y="49"/>
                  </a:moveTo>
                  <a:lnTo>
                    <a:pt x="0" y="43"/>
                  </a:lnTo>
                  <a:lnTo>
                    <a:pt x="5" y="38"/>
                  </a:lnTo>
                  <a:lnTo>
                    <a:pt x="16" y="29"/>
                  </a:lnTo>
                  <a:lnTo>
                    <a:pt x="39" y="20"/>
                  </a:lnTo>
                  <a:lnTo>
                    <a:pt x="66" y="13"/>
                  </a:lnTo>
                  <a:lnTo>
                    <a:pt x="97" y="7"/>
                  </a:lnTo>
                  <a:lnTo>
                    <a:pt x="136" y="2"/>
                  </a:lnTo>
                  <a:lnTo>
                    <a:pt x="177" y="0"/>
                  </a:lnTo>
                  <a:lnTo>
                    <a:pt x="222" y="0"/>
                  </a:lnTo>
                  <a:lnTo>
                    <a:pt x="267" y="0"/>
                  </a:lnTo>
                  <a:lnTo>
                    <a:pt x="310" y="2"/>
                  </a:lnTo>
                  <a:lnTo>
                    <a:pt x="346" y="7"/>
                  </a:lnTo>
                  <a:lnTo>
                    <a:pt x="380" y="13"/>
                  </a:lnTo>
                  <a:lnTo>
                    <a:pt x="407" y="20"/>
                  </a:lnTo>
                  <a:lnTo>
                    <a:pt x="427" y="29"/>
                  </a:lnTo>
                  <a:lnTo>
                    <a:pt x="441" y="38"/>
                  </a:lnTo>
                  <a:lnTo>
                    <a:pt x="443" y="43"/>
                  </a:lnTo>
                  <a:lnTo>
                    <a:pt x="445" y="49"/>
                  </a:lnTo>
                  <a:lnTo>
                    <a:pt x="443" y="54"/>
                  </a:lnTo>
                  <a:lnTo>
                    <a:pt x="441" y="58"/>
                  </a:lnTo>
                  <a:lnTo>
                    <a:pt x="427" y="67"/>
                  </a:lnTo>
                  <a:lnTo>
                    <a:pt x="407" y="77"/>
                  </a:lnTo>
                  <a:lnTo>
                    <a:pt x="380" y="83"/>
                  </a:lnTo>
                  <a:lnTo>
                    <a:pt x="346" y="90"/>
                  </a:lnTo>
                  <a:lnTo>
                    <a:pt x="310" y="95"/>
                  </a:lnTo>
                  <a:lnTo>
                    <a:pt x="267" y="97"/>
                  </a:lnTo>
                  <a:lnTo>
                    <a:pt x="222" y="97"/>
                  </a:lnTo>
                  <a:lnTo>
                    <a:pt x="177" y="97"/>
                  </a:lnTo>
                  <a:lnTo>
                    <a:pt x="136" y="95"/>
                  </a:lnTo>
                  <a:lnTo>
                    <a:pt x="97" y="90"/>
                  </a:lnTo>
                  <a:lnTo>
                    <a:pt x="66" y="83"/>
                  </a:lnTo>
                  <a:lnTo>
                    <a:pt x="39" y="77"/>
                  </a:lnTo>
                  <a:lnTo>
                    <a:pt x="16" y="67"/>
                  </a:lnTo>
                  <a:lnTo>
                    <a:pt x="5" y="58"/>
                  </a:lnTo>
                  <a:lnTo>
                    <a:pt x="0" y="54"/>
                  </a:lnTo>
                  <a:lnTo>
                    <a:pt x="0" y="49"/>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4" name="Freeform 44">
              <a:extLst>
                <a:ext uri="{FF2B5EF4-FFF2-40B4-BE49-F238E27FC236}">
                  <a16:creationId xmlns:a16="http://schemas.microsoft.com/office/drawing/2014/main" id="{FFC415BF-8470-4600-9E19-2ABE8CD07062}"/>
                </a:ext>
              </a:extLst>
            </p:cNvPr>
            <p:cNvSpPr>
              <a:spLocks/>
            </p:cNvSpPr>
            <p:nvPr/>
          </p:nvSpPr>
          <p:spPr bwMode="auto">
            <a:xfrm>
              <a:off x="2659" y="1656"/>
              <a:ext cx="445" cy="97"/>
            </a:xfrm>
            <a:custGeom>
              <a:avLst/>
              <a:gdLst>
                <a:gd name="T0" fmla="*/ 0 w 445"/>
                <a:gd name="T1" fmla="*/ 49 h 97"/>
                <a:gd name="T2" fmla="*/ 0 w 445"/>
                <a:gd name="T3" fmla="*/ 43 h 97"/>
                <a:gd name="T4" fmla="*/ 5 w 445"/>
                <a:gd name="T5" fmla="*/ 38 h 97"/>
                <a:gd name="T6" fmla="*/ 16 w 445"/>
                <a:gd name="T7" fmla="*/ 29 h 97"/>
                <a:gd name="T8" fmla="*/ 39 w 445"/>
                <a:gd name="T9" fmla="*/ 20 h 97"/>
                <a:gd name="T10" fmla="*/ 66 w 445"/>
                <a:gd name="T11" fmla="*/ 13 h 97"/>
                <a:gd name="T12" fmla="*/ 97 w 445"/>
                <a:gd name="T13" fmla="*/ 7 h 97"/>
                <a:gd name="T14" fmla="*/ 136 w 445"/>
                <a:gd name="T15" fmla="*/ 2 h 97"/>
                <a:gd name="T16" fmla="*/ 177 w 445"/>
                <a:gd name="T17" fmla="*/ 0 h 97"/>
                <a:gd name="T18" fmla="*/ 222 w 445"/>
                <a:gd name="T19" fmla="*/ 0 h 97"/>
                <a:gd name="T20" fmla="*/ 267 w 445"/>
                <a:gd name="T21" fmla="*/ 0 h 97"/>
                <a:gd name="T22" fmla="*/ 310 w 445"/>
                <a:gd name="T23" fmla="*/ 2 h 97"/>
                <a:gd name="T24" fmla="*/ 346 w 445"/>
                <a:gd name="T25" fmla="*/ 7 h 97"/>
                <a:gd name="T26" fmla="*/ 380 w 445"/>
                <a:gd name="T27" fmla="*/ 13 h 97"/>
                <a:gd name="T28" fmla="*/ 407 w 445"/>
                <a:gd name="T29" fmla="*/ 20 h 97"/>
                <a:gd name="T30" fmla="*/ 427 w 445"/>
                <a:gd name="T31" fmla="*/ 29 h 97"/>
                <a:gd name="T32" fmla="*/ 441 w 445"/>
                <a:gd name="T33" fmla="*/ 38 h 97"/>
                <a:gd name="T34" fmla="*/ 443 w 445"/>
                <a:gd name="T35" fmla="*/ 43 h 97"/>
                <a:gd name="T36" fmla="*/ 445 w 445"/>
                <a:gd name="T37" fmla="*/ 49 h 97"/>
                <a:gd name="T38" fmla="*/ 443 w 445"/>
                <a:gd name="T39" fmla="*/ 54 h 97"/>
                <a:gd name="T40" fmla="*/ 441 w 445"/>
                <a:gd name="T41" fmla="*/ 58 h 97"/>
                <a:gd name="T42" fmla="*/ 427 w 445"/>
                <a:gd name="T43" fmla="*/ 67 h 97"/>
                <a:gd name="T44" fmla="*/ 407 w 445"/>
                <a:gd name="T45" fmla="*/ 77 h 97"/>
                <a:gd name="T46" fmla="*/ 380 w 445"/>
                <a:gd name="T47" fmla="*/ 83 h 97"/>
                <a:gd name="T48" fmla="*/ 346 w 445"/>
                <a:gd name="T49" fmla="*/ 90 h 97"/>
                <a:gd name="T50" fmla="*/ 310 w 445"/>
                <a:gd name="T51" fmla="*/ 95 h 97"/>
                <a:gd name="T52" fmla="*/ 267 w 445"/>
                <a:gd name="T53" fmla="*/ 97 h 97"/>
                <a:gd name="T54" fmla="*/ 222 w 445"/>
                <a:gd name="T55" fmla="*/ 97 h 97"/>
                <a:gd name="T56" fmla="*/ 177 w 445"/>
                <a:gd name="T57" fmla="*/ 97 h 97"/>
                <a:gd name="T58" fmla="*/ 136 w 445"/>
                <a:gd name="T59" fmla="*/ 95 h 97"/>
                <a:gd name="T60" fmla="*/ 97 w 445"/>
                <a:gd name="T61" fmla="*/ 90 h 97"/>
                <a:gd name="T62" fmla="*/ 66 w 445"/>
                <a:gd name="T63" fmla="*/ 83 h 97"/>
                <a:gd name="T64" fmla="*/ 39 w 445"/>
                <a:gd name="T65" fmla="*/ 77 h 97"/>
                <a:gd name="T66" fmla="*/ 16 w 445"/>
                <a:gd name="T67" fmla="*/ 67 h 97"/>
                <a:gd name="T68" fmla="*/ 5 w 445"/>
                <a:gd name="T69" fmla="*/ 58 h 97"/>
                <a:gd name="T70" fmla="*/ 0 w 445"/>
                <a:gd name="T71" fmla="*/ 54 h 97"/>
                <a:gd name="T72" fmla="*/ 0 w 445"/>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7">
                  <a:moveTo>
                    <a:pt x="0" y="49"/>
                  </a:moveTo>
                  <a:lnTo>
                    <a:pt x="0" y="43"/>
                  </a:lnTo>
                  <a:lnTo>
                    <a:pt x="5" y="38"/>
                  </a:lnTo>
                  <a:lnTo>
                    <a:pt x="16" y="29"/>
                  </a:lnTo>
                  <a:lnTo>
                    <a:pt x="39" y="20"/>
                  </a:lnTo>
                  <a:lnTo>
                    <a:pt x="66" y="13"/>
                  </a:lnTo>
                  <a:lnTo>
                    <a:pt x="97" y="7"/>
                  </a:lnTo>
                  <a:lnTo>
                    <a:pt x="136" y="2"/>
                  </a:lnTo>
                  <a:lnTo>
                    <a:pt x="177" y="0"/>
                  </a:lnTo>
                  <a:lnTo>
                    <a:pt x="222" y="0"/>
                  </a:lnTo>
                  <a:lnTo>
                    <a:pt x="267" y="0"/>
                  </a:lnTo>
                  <a:lnTo>
                    <a:pt x="310" y="2"/>
                  </a:lnTo>
                  <a:lnTo>
                    <a:pt x="346" y="7"/>
                  </a:lnTo>
                  <a:lnTo>
                    <a:pt x="380" y="13"/>
                  </a:lnTo>
                  <a:lnTo>
                    <a:pt x="407" y="20"/>
                  </a:lnTo>
                  <a:lnTo>
                    <a:pt x="427" y="29"/>
                  </a:lnTo>
                  <a:lnTo>
                    <a:pt x="441" y="38"/>
                  </a:lnTo>
                  <a:lnTo>
                    <a:pt x="443" y="43"/>
                  </a:lnTo>
                  <a:lnTo>
                    <a:pt x="445" y="49"/>
                  </a:lnTo>
                  <a:lnTo>
                    <a:pt x="443" y="54"/>
                  </a:lnTo>
                  <a:lnTo>
                    <a:pt x="441" y="58"/>
                  </a:lnTo>
                  <a:lnTo>
                    <a:pt x="427" y="67"/>
                  </a:lnTo>
                  <a:lnTo>
                    <a:pt x="407" y="77"/>
                  </a:lnTo>
                  <a:lnTo>
                    <a:pt x="380" y="83"/>
                  </a:lnTo>
                  <a:lnTo>
                    <a:pt x="346" y="90"/>
                  </a:lnTo>
                  <a:lnTo>
                    <a:pt x="310" y="95"/>
                  </a:lnTo>
                  <a:lnTo>
                    <a:pt x="267" y="97"/>
                  </a:lnTo>
                  <a:lnTo>
                    <a:pt x="222" y="97"/>
                  </a:lnTo>
                  <a:lnTo>
                    <a:pt x="177" y="97"/>
                  </a:lnTo>
                  <a:lnTo>
                    <a:pt x="136" y="95"/>
                  </a:lnTo>
                  <a:lnTo>
                    <a:pt x="97" y="90"/>
                  </a:lnTo>
                  <a:lnTo>
                    <a:pt x="66" y="83"/>
                  </a:lnTo>
                  <a:lnTo>
                    <a:pt x="39" y="77"/>
                  </a:lnTo>
                  <a:lnTo>
                    <a:pt x="16" y="67"/>
                  </a:lnTo>
                  <a:lnTo>
                    <a:pt x="5" y="58"/>
                  </a:lnTo>
                  <a:lnTo>
                    <a:pt x="0" y="54"/>
                  </a:lnTo>
                  <a:lnTo>
                    <a:pt x="0" y="49"/>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95" name="Rectangle 45">
              <a:extLst>
                <a:ext uri="{FF2B5EF4-FFF2-40B4-BE49-F238E27FC236}">
                  <a16:creationId xmlns:a16="http://schemas.microsoft.com/office/drawing/2014/main" id="{73828F43-E4D1-4E88-8907-FB9F76BF3838}"/>
                </a:ext>
              </a:extLst>
            </p:cNvPr>
            <p:cNvSpPr>
              <a:spLocks noChangeArrowheads="1"/>
            </p:cNvSpPr>
            <p:nvPr/>
          </p:nvSpPr>
          <p:spPr bwMode="auto">
            <a:xfrm>
              <a:off x="2659" y="1805"/>
              <a:ext cx="445"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6" name="Rectangle 46">
              <a:extLst>
                <a:ext uri="{FF2B5EF4-FFF2-40B4-BE49-F238E27FC236}">
                  <a16:creationId xmlns:a16="http://schemas.microsoft.com/office/drawing/2014/main" id="{672D2D8F-C43A-4D71-BBDA-5FC5D3E43374}"/>
                </a:ext>
              </a:extLst>
            </p:cNvPr>
            <p:cNvSpPr>
              <a:spLocks noChangeArrowheads="1"/>
            </p:cNvSpPr>
            <p:nvPr/>
          </p:nvSpPr>
          <p:spPr bwMode="auto">
            <a:xfrm>
              <a:off x="2659" y="1805"/>
              <a:ext cx="445" cy="122"/>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97" name="Rectangle 47">
              <a:extLst>
                <a:ext uri="{FF2B5EF4-FFF2-40B4-BE49-F238E27FC236}">
                  <a16:creationId xmlns:a16="http://schemas.microsoft.com/office/drawing/2014/main" id="{DD4D3727-EDF1-4C0C-A76D-086A7898B1B5}"/>
                </a:ext>
              </a:extLst>
            </p:cNvPr>
            <p:cNvSpPr>
              <a:spLocks noChangeArrowheads="1"/>
            </p:cNvSpPr>
            <p:nvPr/>
          </p:nvSpPr>
          <p:spPr bwMode="auto">
            <a:xfrm>
              <a:off x="2727" y="1802"/>
              <a:ext cx="30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Archery</a:t>
              </a:r>
              <a:endParaRPr lang="en-US" altLang="en-US" dirty="0"/>
            </a:p>
          </p:txBody>
        </p:sp>
        <p:sp>
          <p:nvSpPr>
            <p:cNvPr id="98" name="Rectangle 48">
              <a:extLst>
                <a:ext uri="{FF2B5EF4-FFF2-40B4-BE49-F238E27FC236}">
                  <a16:creationId xmlns:a16="http://schemas.microsoft.com/office/drawing/2014/main" id="{6FEFEA92-B7CF-4CA8-8CD3-C9393E6D9EEC}"/>
                </a:ext>
              </a:extLst>
            </p:cNvPr>
            <p:cNvSpPr>
              <a:spLocks noChangeArrowheads="1"/>
            </p:cNvSpPr>
            <p:nvPr/>
          </p:nvSpPr>
          <p:spPr bwMode="auto">
            <a:xfrm>
              <a:off x="4576" y="1931"/>
              <a:ext cx="447"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9" name="Rectangle 49">
              <a:extLst>
                <a:ext uri="{FF2B5EF4-FFF2-40B4-BE49-F238E27FC236}">
                  <a16:creationId xmlns:a16="http://schemas.microsoft.com/office/drawing/2014/main" id="{63811333-F525-49E0-B6A6-6C5A75693899}"/>
                </a:ext>
              </a:extLst>
            </p:cNvPr>
            <p:cNvSpPr>
              <a:spLocks noChangeArrowheads="1"/>
            </p:cNvSpPr>
            <p:nvPr/>
          </p:nvSpPr>
          <p:spPr bwMode="auto">
            <a:xfrm>
              <a:off x="4576" y="1931"/>
              <a:ext cx="447" cy="122"/>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0" name="Rectangle 50">
              <a:extLst>
                <a:ext uri="{FF2B5EF4-FFF2-40B4-BE49-F238E27FC236}">
                  <a16:creationId xmlns:a16="http://schemas.microsoft.com/office/drawing/2014/main" id="{014C31A0-82CF-49A8-82EE-F25772746F67}"/>
                </a:ext>
              </a:extLst>
            </p:cNvPr>
            <p:cNvSpPr>
              <a:spLocks noChangeArrowheads="1"/>
            </p:cNvSpPr>
            <p:nvPr/>
          </p:nvSpPr>
          <p:spPr bwMode="auto">
            <a:xfrm>
              <a:off x="4625" y="1929"/>
              <a:ext cx="3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Athletics</a:t>
              </a:r>
              <a:endParaRPr lang="en-US" altLang="en-US" dirty="0"/>
            </a:p>
          </p:txBody>
        </p:sp>
        <p:sp>
          <p:nvSpPr>
            <p:cNvPr id="101" name="Rectangle 51">
              <a:extLst>
                <a:ext uri="{FF2B5EF4-FFF2-40B4-BE49-F238E27FC236}">
                  <a16:creationId xmlns:a16="http://schemas.microsoft.com/office/drawing/2014/main" id="{A38F4E9B-65C1-496D-9CE5-CE59FDAFAD71}"/>
                </a:ext>
              </a:extLst>
            </p:cNvPr>
            <p:cNvSpPr>
              <a:spLocks noChangeArrowheads="1"/>
            </p:cNvSpPr>
            <p:nvPr/>
          </p:nvSpPr>
          <p:spPr bwMode="auto">
            <a:xfrm>
              <a:off x="2659" y="3257"/>
              <a:ext cx="445"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2" name="Rectangle 52">
              <a:extLst>
                <a:ext uri="{FF2B5EF4-FFF2-40B4-BE49-F238E27FC236}">
                  <a16:creationId xmlns:a16="http://schemas.microsoft.com/office/drawing/2014/main" id="{6FCCA552-3AEC-447F-B917-CD5F00F90987}"/>
                </a:ext>
              </a:extLst>
            </p:cNvPr>
            <p:cNvSpPr>
              <a:spLocks noChangeArrowheads="1"/>
            </p:cNvSpPr>
            <p:nvPr/>
          </p:nvSpPr>
          <p:spPr bwMode="auto">
            <a:xfrm>
              <a:off x="2659" y="3257"/>
              <a:ext cx="445"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3" name="Rectangle 53">
              <a:extLst>
                <a:ext uri="{FF2B5EF4-FFF2-40B4-BE49-F238E27FC236}">
                  <a16:creationId xmlns:a16="http://schemas.microsoft.com/office/drawing/2014/main" id="{8B407534-21A7-4D3F-8A47-8FE0F4E6C304}"/>
                </a:ext>
              </a:extLst>
            </p:cNvPr>
            <p:cNvSpPr>
              <a:spLocks noChangeArrowheads="1"/>
            </p:cNvSpPr>
            <p:nvPr/>
          </p:nvSpPr>
          <p:spPr bwMode="auto">
            <a:xfrm>
              <a:off x="2727" y="3256"/>
              <a:ext cx="30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Fencing</a:t>
              </a:r>
              <a:endParaRPr lang="en-US" altLang="en-US" dirty="0"/>
            </a:p>
          </p:txBody>
        </p:sp>
        <p:sp>
          <p:nvSpPr>
            <p:cNvPr id="104" name="Rectangle 54">
              <a:extLst>
                <a:ext uri="{FF2B5EF4-FFF2-40B4-BE49-F238E27FC236}">
                  <a16:creationId xmlns:a16="http://schemas.microsoft.com/office/drawing/2014/main" id="{D10B7855-FD8C-4A89-9B1E-4133288EDD52}"/>
                </a:ext>
              </a:extLst>
            </p:cNvPr>
            <p:cNvSpPr>
              <a:spLocks noChangeArrowheads="1"/>
            </p:cNvSpPr>
            <p:nvPr/>
          </p:nvSpPr>
          <p:spPr bwMode="auto">
            <a:xfrm>
              <a:off x="4576" y="3257"/>
              <a:ext cx="447"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5" name="Rectangle 55">
              <a:extLst>
                <a:ext uri="{FF2B5EF4-FFF2-40B4-BE49-F238E27FC236}">
                  <a16:creationId xmlns:a16="http://schemas.microsoft.com/office/drawing/2014/main" id="{C1084B3F-D456-491D-AC5A-18FB2700B30C}"/>
                </a:ext>
              </a:extLst>
            </p:cNvPr>
            <p:cNvSpPr>
              <a:spLocks noChangeArrowheads="1"/>
            </p:cNvSpPr>
            <p:nvPr/>
          </p:nvSpPr>
          <p:spPr bwMode="auto">
            <a:xfrm>
              <a:off x="4576" y="3257"/>
              <a:ext cx="447"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6" name="Rectangle 56">
              <a:extLst>
                <a:ext uri="{FF2B5EF4-FFF2-40B4-BE49-F238E27FC236}">
                  <a16:creationId xmlns:a16="http://schemas.microsoft.com/office/drawing/2014/main" id="{10A3BDDF-0752-47A9-AFFD-AA8B827B2B87}"/>
                </a:ext>
              </a:extLst>
            </p:cNvPr>
            <p:cNvSpPr>
              <a:spLocks noChangeArrowheads="1"/>
            </p:cNvSpPr>
            <p:nvPr/>
          </p:nvSpPr>
          <p:spPr bwMode="auto">
            <a:xfrm>
              <a:off x="4659" y="3256"/>
              <a:ext cx="27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Cycling</a:t>
              </a:r>
              <a:endParaRPr lang="en-US" altLang="en-US" dirty="0"/>
            </a:p>
          </p:txBody>
        </p:sp>
        <p:sp>
          <p:nvSpPr>
            <p:cNvPr id="107" name="Rectangle 57">
              <a:extLst>
                <a:ext uri="{FF2B5EF4-FFF2-40B4-BE49-F238E27FC236}">
                  <a16:creationId xmlns:a16="http://schemas.microsoft.com/office/drawing/2014/main" id="{81D07E92-8732-4376-B763-440B841AA7CA}"/>
                </a:ext>
              </a:extLst>
            </p:cNvPr>
            <p:cNvSpPr>
              <a:spLocks noChangeArrowheads="1"/>
            </p:cNvSpPr>
            <p:nvPr/>
          </p:nvSpPr>
          <p:spPr bwMode="auto">
            <a:xfrm>
              <a:off x="3608" y="3634"/>
              <a:ext cx="44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8" name="Rectangle 58">
              <a:extLst>
                <a:ext uri="{FF2B5EF4-FFF2-40B4-BE49-F238E27FC236}">
                  <a16:creationId xmlns:a16="http://schemas.microsoft.com/office/drawing/2014/main" id="{28D1FC39-5C02-4A1F-8F39-B396930A0977}"/>
                </a:ext>
              </a:extLst>
            </p:cNvPr>
            <p:cNvSpPr>
              <a:spLocks noChangeArrowheads="1"/>
            </p:cNvSpPr>
            <p:nvPr/>
          </p:nvSpPr>
          <p:spPr bwMode="auto">
            <a:xfrm>
              <a:off x="3608" y="3634"/>
              <a:ext cx="446"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9" name="Rectangle 59">
              <a:extLst>
                <a:ext uri="{FF2B5EF4-FFF2-40B4-BE49-F238E27FC236}">
                  <a16:creationId xmlns:a16="http://schemas.microsoft.com/office/drawing/2014/main" id="{192BE90F-D793-492E-A3B7-EA7820726CC6}"/>
                </a:ext>
              </a:extLst>
            </p:cNvPr>
            <p:cNvSpPr>
              <a:spLocks noChangeArrowheads="1"/>
            </p:cNvSpPr>
            <p:nvPr/>
          </p:nvSpPr>
          <p:spPr bwMode="auto">
            <a:xfrm>
              <a:off x="3708" y="3631"/>
              <a:ext cx="2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Diving</a:t>
              </a:r>
              <a:endParaRPr lang="en-US" altLang="en-US" dirty="0"/>
            </a:p>
          </p:txBody>
        </p:sp>
        <p:sp>
          <p:nvSpPr>
            <p:cNvPr id="110" name="Rectangle 60">
              <a:extLst>
                <a:ext uri="{FF2B5EF4-FFF2-40B4-BE49-F238E27FC236}">
                  <a16:creationId xmlns:a16="http://schemas.microsoft.com/office/drawing/2014/main" id="{40DB4C30-6823-43E3-84EB-94EB0F3EA78B}"/>
                </a:ext>
              </a:extLst>
            </p:cNvPr>
            <p:cNvSpPr>
              <a:spLocks noChangeArrowheads="1"/>
            </p:cNvSpPr>
            <p:nvPr/>
          </p:nvSpPr>
          <p:spPr bwMode="auto">
            <a:xfrm>
              <a:off x="2659" y="1931"/>
              <a:ext cx="445"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1" name="Rectangle 61">
              <a:extLst>
                <a:ext uri="{FF2B5EF4-FFF2-40B4-BE49-F238E27FC236}">
                  <a16:creationId xmlns:a16="http://schemas.microsoft.com/office/drawing/2014/main" id="{EA543AEF-7144-4E27-9189-94E06B3B5BDB}"/>
                </a:ext>
              </a:extLst>
            </p:cNvPr>
            <p:cNvSpPr>
              <a:spLocks noChangeArrowheads="1"/>
            </p:cNvSpPr>
            <p:nvPr/>
          </p:nvSpPr>
          <p:spPr bwMode="auto">
            <a:xfrm>
              <a:off x="2659" y="1931"/>
              <a:ext cx="445" cy="122"/>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2" name="Rectangle 62">
              <a:extLst>
                <a:ext uri="{FF2B5EF4-FFF2-40B4-BE49-F238E27FC236}">
                  <a16:creationId xmlns:a16="http://schemas.microsoft.com/office/drawing/2014/main" id="{ED9FB6F3-04D0-45C0-8197-39C3AD669B10}"/>
                </a:ext>
              </a:extLst>
            </p:cNvPr>
            <p:cNvSpPr>
              <a:spLocks noChangeArrowheads="1"/>
            </p:cNvSpPr>
            <p:nvPr/>
          </p:nvSpPr>
          <p:spPr bwMode="auto">
            <a:xfrm>
              <a:off x="2788" y="1929"/>
              <a:ext cx="18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Judo</a:t>
              </a:r>
              <a:endParaRPr lang="en-US" altLang="en-US" dirty="0"/>
            </a:p>
          </p:txBody>
        </p:sp>
        <p:sp>
          <p:nvSpPr>
            <p:cNvPr id="113" name="Rectangle 63">
              <a:extLst>
                <a:ext uri="{FF2B5EF4-FFF2-40B4-BE49-F238E27FC236}">
                  <a16:creationId xmlns:a16="http://schemas.microsoft.com/office/drawing/2014/main" id="{ACEFB762-E55A-4FAB-A29E-8E8B1BB424AB}"/>
                </a:ext>
              </a:extLst>
            </p:cNvPr>
            <p:cNvSpPr>
              <a:spLocks noChangeArrowheads="1"/>
            </p:cNvSpPr>
            <p:nvPr/>
          </p:nvSpPr>
          <p:spPr bwMode="auto">
            <a:xfrm>
              <a:off x="3608" y="1398"/>
              <a:ext cx="446" cy="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4" name="Rectangle 64">
              <a:extLst>
                <a:ext uri="{FF2B5EF4-FFF2-40B4-BE49-F238E27FC236}">
                  <a16:creationId xmlns:a16="http://schemas.microsoft.com/office/drawing/2014/main" id="{D8A02C4C-A686-4E7A-B7FA-92A1443744F4}"/>
                </a:ext>
              </a:extLst>
            </p:cNvPr>
            <p:cNvSpPr>
              <a:spLocks noChangeArrowheads="1"/>
            </p:cNvSpPr>
            <p:nvPr/>
          </p:nvSpPr>
          <p:spPr bwMode="auto">
            <a:xfrm>
              <a:off x="3608" y="1398"/>
              <a:ext cx="446" cy="125"/>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5" name="Rectangle 65">
              <a:extLst>
                <a:ext uri="{FF2B5EF4-FFF2-40B4-BE49-F238E27FC236}">
                  <a16:creationId xmlns:a16="http://schemas.microsoft.com/office/drawing/2014/main" id="{F72AA4C7-B6FB-45F4-A0E0-66A7D898764E}"/>
                </a:ext>
              </a:extLst>
            </p:cNvPr>
            <p:cNvSpPr>
              <a:spLocks noChangeArrowheads="1"/>
            </p:cNvSpPr>
            <p:nvPr/>
          </p:nvSpPr>
          <p:spPr bwMode="auto">
            <a:xfrm>
              <a:off x="3676" y="1396"/>
              <a:ext cx="30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Archery</a:t>
              </a:r>
              <a:endParaRPr lang="en-US" altLang="en-US" dirty="0"/>
            </a:p>
          </p:txBody>
        </p:sp>
      </p:grpSp>
      <p:sp>
        <p:nvSpPr>
          <p:cNvPr id="116" name="Arrow: Left 115">
            <a:extLst>
              <a:ext uri="{FF2B5EF4-FFF2-40B4-BE49-F238E27FC236}">
                <a16:creationId xmlns:a16="http://schemas.microsoft.com/office/drawing/2014/main" id="{4CC940D3-0597-4D2A-AB10-0442157A5271}"/>
              </a:ext>
            </a:extLst>
          </p:cNvPr>
          <p:cNvSpPr/>
          <p:nvPr/>
        </p:nvSpPr>
        <p:spPr>
          <a:xfrm rot="7670564">
            <a:off x="6952617" y="3481439"/>
            <a:ext cx="1288143" cy="984930"/>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9" name="Arrow: Left 118">
            <a:extLst>
              <a:ext uri="{FF2B5EF4-FFF2-40B4-BE49-F238E27FC236}">
                <a16:creationId xmlns:a16="http://schemas.microsoft.com/office/drawing/2014/main" id="{8CDFDA64-976D-4677-A601-60B1D68473FB}"/>
              </a:ext>
            </a:extLst>
          </p:cNvPr>
          <p:cNvSpPr/>
          <p:nvPr/>
        </p:nvSpPr>
        <p:spPr>
          <a:xfrm rot="5400000">
            <a:off x="6058785" y="2920786"/>
            <a:ext cx="1274257" cy="984930"/>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514341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37DE35-71AD-4D2A-994F-E3077A9FF6EE}"/>
              </a:ext>
            </a:extLst>
          </p:cNvPr>
          <p:cNvPicPr>
            <a:picLocks noChangeAspect="1"/>
          </p:cNvPicPr>
          <p:nvPr/>
        </p:nvPicPr>
        <p:blipFill>
          <a:blip r:embed="rId3"/>
          <a:stretch>
            <a:fillRect/>
          </a:stretch>
        </p:blipFill>
        <p:spPr>
          <a:xfrm>
            <a:off x="1376752" y="2014026"/>
            <a:ext cx="6485884" cy="4329023"/>
          </a:xfrm>
          <a:prstGeom prst="rect">
            <a:avLst/>
          </a:prstGeom>
        </p:spPr>
      </p:pic>
      <p:sp>
        <p:nvSpPr>
          <p:cNvPr id="2" name="Title 1"/>
          <p:cNvSpPr>
            <a:spLocks noGrp="1"/>
          </p:cNvSpPr>
          <p:nvPr>
            <p:ph type="title"/>
          </p:nvPr>
        </p:nvSpPr>
        <p:spPr/>
        <p:txBody>
          <a:bodyPr/>
          <a:lstStyle/>
          <a:p>
            <a:r>
              <a:rPr lang="en-US" dirty="0"/>
              <a:t>PEPA</a:t>
            </a:r>
          </a:p>
        </p:txBody>
      </p:sp>
      <p:sp>
        <p:nvSpPr>
          <p:cNvPr id="3" name="Content Placeholder 2"/>
          <p:cNvSpPr>
            <a:spLocks noGrp="1"/>
          </p:cNvSpPr>
          <p:nvPr>
            <p:ph idx="1"/>
          </p:nvPr>
        </p:nvSpPr>
        <p:spPr>
          <a:xfrm>
            <a:off x="745957" y="1737361"/>
            <a:ext cx="7543801" cy="4023360"/>
          </a:xfrm>
        </p:spPr>
        <p:txBody>
          <a:bodyPr/>
          <a:lstStyle/>
          <a:p>
            <a:r>
              <a:rPr lang="en-GB" dirty="0"/>
              <a:t>Performance Evaluation Process Algebra</a:t>
            </a:r>
          </a:p>
        </p:txBody>
      </p:sp>
      <p:sp>
        <p:nvSpPr>
          <p:cNvPr id="4" name="Slide Number Placeholder 3"/>
          <p:cNvSpPr>
            <a:spLocks noGrp="1"/>
          </p:cNvSpPr>
          <p:nvPr>
            <p:ph type="sldNum" sz="quarter" idx="12"/>
          </p:nvPr>
        </p:nvSpPr>
        <p:spPr/>
        <p:txBody>
          <a:bodyPr/>
          <a:lstStyle/>
          <a:p>
            <a:fld id="{401CF334-2D5C-4859-84A6-CA7E6E43FAEB}" type="slidenum">
              <a:rPr lang="en-US" smtClean="0"/>
              <a:t>8</a:t>
            </a:fld>
            <a:endParaRPr lang="en-US" dirty="0"/>
          </a:p>
        </p:txBody>
      </p:sp>
    </p:spTree>
    <p:extLst>
      <p:ext uri="{BB962C8B-B14F-4D97-AF65-F5344CB8AC3E}">
        <p14:creationId xmlns:p14="http://schemas.microsoft.com/office/powerpoint/2010/main" val="3702180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PEPA Eclipse plugin</a:t>
            </a:r>
          </a:p>
        </p:txBody>
      </p:sp>
      <p:sp>
        <p:nvSpPr>
          <p:cNvPr id="5" name="Content Placeholder 4">
            <a:extLst>
              <a:ext uri="{FF2B5EF4-FFF2-40B4-BE49-F238E27FC236}">
                <a16:creationId xmlns:a16="http://schemas.microsoft.com/office/drawing/2014/main" id="{496C2724-B991-4801-8154-785F60B19E60}"/>
              </a:ext>
            </a:extLst>
          </p:cNvPr>
          <p:cNvSpPr>
            <a:spLocks noGrp="1"/>
          </p:cNvSpPr>
          <p:nvPr>
            <p:ph sz="half" idx="1"/>
          </p:nvPr>
        </p:nvSpPr>
        <p:spPr/>
        <p:txBody>
          <a:bodyPr>
            <a:normAutofit fontScale="70000" lnSpcReduction="20000"/>
          </a:bodyPr>
          <a:lstStyle/>
          <a:p>
            <a:r>
              <a:rPr lang="en-GB" dirty="0">
                <a:solidFill>
                  <a:srgbClr val="FF0000"/>
                </a:solidFill>
              </a:rPr>
              <a:t>a</a:t>
            </a:r>
            <a:r>
              <a:rPr lang="en-GB" dirty="0"/>
              <a:t> = 10.0; /* Athletics arrival rate */</a:t>
            </a:r>
          </a:p>
          <a:p>
            <a:r>
              <a:rPr lang="en-GB" dirty="0">
                <a:solidFill>
                  <a:srgbClr val="FF0000"/>
                </a:solidFill>
              </a:rPr>
              <a:t>c</a:t>
            </a:r>
            <a:r>
              <a:rPr lang="en-GB" dirty="0"/>
              <a:t> = 1.0; /* Cycling arrival rate */</a:t>
            </a:r>
          </a:p>
          <a:p>
            <a:r>
              <a:rPr lang="en-GB" dirty="0">
                <a:solidFill>
                  <a:srgbClr val="FF0000"/>
                </a:solidFill>
              </a:rPr>
              <a:t>s1</a:t>
            </a:r>
            <a:r>
              <a:rPr lang="en-GB" dirty="0"/>
              <a:t> = 5.0; /* Service rate 1 */</a:t>
            </a:r>
          </a:p>
          <a:p>
            <a:r>
              <a:rPr lang="en-GB" dirty="0">
                <a:solidFill>
                  <a:srgbClr val="FF0000"/>
                </a:solidFill>
              </a:rPr>
              <a:t>s2</a:t>
            </a:r>
            <a:r>
              <a:rPr lang="en-GB" dirty="0"/>
              <a:t> = 5.0; /* Service rate 2 */</a:t>
            </a:r>
          </a:p>
          <a:p>
            <a:r>
              <a:rPr lang="en-GB" dirty="0" err="1">
                <a:solidFill>
                  <a:srgbClr val="00B050"/>
                </a:solidFill>
              </a:rPr>
              <a:t>Arrival_A</a:t>
            </a:r>
            <a:r>
              <a:rPr lang="en-GB" dirty="0"/>
              <a:t> = (</a:t>
            </a:r>
            <a:r>
              <a:rPr lang="en-GB" dirty="0">
                <a:solidFill>
                  <a:srgbClr val="FF0000"/>
                </a:solidFill>
              </a:rPr>
              <a:t>athletics</a:t>
            </a:r>
            <a:r>
              <a:rPr lang="en-GB" dirty="0"/>
              <a:t>, </a:t>
            </a:r>
            <a:r>
              <a:rPr lang="en-GB" dirty="0">
                <a:solidFill>
                  <a:srgbClr val="FF0000"/>
                </a:solidFill>
              </a:rPr>
              <a:t>a</a:t>
            </a:r>
            <a:r>
              <a:rPr lang="en-GB" dirty="0"/>
              <a:t>).</a:t>
            </a:r>
            <a:r>
              <a:rPr lang="en-GB" dirty="0" err="1">
                <a:solidFill>
                  <a:srgbClr val="00B050"/>
                </a:solidFill>
              </a:rPr>
              <a:t>Arrival_A</a:t>
            </a:r>
            <a:r>
              <a:rPr lang="en-GB" dirty="0"/>
              <a:t>;</a:t>
            </a:r>
          </a:p>
          <a:p>
            <a:r>
              <a:rPr lang="en-GB" dirty="0" err="1">
                <a:solidFill>
                  <a:srgbClr val="00B050"/>
                </a:solidFill>
              </a:rPr>
              <a:t>Arrival_C</a:t>
            </a:r>
            <a:r>
              <a:rPr lang="en-GB" dirty="0"/>
              <a:t> = (</a:t>
            </a:r>
            <a:r>
              <a:rPr lang="en-GB" dirty="0">
                <a:solidFill>
                  <a:srgbClr val="FF0000"/>
                </a:solidFill>
              </a:rPr>
              <a:t>cycling</a:t>
            </a:r>
            <a:r>
              <a:rPr lang="en-GB" dirty="0"/>
              <a:t>, </a:t>
            </a:r>
            <a:r>
              <a:rPr lang="en-GB" dirty="0">
                <a:solidFill>
                  <a:srgbClr val="FF0000"/>
                </a:solidFill>
              </a:rPr>
              <a:t>c</a:t>
            </a:r>
            <a:r>
              <a:rPr lang="en-GB" dirty="0"/>
              <a:t>).</a:t>
            </a:r>
            <a:r>
              <a:rPr lang="en-GB" dirty="0" err="1">
                <a:solidFill>
                  <a:srgbClr val="00B050"/>
                </a:solidFill>
              </a:rPr>
              <a:t>Arrival_C</a:t>
            </a:r>
            <a:r>
              <a:rPr lang="en-GB" dirty="0"/>
              <a:t>;</a:t>
            </a:r>
          </a:p>
          <a:p>
            <a:r>
              <a:rPr lang="en-GB" dirty="0">
                <a:solidFill>
                  <a:srgbClr val="00B050"/>
                </a:solidFill>
              </a:rPr>
              <a:t>Service_1</a:t>
            </a:r>
            <a:r>
              <a:rPr lang="en-GB" dirty="0"/>
              <a:t> = (</a:t>
            </a:r>
            <a:r>
              <a:rPr lang="en-GB" dirty="0">
                <a:solidFill>
                  <a:srgbClr val="FF0000"/>
                </a:solidFill>
              </a:rPr>
              <a:t>serve1</a:t>
            </a:r>
            <a:r>
              <a:rPr lang="en-GB" dirty="0"/>
              <a:t>, </a:t>
            </a:r>
            <a:r>
              <a:rPr lang="en-GB" dirty="0">
                <a:solidFill>
                  <a:srgbClr val="FF0000"/>
                </a:solidFill>
              </a:rPr>
              <a:t>s1</a:t>
            </a:r>
            <a:r>
              <a:rPr lang="en-GB" dirty="0"/>
              <a:t>).</a:t>
            </a:r>
            <a:r>
              <a:rPr lang="en-GB" dirty="0">
                <a:solidFill>
                  <a:srgbClr val="00B050"/>
                </a:solidFill>
              </a:rPr>
              <a:t>Service_1</a:t>
            </a:r>
            <a:r>
              <a:rPr lang="en-GB" dirty="0"/>
              <a:t>;</a:t>
            </a:r>
          </a:p>
          <a:p>
            <a:r>
              <a:rPr lang="en-GB" dirty="0">
                <a:solidFill>
                  <a:srgbClr val="00B050"/>
                </a:solidFill>
              </a:rPr>
              <a:t>Service_2</a:t>
            </a:r>
            <a:r>
              <a:rPr lang="en-GB" dirty="0"/>
              <a:t> = (</a:t>
            </a:r>
            <a:r>
              <a:rPr lang="en-GB" dirty="0">
                <a:solidFill>
                  <a:srgbClr val="FF0000"/>
                </a:solidFill>
              </a:rPr>
              <a:t>serve2</a:t>
            </a:r>
            <a:r>
              <a:rPr lang="en-GB" dirty="0"/>
              <a:t>, </a:t>
            </a:r>
            <a:r>
              <a:rPr lang="en-GB" dirty="0">
                <a:solidFill>
                  <a:srgbClr val="FF0000"/>
                </a:solidFill>
              </a:rPr>
              <a:t>s2</a:t>
            </a:r>
            <a:r>
              <a:rPr lang="en-GB" dirty="0"/>
              <a:t>).</a:t>
            </a:r>
            <a:r>
              <a:rPr lang="en-GB" dirty="0">
                <a:solidFill>
                  <a:srgbClr val="00B050"/>
                </a:solidFill>
              </a:rPr>
              <a:t>Service_2</a:t>
            </a:r>
            <a:r>
              <a:rPr lang="en-GB" dirty="0"/>
              <a:t>; </a:t>
            </a:r>
          </a:p>
          <a:p>
            <a:r>
              <a:rPr lang="fr-FR" dirty="0">
                <a:solidFill>
                  <a:srgbClr val="00B050"/>
                </a:solidFill>
              </a:rPr>
              <a:t>Q_0</a:t>
            </a:r>
            <a:r>
              <a:rPr lang="fr-FR" dirty="0"/>
              <a:t> = (</a:t>
            </a:r>
            <a:r>
              <a:rPr lang="fr-FR" dirty="0" err="1">
                <a:solidFill>
                  <a:srgbClr val="FF0000"/>
                </a:solidFill>
              </a:rPr>
              <a:t>athletics</a:t>
            </a:r>
            <a:r>
              <a:rPr lang="fr-FR" dirty="0"/>
              <a:t>, T).</a:t>
            </a:r>
            <a:r>
              <a:rPr lang="fr-FR" dirty="0">
                <a:solidFill>
                  <a:srgbClr val="00B050"/>
                </a:solidFill>
              </a:rPr>
              <a:t>Q_1</a:t>
            </a:r>
            <a:r>
              <a:rPr lang="fr-FR" dirty="0"/>
              <a:t> + (</a:t>
            </a:r>
            <a:r>
              <a:rPr lang="fr-FR" dirty="0" err="1">
                <a:solidFill>
                  <a:srgbClr val="FF0000"/>
                </a:solidFill>
              </a:rPr>
              <a:t>cycling</a:t>
            </a:r>
            <a:r>
              <a:rPr lang="fr-FR" dirty="0"/>
              <a:t>, T).</a:t>
            </a:r>
            <a:r>
              <a:rPr lang="fr-FR" dirty="0">
                <a:solidFill>
                  <a:srgbClr val="00B050"/>
                </a:solidFill>
              </a:rPr>
              <a:t>Q_2</a:t>
            </a:r>
            <a:r>
              <a:rPr lang="fr-FR" dirty="0"/>
              <a:t>;</a:t>
            </a:r>
          </a:p>
          <a:p>
            <a:r>
              <a:rPr lang="fr-FR" dirty="0">
                <a:solidFill>
                  <a:srgbClr val="00B050"/>
                </a:solidFill>
              </a:rPr>
              <a:t>Q_1</a:t>
            </a:r>
            <a:r>
              <a:rPr lang="fr-FR" dirty="0"/>
              <a:t> = (</a:t>
            </a:r>
            <a:r>
              <a:rPr lang="fr-FR" dirty="0">
                <a:solidFill>
                  <a:srgbClr val="FF0000"/>
                </a:solidFill>
              </a:rPr>
              <a:t>serve1</a:t>
            </a:r>
            <a:r>
              <a:rPr lang="fr-FR" dirty="0"/>
              <a:t>, T).</a:t>
            </a:r>
            <a:r>
              <a:rPr lang="fr-FR" dirty="0">
                <a:solidFill>
                  <a:srgbClr val="00B050"/>
                </a:solidFill>
              </a:rPr>
              <a:t>Q_0</a:t>
            </a:r>
            <a:r>
              <a:rPr lang="fr-FR" dirty="0"/>
              <a:t>;</a:t>
            </a:r>
          </a:p>
          <a:p>
            <a:r>
              <a:rPr lang="fr-FR" dirty="0">
                <a:solidFill>
                  <a:srgbClr val="00B050"/>
                </a:solidFill>
              </a:rPr>
              <a:t>Q_2</a:t>
            </a:r>
            <a:r>
              <a:rPr lang="fr-FR" dirty="0"/>
              <a:t> = (</a:t>
            </a:r>
            <a:r>
              <a:rPr lang="fr-FR" dirty="0">
                <a:solidFill>
                  <a:srgbClr val="FF0000"/>
                </a:solidFill>
              </a:rPr>
              <a:t>serve2</a:t>
            </a:r>
            <a:r>
              <a:rPr lang="fr-FR" dirty="0"/>
              <a:t>, T).</a:t>
            </a:r>
            <a:r>
              <a:rPr lang="fr-FR" dirty="0">
                <a:solidFill>
                  <a:srgbClr val="00B050"/>
                </a:solidFill>
              </a:rPr>
              <a:t>Q_0</a:t>
            </a:r>
            <a:r>
              <a:rPr lang="fr-FR" dirty="0"/>
              <a:t>;</a:t>
            </a:r>
          </a:p>
          <a:p>
            <a:r>
              <a:rPr lang="en-GB" dirty="0" err="1">
                <a:solidFill>
                  <a:srgbClr val="00B050"/>
                </a:solidFill>
              </a:rPr>
              <a:t>Arrival_A</a:t>
            </a:r>
            <a:r>
              <a:rPr lang="en-GB" dirty="0"/>
              <a:t> &lt;</a:t>
            </a:r>
            <a:r>
              <a:rPr lang="en-GB" dirty="0">
                <a:solidFill>
                  <a:srgbClr val="FF0000"/>
                </a:solidFill>
              </a:rPr>
              <a:t>athletics</a:t>
            </a:r>
            <a:r>
              <a:rPr lang="en-GB" dirty="0"/>
              <a:t>&gt; </a:t>
            </a:r>
            <a:r>
              <a:rPr lang="en-GB" dirty="0">
                <a:solidFill>
                  <a:srgbClr val="00B050"/>
                </a:solidFill>
              </a:rPr>
              <a:t>Q_0</a:t>
            </a:r>
            <a:r>
              <a:rPr lang="en-GB" dirty="0"/>
              <a:t>[20]  &lt;</a:t>
            </a:r>
            <a:r>
              <a:rPr lang="en-GB" dirty="0">
                <a:solidFill>
                  <a:srgbClr val="FF0000"/>
                </a:solidFill>
              </a:rPr>
              <a:t>serve1</a:t>
            </a:r>
            <a:r>
              <a:rPr lang="en-GB" dirty="0"/>
              <a:t>&gt; </a:t>
            </a:r>
            <a:r>
              <a:rPr lang="en-GB" dirty="0">
                <a:solidFill>
                  <a:srgbClr val="00B050"/>
                </a:solidFill>
              </a:rPr>
              <a:t>Service_1</a:t>
            </a:r>
            <a:r>
              <a:rPr lang="en-GB" dirty="0"/>
              <a:t>  &lt;</a:t>
            </a:r>
            <a:r>
              <a:rPr lang="en-GB" dirty="0">
                <a:solidFill>
                  <a:srgbClr val="FF0000"/>
                </a:solidFill>
              </a:rPr>
              <a:t>cycling</a:t>
            </a:r>
            <a:r>
              <a:rPr lang="en-GB" dirty="0"/>
              <a:t>&gt; </a:t>
            </a:r>
            <a:r>
              <a:rPr lang="en-GB" dirty="0" err="1">
                <a:solidFill>
                  <a:srgbClr val="00B050"/>
                </a:solidFill>
              </a:rPr>
              <a:t>Arrival_C</a:t>
            </a:r>
            <a:r>
              <a:rPr lang="en-GB" dirty="0"/>
              <a:t>  &lt;</a:t>
            </a:r>
            <a:r>
              <a:rPr lang="en-GB" dirty="0">
                <a:solidFill>
                  <a:srgbClr val="FF0000"/>
                </a:solidFill>
              </a:rPr>
              <a:t>serve2</a:t>
            </a:r>
            <a:r>
              <a:rPr lang="en-GB" dirty="0"/>
              <a:t>&gt; </a:t>
            </a:r>
            <a:r>
              <a:rPr lang="en-GB" dirty="0">
                <a:solidFill>
                  <a:srgbClr val="00B050"/>
                </a:solidFill>
              </a:rPr>
              <a:t>Service_2</a:t>
            </a:r>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9</a:t>
            </a:fld>
            <a:endParaRPr lang="en-US" dirty="0"/>
          </a:p>
        </p:txBody>
      </p:sp>
      <p:pic>
        <p:nvPicPr>
          <p:cNvPr id="11" name="Content Placeholder 10">
            <a:extLst>
              <a:ext uri="{FF2B5EF4-FFF2-40B4-BE49-F238E27FC236}">
                <a16:creationId xmlns:a16="http://schemas.microsoft.com/office/drawing/2014/main" id="{A394CDC6-2B2A-4678-B0A9-84A79BCC369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352888" y="2738282"/>
            <a:ext cx="2324424" cy="2238687"/>
          </a:xfrm>
        </p:spPr>
      </p:pic>
    </p:spTree>
    <p:extLst>
      <p:ext uri="{BB962C8B-B14F-4D97-AF65-F5344CB8AC3E}">
        <p14:creationId xmlns:p14="http://schemas.microsoft.com/office/powerpoint/2010/main" val="284327018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D44557-C150-4AA7-97B1-62E8021520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2718</Words>
  <Application>Microsoft Office PowerPoint</Application>
  <PresentationFormat>On-screen Show (4:3)</PresentationFormat>
  <Paragraphs>556</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Retrospect</vt:lpstr>
      <vt:lpstr>Performance modelling of skewed demand in complex systems</vt:lpstr>
      <vt:lpstr>Introduction</vt:lpstr>
      <vt:lpstr>Motivation</vt:lpstr>
      <vt:lpstr>Outline</vt:lpstr>
      <vt:lpstr>Use Case – Olympic Ticketing</vt:lpstr>
      <vt:lpstr>Queue vs Microservices</vt:lpstr>
      <vt:lpstr>Distributed Databases</vt:lpstr>
      <vt:lpstr>PEPA</vt:lpstr>
      <vt:lpstr>PEPA Eclipse plugin</vt:lpstr>
      <vt:lpstr>Methods</vt:lpstr>
      <vt:lpstr>System Model</vt:lpstr>
      <vt:lpstr>Testing</vt:lpstr>
      <vt:lpstr>Testing</vt:lpstr>
      <vt:lpstr>Testing - JMeter</vt:lpstr>
      <vt:lpstr>System 1</vt:lpstr>
      <vt:lpstr>Results (model vs built)</vt:lpstr>
      <vt:lpstr>System 2</vt:lpstr>
      <vt:lpstr>Results (model vs built)</vt:lpstr>
      <vt:lpstr>System 3</vt:lpstr>
      <vt:lpstr>Results (model vs built)</vt:lpstr>
      <vt:lpstr>Results (replication)</vt:lpstr>
      <vt:lpstr>Results (model vs built)</vt:lpstr>
      <vt:lpstr>Conclusions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2017-03-14T20:47:16Z</dcterms:created>
  <dcterms:modified xsi:type="dcterms:W3CDTF">2017-08-07T09:09:03Z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TC034606049991</vt:lpwstr>
  </property>
</Properties>
</file>