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27"/>
  </p:notesMasterIdLst>
  <p:handoutMasterIdLst>
    <p:handoutMasterId r:id="rId28"/>
  </p:handoutMasterIdLst>
  <p:sldIdLst>
    <p:sldId id="257" r:id="rId3"/>
    <p:sldId id="258" r:id="rId4"/>
    <p:sldId id="271" r:id="rId5"/>
    <p:sldId id="259" r:id="rId6"/>
    <p:sldId id="260" r:id="rId7"/>
    <p:sldId id="275" r:id="rId8"/>
    <p:sldId id="274" r:id="rId9"/>
    <p:sldId id="262" r:id="rId10"/>
    <p:sldId id="263" r:id="rId11"/>
    <p:sldId id="265" r:id="rId12"/>
    <p:sldId id="273" r:id="rId13"/>
    <p:sldId id="272" r:id="rId14"/>
    <p:sldId id="277" r:id="rId15"/>
    <p:sldId id="266" r:id="rId16"/>
    <p:sldId id="280" r:id="rId17"/>
    <p:sldId id="281" r:id="rId18"/>
    <p:sldId id="279" r:id="rId19"/>
    <p:sldId id="283" r:id="rId20"/>
    <p:sldId id="282" r:id="rId21"/>
    <p:sldId id="284" r:id="rId22"/>
    <p:sldId id="278" r:id="rId23"/>
    <p:sldId id="276" r:id="rId24"/>
    <p:sldId id="269" r:id="rId25"/>
    <p:sldId id="270" r:id="rId26"/>
  </p:sldIdLst>
  <p:sldSz cx="9144000" cy="6858000" type="screen4x3"/>
  <p:notesSz cx="1023302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472"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8" autoAdjust="0"/>
    <p:restoredTop sz="79483" autoAdjust="0"/>
  </p:normalViewPr>
  <p:slideViewPr>
    <p:cSldViewPr snapToGrid="0">
      <p:cViewPr varScale="1">
        <p:scale>
          <a:sx n="99" d="100"/>
          <a:sy n="99" d="100"/>
        </p:scale>
        <p:origin x="1854" y="84"/>
      </p:cViewPr>
      <p:guideLst>
        <p:guide orient="horz" pos="2160"/>
        <p:guide pos="2880"/>
        <p:guide pos="5472"/>
        <p:guide orient="horz" pos="4128"/>
      </p:guideLst>
    </p:cSldViewPr>
  </p:slideViewPr>
  <p:notesTextViewPr>
    <p:cViewPr>
      <p:scale>
        <a:sx n="3" d="2"/>
        <a:sy n="3" d="2"/>
      </p:scale>
      <p:origin x="0" y="0"/>
    </p:cViewPr>
  </p:notesTextViewPr>
  <p:notesViewPr>
    <p:cSldViewPr snapToGrid="0" showGuides="1">
      <p:cViewPr varScale="1">
        <p:scale>
          <a:sx n="87" d="100"/>
          <a:sy n="87" d="100"/>
        </p:scale>
        <p:origin x="1947"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a:t>Investigating Cloud Technologies to Maximise Availability of Oversubscribed Resources</a:t>
            </a:r>
            <a:endParaRPr lang="en-US" dirty="0"/>
          </a:p>
        </p:txBody>
      </p:sp>
      <p:sp>
        <p:nvSpPr>
          <p:cNvPr id="3" name="Date Placeholder 2"/>
          <p:cNvSpPr>
            <a:spLocks noGrp="1"/>
          </p:cNvSpPr>
          <p:nvPr>
            <p:ph type="dt" sz="quarter" idx="1"/>
          </p:nvPr>
        </p:nvSpPr>
        <p:spPr>
          <a:xfrm>
            <a:off x="5796348" y="1"/>
            <a:ext cx="4434311" cy="356357"/>
          </a:xfrm>
          <a:prstGeom prst="rect">
            <a:avLst/>
          </a:prstGeom>
        </p:spPr>
        <p:txBody>
          <a:bodyPr vert="horz" lIns="99057" tIns="49528" rIns="99057" bIns="49528" rtlCol="0"/>
          <a:lstStyle>
            <a:lvl1pPr algn="r">
              <a:defRPr sz="1300"/>
            </a:lvl1pPr>
          </a:lstStyle>
          <a:p>
            <a:fld id="{68796EA6-6F25-4F19-87BA-7ADCC16DAEFF}" type="datetimeFigureOut">
              <a:rPr lang="en-US" smtClean="0"/>
              <a:t>7/30/2017</a:t>
            </a:fld>
            <a:endParaRPr lang="en-US" dirty="0"/>
          </a:p>
        </p:txBody>
      </p:sp>
      <p:sp>
        <p:nvSpPr>
          <p:cNvPr id="4" name="Footer Placeholder 3"/>
          <p:cNvSpPr>
            <a:spLocks noGrp="1"/>
          </p:cNvSpPr>
          <p:nvPr>
            <p:ph type="ftr" sz="quarter" idx="2"/>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5" name="Slide Number Placeholder 4"/>
          <p:cNvSpPr>
            <a:spLocks noGrp="1"/>
          </p:cNvSpPr>
          <p:nvPr>
            <p:ph type="sldNum" sz="quarter" idx="3"/>
          </p:nvPr>
        </p:nvSpPr>
        <p:spPr>
          <a:xfrm>
            <a:off x="5796348" y="6746119"/>
            <a:ext cx="4434311" cy="356356"/>
          </a:xfrm>
          <a:prstGeom prst="rect">
            <a:avLst/>
          </a:prstGeom>
        </p:spPr>
        <p:txBody>
          <a:bodyPr vert="horz" lIns="99057" tIns="49528" rIns="99057" bIns="49528" rtlCol="0" anchor="b"/>
          <a:lstStyle>
            <a:lvl1pPr algn="r">
              <a:defRPr sz="13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dirty="0"/>
              <a:t>Performance modelling of skewed demand in complex systems</a:t>
            </a:r>
            <a:endParaRPr lang="en-US" dirty="0"/>
          </a:p>
        </p:txBody>
      </p:sp>
      <p:sp>
        <p:nvSpPr>
          <p:cNvPr id="3" name="Date Placeholder 2"/>
          <p:cNvSpPr>
            <a:spLocks noGrp="1"/>
          </p:cNvSpPr>
          <p:nvPr>
            <p:ph type="dt" idx="1"/>
          </p:nvPr>
        </p:nvSpPr>
        <p:spPr>
          <a:xfrm>
            <a:off x="5796348" y="1"/>
            <a:ext cx="4434311" cy="356357"/>
          </a:xfrm>
          <a:prstGeom prst="rect">
            <a:avLst/>
          </a:prstGeom>
        </p:spPr>
        <p:txBody>
          <a:bodyPr vert="horz" lIns="99057" tIns="49528" rIns="99057" bIns="49528" rtlCol="0"/>
          <a:lstStyle>
            <a:lvl1pPr algn="r">
              <a:defRPr sz="1300"/>
            </a:lvl1pPr>
          </a:lstStyle>
          <a:p>
            <a:fld id="{C39C172E-A8B5-46F6-B05C-DFA3E2E0F207}" type="datetimeFigureOut">
              <a:rPr lang="en-US" smtClean="0"/>
              <a:t>7/30/2017</a:t>
            </a:fld>
            <a:endParaRPr lang="en-US" dirty="0"/>
          </a:p>
        </p:txBody>
      </p:sp>
      <p:sp>
        <p:nvSpPr>
          <p:cNvPr id="4" name="Slide Image Placeholder 3"/>
          <p:cNvSpPr>
            <a:spLocks noGrp="1" noRot="1" noChangeAspect="1"/>
          </p:cNvSpPr>
          <p:nvPr>
            <p:ph type="sldImg" idx="2"/>
          </p:nvPr>
        </p:nvSpPr>
        <p:spPr>
          <a:xfrm>
            <a:off x="3517900" y="887413"/>
            <a:ext cx="3197225" cy="2397125"/>
          </a:xfrm>
          <a:prstGeom prst="rect">
            <a:avLst/>
          </a:prstGeom>
          <a:noFill/>
          <a:ln w="12700">
            <a:solidFill>
              <a:prstClr val="black"/>
            </a:solidFill>
          </a:ln>
        </p:spPr>
        <p:txBody>
          <a:bodyPr vert="horz" lIns="99057" tIns="49528" rIns="99057" bIns="49528" rtlCol="0" anchor="ctr"/>
          <a:lstStyle/>
          <a:p>
            <a:endParaRPr lang="en-US" dirty="0"/>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7" name="Slide Number Placeholder 6"/>
          <p:cNvSpPr>
            <a:spLocks noGrp="1"/>
          </p:cNvSpPr>
          <p:nvPr>
            <p:ph type="sldNum" sz="quarter" idx="5"/>
          </p:nvPr>
        </p:nvSpPr>
        <p:spPr>
          <a:xfrm>
            <a:off x="5796348" y="6746119"/>
            <a:ext cx="4434311" cy="356356"/>
          </a:xfrm>
          <a:prstGeom prst="rect">
            <a:avLst/>
          </a:prstGeom>
        </p:spPr>
        <p:txBody>
          <a:bodyPr vert="horz" lIns="99057" tIns="49528" rIns="99057" bIns="49528" rtlCol="0" anchor="b"/>
          <a:lstStyle>
            <a:lvl1pPr algn="r">
              <a:defRPr sz="13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US" dirty="0"/>
              <a:t>Real world examples of skewed demand</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22497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Multi-sport event ticketing application using a distributed architecture. Users access the application with a web-based front end. Tickets are stored in one or more databases. In between the web servers and database are worker applications that service user requests, connected to the web servers by some middleware.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assumed that there will be predictable skewed demand for athletics tickets.</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13538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23957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9</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1C5EE-092C-40CC-8A8A-128E1348AF39}" type="datetime1">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18C1-1C22-49DD-AE37-A1D9F3CCB5F1}" type="datetime1">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230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DF756-D03C-423D-9D3E-8F13328AD938}" type="datetime1">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957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01C6E-E801-4622-ACD6-6D3E440B7E9F}" type="datetime1">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3480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383AC-3A9F-411E-AF64-24CC5B1A8A1F}" type="datetime1">
              <a:rPr lang="en-US" smtClean="0"/>
              <a:t>7/30/2017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021C6-25F7-4CF3-B4F3-58EBEF19DC1A}" type="datetime1">
              <a:rPr lang="en-US" smtClean="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5157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82020-1178-4CE4-8F48-86D145A92BCA}" type="datetime1">
              <a:rPr lang="en-US" smtClean="0"/>
              <a:t>7/30/2017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6763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38CD5-84C8-40A8-8EA2-862B99E41D91}" type="datetime1">
              <a:rPr lang="en-US" smtClean="0"/>
              <a:t>7/30/2017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243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03BAD6-DBDC-4F27-8685-DA52B784370A}" type="datetime1">
              <a:rPr lang="en-US" smtClean="0"/>
              <a:t>7/30/2017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459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4C2B06-A0C8-47FA-B5E8-445597AE8F10}" type="datetime1">
              <a:rPr lang="en-US" smtClean="0"/>
              <a:t>7/30/2017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9077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AAE80D-0A75-4E48-9B5F-5067DB17136E}" type="datetime1">
              <a:rPr lang="en-US" smtClean="0"/>
              <a:t>7/30/2017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05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49DDC1-AA13-4819-AAC4-5A3AECEB23F0}" type="datetime1">
              <a:rPr lang="en-US" smtClean="0"/>
              <a:t>7/30/2017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0910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Performance modelling of skewed demand in complex systems</a:t>
            </a:r>
          </a:p>
        </p:txBody>
      </p:sp>
      <p:sp>
        <p:nvSpPr>
          <p:cNvPr id="3" name="Subtitle 2"/>
          <p:cNvSpPr>
            <a:spLocks noGrp="1"/>
          </p:cNvSpPr>
          <p:nvPr>
            <p:ph type="subTitle" idx="1"/>
          </p:nvPr>
        </p:nvSpPr>
        <p:spPr/>
        <p:txBody>
          <a:bodyPr>
            <a:normAutofit fontScale="62500" lnSpcReduction="20000"/>
          </a:bodyPr>
          <a:lstStyle/>
          <a:p>
            <a:r>
              <a:rPr lang="en-GB" dirty="0"/>
              <a:t>Stephen Shephard</a:t>
            </a:r>
          </a:p>
          <a:p>
            <a:r>
              <a:rPr lang="en-GB" dirty="0"/>
              <a:t>School of Computing Science, Newcastle University, Newcastle upon Tyne, NE1 7RU</a:t>
            </a:r>
          </a:p>
          <a:p>
            <a:r>
              <a:rPr lang="en-GB" dirty="0"/>
              <a:t>s.shephard2@newcastle.ac.uk</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dirty="0"/>
          </a:p>
        </p:txBody>
      </p:sp>
      <p:grpSp>
        <p:nvGrpSpPr>
          <p:cNvPr id="7" name="Group 4"/>
          <p:cNvGrpSpPr>
            <a:grpSpLocks noChangeAspect="1"/>
          </p:cNvGrpSpPr>
          <p:nvPr/>
        </p:nvGrpSpPr>
        <p:grpSpPr bwMode="auto">
          <a:xfrm>
            <a:off x="719139" y="2551113"/>
            <a:ext cx="7705725" cy="2900362"/>
            <a:chOff x="1413" y="1607"/>
            <a:chExt cx="4854" cy="1827"/>
          </a:xfrm>
        </p:grpSpPr>
        <p:sp>
          <p:nvSpPr>
            <p:cNvPr id="8" name="AutoShape 3"/>
            <p:cNvSpPr>
              <a:spLocks noChangeAspect="1" noChangeArrowheads="1" noTextEdit="1"/>
            </p:cNvSpPr>
            <p:nvPr/>
          </p:nvSpPr>
          <p:spPr bwMode="auto">
            <a:xfrm>
              <a:off x="1413" y="1607"/>
              <a:ext cx="4854"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5"/>
            <p:cNvSpPr>
              <a:spLocks noChangeArrowheads="1"/>
            </p:cNvSpPr>
            <p:nvPr/>
          </p:nvSpPr>
          <p:spPr bwMode="auto">
            <a:xfrm>
              <a:off x="1425" y="2331"/>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6"/>
            <p:cNvSpPr>
              <a:spLocks noChangeArrowheads="1"/>
            </p:cNvSpPr>
            <p:nvPr/>
          </p:nvSpPr>
          <p:spPr bwMode="auto">
            <a:xfrm>
              <a:off x="1425" y="2331"/>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Rectangle 7"/>
            <p:cNvSpPr>
              <a:spLocks noChangeArrowheads="1"/>
            </p:cNvSpPr>
            <p:nvPr/>
          </p:nvSpPr>
          <p:spPr bwMode="auto">
            <a:xfrm>
              <a:off x="1537" y="2383"/>
              <a:ext cx="5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HTTP Load </a:t>
              </a:r>
              <a:endParaRPr lang="en-US" altLang="en-US" dirty="0"/>
            </a:p>
          </p:txBody>
        </p:sp>
        <p:sp>
          <p:nvSpPr>
            <p:cNvPr id="12" name="Rectangle 8"/>
            <p:cNvSpPr>
              <a:spLocks noChangeArrowheads="1"/>
            </p:cNvSpPr>
            <p:nvPr/>
          </p:nvSpPr>
          <p:spPr bwMode="auto">
            <a:xfrm>
              <a:off x="1581" y="2518"/>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Balancer</a:t>
              </a:r>
              <a:endParaRPr lang="en-US" altLang="en-US" dirty="0"/>
            </a:p>
          </p:txBody>
        </p:sp>
        <p:sp>
          <p:nvSpPr>
            <p:cNvPr id="13" name="Rectangle 9"/>
            <p:cNvSpPr>
              <a:spLocks noChangeArrowheads="1"/>
            </p:cNvSpPr>
            <p:nvPr/>
          </p:nvSpPr>
          <p:spPr bwMode="auto">
            <a:xfrm>
              <a:off x="233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233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2376" y="1743"/>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6" name="Rectangle 12"/>
            <p:cNvSpPr>
              <a:spLocks noChangeArrowheads="1"/>
            </p:cNvSpPr>
            <p:nvPr/>
          </p:nvSpPr>
          <p:spPr bwMode="auto">
            <a:xfrm>
              <a:off x="2332" y="2179"/>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3"/>
            <p:cNvSpPr>
              <a:spLocks noChangeArrowheads="1"/>
            </p:cNvSpPr>
            <p:nvPr/>
          </p:nvSpPr>
          <p:spPr bwMode="auto">
            <a:xfrm>
              <a:off x="2332" y="2179"/>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p:cNvSpPr>
              <a:spLocks noChangeArrowheads="1"/>
            </p:cNvSpPr>
            <p:nvPr/>
          </p:nvSpPr>
          <p:spPr bwMode="auto">
            <a:xfrm>
              <a:off x="2376" y="2299"/>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19" name="Rectangle 15"/>
            <p:cNvSpPr>
              <a:spLocks noChangeArrowheads="1"/>
            </p:cNvSpPr>
            <p:nvPr/>
          </p:nvSpPr>
          <p:spPr bwMode="auto">
            <a:xfrm>
              <a:off x="233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Rectangle 16"/>
            <p:cNvSpPr>
              <a:spLocks noChangeArrowheads="1"/>
            </p:cNvSpPr>
            <p:nvPr/>
          </p:nvSpPr>
          <p:spPr bwMode="auto">
            <a:xfrm>
              <a:off x="233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2420" y="3082"/>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22" name="Rectangle 18"/>
            <p:cNvSpPr>
              <a:spLocks noChangeArrowheads="1"/>
            </p:cNvSpPr>
            <p:nvPr/>
          </p:nvSpPr>
          <p:spPr bwMode="auto">
            <a:xfrm>
              <a:off x="2639"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23" name="Rectangle 19"/>
            <p:cNvSpPr>
              <a:spLocks noChangeArrowheads="1"/>
            </p:cNvSpPr>
            <p:nvPr/>
          </p:nvSpPr>
          <p:spPr bwMode="auto">
            <a:xfrm>
              <a:off x="2635"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24" name="Rectangle 20"/>
            <p:cNvSpPr>
              <a:spLocks noChangeArrowheads="1"/>
            </p:cNvSpPr>
            <p:nvPr/>
          </p:nvSpPr>
          <p:spPr bwMode="auto">
            <a:xfrm>
              <a:off x="233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Rectangle 21"/>
            <p:cNvSpPr>
              <a:spLocks noChangeArrowheads="1"/>
            </p:cNvSpPr>
            <p:nvPr/>
          </p:nvSpPr>
          <p:spPr bwMode="auto">
            <a:xfrm>
              <a:off x="233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Rectangle 22"/>
            <p:cNvSpPr>
              <a:spLocks noChangeArrowheads="1"/>
            </p:cNvSpPr>
            <p:nvPr/>
          </p:nvSpPr>
          <p:spPr bwMode="auto">
            <a:xfrm>
              <a:off x="2376" y="1743"/>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27" name="Rectangle 23"/>
            <p:cNvSpPr>
              <a:spLocks noChangeArrowheads="1"/>
            </p:cNvSpPr>
            <p:nvPr/>
          </p:nvSpPr>
          <p:spPr bwMode="auto">
            <a:xfrm>
              <a:off x="2332" y="2179"/>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2332" y="2179"/>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2376" y="2299"/>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30" name="Rectangle 26"/>
            <p:cNvSpPr>
              <a:spLocks noChangeArrowheads="1"/>
            </p:cNvSpPr>
            <p:nvPr/>
          </p:nvSpPr>
          <p:spPr bwMode="auto">
            <a:xfrm>
              <a:off x="233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Rectangle 27"/>
            <p:cNvSpPr>
              <a:spLocks noChangeArrowheads="1"/>
            </p:cNvSpPr>
            <p:nvPr/>
          </p:nvSpPr>
          <p:spPr bwMode="auto">
            <a:xfrm>
              <a:off x="233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2" name="Rectangle 28"/>
            <p:cNvSpPr>
              <a:spLocks noChangeArrowheads="1"/>
            </p:cNvSpPr>
            <p:nvPr/>
          </p:nvSpPr>
          <p:spPr bwMode="auto">
            <a:xfrm>
              <a:off x="2420" y="3082"/>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33" name="Rectangle 29"/>
            <p:cNvSpPr>
              <a:spLocks noChangeArrowheads="1"/>
            </p:cNvSpPr>
            <p:nvPr/>
          </p:nvSpPr>
          <p:spPr bwMode="auto">
            <a:xfrm>
              <a:off x="2639"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34" name="Rectangle 30"/>
            <p:cNvSpPr>
              <a:spLocks noChangeArrowheads="1"/>
            </p:cNvSpPr>
            <p:nvPr/>
          </p:nvSpPr>
          <p:spPr bwMode="auto">
            <a:xfrm>
              <a:off x="2635"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35" name="Rectangle 31"/>
            <p:cNvSpPr>
              <a:spLocks noChangeArrowheads="1"/>
            </p:cNvSpPr>
            <p:nvPr/>
          </p:nvSpPr>
          <p:spPr bwMode="auto">
            <a:xfrm>
              <a:off x="386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386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058" y="1743"/>
              <a:ext cx="3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Search</a:t>
              </a:r>
              <a:endParaRPr lang="en-US" altLang="en-US" dirty="0"/>
            </a:p>
          </p:txBody>
        </p:sp>
        <p:sp>
          <p:nvSpPr>
            <p:cNvPr id="38" name="Rectangle 34"/>
            <p:cNvSpPr>
              <a:spLocks noChangeArrowheads="1"/>
            </p:cNvSpPr>
            <p:nvPr/>
          </p:nvSpPr>
          <p:spPr bwMode="auto">
            <a:xfrm>
              <a:off x="3862" y="2331"/>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Rectangle 35"/>
            <p:cNvSpPr>
              <a:spLocks noChangeArrowheads="1"/>
            </p:cNvSpPr>
            <p:nvPr/>
          </p:nvSpPr>
          <p:spPr bwMode="auto">
            <a:xfrm>
              <a:off x="3862" y="2331"/>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Rectangle 36"/>
            <p:cNvSpPr>
              <a:spLocks noChangeArrowheads="1"/>
            </p:cNvSpPr>
            <p:nvPr/>
          </p:nvSpPr>
          <p:spPr bwMode="auto">
            <a:xfrm>
              <a:off x="4098" y="2450"/>
              <a:ext cx="2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Book</a:t>
              </a:r>
              <a:endParaRPr lang="en-US" altLang="en-US" dirty="0"/>
            </a:p>
          </p:txBody>
        </p:sp>
        <p:sp>
          <p:nvSpPr>
            <p:cNvPr id="41" name="Rectangle 37"/>
            <p:cNvSpPr>
              <a:spLocks noChangeArrowheads="1"/>
            </p:cNvSpPr>
            <p:nvPr/>
          </p:nvSpPr>
          <p:spPr bwMode="auto">
            <a:xfrm>
              <a:off x="386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386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4058" y="3150"/>
              <a:ext cx="3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Return</a:t>
              </a:r>
              <a:endParaRPr lang="en-US" altLang="en-US" dirty="0"/>
            </a:p>
          </p:txBody>
        </p:sp>
        <p:sp>
          <p:nvSpPr>
            <p:cNvPr id="44" name="Freeform 40"/>
            <p:cNvSpPr>
              <a:spLocks/>
            </p:cNvSpPr>
            <p:nvPr/>
          </p:nvSpPr>
          <p:spPr bwMode="auto">
            <a:xfrm>
              <a:off x="5064" y="1659"/>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52 h 356"/>
                <a:gd name="T12" fmla="*/ 120 w 396"/>
                <a:gd name="T13" fmla="*/ 356 h 356"/>
                <a:gd name="T14" fmla="*/ 196 w 396"/>
                <a:gd name="T15" fmla="*/ 356 h 356"/>
                <a:gd name="T16" fmla="*/ 276 w 396"/>
                <a:gd name="T17" fmla="*/ 356 h 356"/>
                <a:gd name="T18" fmla="*/ 308 w 396"/>
                <a:gd name="T19" fmla="*/ 352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52"/>
                  </a:lnTo>
                  <a:lnTo>
                    <a:pt x="120" y="356"/>
                  </a:lnTo>
                  <a:lnTo>
                    <a:pt x="196" y="356"/>
                  </a:lnTo>
                  <a:lnTo>
                    <a:pt x="276" y="356"/>
                  </a:lnTo>
                  <a:lnTo>
                    <a:pt x="308" y="352"/>
                  </a:lnTo>
                  <a:lnTo>
                    <a:pt x="336" y="344"/>
                  </a:lnTo>
                  <a:lnTo>
                    <a:pt x="360" y="340"/>
                  </a:lnTo>
                  <a:lnTo>
                    <a:pt x="380" y="332"/>
                  </a:lnTo>
                  <a:lnTo>
                    <a:pt x="392" y="324"/>
                  </a:lnTo>
                  <a:lnTo>
                    <a:pt x="396" y="316"/>
                  </a:lnTo>
                  <a:lnTo>
                    <a:pt x="396" y="316"/>
                  </a:lnTo>
                  <a:lnTo>
                    <a:pt x="396"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Freeform 41"/>
            <p:cNvSpPr>
              <a:spLocks/>
            </p:cNvSpPr>
            <p:nvPr/>
          </p:nvSpPr>
          <p:spPr bwMode="auto">
            <a:xfrm>
              <a:off x="5064" y="1659"/>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52 h 356"/>
                <a:gd name="T12" fmla="*/ 120 w 396"/>
                <a:gd name="T13" fmla="*/ 356 h 356"/>
                <a:gd name="T14" fmla="*/ 196 w 396"/>
                <a:gd name="T15" fmla="*/ 356 h 356"/>
                <a:gd name="T16" fmla="*/ 276 w 396"/>
                <a:gd name="T17" fmla="*/ 356 h 356"/>
                <a:gd name="T18" fmla="*/ 308 w 396"/>
                <a:gd name="T19" fmla="*/ 352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52"/>
                  </a:lnTo>
                  <a:lnTo>
                    <a:pt x="120" y="356"/>
                  </a:lnTo>
                  <a:lnTo>
                    <a:pt x="196" y="356"/>
                  </a:lnTo>
                  <a:lnTo>
                    <a:pt x="276" y="356"/>
                  </a:lnTo>
                  <a:lnTo>
                    <a:pt x="308" y="352"/>
                  </a:lnTo>
                  <a:lnTo>
                    <a:pt x="336" y="344"/>
                  </a:lnTo>
                  <a:lnTo>
                    <a:pt x="360" y="340"/>
                  </a:lnTo>
                  <a:lnTo>
                    <a:pt x="380" y="332"/>
                  </a:lnTo>
                  <a:lnTo>
                    <a:pt x="392" y="324"/>
                  </a:lnTo>
                  <a:lnTo>
                    <a:pt x="396" y="316"/>
                  </a:lnTo>
                  <a:lnTo>
                    <a:pt x="396" y="316"/>
                  </a:lnTo>
                  <a:lnTo>
                    <a:pt x="396"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5064" y="1619"/>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4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4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4"/>
                  </a:lnTo>
                  <a:lnTo>
                    <a:pt x="336" y="68"/>
                  </a:lnTo>
                  <a:lnTo>
                    <a:pt x="308" y="72"/>
                  </a:lnTo>
                  <a:lnTo>
                    <a:pt x="276" y="76"/>
                  </a:lnTo>
                  <a:lnTo>
                    <a:pt x="196" y="80"/>
                  </a:lnTo>
                  <a:lnTo>
                    <a:pt x="120" y="76"/>
                  </a:lnTo>
                  <a:lnTo>
                    <a:pt x="84" y="72"/>
                  </a:lnTo>
                  <a:lnTo>
                    <a:pt x="56" y="68"/>
                  </a:lnTo>
                  <a:lnTo>
                    <a:pt x="32" y="64"/>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5064" y="1619"/>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4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4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4"/>
                  </a:lnTo>
                  <a:lnTo>
                    <a:pt x="336" y="68"/>
                  </a:lnTo>
                  <a:lnTo>
                    <a:pt x="308" y="72"/>
                  </a:lnTo>
                  <a:lnTo>
                    <a:pt x="276" y="76"/>
                  </a:lnTo>
                  <a:lnTo>
                    <a:pt x="196" y="80"/>
                  </a:lnTo>
                  <a:lnTo>
                    <a:pt x="120" y="76"/>
                  </a:lnTo>
                  <a:lnTo>
                    <a:pt x="84" y="72"/>
                  </a:lnTo>
                  <a:lnTo>
                    <a:pt x="56" y="68"/>
                  </a:lnTo>
                  <a:lnTo>
                    <a:pt x="32" y="64"/>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8" name="Rectangle 44"/>
            <p:cNvSpPr>
              <a:spLocks noChangeArrowheads="1"/>
            </p:cNvSpPr>
            <p:nvPr/>
          </p:nvSpPr>
          <p:spPr bwMode="auto">
            <a:xfrm>
              <a:off x="5108" y="1675"/>
              <a:ext cx="3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Search </a:t>
              </a:r>
              <a:endParaRPr lang="en-US" altLang="en-US" dirty="0"/>
            </a:p>
          </p:txBody>
        </p:sp>
        <p:sp>
          <p:nvSpPr>
            <p:cNvPr id="49" name="Rectangle 45"/>
            <p:cNvSpPr>
              <a:spLocks noChangeArrowheads="1"/>
            </p:cNvSpPr>
            <p:nvPr/>
          </p:nvSpPr>
          <p:spPr bwMode="auto">
            <a:xfrm>
              <a:off x="5196" y="1811"/>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50" name="Freeform 46"/>
            <p:cNvSpPr>
              <a:spLocks/>
            </p:cNvSpPr>
            <p:nvPr/>
          </p:nvSpPr>
          <p:spPr bwMode="auto">
            <a:xfrm>
              <a:off x="5064" y="2367"/>
              <a:ext cx="396" cy="355"/>
            </a:xfrm>
            <a:custGeom>
              <a:avLst/>
              <a:gdLst>
                <a:gd name="T0" fmla="*/ 0 w 396"/>
                <a:gd name="T1" fmla="*/ 315 h 355"/>
                <a:gd name="T2" fmla="*/ 4 w 396"/>
                <a:gd name="T3" fmla="*/ 323 h 355"/>
                <a:gd name="T4" fmla="*/ 12 w 396"/>
                <a:gd name="T5" fmla="*/ 331 h 355"/>
                <a:gd name="T6" fmla="*/ 32 w 396"/>
                <a:gd name="T7" fmla="*/ 339 h 355"/>
                <a:gd name="T8" fmla="*/ 56 w 396"/>
                <a:gd name="T9" fmla="*/ 343 h 355"/>
                <a:gd name="T10" fmla="*/ 84 w 396"/>
                <a:gd name="T11" fmla="*/ 351 h 355"/>
                <a:gd name="T12" fmla="*/ 120 w 396"/>
                <a:gd name="T13" fmla="*/ 351 h 355"/>
                <a:gd name="T14" fmla="*/ 196 w 396"/>
                <a:gd name="T15" fmla="*/ 355 h 355"/>
                <a:gd name="T16" fmla="*/ 276 w 396"/>
                <a:gd name="T17" fmla="*/ 351 h 355"/>
                <a:gd name="T18" fmla="*/ 308 w 396"/>
                <a:gd name="T19" fmla="*/ 351 h 355"/>
                <a:gd name="T20" fmla="*/ 336 w 396"/>
                <a:gd name="T21" fmla="*/ 343 h 355"/>
                <a:gd name="T22" fmla="*/ 360 w 396"/>
                <a:gd name="T23" fmla="*/ 339 h 355"/>
                <a:gd name="T24" fmla="*/ 380 w 396"/>
                <a:gd name="T25" fmla="*/ 331 h 355"/>
                <a:gd name="T26" fmla="*/ 392 w 396"/>
                <a:gd name="T27" fmla="*/ 323 h 355"/>
                <a:gd name="T28" fmla="*/ 396 w 396"/>
                <a:gd name="T29" fmla="*/ 315 h 355"/>
                <a:gd name="T30" fmla="*/ 396 w 396"/>
                <a:gd name="T31" fmla="*/ 315 h 355"/>
                <a:gd name="T32" fmla="*/ 396 w 396"/>
                <a:gd name="T33" fmla="*/ 0 h 355"/>
                <a:gd name="T34" fmla="*/ 0 w 396"/>
                <a:gd name="T35" fmla="*/ 0 h 355"/>
                <a:gd name="T36" fmla="*/ 0 w 396"/>
                <a:gd name="T37" fmla="*/ 315 h 355"/>
                <a:gd name="T38" fmla="*/ 0 w 396"/>
                <a:gd name="T39"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5">
                  <a:moveTo>
                    <a:pt x="0" y="315"/>
                  </a:moveTo>
                  <a:lnTo>
                    <a:pt x="4" y="323"/>
                  </a:lnTo>
                  <a:lnTo>
                    <a:pt x="12" y="331"/>
                  </a:lnTo>
                  <a:lnTo>
                    <a:pt x="32" y="339"/>
                  </a:lnTo>
                  <a:lnTo>
                    <a:pt x="56" y="343"/>
                  </a:lnTo>
                  <a:lnTo>
                    <a:pt x="84" y="351"/>
                  </a:lnTo>
                  <a:lnTo>
                    <a:pt x="120" y="351"/>
                  </a:lnTo>
                  <a:lnTo>
                    <a:pt x="196" y="355"/>
                  </a:lnTo>
                  <a:lnTo>
                    <a:pt x="276" y="351"/>
                  </a:lnTo>
                  <a:lnTo>
                    <a:pt x="308" y="351"/>
                  </a:lnTo>
                  <a:lnTo>
                    <a:pt x="336" y="343"/>
                  </a:lnTo>
                  <a:lnTo>
                    <a:pt x="360" y="339"/>
                  </a:lnTo>
                  <a:lnTo>
                    <a:pt x="380" y="331"/>
                  </a:lnTo>
                  <a:lnTo>
                    <a:pt x="392" y="323"/>
                  </a:lnTo>
                  <a:lnTo>
                    <a:pt x="396" y="315"/>
                  </a:lnTo>
                  <a:lnTo>
                    <a:pt x="396" y="315"/>
                  </a:lnTo>
                  <a:lnTo>
                    <a:pt x="396" y="0"/>
                  </a:lnTo>
                  <a:lnTo>
                    <a:pt x="0" y="0"/>
                  </a:lnTo>
                  <a:lnTo>
                    <a:pt x="0" y="315"/>
                  </a:lnTo>
                  <a:lnTo>
                    <a:pt x="0" y="31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47"/>
            <p:cNvSpPr>
              <a:spLocks/>
            </p:cNvSpPr>
            <p:nvPr/>
          </p:nvSpPr>
          <p:spPr bwMode="auto">
            <a:xfrm>
              <a:off x="5064" y="2367"/>
              <a:ext cx="396" cy="355"/>
            </a:xfrm>
            <a:custGeom>
              <a:avLst/>
              <a:gdLst>
                <a:gd name="T0" fmla="*/ 0 w 396"/>
                <a:gd name="T1" fmla="*/ 315 h 355"/>
                <a:gd name="T2" fmla="*/ 4 w 396"/>
                <a:gd name="T3" fmla="*/ 323 h 355"/>
                <a:gd name="T4" fmla="*/ 12 w 396"/>
                <a:gd name="T5" fmla="*/ 331 h 355"/>
                <a:gd name="T6" fmla="*/ 32 w 396"/>
                <a:gd name="T7" fmla="*/ 339 h 355"/>
                <a:gd name="T8" fmla="*/ 56 w 396"/>
                <a:gd name="T9" fmla="*/ 343 h 355"/>
                <a:gd name="T10" fmla="*/ 84 w 396"/>
                <a:gd name="T11" fmla="*/ 351 h 355"/>
                <a:gd name="T12" fmla="*/ 120 w 396"/>
                <a:gd name="T13" fmla="*/ 351 h 355"/>
                <a:gd name="T14" fmla="*/ 196 w 396"/>
                <a:gd name="T15" fmla="*/ 355 h 355"/>
                <a:gd name="T16" fmla="*/ 276 w 396"/>
                <a:gd name="T17" fmla="*/ 351 h 355"/>
                <a:gd name="T18" fmla="*/ 308 w 396"/>
                <a:gd name="T19" fmla="*/ 351 h 355"/>
                <a:gd name="T20" fmla="*/ 336 w 396"/>
                <a:gd name="T21" fmla="*/ 343 h 355"/>
                <a:gd name="T22" fmla="*/ 360 w 396"/>
                <a:gd name="T23" fmla="*/ 339 h 355"/>
                <a:gd name="T24" fmla="*/ 380 w 396"/>
                <a:gd name="T25" fmla="*/ 331 h 355"/>
                <a:gd name="T26" fmla="*/ 392 w 396"/>
                <a:gd name="T27" fmla="*/ 323 h 355"/>
                <a:gd name="T28" fmla="*/ 396 w 396"/>
                <a:gd name="T29" fmla="*/ 315 h 355"/>
                <a:gd name="T30" fmla="*/ 396 w 396"/>
                <a:gd name="T31" fmla="*/ 315 h 355"/>
                <a:gd name="T32" fmla="*/ 396 w 396"/>
                <a:gd name="T33" fmla="*/ 0 h 355"/>
                <a:gd name="T34" fmla="*/ 0 w 396"/>
                <a:gd name="T35" fmla="*/ 0 h 355"/>
                <a:gd name="T36" fmla="*/ 0 w 396"/>
                <a:gd name="T37" fmla="*/ 315 h 355"/>
                <a:gd name="T38" fmla="*/ 0 w 396"/>
                <a:gd name="T39"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5">
                  <a:moveTo>
                    <a:pt x="0" y="315"/>
                  </a:moveTo>
                  <a:lnTo>
                    <a:pt x="4" y="323"/>
                  </a:lnTo>
                  <a:lnTo>
                    <a:pt x="12" y="331"/>
                  </a:lnTo>
                  <a:lnTo>
                    <a:pt x="32" y="339"/>
                  </a:lnTo>
                  <a:lnTo>
                    <a:pt x="56" y="343"/>
                  </a:lnTo>
                  <a:lnTo>
                    <a:pt x="84" y="351"/>
                  </a:lnTo>
                  <a:lnTo>
                    <a:pt x="120" y="351"/>
                  </a:lnTo>
                  <a:lnTo>
                    <a:pt x="196" y="355"/>
                  </a:lnTo>
                  <a:lnTo>
                    <a:pt x="276" y="351"/>
                  </a:lnTo>
                  <a:lnTo>
                    <a:pt x="308" y="351"/>
                  </a:lnTo>
                  <a:lnTo>
                    <a:pt x="336" y="343"/>
                  </a:lnTo>
                  <a:lnTo>
                    <a:pt x="360" y="339"/>
                  </a:lnTo>
                  <a:lnTo>
                    <a:pt x="380" y="331"/>
                  </a:lnTo>
                  <a:lnTo>
                    <a:pt x="392" y="323"/>
                  </a:lnTo>
                  <a:lnTo>
                    <a:pt x="396" y="315"/>
                  </a:lnTo>
                  <a:lnTo>
                    <a:pt x="396" y="315"/>
                  </a:lnTo>
                  <a:lnTo>
                    <a:pt x="396" y="0"/>
                  </a:lnTo>
                  <a:lnTo>
                    <a:pt x="0" y="0"/>
                  </a:lnTo>
                  <a:lnTo>
                    <a:pt x="0" y="315"/>
                  </a:lnTo>
                  <a:lnTo>
                    <a:pt x="0" y="31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48"/>
            <p:cNvSpPr>
              <a:spLocks/>
            </p:cNvSpPr>
            <p:nvPr/>
          </p:nvSpPr>
          <p:spPr bwMode="auto">
            <a:xfrm>
              <a:off x="5064" y="2327"/>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49"/>
            <p:cNvSpPr>
              <a:spLocks/>
            </p:cNvSpPr>
            <p:nvPr/>
          </p:nvSpPr>
          <p:spPr bwMode="auto">
            <a:xfrm>
              <a:off x="5064" y="2327"/>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4" name="Rectangle 50"/>
            <p:cNvSpPr>
              <a:spLocks noChangeArrowheads="1"/>
            </p:cNvSpPr>
            <p:nvPr/>
          </p:nvSpPr>
          <p:spPr bwMode="auto">
            <a:xfrm>
              <a:off x="5144" y="2383"/>
              <a:ext cx="2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Book </a:t>
              </a:r>
              <a:endParaRPr lang="en-US" altLang="en-US" dirty="0"/>
            </a:p>
          </p:txBody>
        </p:sp>
        <p:sp>
          <p:nvSpPr>
            <p:cNvPr id="55" name="Rectangle 51"/>
            <p:cNvSpPr>
              <a:spLocks noChangeArrowheads="1"/>
            </p:cNvSpPr>
            <p:nvPr/>
          </p:nvSpPr>
          <p:spPr bwMode="auto">
            <a:xfrm>
              <a:off x="5196" y="2518"/>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56" name="Freeform 52"/>
            <p:cNvSpPr>
              <a:spLocks/>
            </p:cNvSpPr>
            <p:nvPr/>
          </p:nvSpPr>
          <p:spPr bwMode="auto">
            <a:xfrm>
              <a:off x="5064" y="3066"/>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48 h 356"/>
                <a:gd name="T12" fmla="*/ 120 w 396"/>
                <a:gd name="T13" fmla="*/ 352 h 356"/>
                <a:gd name="T14" fmla="*/ 196 w 396"/>
                <a:gd name="T15" fmla="*/ 356 h 356"/>
                <a:gd name="T16" fmla="*/ 276 w 396"/>
                <a:gd name="T17" fmla="*/ 352 h 356"/>
                <a:gd name="T18" fmla="*/ 308 w 396"/>
                <a:gd name="T19" fmla="*/ 348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48"/>
                  </a:lnTo>
                  <a:lnTo>
                    <a:pt x="120" y="352"/>
                  </a:lnTo>
                  <a:lnTo>
                    <a:pt x="196" y="356"/>
                  </a:lnTo>
                  <a:lnTo>
                    <a:pt x="276" y="352"/>
                  </a:lnTo>
                  <a:lnTo>
                    <a:pt x="308" y="348"/>
                  </a:lnTo>
                  <a:lnTo>
                    <a:pt x="336" y="344"/>
                  </a:lnTo>
                  <a:lnTo>
                    <a:pt x="360" y="340"/>
                  </a:lnTo>
                  <a:lnTo>
                    <a:pt x="380" y="332"/>
                  </a:lnTo>
                  <a:lnTo>
                    <a:pt x="392" y="324"/>
                  </a:lnTo>
                  <a:lnTo>
                    <a:pt x="396" y="316"/>
                  </a:lnTo>
                  <a:lnTo>
                    <a:pt x="396" y="316"/>
                  </a:lnTo>
                  <a:lnTo>
                    <a:pt x="396"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53"/>
            <p:cNvSpPr>
              <a:spLocks/>
            </p:cNvSpPr>
            <p:nvPr/>
          </p:nvSpPr>
          <p:spPr bwMode="auto">
            <a:xfrm>
              <a:off x="5064" y="3066"/>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48 h 356"/>
                <a:gd name="T12" fmla="*/ 120 w 396"/>
                <a:gd name="T13" fmla="*/ 352 h 356"/>
                <a:gd name="T14" fmla="*/ 196 w 396"/>
                <a:gd name="T15" fmla="*/ 356 h 356"/>
                <a:gd name="T16" fmla="*/ 276 w 396"/>
                <a:gd name="T17" fmla="*/ 352 h 356"/>
                <a:gd name="T18" fmla="*/ 308 w 396"/>
                <a:gd name="T19" fmla="*/ 348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48"/>
                  </a:lnTo>
                  <a:lnTo>
                    <a:pt x="120" y="352"/>
                  </a:lnTo>
                  <a:lnTo>
                    <a:pt x="196" y="356"/>
                  </a:lnTo>
                  <a:lnTo>
                    <a:pt x="276" y="352"/>
                  </a:lnTo>
                  <a:lnTo>
                    <a:pt x="308" y="348"/>
                  </a:lnTo>
                  <a:lnTo>
                    <a:pt x="336" y="344"/>
                  </a:lnTo>
                  <a:lnTo>
                    <a:pt x="360" y="340"/>
                  </a:lnTo>
                  <a:lnTo>
                    <a:pt x="380" y="332"/>
                  </a:lnTo>
                  <a:lnTo>
                    <a:pt x="392" y="324"/>
                  </a:lnTo>
                  <a:lnTo>
                    <a:pt x="396" y="316"/>
                  </a:lnTo>
                  <a:lnTo>
                    <a:pt x="396" y="316"/>
                  </a:lnTo>
                  <a:lnTo>
                    <a:pt x="396"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54"/>
            <p:cNvSpPr>
              <a:spLocks/>
            </p:cNvSpPr>
            <p:nvPr/>
          </p:nvSpPr>
          <p:spPr bwMode="auto">
            <a:xfrm>
              <a:off x="5064" y="3026"/>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4 h 80"/>
                <a:gd name="T12" fmla="*/ 120 w 396"/>
                <a:gd name="T13" fmla="*/ 4 h 80"/>
                <a:gd name="T14" fmla="*/ 196 w 396"/>
                <a:gd name="T15" fmla="*/ 0 h 80"/>
                <a:gd name="T16" fmla="*/ 276 w 396"/>
                <a:gd name="T17" fmla="*/ 4 h 80"/>
                <a:gd name="T18" fmla="*/ 308 w 396"/>
                <a:gd name="T19" fmla="*/ 4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4"/>
                  </a:lnTo>
                  <a:lnTo>
                    <a:pt x="120" y="4"/>
                  </a:lnTo>
                  <a:lnTo>
                    <a:pt x="196" y="0"/>
                  </a:lnTo>
                  <a:lnTo>
                    <a:pt x="276" y="4"/>
                  </a:lnTo>
                  <a:lnTo>
                    <a:pt x="308" y="4"/>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55"/>
            <p:cNvSpPr>
              <a:spLocks/>
            </p:cNvSpPr>
            <p:nvPr/>
          </p:nvSpPr>
          <p:spPr bwMode="auto">
            <a:xfrm>
              <a:off x="5064" y="3026"/>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4 h 80"/>
                <a:gd name="T12" fmla="*/ 120 w 396"/>
                <a:gd name="T13" fmla="*/ 4 h 80"/>
                <a:gd name="T14" fmla="*/ 196 w 396"/>
                <a:gd name="T15" fmla="*/ 0 h 80"/>
                <a:gd name="T16" fmla="*/ 276 w 396"/>
                <a:gd name="T17" fmla="*/ 4 h 80"/>
                <a:gd name="T18" fmla="*/ 308 w 396"/>
                <a:gd name="T19" fmla="*/ 4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4"/>
                  </a:lnTo>
                  <a:lnTo>
                    <a:pt x="120" y="4"/>
                  </a:lnTo>
                  <a:lnTo>
                    <a:pt x="196" y="0"/>
                  </a:lnTo>
                  <a:lnTo>
                    <a:pt x="276" y="4"/>
                  </a:lnTo>
                  <a:lnTo>
                    <a:pt x="308" y="4"/>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56"/>
            <p:cNvSpPr>
              <a:spLocks noChangeArrowheads="1"/>
            </p:cNvSpPr>
            <p:nvPr/>
          </p:nvSpPr>
          <p:spPr bwMode="auto">
            <a:xfrm>
              <a:off x="5104" y="3082"/>
              <a:ext cx="33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Return </a:t>
              </a:r>
              <a:endParaRPr lang="en-US" altLang="en-US" dirty="0"/>
            </a:p>
          </p:txBody>
        </p:sp>
        <p:sp>
          <p:nvSpPr>
            <p:cNvPr id="61" name="Rectangle 57"/>
            <p:cNvSpPr>
              <a:spLocks noChangeArrowheads="1"/>
            </p:cNvSpPr>
            <p:nvPr/>
          </p:nvSpPr>
          <p:spPr bwMode="auto">
            <a:xfrm>
              <a:off x="5196" y="3218"/>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62" name="Freeform 58"/>
            <p:cNvSpPr>
              <a:spLocks/>
            </p:cNvSpPr>
            <p:nvPr/>
          </p:nvSpPr>
          <p:spPr bwMode="auto">
            <a:xfrm>
              <a:off x="2128" y="1819"/>
              <a:ext cx="156" cy="707"/>
            </a:xfrm>
            <a:custGeom>
              <a:avLst/>
              <a:gdLst>
                <a:gd name="T0" fmla="*/ 0 w 156"/>
                <a:gd name="T1" fmla="*/ 707 h 707"/>
                <a:gd name="T2" fmla="*/ 84 w 156"/>
                <a:gd name="T3" fmla="*/ 707 h 707"/>
                <a:gd name="T4" fmla="*/ 84 w 156"/>
                <a:gd name="T5" fmla="*/ 0 h 707"/>
                <a:gd name="T6" fmla="*/ 156 w 156"/>
                <a:gd name="T7" fmla="*/ 0 h 707"/>
              </a:gdLst>
              <a:ahLst/>
              <a:cxnLst>
                <a:cxn ang="0">
                  <a:pos x="T0" y="T1"/>
                </a:cxn>
                <a:cxn ang="0">
                  <a:pos x="T2" y="T3"/>
                </a:cxn>
                <a:cxn ang="0">
                  <a:pos x="T4" y="T5"/>
                </a:cxn>
                <a:cxn ang="0">
                  <a:pos x="T6" y="T7"/>
                </a:cxn>
              </a:cxnLst>
              <a:rect l="0" t="0" r="r" b="b"/>
              <a:pathLst>
                <a:path w="156" h="707">
                  <a:moveTo>
                    <a:pt x="0" y="707"/>
                  </a:moveTo>
                  <a:lnTo>
                    <a:pt x="84" y="707"/>
                  </a:lnTo>
                  <a:lnTo>
                    <a:pt x="84"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3" name="Freeform 59"/>
            <p:cNvSpPr>
              <a:spLocks/>
            </p:cNvSpPr>
            <p:nvPr/>
          </p:nvSpPr>
          <p:spPr bwMode="auto">
            <a:xfrm>
              <a:off x="2276" y="1791"/>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60"/>
            <p:cNvSpPr>
              <a:spLocks/>
            </p:cNvSpPr>
            <p:nvPr/>
          </p:nvSpPr>
          <p:spPr bwMode="auto">
            <a:xfrm>
              <a:off x="2128" y="2375"/>
              <a:ext cx="156" cy="151"/>
            </a:xfrm>
            <a:custGeom>
              <a:avLst/>
              <a:gdLst>
                <a:gd name="T0" fmla="*/ 0 w 156"/>
                <a:gd name="T1" fmla="*/ 151 h 151"/>
                <a:gd name="T2" fmla="*/ 84 w 156"/>
                <a:gd name="T3" fmla="*/ 151 h 151"/>
                <a:gd name="T4" fmla="*/ 84 w 156"/>
                <a:gd name="T5" fmla="*/ 0 h 151"/>
                <a:gd name="T6" fmla="*/ 156 w 156"/>
                <a:gd name="T7" fmla="*/ 0 h 151"/>
              </a:gdLst>
              <a:ahLst/>
              <a:cxnLst>
                <a:cxn ang="0">
                  <a:pos x="T0" y="T1"/>
                </a:cxn>
                <a:cxn ang="0">
                  <a:pos x="T2" y="T3"/>
                </a:cxn>
                <a:cxn ang="0">
                  <a:pos x="T4" y="T5"/>
                </a:cxn>
                <a:cxn ang="0">
                  <a:pos x="T6" y="T7"/>
                </a:cxn>
              </a:cxnLst>
              <a:rect l="0" t="0" r="r" b="b"/>
              <a:pathLst>
                <a:path w="156" h="151">
                  <a:moveTo>
                    <a:pt x="0" y="151"/>
                  </a:moveTo>
                  <a:lnTo>
                    <a:pt x="84" y="151"/>
                  </a:lnTo>
                  <a:lnTo>
                    <a:pt x="84"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61"/>
            <p:cNvSpPr>
              <a:spLocks/>
            </p:cNvSpPr>
            <p:nvPr/>
          </p:nvSpPr>
          <p:spPr bwMode="auto">
            <a:xfrm>
              <a:off x="2276" y="2347"/>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62"/>
            <p:cNvSpPr>
              <a:spLocks/>
            </p:cNvSpPr>
            <p:nvPr/>
          </p:nvSpPr>
          <p:spPr bwMode="auto">
            <a:xfrm>
              <a:off x="2128" y="2526"/>
              <a:ext cx="156" cy="696"/>
            </a:xfrm>
            <a:custGeom>
              <a:avLst/>
              <a:gdLst>
                <a:gd name="T0" fmla="*/ 0 w 156"/>
                <a:gd name="T1" fmla="*/ 0 h 696"/>
                <a:gd name="T2" fmla="*/ 84 w 156"/>
                <a:gd name="T3" fmla="*/ 0 h 696"/>
                <a:gd name="T4" fmla="*/ 84 w 156"/>
                <a:gd name="T5" fmla="*/ 696 h 696"/>
                <a:gd name="T6" fmla="*/ 156 w 156"/>
                <a:gd name="T7" fmla="*/ 696 h 696"/>
              </a:gdLst>
              <a:ahLst/>
              <a:cxnLst>
                <a:cxn ang="0">
                  <a:pos x="T0" y="T1"/>
                </a:cxn>
                <a:cxn ang="0">
                  <a:pos x="T2" y="T3"/>
                </a:cxn>
                <a:cxn ang="0">
                  <a:pos x="T4" y="T5"/>
                </a:cxn>
                <a:cxn ang="0">
                  <a:pos x="T6" y="T7"/>
                </a:cxn>
              </a:cxnLst>
              <a:rect l="0" t="0" r="r" b="b"/>
              <a:pathLst>
                <a:path w="156" h="696">
                  <a:moveTo>
                    <a:pt x="0" y="0"/>
                  </a:moveTo>
                  <a:lnTo>
                    <a:pt x="84" y="0"/>
                  </a:lnTo>
                  <a:lnTo>
                    <a:pt x="84" y="696"/>
                  </a:lnTo>
                  <a:lnTo>
                    <a:pt x="156" y="69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7" name="Freeform 63"/>
            <p:cNvSpPr>
              <a:spLocks/>
            </p:cNvSpPr>
            <p:nvPr/>
          </p:nvSpPr>
          <p:spPr bwMode="auto">
            <a:xfrm>
              <a:off x="2276" y="3194"/>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Line 64"/>
            <p:cNvSpPr>
              <a:spLocks noChangeShapeType="1"/>
            </p:cNvSpPr>
            <p:nvPr/>
          </p:nvSpPr>
          <p:spPr bwMode="auto">
            <a:xfrm>
              <a:off x="3087" y="1819"/>
              <a:ext cx="72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Freeform 65"/>
            <p:cNvSpPr>
              <a:spLocks/>
            </p:cNvSpPr>
            <p:nvPr/>
          </p:nvSpPr>
          <p:spPr bwMode="auto">
            <a:xfrm>
              <a:off x="3035"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 name="Freeform 66"/>
            <p:cNvSpPr>
              <a:spLocks/>
            </p:cNvSpPr>
            <p:nvPr/>
          </p:nvSpPr>
          <p:spPr bwMode="auto">
            <a:xfrm>
              <a:off x="3806" y="1791"/>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Rectangle 67"/>
            <p:cNvSpPr>
              <a:spLocks noChangeArrowheads="1"/>
            </p:cNvSpPr>
            <p:nvPr/>
          </p:nvSpPr>
          <p:spPr bwMode="auto">
            <a:xfrm>
              <a:off x="3251" y="1751"/>
              <a:ext cx="395"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2" name="Rectangle 68"/>
            <p:cNvSpPr>
              <a:spLocks noChangeArrowheads="1"/>
            </p:cNvSpPr>
            <p:nvPr/>
          </p:nvSpPr>
          <p:spPr bwMode="auto">
            <a:xfrm>
              <a:off x="3251" y="1743"/>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REST API</a:t>
              </a:r>
              <a:endParaRPr lang="en-US" altLang="en-US" dirty="0"/>
            </a:p>
          </p:txBody>
        </p:sp>
        <p:sp>
          <p:nvSpPr>
            <p:cNvPr id="73" name="Line 69"/>
            <p:cNvSpPr>
              <a:spLocks noChangeShapeType="1"/>
            </p:cNvSpPr>
            <p:nvPr/>
          </p:nvSpPr>
          <p:spPr bwMode="auto">
            <a:xfrm>
              <a:off x="3035" y="1819"/>
              <a:ext cx="787" cy="67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4" name="Freeform 70"/>
            <p:cNvSpPr>
              <a:spLocks/>
            </p:cNvSpPr>
            <p:nvPr/>
          </p:nvSpPr>
          <p:spPr bwMode="auto">
            <a:xfrm>
              <a:off x="3798" y="2467"/>
              <a:ext cx="64" cy="59"/>
            </a:xfrm>
            <a:custGeom>
              <a:avLst/>
              <a:gdLst>
                <a:gd name="T0" fmla="*/ 36 w 64"/>
                <a:gd name="T1" fmla="*/ 0 h 59"/>
                <a:gd name="T2" fmla="*/ 64 w 64"/>
                <a:gd name="T3" fmla="*/ 59 h 59"/>
                <a:gd name="T4" fmla="*/ 0 w 64"/>
                <a:gd name="T5" fmla="*/ 44 h 59"/>
                <a:gd name="T6" fmla="*/ 36 w 64"/>
                <a:gd name="T7" fmla="*/ 0 h 59"/>
              </a:gdLst>
              <a:ahLst/>
              <a:cxnLst>
                <a:cxn ang="0">
                  <a:pos x="T0" y="T1"/>
                </a:cxn>
                <a:cxn ang="0">
                  <a:pos x="T2" y="T3"/>
                </a:cxn>
                <a:cxn ang="0">
                  <a:pos x="T4" y="T5"/>
                </a:cxn>
                <a:cxn ang="0">
                  <a:pos x="T6" y="T7"/>
                </a:cxn>
              </a:cxnLst>
              <a:rect l="0" t="0" r="r" b="b"/>
              <a:pathLst>
                <a:path w="64" h="59">
                  <a:moveTo>
                    <a:pt x="36" y="0"/>
                  </a:moveTo>
                  <a:lnTo>
                    <a:pt x="64" y="59"/>
                  </a:lnTo>
                  <a:lnTo>
                    <a:pt x="0" y="44"/>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Line 71"/>
            <p:cNvSpPr>
              <a:spLocks noChangeShapeType="1"/>
            </p:cNvSpPr>
            <p:nvPr/>
          </p:nvSpPr>
          <p:spPr bwMode="auto">
            <a:xfrm>
              <a:off x="3035" y="1819"/>
              <a:ext cx="799" cy="136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6" name="Freeform 72"/>
            <p:cNvSpPr>
              <a:spLocks/>
            </p:cNvSpPr>
            <p:nvPr/>
          </p:nvSpPr>
          <p:spPr bwMode="auto">
            <a:xfrm>
              <a:off x="3806" y="3162"/>
              <a:ext cx="56" cy="60"/>
            </a:xfrm>
            <a:custGeom>
              <a:avLst/>
              <a:gdLst>
                <a:gd name="T0" fmla="*/ 52 w 56"/>
                <a:gd name="T1" fmla="*/ 0 h 60"/>
                <a:gd name="T2" fmla="*/ 56 w 56"/>
                <a:gd name="T3" fmla="*/ 60 h 60"/>
                <a:gd name="T4" fmla="*/ 0 w 56"/>
                <a:gd name="T5" fmla="*/ 28 h 60"/>
                <a:gd name="T6" fmla="*/ 52 w 56"/>
                <a:gd name="T7" fmla="*/ 0 h 60"/>
              </a:gdLst>
              <a:ahLst/>
              <a:cxnLst>
                <a:cxn ang="0">
                  <a:pos x="T0" y="T1"/>
                </a:cxn>
                <a:cxn ang="0">
                  <a:pos x="T2" y="T3"/>
                </a:cxn>
                <a:cxn ang="0">
                  <a:pos x="T4" y="T5"/>
                </a:cxn>
                <a:cxn ang="0">
                  <a:pos x="T6" y="T7"/>
                </a:cxn>
              </a:cxnLst>
              <a:rect l="0" t="0" r="r" b="b"/>
              <a:pathLst>
                <a:path w="56" h="60">
                  <a:moveTo>
                    <a:pt x="52" y="0"/>
                  </a:moveTo>
                  <a:lnTo>
                    <a:pt x="56" y="60"/>
                  </a:lnTo>
                  <a:lnTo>
                    <a:pt x="0" y="28"/>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7" name="Line 73"/>
            <p:cNvSpPr>
              <a:spLocks noChangeShapeType="1"/>
            </p:cNvSpPr>
            <p:nvPr/>
          </p:nvSpPr>
          <p:spPr bwMode="auto">
            <a:xfrm>
              <a:off x="4613" y="1819"/>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74"/>
            <p:cNvSpPr>
              <a:spLocks/>
            </p:cNvSpPr>
            <p:nvPr/>
          </p:nvSpPr>
          <p:spPr bwMode="auto">
            <a:xfrm>
              <a:off x="4565"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75"/>
            <p:cNvSpPr>
              <a:spLocks/>
            </p:cNvSpPr>
            <p:nvPr/>
          </p:nvSpPr>
          <p:spPr bwMode="auto">
            <a:xfrm>
              <a:off x="5005" y="1791"/>
              <a:ext cx="59" cy="56"/>
            </a:xfrm>
            <a:custGeom>
              <a:avLst/>
              <a:gdLst>
                <a:gd name="T0" fmla="*/ 0 w 59"/>
                <a:gd name="T1" fmla="*/ 0 h 56"/>
                <a:gd name="T2" fmla="*/ 59 w 59"/>
                <a:gd name="T3" fmla="*/ 28 h 56"/>
                <a:gd name="T4" fmla="*/ 0 w 59"/>
                <a:gd name="T5" fmla="*/ 56 h 56"/>
                <a:gd name="T6" fmla="*/ 0 w 59"/>
                <a:gd name="T7" fmla="*/ 0 h 56"/>
              </a:gdLst>
              <a:ahLst/>
              <a:cxnLst>
                <a:cxn ang="0">
                  <a:pos x="T0" y="T1"/>
                </a:cxn>
                <a:cxn ang="0">
                  <a:pos x="T2" y="T3"/>
                </a:cxn>
                <a:cxn ang="0">
                  <a:pos x="T4" y="T5"/>
                </a:cxn>
                <a:cxn ang="0">
                  <a:pos x="T6" y="T7"/>
                </a:cxn>
              </a:cxnLst>
              <a:rect l="0" t="0" r="r" b="b"/>
              <a:pathLst>
                <a:path w="59" h="56">
                  <a:moveTo>
                    <a:pt x="0" y="0"/>
                  </a:moveTo>
                  <a:lnTo>
                    <a:pt x="59"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Line 76"/>
            <p:cNvSpPr>
              <a:spLocks noChangeShapeType="1"/>
            </p:cNvSpPr>
            <p:nvPr/>
          </p:nvSpPr>
          <p:spPr bwMode="auto">
            <a:xfrm>
              <a:off x="4613" y="2526"/>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77"/>
            <p:cNvSpPr>
              <a:spLocks/>
            </p:cNvSpPr>
            <p:nvPr/>
          </p:nvSpPr>
          <p:spPr bwMode="auto">
            <a:xfrm>
              <a:off x="4565" y="2499"/>
              <a:ext cx="56" cy="55"/>
            </a:xfrm>
            <a:custGeom>
              <a:avLst/>
              <a:gdLst>
                <a:gd name="T0" fmla="*/ 56 w 56"/>
                <a:gd name="T1" fmla="*/ 55 h 55"/>
                <a:gd name="T2" fmla="*/ 0 w 56"/>
                <a:gd name="T3" fmla="*/ 27 h 55"/>
                <a:gd name="T4" fmla="*/ 56 w 56"/>
                <a:gd name="T5" fmla="*/ 0 h 55"/>
                <a:gd name="T6" fmla="*/ 56 w 56"/>
                <a:gd name="T7" fmla="*/ 55 h 55"/>
              </a:gdLst>
              <a:ahLst/>
              <a:cxnLst>
                <a:cxn ang="0">
                  <a:pos x="T0" y="T1"/>
                </a:cxn>
                <a:cxn ang="0">
                  <a:pos x="T2" y="T3"/>
                </a:cxn>
                <a:cxn ang="0">
                  <a:pos x="T4" y="T5"/>
                </a:cxn>
                <a:cxn ang="0">
                  <a:pos x="T6" y="T7"/>
                </a:cxn>
              </a:cxnLst>
              <a:rect l="0" t="0" r="r" b="b"/>
              <a:pathLst>
                <a:path w="56" h="55">
                  <a:moveTo>
                    <a:pt x="56" y="55"/>
                  </a:moveTo>
                  <a:lnTo>
                    <a:pt x="0" y="27"/>
                  </a:lnTo>
                  <a:lnTo>
                    <a:pt x="56"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Freeform 78"/>
            <p:cNvSpPr>
              <a:spLocks/>
            </p:cNvSpPr>
            <p:nvPr/>
          </p:nvSpPr>
          <p:spPr bwMode="auto">
            <a:xfrm>
              <a:off x="5005" y="2499"/>
              <a:ext cx="59" cy="55"/>
            </a:xfrm>
            <a:custGeom>
              <a:avLst/>
              <a:gdLst>
                <a:gd name="T0" fmla="*/ 0 w 59"/>
                <a:gd name="T1" fmla="*/ 0 h 55"/>
                <a:gd name="T2" fmla="*/ 59 w 59"/>
                <a:gd name="T3" fmla="*/ 27 h 55"/>
                <a:gd name="T4" fmla="*/ 0 w 59"/>
                <a:gd name="T5" fmla="*/ 55 h 55"/>
                <a:gd name="T6" fmla="*/ 0 w 59"/>
                <a:gd name="T7" fmla="*/ 0 h 55"/>
              </a:gdLst>
              <a:ahLst/>
              <a:cxnLst>
                <a:cxn ang="0">
                  <a:pos x="T0" y="T1"/>
                </a:cxn>
                <a:cxn ang="0">
                  <a:pos x="T2" y="T3"/>
                </a:cxn>
                <a:cxn ang="0">
                  <a:pos x="T4" y="T5"/>
                </a:cxn>
                <a:cxn ang="0">
                  <a:pos x="T6" y="T7"/>
                </a:cxn>
              </a:cxnLst>
              <a:rect l="0" t="0" r="r" b="b"/>
              <a:pathLst>
                <a:path w="59" h="55">
                  <a:moveTo>
                    <a:pt x="0" y="0"/>
                  </a:moveTo>
                  <a:lnTo>
                    <a:pt x="59"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3" name="Line 79"/>
            <p:cNvSpPr>
              <a:spLocks noChangeShapeType="1"/>
            </p:cNvSpPr>
            <p:nvPr/>
          </p:nvSpPr>
          <p:spPr bwMode="auto">
            <a:xfrm>
              <a:off x="4613" y="3222"/>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4" name="Freeform 80"/>
            <p:cNvSpPr>
              <a:spLocks/>
            </p:cNvSpPr>
            <p:nvPr/>
          </p:nvSpPr>
          <p:spPr bwMode="auto">
            <a:xfrm>
              <a:off x="4565" y="3194"/>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81"/>
            <p:cNvSpPr>
              <a:spLocks/>
            </p:cNvSpPr>
            <p:nvPr/>
          </p:nvSpPr>
          <p:spPr bwMode="auto">
            <a:xfrm>
              <a:off x="5005" y="3194"/>
              <a:ext cx="59" cy="56"/>
            </a:xfrm>
            <a:custGeom>
              <a:avLst/>
              <a:gdLst>
                <a:gd name="T0" fmla="*/ 0 w 59"/>
                <a:gd name="T1" fmla="*/ 0 h 56"/>
                <a:gd name="T2" fmla="*/ 59 w 59"/>
                <a:gd name="T3" fmla="*/ 28 h 56"/>
                <a:gd name="T4" fmla="*/ 0 w 59"/>
                <a:gd name="T5" fmla="*/ 56 h 56"/>
                <a:gd name="T6" fmla="*/ 0 w 59"/>
                <a:gd name="T7" fmla="*/ 0 h 56"/>
              </a:gdLst>
              <a:ahLst/>
              <a:cxnLst>
                <a:cxn ang="0">
                  <a:pos x="T0" y="T1"/>
                </a:cxn>
                <a:cxn ang="0">
                  <a:pos x="T2" y="T3"/>
                </a:cxn>
                <a:cxn ang="0">
                  <a:pos x="T4" y="T5"/>
                </a:cxn>
                <a:cxn ang="0">
                  <a:pos x="T6" y="T7"/>
                </a:cxn>
              </a:cxnLst>
              <a:rect l="0" t="0" r="r" b="b"/>
              <a:pathLst>
                <a:path w="59" h="56">
                  <a:moveTo>
                    <a:pt x="0" y="0"/>
                  </a:moveTo>
                  <a:lnTo>
                    <a:pt x="59"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6" name="Rectangle 82"/>
            <p:cNvSpPr>
              <a:spLocks noChangeArrowheads="1"/>
            </p:cNvSpPr>
            <p:nvPr/>
          </p:nvSpPr>
          <p:spPr bwMode="auto">
            <a:xfrm>
              <a:off x="5975" y="1631"/>
              <a:ext cx="280" cy="1791"/>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Rectangle 83"/>
            <p:cNvSpPr>
              <a:spLocks noChangeArrowheads="1"/>
            </p:cNvSpPr>
            <p:nvPr/>
          </p:nvSpPr>
          <p:spPr bwMode="auto">
            <a:xfrm>
              <a:off x="5975" y="1631"/>
              <a:ext cx="280" cy="1791"/>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8" name="Rectangle 84"/>
            <p:cNvSpPr>
              <a:spLocks noChangeArrowheads="1"/>
            </p:cNvSpPr>
            <p:nvPr/>
          </p:nvSpPr>
          <p:spPr bwMode="auto">
            <a:xfrm rot="16200000">
              <a:off x="6094" y="2621"/>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t>
              </a:r>
              <a:endParaRPr lang="en-US" altLang="en-US" dirty="0"/>
            </a:p>
          </p:txBody>
        </p:sp>
        <p:sp>
          <p:nvSpPr>
            <p:cNvPr id="89" name="Rectangle 85"/>
            <p:cNvSpPr>
              <a:spLocks noChangeArrowheads="1"/>
            </p:cNvSpPr>
            <p:nvPr/>
          </p:nvSpPr>
          <p:spPr bwMode="auto">
            <a:xfrm rot="16200000">
              <a:off x="6098" y="2561"/>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a:t>
              </a:r>
              <a:endParaRPr lang="en-US" altLang="en-US" dirty="0"/>
            </a:p>
          </p:txBody>
        </p:sp>
        <p:sp>
          <p:nvSpPr>
            <p:cNvPr id="90" name="Rectangle 86"/>
            <p:cNvSpPr>
              <a:spLocks noChangeArrowheads="1"/>
            </p:cNvSpPr>
            <p:nvPr/>
          </p:nvSpPr>
          <p:spPr bwMode="auto">
            <a:xfrm rot="16200000">
              <a:off x="6101" y="2511"/>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c</a:t>
              </a:r>
              <a:endParaRPr lang="en-US" altLang="en-US" dirty="0"/>
            </a:p>
          </p:txBody>
        </p:sp>
        <p:sp>
          <p:nvSpPr>
            <p:cNvPr id="91" name="Rectangle 87"/>
            <p:cNvSpPr>
              <a:spLocks noChangeArrowheads="1"/>
            </p:cNvSpPr>
            <p:nvPr/>
          </p:nvSpPr>
          <p:spPr bwMode="auto">
            <a:xfrm rot="16200000">
              <a:off x="6099" y="2461"/>
              <a:ext cx="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k</a:t>
              </a:r>
              <a:endParaRPr lang="en-US" altLang="en-US" dirty="0"/>
            </a:p>
          </p:txBody>
        </p:sp>
        <p:sp>
          <p:nvSpPr>
            <p:cNvPr id="92" name="Rectangle 88"/>
            <p:cNvSpPr>
              <a:spLocks noChangeArrowheads="1"/>
            </p:cNvSpPr>
            <p:nvPr/>
          </p:nvSpPr>
          <p:spPr bwMode="auto">
            <a:xfrm rot="16200000">
              <a:off x="6095" y="2405"/>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a:t>
              </a:r>
              <a:endParaRPr lang="en-US" altLang="en-US" dirty="0"/>
            </a:p>
          </p:txBody>
        </p:sp>
        <p:sp>
          <p:nvSpPr>
            <p:cNvPr id="93" name="Rectangle 89"/>
            <p:cNvSpPr>
              <a:spLocks noChangeArrowheads="1"/>
            </p:cNvSpPr>
            <p:nvPr/>
          </p:nvSpPr>
          <p:spPr bwMode="auto">
            <a:xfrm rot="16200000">
              <a:off x="6112" y="2369"/>
              <a:ext cx="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l</a:t>
              </a:r>
              <a:endParaRPr lang="en-US" altLang="en-US" dirty="0"/>
            </a:p>
          </p:txBody>
        </p:sp>
        <p:sp>
          <p:nvSpPr>
            <p:cNvPr id="94" name="Rectangle 90"/>
            <p:cNvSpPr>
              <a:spLocks noChangeArrowheads="1"/>
            </p:cNvSpPr>
            <p:nvPr/>
          </p:nvSpPr>
          <p:spPr bwMode="auto">
            <a:xfrm rot="16200000">
              <a:off x="6098" y="2327"/>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a:t>
              </a:r>
              <a:endParaRPr lang="en-US" altLang="en-US" dirty="0"/>
            </a:p>
          </p:txBody>
        </p:sp>
        <p:sp>
          <p:nvSpPr>
            <p:cNvPr id="95" name="Rectangle 91"/>
            <p:cNvSpPr>
              <a:spLocks noChangeArrowheads="1"/>
            </p:cNvSpPr>
            <p:nvPr/>
          </p:nvSpPr>
          <p:spPr bwMode="auto">
            <a:xfrm rot="16200000">
              <a:off x="6095" y="2271"/>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a:t>
              </a:r>
              <a:endParaRPr lang="en-US" altLang="en-US" dirty="0"/>
            </a:p>
          </p:txBody>
        </p:sp>
        <p:sp>
          <p:nvSpPr>
            <p:cNvPr id="96" name="Rectangle 92"/>
            <p:cNvSpPr>
              <a:spLocks noChangeArrowheads="1"/>
            </p:cNvSpPr>
            <p:nvPr/>
          </p:nvSpPr>
          <p:spPr bwMode="auto">
            <a:xfrm rot="16200000">
              <a:off x="6097" y="221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e</a:t>
              </a:r>
              <a:endParaRPr lang="en-US" altLang="en-US" dirty="0"/>
            </a:p>
          </p:txBody>
        </p:sp>
        <p:sp>
          <p:nvSpPr>
            <p:cNvPr id="97" name="Line 93"/>
            <p:cNvSpPr>
              <a:spLocks noChangeShapeType="1"/>
            </p:cNvSpPr>
            <p:nvPr/>
          </p:nvSpPr>
          <p:spPr bwMode="auto">
            <a:xfrm>
              <a:off x="5508" y="1819"/>
              <a:ext cx="419" cy="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8" name="Freeform 94"/>
            <p:cNvSpPr>
              <a:spLocks/>
            </p:cNvSpPr>
            <p:nvPr/>
          </p:nvSpPr>
          <p:spPr bwMode="auto">
            <a:xfrm>
              <a:off x="5460"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Freeform 95"/>
            <p:cNvSpPr>
              <a:spLocks/>
            </p:cNvSpPr>
            <p:nvPr/>
          </p:nvSpPr>
          <p:spPr bwMode="auto">
            <a:xfrm>
              <a:off x="5919" y="1795"/>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0" name="Line 96"/>
            <p:cNvSpPr>
              <a:spLocks noChangeShapeType="1"/>
            </p:cNvSpPr>
            <p:nvPr/>
          </p:nvSpPr>
          <p:spPr bwMode="auto">
            <a:xfrm>
              <a:off x="5508" y="2526"/>
              <a:ext cx="419"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1" name="Freeform 97"/>
            <p:cNvSpPr>
              <a:spLocks/>
            </p:cNvSpPr>
            <p:nvPr/>
          </p:nvSpPr>
          <p:spPr bwMode="auto">
            <a:xfrm>
              <a:off x="5460" y="2499"/>
              <a:ext cx="56" cy="55"/>
            </a:xfrm>
            <a:custGeom>
              <a:avLst/>
              <a:gdLst>
                <a:gd name="T0" fmla="*/ 56 w 56"/>
                <a:gd name="T1" fmla="*/ 55 h 55"/>
                <a:gd name="T2" fmla="*/ 0 w 56"/>
                <a:gd name="T3" fmla="*/ 27 h 55"/>
                <a:gd name="T4" fmla="*/ 56 w 56"/>
                <a:gd name="T5" fmla="*/ 0 h 55"/>
                <a:gd name="T6" fmla="*/ 56 w 56"/>
                <a:gd name="T7" fmla="*/ 55 h 55"/>
              </a:gdLst>
              <a:ahLst/>
              <a:cxnLst>
                <a:cxn ang="0">
                  <a:pos x="T0" y="T1"/>
                </a:cxn>
                <a:cxn ang="0">
                  <a:pos x="T2" y="T3"/>
                </a:cxn>
                <a:cxn ang="0">
                  <a:pos x="T4" y="T5"/>
                </a:cxn>
                <a:cxn ang="0">
                  <a:pos x="T6" y="T7"/>
                </a:cxn>
              </a:cxnLst>
              <a:rect l="0" t="0" r="r" b="b"/>
              <a:pathLst>
                <a:path w="56" h="55">
                  <a:moveTo>
                    <a:pt x="56" y="55"/>
                  </a:moveTo>
                  <a:lnTo>
                    <a:pt x="0" y="27"/>
                  </a:lnTo>
                  <a:lnTo>
                    <a:pt x="56"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Freeform 98"/>
            <p:cNvSpPr>
              <a:spLocks/>
            </p:cNvSpPr>
            <p:nvPr/>
          </p:nvSpPr>
          <p:spPr bwMode="auto">
            <a:xfrm>
              <a:off x="5919" y="2499"/>
              <a:ext cx="56" cy="55"/>
            </a:xfrm>
            <a:custGeom>
              <a:avLst/>
              <a:gdLst>
                <a:gd name="T0" fmla="*/ 0 w 56"/>
                <a:gd name="T1" fmla="*/ 0 h 55"/>
                <a:gd name="T2" fmla="*/ 56 w 56"/>
                <a:gd name="T3" fmla="*/ 27 h 55"/>
                <a:gd name="T4" fmla="*/ 0 w 56"/>
                <a:gd name="T5" fmla="*/ 55 h 55"/>
                <a:gd name="T6" fmla="*/ 0 w 56"/>
                <a:gd name="T7" fmla="*/ 0 h 55"/>
              </a:gdLst>
              <a:ahLst/>
              <a:cxnLst>
                <a:cxn ang="0">
                  <a:pos x="T0" y="T1"/>
                </a:cxn>
                <a:cxn ang="0">
                  <a:pos x="T2" y="T3"/>
                </a:cxn>
                <a:cxn ang="0">
                  <a:pos x="T4" y="T5"/>
                </a:cxn>
                <a:cxn ang="0">
                  <a:pos x="T6" y="T7"/>
                </a:cxn>
              </a:cxnLst>
              <a:rect l="0" t="0" r="r" b="b"/>
              <a:pathLst>
                <a:path w="56" h="55">
                  <a:moveTo>
                    <a:pt x="0" y="0"/>
                  </a:moveTo>
                  <a:lnTo>
                    <a:pt x="56"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3" name="Line 99"/>
            <p:cNvSpPr>
              <a:spLocks noChangeShapeType="1"/>
            </p:cNvSpPr>
            <p:nvPr/>
          </p:nvSpPr>
          <p:spPr bwMode="auto">
            <a:xfrm>
              <a:off x="5508" y="3226"/>
              <a:ext cx="419" cy="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4" name="Freeform 100"/>
            <p:cNvSpPr>
              <a:spLocks/>
            </p:cNvSpPr>
            <p:nvPr/>
          </p:nvSpPr>
          <p:spPr bwMode="auto">
            <a:xfrm>
              <a:off x="5460" y="3198"/>
              <a:ext cx="56" cy="56"/>
            </a:xfrm>
            <a:custGeom>
              <a:avLst/>
              <a:gdLst>
                <a:gd name="T0" fmla="*/ 56 w 56"/>
                <a:gd name="T1" fmla="*/ 56 h 56"/>
                <a:gd name="T2" fmla="*/ 0 w 56"/>
                <a:gd name="T3" fmla="*/ 24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4"/>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Freeform 101"/>
            <p:cNvSpPr>
              <a:spLocks/>
            </p:cNvSpPr>
            <p:nvPr/>
          </p:nvSpPr>
          <p:spPr bwMode="auto">
            <a:xfrm>
              <a:off x="5919" y="3202"/>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6" name="Rectangle 105"/>
          <p:cNvSpPr/>
          <p:nvPr/>
        </p:nvSpPr>
        <p:spPr>
          <a:xfrm>
            <a:off x="668337" y="1736595"/>
            <a:ext cx="4897891" cy="400110"/>
          </a:xfrm>
          <a:prstGeom prst="rect">
            <a:avLst/>
          </a:prstGeom>
        </p:spPr>
        <p:txBody>
          <a:bodyPr wrap="square">
            <a:spAutoFit/>
          </a:bodyPr>
          <a:lstStyle/>
          <a:p>
            <a:r>
              <a:rPr lang="en-GB" sz="2000" dirty="0"/>
              <a:t>Isolate demand from worker to data node</a:t>
            </a:r>
          </a:p>
        </p:txBody>
      </p:sp>
      <p:sp>
        <p:nvSpPr>
          <p:cNvPr id="3" name="Arrow: Right 2"/>
          <p:cNvSpPr/>
          <p:nvPr/>
        </p:nvSpPr>
        <p:spPr>
          <a:xfrm>
            <a:off x="5078225" y="5374368"/>
            <a:ext cx="1416430" cy="62411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Arrow: Right 109"/>
          <p:cNvSpPr/>
          <p:nvPr/>
        </p:nvSpPr>
        <p:spPr>
          <a:xfrm>
            <a:off x="5233990" y="1938098"/>
            <a:ext cx="1416430" cy="62411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Arrow: Right 108">
            <a:extLst>
              <a:ext uri="{FF2B5EF4-FFF2-40B4-BE49-F238E27FC236}">
                <a16:creationId xmlns:a16="http://schemas.microsoft.com/office/drawing/2014/main" id="{146B776B-D8BE-4FBA-B936-8AC2237E4075}"/>
              </a:ext>
            </a:extLst>
          </p:cNvPr>
          <p:cNvSpPr/>
          <p:nvPr/>
        </p:nvSpPr>
        <p:spPr>
          <a:xfrm>
            <a:off x="5206622" y="3195410"/>
            <a:ext cx="1416430" cy="62411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2259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idx="1"/>
          </p:nvPr>
        </p:nvSpPr>
        <p:spPr>
          <a:xfrm>
            <a:off x="638735" y="1825625"/>
            <a:ext cx="7886700" cy="4351338"/>
          </a:xfrm>
        </p:spPr>
        <p:txBody>
          <a:bodyPr/>
          <a:lstStyle/>
          <a:p>
            <a:pPr marL="0" indent="0">
              <a:buNone/>
            </a:pPr>
            <a:r>
              <a:rPr lang="en-US" dirty="0"/>
              <a:t>Why model?</a:t>
            </a:r>
          </a:p>
          <a:p>
            <a:pPr marL="0" indent="0">
              <a:buNone/>
            </a:pPr>
            <a:r>
              <a:rPr lang="en-US" dirty="0"/>
              <a:t>- Demand is moved, not eliminated</a:t>
            </a:r>
          </a:p>
          <a:p>
            <a:pPr marL="0" indent="0">
              <a:buNone/>
            </a:pPr>
            <a:r>
              <a:rPr lang="en-US" dirty="0"/>
              <a:t>- How do demand manipulations combine?</a:t>
            </a:r>
          </a:p>
          <a:p>
            <a:pPr marL="0" indent="0">
              <a:buNone/>
            </a:pPr>
            <a:r>
              <a:rPr lang="en-US" dirty="0"/>
              <a:t>- Where do the bottlenecks move to?</a:t>
            </a:r>
          </a:p>
          <a:p>
            <a:pPr marL="0" indent="0">
              <a:buNone/>
            </a:pPr>
            <a:r>
              <a:rPr lang="en-US" dirty="0"/>
              <a:t>Models make predictions for complex systems</a:t>
            </a:r>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dirty="0"/>
          </a:p>
        </p:txBody>
      </p:sp>
    </p:spTree>
    <p:extLst>
      <p:ext uri="{BB962C8B-B14F-4D97-AF65-F5344CB8AC3E}">
        <p14:creationId xmlns:p14="http://schemas.microsoft.com/office/powerpoint/2010/main" val="35442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6" name="Text Placeholder 5"/>
          <p:cNvSpPr>
            <a:spLocks noGrp="1"/>
          </p:cNvSpPr>
          <p:nvPr>
            <p:ph type="body" idx="1"/>
          </p:nvPr>
        </p:nvSpPr>
        <p:spPr/>
        <p:txBody>
          <a:bodyPr/>
          <a:lstStyle/>
          <a:p>
            <a:r>
              <a:rPr lang="en-GB" dirty="0"/>
              <a:t>Process Algebra</a:t>
            </a:r>
          </a:p>
        </p:txBody>
      </p:sp>
      <p:pic>
        <p:nvPicPr>
          <p:cNvPr id="9" name="Content Placeholder 8"/>
          <p:cNvPicPr>
            <a:picLocks noGrp="1" noChangeAspect="1"/>
          </p:cNvPicPr>
          <p:nvPr>
            <p:ph sz="half" idx="2"/>
          </p:nvPr>
        </p:nvPicPr>
        <p:blipFill>
          <a:blip r:embed="rId2"/>
          <a:stretch>
            <a:fillRect/>
          </a:stretch>
        </p:blipFill>
        <p:spPr>
          <a:xfrm>
            <a:off x="727364" y="2691025"/>
            <a:ext cx="3178443" cy="1667435"/>
          </a:xfrm>
          <a:prstGeom prst="rect">
            <a:avLst/>
          </a:prstGeom>
        </p:spPr>
      </p:pic>
      <p:sp>
        <p:nvSpPr>
          <p:cNvPr id="7" name="Text Placeholder 6"/>
          <p:cNvSpPr>
            <a:spLocks noGrp="1"/>
          </p:cNvSpPr>
          <p:nvPr>
            <p:ph type="body" sz="quarter" idx="3"/>
          </p:nvPr>
        </p:nvSpPr>
        <p:spPr/>
        <p:txBody>
          <a:bodyPr/>
          <a:lstStyle/>
          <a:p>
            <a:r>
              <a:rPr lang="en-GB" dirty="0"/>
              <a:t>CloudSim</a:t>
            </a:r>
          </a:p>
        </p:txBody>
      </p:sp>
      <p:sp>
        <p:nvSpPr>
          <p:cNvPr id="8" name="Content Placeholder 7"/>
          <p:cNvSpPr>
            <a:spLocks noGrp="1"/>
          </p:cNvSpPr>
          <p:nvPr>
            <p:ph sz="quarter" idx="4"/>
          </p:nvPr>
        </p:nvSpPr>
        <p:spPr/>
        <p:txBody>
          <a:bodyPr>
            <a:noAutofit/>
          </a:bodyPr>
          <a:lstStyle/>
          <a:p>
            <a:pPr marL="0" indent="0">
              <a:lnSpc>
                <a:spcPct val="120000"/>
              </a:lnSpc>
              <a:buNone/>
            </a:pPr>
            <a:r>
              <a:rPr lang="en-GB" sz="1200" b="1" dirty="0">
                <a:solidFill>
                  <a:schemeClr val="tx1"/>
                </a:solidFill>
              </a:rPr>
              <a:t>// Create one virtual machine</a:t>
            </a:r>
            <a:br>
              <a:rPr lang="en-GB" sz="1200" dirty="0">
                <a:solidFill>
                  <a:schemeClr val="tx1"/>
                </a:solidFill>
              </a:rPr>
            </a:br>
            <a:r>
              <a:rPr lang="en-GB" sz="1200" i="1" dirty="0">
                <a:solidFill>
                  <a:schemeClr val="tx1"/>
                </a:solidFill>
              </a:rPr>
              <a:t>vmlist = new ArrayList&lt;Vm&gt;();</a:t>
            </a:r>
          </a:p>
          <a:p>
            <a:pPr marL="0" indent="0">
              <a:lnSpc>
                <a:spcPct val="120000"/>
              </a:lnSpc>
              <a:buNone/>
            </a:pPr>
            <a:r>
              <a:rPr lang="en-GB" sz="1200" b="1" dirty="0">
                <a:solidFill>
                  <a:schemeClr val="tx1"/>
                </a:solidFill>
              </a:rPr>
              <a:t>// VM description</a:t>
            </a:r>
            <a:br>
              <a:rPr lang="en-GB" sz="1200" dirty="0">
                <a:solidFill>
                  <a:schemeClr val="tx1"/>
                </a:solidFill>
              </a:rPr>
            </a:br>
            <a:r>
              <a:rPr lang="en-GB" sz="1200" dirty="0">
                <a:solidFill>
                  <a:schemeClr val="tx1"/>
                </a:solidFill>
              </a:rPr>
              <a:t>int vmid = 0;</a:t>
            </a:r>
            <a:br>
              <a:rPr lang="en-GB" sz="1200" dirty="0">
                <a:solidFill>
                  <a:schemeClr val="tx1"/>
                </a:solidFill>
              </a:rPr>
            </a:br>
            <a:r>
              <a:rPr lang="en-GB" sz="1200" dirty="0">
                <a:solidFill>
                  <a:schemeClr val="tx1"/>
                </a:solidFill>
              </a:rPr>
              <a:t>int mips = 1000;</a:t>
            </a:r>
            <a:br>
              <a:rPr lang="en-GB" sz="1200" dirty="0">
                <a:solidFill>
                  <a:schemeClr val="tx1"/>
                </a:solidFill>
              </a:rPr>
            </a:br>
            <a:r>
              <a:rPr lang="en-GB" sz="1200" dirty="0">
                <a:solidFill>
                  <a:schemeClr val="tx1"/>
                </a:solidFill>
              </a:rPr>
              <a:t>long size = 10000; </a:t>
            </a:r>
            <a:r>
              <a:rPr lang="en-GB" sz="1200" b="1" dirty="0">
                <a:solidFill>
                  <a:schemeClr val="tx1"/>
                </a:solidFill>
              </a:rPr>
              <a:t>// image size (MB)</a:t>
            </a:r>
            <a:br>
              <a:rPr lang="en-GB" sz="1200" dirty="0">
                <a:solidFill>
                  <a:schemeClr val="tx1"/>
                </a:solidFill>
              </a:rPr>
            </a:br>
            <a:r>
              <a:rPr lang="en-GB" sz="1200" dirty="0">
                <a:solidFill>
                  <a:schemeClr val="tx1"/>
                </a:solidFill>
              </a:rPr>
              <a:t>int ram = 512; </a:t>
            </a:r>
            <a:r>
              <a:rPr lang="en-GB" sz="1200" b="1" dirty="0">
                <a:solidFill>
                  <a:schemeClr val="tx1"/>
                </a:solidFill>
              </a:rPr>
              <a:t>// vm memory (MB)</a:t>
            </a:r>
            <a:br>
              <a:rPr lang="en-GB" sz="1200" dirty="0">
                <a:solidFill>
                  <a:schemeClr val="tx1"/>
                </a:solidFill>
              </a:rPr>
            </a:br>
            <a:r>
              <a:rPr lang="en-GB" sz="1200" dirty="0">
                <a:solidFill>
                  <a:schemeClr val="tx1"/>
                </a:solidFill>
              </a:rPr>
              <a:t>long bw = 1000;</a:t>
            </a:r>
            <a:br>
              <a:rPr lang="en-GB" sz="1200" dirty="0">
                <a:solidFill>
                  <a:schemeClr val="tx1"/>
                </a:solidFill>
              </a:rPr>
            </a:br>
            <a:r>
              <a:rPr lang="en-GB" sz="1200" dirty="0">
                <a:solidFill>
                  <a:schemeClr val="tx1"/>
                </a:solidFill>
              </a:rPr>
              <a:t>int pesNumber = 1; </a:t>
            </a:r>
            <a:r>
              <a:rPr lang="en-GB" sz="1200" b="1" dirty="0">
                <a:solidFill>
                  <a:schemeClr val="tx1"/>
                </a:solidFill>
              </a:rPr>
              <a:t>// number of cpus</a:t>
            </a:r>
            <a:br>
              <a:rPr lang="en-GB" sz="1200" dirty="0">
                <a:solidFill>
                  <a:schemeClr val="tx1"/>
                </a:solidFill>
              </a:rPr>
            </a:br>
            <a:r>
              <a:rPr lang="de-DE" sz="1200" dirty="0">
                <a:solidFill>
                  <a:schemeClr val="tx1"/>
                </a:solidFill>
              </a:rPr>
              <a:t>String vmm = "Xen"; </a:t>
            </a:r>
            <a:r>
              <a:rPr lang="de-DE" sz="1200" b="1" dirty="0">
                <a:solidFill>
                  <a:schemeClr val="tx1"/>
                </a:solidFill>
              </a:rPr>
              <a:t>// VMM name</a:t>
            </a:r>
            <a:endParaRPr lang="en-GB" sz="1200" b="1" dirty="0">
              <a:solidFill>
                <a:schemeClr val="tx1"/>
              </a:solidFill>
            </a:endParaRPr>
          </a:p>
          <a:p>
            <a:pPr marL="0" indent="0">
              <a:lnSpc>
                <a:spcPct val="120000"/>
              </a:lnSpc>
              <a:buNone/>
            </a:pPr>
            <a:r>
              <a:rPr lang="en-GB" sz="1200" b="1" dirty="0">
                <a:solidFill>
                  <a:schemeClr val="tx1"/>
                </a:solidFill>
              </a:rPr>
              <a:t>// create VM</a:t>
            </a:r>
            <a:br>
              <a:rPr lang="en-GB" sz="1200" dirty="0">
                <a:solidFill>
                  <a:schemeClr val="tx1"/>
                </a:solidFill>
              </a:rPr>
            </a:br>
            <a:r>
              <a:rPr lang="en-GB" sz="1200" dirty="0">
                <a:solidFill>
                  <a:schemeClr val="tx1"/>
                </a:solidFill>
              </a:rPr>
              <a:t>Vm vm = new Vm(vmid, brokerId, mips, pesNumber, ram, bw, size, vmm, new CloudletSchedulerTimeShared());</a:t>
            </a:r>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dirty="0"/>
          </a:p>
        </p:txBody>
      </p:sp>
    </p:spTree>
    <p:extLst>
      <p:ext uri="{BB962C8B-B14F-4D97-AF65-F5344CB8AC3E}">
        <p14:creationId xmlns:p14="http://schemas.microsoft.com/office/powerpoint/2010/main" val="305506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Produce simple technology component models in PEPA</a:t>
            </a:r>
          </a:p>
          <a:p>
            <a:r>
              <a:rPr lang="en-GB" dirty="0"/>
              <a:t>Compose into system models</a:t>
            </a:r>
          </a:p>
          <a:p>
            <a:pPr lvl="1"/>
            <a:r>
              <a:rPr lang="en-GB" dirty="0"/>
              <a:t>Simple Microservices</a:t>
            </a:r>
          </a:p>
          <a:p>
            <a:pPr lvl="1"/>
            <a:r>
              <a:rPr lang="en-GB" dirty="0"/>
              <a:t>Shared Queue and Distributed Database</a:t>
            </a:r>
          </a:p>
          <a:p>
            <a:pPr lvl="1"/>
            <a:r>
              <a:rPr lang="en-GB" dirty="0"/>
              <a:t>Shared Queue and Distributed Database with Replication</a:t>
            </a:r>
          </a:p>
          <a:p>
            <a:r>
              <a:rPr lang="en-GB" dirty="0"/>
              <a:t>Experiment with models using PEPA Eclipse plugin</a:t>
            </a:r>
          </a:p>
          <a:p>
            <a:r>
              <a:rPr lang="en-GB" dirty="0"/>
              <a:t>Test model results against actual built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13</a:t>
            </a:fld>
            <a:endParaRPr lang="en-US" dirty="0"/>
          </a:p>
        </p:txBody>
      </p:sp>
    </p:spTree>
    <p:extLst>
      <p:ext uri="{BB962C8B-B14F-4D97-AF65-F5344CB8AC3E}">
        <p14:creationId xmlns:p14="http://schemas.microsoft.com/office/powerpoint/2010/main" val="349112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Simple 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dirty="0"/>
          </a:p>
        </p:txBody>
      </p:sp>
      <p:pic>
        <p:nvPicPr>
          <p:cNvPr id="9" name="Picture 8">
            <a:extLst>
              <a:ext uri="{FF2B5EF4-FFF2-40B4-BE49-F238E27FC236}">
                <a16:creationId xmlns:a16="http://schemas.microsoft.com/office/drawing/2014/main" id="{61FA615A-DEA3-4AEF-A8CC-3B764A3FB1D1}"/>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415534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Shared Queue and Distributed Database</a:t>
            </a: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dirty="0"/>
          </a:p>
        </p:txBody>
      </p:sp>
      <p:pic>
        <p:nvPicPr>
          <p:cNvPr id="5" name="Picture 4">
            <a:extLst>
              <a:ext uri="{FF2B5EF4-FFF2-40B4-BE49-F238E27FC236}">
                <a16:creationId xmlns:a16="http://schemas.microsoft.com/office/drawing/2014/main" id="{BAE0C57A-C977-4A8F-91ED-3571C8497E67}"/>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156854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Shared Queue and Distributed Database with Replication</a:t>
            </a:r>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dirty="0"/>
          </a:p>
        </p:txBody>
      </p:sp>
      <p:pic>
        <p:nvPicPr>
          <p:cNvPr id="5" name="Picture 4">
            <a:extLst>
              <a:ext uri="{FF2B5EF4-FFF2-40B4-BE49-F238E27FC236}">
                <a16:creationId xmlns:a16="http://schemas.microsoft.com/office/drawing/2014/main" id="{C2C9E375-BD4A-4F84-A3A9-8A15C2EA35C7}"/>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396422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System Model</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Shared Queue and Distributed Database</a:t>
            </a:r>
          </a:p>
          <a:p>
            <a:r>
              <a:rPr lang="en-GB" i="1" dirty="0"/>
              <a:t>(animation of PEPA model, Eclipse version, composing queue and distributed DB?)</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17</a:t>
            </a:fld>
            <a:endParaRPr lang="en-US" dirty="0"/>
          </a:p>
        </p:txBody>
      </p:sp>
    </p:spTree>
    <p:extLst>
      <p:ext uri="{BB962C8B-B14F-4D97-AF65-F5344CB8AC3E}">
        <p14:creationId xmlns:p14="http://schemas.microsoft.com/office/powerpoint/2010/main" val="77719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Model Experimental Results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18</a:t>
            </a:fld>
            <a:endParaRPr lang="en-US" dirty="0"/>
          </a:p>
        </p:txBody>
      </p:sp>
    </p:spTree>
    <p:extLst>
      <p:ext uri="{BB962C8B-B14F-4D97-AF65-F5344CB8AC3E}">
        <p14:creationId xmlns:p14="http://schemas.microsoft.com/office/powerpoint/2010/main" val="284327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Build systems in Microsoft Azure cloud</a:t>
            </a:r>
          </a:p>
          <a:p>
            <a:pPr lvl="1"/>
            <a:r>
              <a:rPr lang="en-GB" dirty="0"/>
              <a:t>Java and Java Spring</a:t>
            </a:r>
          </a:p>
          <a:p>
            <a:pPr lvl="1"/>
            <a:r>
              <a:rPr lang="en-GB" dirty="0"/>
              <a:t>Cassandra Database</a:t>
            </a:r>
          </a:p>
          <a:p>
            <a:pPr lvl="1"/>
            <a:r>
              <a:rPr lang="en-GB" dirty="0"/>
              <a:t>Microsoft Azure Storage Queues</a:t>
            </a:r>
          </a:p>
          <a:p>
            <a:r>
              <a:rPr lang="en-GB" i="1" dirty="0"/>
              <a:t>Instrument</a:t>
            </a:r>
            <a:r>
              <a:rPr lang="en-GB" dirty="0"/>
              <a:t> the systems using </a:t>
            </a:r>
            <a:r>
              <a:rPr lang="en-GB" dirty="0" err="1"/>
              <a:t>CodaHale</a:t>
            </a:r>
            <a:r>
              <a:rPr lang="en-GB" dirty="0"/>
              <a:t> Metrics</a:t>
            </a:r>
          </a:p>
          <a:p>
            <a:pPr lvl="1"/>
            <a:r>
              <a:rPr lang="en-GB" dirty="0"/>
              <a:t>Counts every request, takes a 1-minute rolling average every 10s</a:t>
            </a:r>
          </a:p>
          <a:p>
            <a:pPr lvl="1"/>
            <a:r>
              <a:rPr lang="en-GB" dirty="0"/>
              <a:t>Test and measure each system 5 times and average </a:t>
            </a:r>
            <a:r>
              <a:rPr lang="en-GB"/>
              <a:t>the results</a:t>
            </a:r>
            <a:endParaRPr lang="en-GB" dirty="0"/>
          </a:p>
          <a:p>
            <a:r>
              <a:rPr lang="en-GB" dirty="0"/>
              <a:t>Simulate skewed demand with Apache JMeter test plans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19</a:t>
            </a:fld>
            <a:endParaRPr lang="en-US" dirty="0"/>
          </a:p>
        </p:txBody>
      </p:sp>
    </p:spTree>
    <p:extLst>
      <p:ext uri="{BB962C8B-B14F-4D97-AF65-F5344CB8AC3E}">
        <p14:creationId xmlns:p14="http://schemas.microsoft.com/office/powerpoint/2010/main" val="428389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buNone/>
            </a:pPr>
            <a:r>
              <a:rPr lang="en-GB" dirty="0"/>
              <a:t>On-line Transaction Processing applications often have </a:t>
            </a:r>
            <a:r>
              <a:rPr lang="en-GB" dirty="0">
                <a:solidFill>
                  <a:srgbClr val="FF0000"/>
                </a:solidFill>
              </a:rPr>
              <a:t>skewed demand</a:t>
            </a:r>
            <a:r>
              <a:rPr lang="en-GB" dirty="0"/>
              <a:t> for some resources</a:t>
            </a:r>
          </a:p>
          <a:p>
            <a:pPr marL="0" indent="0">
              <a:buNone/>
            </a:pPr>
            <a:r>
              <a:rPr lang="en-GB" dirty="0"/>
              <a:t>Overloading the whole system affects:</a:t>
            </a:r>
          </a:p>
          <a:p>
            <a:pPr marL="0" indent="0">
              <a:buNone/>
            </a:pPr>
            <a:r>
              <a:rPr lang="en-GB" dirty="0"/>
              <a:t>- reputation</a:t>
            </a:r>
          </a:p>
          <a:p>
            <a:pPr marL="0" indent="0">
              <a:buNone/>
            </a:pPr>
            <a:r>
              <a:rPr lang="en-GB" dirty="0"/>
              <a:t>- revenue</a:t>
            </a:r>
          </a:p>
          <a:p>
            <a:pPr marL="0" indent="0">
              <a:buNone/>
            </a:pPr>
            <a:r>
              <a:rPr lang="en-GB" dirty="0"/>
              <a:t>Cloud technologies may maintain throughput to low demand resources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85189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a:xfrm>
            <a:off x="822959" y="1845734"/>
            <a:ext cx="7543801" cy="4023360"/>
          </a:xfrm>
        </p:spPr>
        <p:txBody>
          <a:bodyPr/>
          <a:lstStyle/>
          <a:p>
            <a:r>
              <a:rPr lang="en-GB" dirty="0"/>
              <a:t>Apache JMeter test plan</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20</a:t>
            </a:fld>
            <a:endParaRPr lang="en-US" dirty="0"/>
          </a:p>
        </p:txBody>
      </p:sp>
      <p:pic>
        <p:nvPicPr>
          <p:cNvPr id="6" name="Picture 5">
            <a:extLst>
              <a:ext uri="{FF2B5EF4-FFF2-40B4-BE49-F238E27FC236}">
                <a16:creationId xmlns:a16="http://schemas.microsoft.com/office/drawing/2014/main" id="{19E8EFD4-F5F6-4AE4-85D1-FE8A6CE4FD79}"/>
              </a:ext>
            </a:extLst>
          </p:cNvPr>
          <p:cNvPicPr>
            <a:picLocks noChangeAspect="1"/>
          </p:cNvPicPr>
          <p:nvPr/>
        </p:nvPicPr>
        <p:blipFill rotWithShape="1">
          <a:blip r:embed="rId2">
            <a:extLst>
              <a:ext uri="{28A0092B-C50C-407E-A947-70E740481C1C}">
                <a14:useLocalDpi xmlns:a14="http://schemas.microsoft.com/office/drawing/2010/main" val="0"/>
              </a:ext>
            </a:extLst>
          </a:blip>
          <a:srcRect r="54353" b="54094"/>
          <a:stretch/>
        </p:blipFill>
        <p:spPr>
          <a:xfrm>
            <a:off x="1587934" y="2281966"/>
            <a:ext cx="6013850" cy="3779968"/>
          </a:xfrm>
          <a:prstGeom prst="rect">
            <a:avLst/>
          </a:prstGeom>
        </p:spPr>
      </p:pic>
    </p:spTree>
    <p:extLst>
      <p:ext uri="{BB962C8B-B14F-4D97-AF65-F5344CB8AC3E}">
        <p14:creationId xmlns:p14="http://schemas.microsoft.com/office/powerpoint/2010/main" val="148257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21</a:t>
            </a:fld>
            <a:endParaRPr lang="en-US" dirty="0"/>
          </a:p>
        </p:txBody>
      </p:sp>
    </p:spTree>
    <p:extLst>
      <p:ext uri="{BB962C8B-B14F-4D97-AF65-F5344CB8AC3E}">
        <p14:creationId xmlns:p14="http://schemas.microsoft.com/office/powerpoint/2010/main" val="421594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dirty="0"/>
          </a:p>
        </p:txBody>
      </p:sp>
    </p:spTree>
    <p:extLst>
      <p:ext uri="{BB962C8B-B14F-4D97-AF65-F5344CB8AC3E}">
        <p14:creationId xmlns:p14="http://schemas.microsoft.com/office/powerpoint/2010/main" val="77196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dirty="0"/>
          </a:p>
        </p:txBody>
      </p:sp>
    </p:spTree>
    <p:extLst>
      <p:ext uri="{BB962C8B-B14F-4D97-AF65-F5344CB8AC3E}">
        <p14:creationId xmlns:p14="http://schemas.microsoft.com/office/powerpoint/2010/main" val="3809512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dirty="0"/>
          </a:p>
        </p:txBody>
      </p:sp>
    </p:spTree>
    <p:extLst>
      <p:ext uri="{BB962C8B-B14F-4D97-AF65-F5344CB8AC3E}">
        <p14:creationId xmlns:p14="http://schemas.microsoft.com/office/powerpoint/2010/main" val="68765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marL="0" indent="0">
              <a:buNone/>
            </a:pPr>
            <a:r>
              <a:rPr lang="en-US" dirty="0"/>
              <a:t>High profile total outages with skewed demand</a:t>
            </a:r>
          </a:p>
          <a:p>
            <a:pPr marL="0" indent="0">
              <a:buNone/>
            </a:pPr>
            <a:r>
              <a:rPr lang="en-US" dirty="0"/>
              <a:t>- London 2012 Olympic tickets website</a:t>
            </a:r>
          </a:p>
          <a:p>
            <a:pPr marL="0" indent="0">
              <a:buNone/>
            </a:pPr>
            <a:r>
              <a:rPr lang="en-US" dirty="0"/>
              <a:t>- HBO Go “True Detective” finale</a:t>
            </a:r>
          </a:p>
          <a:p>
            <a:pPr marL="0" indent="0">
              <a:buNone/>
            </a:pPr>
            <a:r>
              <a:rPr lang="en-US" dirty="0"/>
              <a:t>- Apple iTunes iPhone 7 launch</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85670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Background Information – Use Case</a:t>
            </a:r>
          </a:p>
          <a:p>
            <a:r>
              <a:rPr lang="en-US" dirty="0"/>
              <a:t>Technologies</a:t>
            </a:r>
          </a:p>
          <a:p>
            <a:r>
              <a:rPr lang="en-US" dirty="0"/>
              <a:t>Modelling</a:t>
            </a:r>
          </a:p>
          <a:p>
            <a:r>
              <a:rPr lang="en-US" dirty="0"/>
              <a:t>Methods</a:t>
            </a:r>
          </a:p>
          <a:p>
            <a:r>
              <a:rPr lang="en-US" dirty="0"/>
              <a:t>Systems</a:t>
            </a:r>
          </a:p>
          <a:p>
            <a:r>
              <a:rPr lang="en-US" dirty="0"/>
              <a:t>Testing</a:t>
            </a:r>
          </a:p>
          <a:p>
            <a:r>
              <a:rPr lang="en-US" dirty="0"/>
              <a:t>Results</a:t>
            </a:r>
          </a:p>
          <a:p>
            <a:r>
              <a:rPr lang="en-US" dirty="0"/>
              <a:t>Conclusions &amp; Future Work</a:t>
            </a:r>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dirty="0"/>
          </a:p>
        </p:txBody>
      </p:sp>
    </p:spTree>
    <p:extLst>
      <p:ext uri="{BB962C8B-B14F-4D97-AF65-F5344CB8AC3E}">
        <p14:creationId xmlns:p14="http://schemas.microsoft.com/office/powerpoint/2010/main" val="99786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Information</a:t>
            </a:r>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dirty="0"/>
          </a:p>
        </p:txBody>
      </p:sp>
      <p:grpSp>
        <p:nvGrpSpPr>
          <p:cNvPr id="1179" name="Group 164"/>
          <p:cNvGrpSpPr>
            <a:grpSpLocks noChangeAspect="1"/>
          </p:cNvGrpSpPr>
          <p:nvPr/>
        </p:nvGrpSpPr>
        <p:grpSpPr bwMode="auto">
          <a:xfrm>
            <a:off x="612775" y="2604903"/>
            <a:ext cx="7918450" cy="2900362"/>
            <a:chOff x="1346" y="1607"/>
            <a:chExt cx="4988" cy="1827"/>
          </a:xfrm>
        </p:grpSpPr>
        <p:sp>
          <p:nvSpPr>
            <p:cNvPr id="1180" name="AutoShape 163"/>
            <p:cNvSpPr>
              <a:spLocks noChangeAspect="1" noChangeArrowheads="1" noTextEdit="1"/>
            </p:cNvSpPr>
            <p:nvPr/>
          </p:nvSpPr>
          <p:spPr bwMode="auto">
            <a:xfrm>
              <a:off x="1346" y="1607"/>
              <a:ext cx="4988"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3" name="Rectangle 165"/>
            <p:cNvSpPr>
              <a:spLocks noChangeArrowheads="1"/>
            </p:cNvSpPr>
            <p:nvPr/>
          </p:nvSpPr>
          <p:spPr bwMode="auto">
            <a:xfrm>
              <a:off x="1358" y="2334"/>
              <a:ext cx="702"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8" name="Rectangle 166"/>
            <p:cNvSpPr>
              <a:spLocks noChangeArrowheads="1"/>
            </p:cNvSpPr>
            <p:nvPr/>
          </p:nvSpPr>
          <p:spPr bwMode="auto">
            <a:xfrm>
              <a:off x="1358" y="2334"/>
              <a:ext cx="702"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89" name="Rectangle 167"/>
            <p:cNvSpPr>
              <a:spLocks noChangeArrowheads="1"/>
            </p:cNvSpPr>
            <p:nvPr/>
          </p:nvSpPr>
          <p:spPr bwMode="auto">
            <a:xfrm>
              <a:off x="1469" y="2383"/>
              <a:ext cx="5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HTTP Load </a:t>
              </a:r>
              <a:endParaRPr lang="en-US" altLang="en-US" dirty="0"/>
            </a:p>
          </p:txBody>
        </p:sp>
        <p:sp>
          <p:nvSpPr>
            <p:cNvPr id="1090" name="Rectangle 168"/>
            <p:cNvSpPr>
              <a:spLocks noChangeArrowheads="1"/>
            </p:cNvSpPr>
            <p:nvPr/>
          </p:nvSpPr>
          <p:spPr bwMode="auto">
            <a:xfrm>
              <a:off x="1510" y="2518"/>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Balancer</a:t>
              </a:r>
              <a:endParaRPr lang="en-US" altLang="en-US" dirty="0"/>
            </a:p>
          </p:txBody>
        </p:sp>
        <p:sp>
          <p:nvSpPr>
            <p:cNvPr id="1091" name="Rectangle 169"/>
            <p:cNvSpPr>
              <a:spLocks noChangeArrowheads="1"/>
            </p:cNvSpPr>
            <p:nvPr/>
          </p:nvSpPr>
          <p:spPr bwMode="auto">
            <a:xfrm>
              <a:off x="4996" y="2334"/>
              <a:ext cx="706"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2" name="Rectangle 170"/>
            <p:cNvSpPr>
              <a:spLocks noChangeArrowheads="1"/>
            </p:cNvSpPr>
            <p:nvPr/>
          </p:nvSpPr>
          <p:spPr bwMode="auto">
            <a:xfrm>
              <a:off x="4996" y="2334"/>
              <a:ext cx="706"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3" name="Rectangle 171"/>
            <p:cNvSpPr>
              <a:spLocks noChangeArrowheads="1"/>
            </p:cNvSpPr>
            <p:nvPr/>
          </p:nvSpPr>
          <p:spPr bwMode="auto">
            <a:xfrm>
              <a:off x="5119" y="2453"/>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 Engine</a:t>
              </a:r>
              <a:endParaRPr lang="en-US" altLang="en-US" dirty="0"/>
            </a:p>
          </p:txBody>
        </p:sp>
        <p:sp>
          <p:nvSpPr>
            <p:cNvPr id="1096" name="Rectangle 172"/>
            <p:cNvSpPr>
              <a:spLocks noChangeArrowheads="1"/>
            </p:cNvSpPr>
            <p:nvPr/>
          </p:nvSpPr>
          <p:spPr bwMode="auto">
            <a:xfrm>
              <a:off x="3173" y="2334"/>
              <a:ext cx="702"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7" name="Rectangle 173"/>
            <p:cNvSpPr>
              <a:spLocks noChangeArrowheads="1"/>
            </p:cNvSpPr>
            <p:nvPr/>
          </p:nvSpPr>
          <p:spPr bwMode="auto">
            <a:xfrm>
              <a:off x="3173" y="2334"/>
              <a:ext cx="702"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8" name="Rectangle 174"/>
            <p:cNvSpPr>
              <a:spLocks noChangeArrowheads="1"/>
            </p:cNvSpPr>
            <p:nvPr/>
          </p:nvSpPr>
          <p:spPr bwMode="auto">
            <a:xfrm>
              <a:off x="3251" y="2453"/>
              <a:ext cx="55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Middleware</a:t>
              </a:r>
              <a:endParaRPr lang="en-US" altLang="en-US" dirty="0"/>
            </a:p>
          </p:txBody>
        </p:sp>
        <p:sp>
          <p:nvSpPr>
            <p:cNvPr id="1099" name="Rectangle 175"/>
            <p:cNvSpPr>
              <a:spLocks noChangeArrowheads="1"/>
            </p:cNvSpPr>
            <p:nvPr/>
          </p:nvSpPr>
          <p:spPr bwMode="auto">
            <a:xfrm>
              <a:off x="2266" y="1623"/>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0" name="Rectangle 176"/>
            <p:cNvSpPr>
              <a:spLocks noChangeArrowheads="1"/>
            </p:cNvSpPr>
            <p:nvPr/>
          </p:nvSpPr>
          <p:spPr bwMode="auto">
            <a:xfrm>
              <a:off x="2266" y="1623"/>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01" name="Rectangle 177"/>
            <p:cNvSpPr>
              <a:spLocks noChangeArrowheads="1"/>
            </p:cNvSpPr>
            <p:nvPr/>
          </p:nvSpPr>
          <p:spPr bwMode="auto">
            <a:xfrm>
              <a:off x="2311" y="1742"/>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104" name="Rectangle 178"/>
            <p:cNvSpPr>
              <a:spLocks noChangeArrowheads="1"/>
            </p:cNvSpPr>
            <p:nvPr/>
          </p:nvSpPr>
          <p:spPr bwMode="auto">
            <a:xfrm>
              <a:off x="2266" y="2182"/>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7" name="Rectangle 179"/>
            <p:cNvSpPr>
              <a:spLocks noChangeArrowheads="1"/>
            </p:cNvSpPr>
            <p:nvPr/>
          </p:nvSpPr>
          <p:spPr bwMode="auto">
            <a:xfrm>
              <a:off x="2266" y="2182"/>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08" name="Rectangle 180"/>
            <p:cNvSpPr>
              <a:spLocks noChangeArrowheads="1"/>
            </p:cNvSpPr>
            <p:nvPr/>
          </p:nvSpPr>
          <p:spPr bwMode="auto">
            <a:xfrm>
              <a:off x="2311" y="2301"/>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1109" name="Rectangle 181"/>
            <p:cNvSpPr>
              <a:spLocks noChangeArrowheads="1"/>
            </p:cNvSpPr>
            <p:nvPr/>
          </p:nvSpPr>
          <p:spPr bwMode="auto">
            <a:xfrm>
              <a:off x="2266" y="3032"/>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0" name="Rectangle 182"/>
            <p:cNvSpPr>
              <a:spLocks noChangeArrowheads="1"/>
            </p:cNvSpPr>
            <p:nvPr/>
          </p:nvSpPr>
          <p:spPr bwMode="auto">
            <a:xfrm>
              <a:off x="2266" y="3032"/>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11" name="Rectangle 183"/>
            <p:cNvSpPr>
              <a:spLocks noChangeArrowheads="1"/>
            </p:cNvSpPr>
            <p:nvPr/>
          </p:nvSpPr>
          <p:spPr bwMode="auto">
            <a:xfrm>
              <a:off x="2352" y="3081"/>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1112" name="Rectangle 184"/>
            <p:cNvSpPr>
              <a:spLocks noChangeArrowheads="1"/>
            </p:cNvSpPr>
            <p:nvPr/>
          </p:nvSpPr>
          <p:spPr bwMode="auto">
            <a:xfrm>
              <a:off x="2573" y="3216"/>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1113" name="Rectangle 185"/>
            <p:cNvSpPr>
              <a:spLocks noChangeArrowheads="1"/>
            </p:cNvSpPr>
            <p:nvPr/>
          </p:nvSpPr>
          <p:spPr bwMode="auto">
            <a:xfrm>
              <a:off x="2569"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116" name="Rectangle 186"/>
            <p:cNvSpPr>
              <a:spLocks noChangeArrowheads="1"/>
            </p:cNvSpPr>
            <p:nvPr/>
          </p:nvSpPr>
          <p:spPr bwMode="auto">
            <a:xfrm>
              <a:off x="4080" y="1623"/>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7" name="Rectangle 187"/>
            <p:cNvSpPr>
              <a:spLocks noChangeArrowheads="1"/>
            </p:cNvSpPr>
            <p:nvPr/>
          </p:nvSpPr>
          <p:spPr bwMode="auto">
            <a:xfrm>
              <a:off x="4080" y="1623"/>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84" name="Rectangle 188"/>
            <p:cNvSpPr>
              <a:spLocks noChangeArrowheads="1"/>
            </p:cNvSpPr>
            <p:nvPr/>
          </p:nvSpPr>
          <p:spPr bwMode="auto">
            <a:xfrm>
              <a:off x="4261" y="1677"/>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85" name="Rectangle 189"/>
            <p:cNvSpPr>
              <a:spLocks noChangeArrowheads="1"/>
            </p:cNvSpPr>
            <p:nvPr/>
          </p:nvSpPr>
          <p:spPr bwMode="auto">
            <a:xfrm>
              <a:off x="4134" y="1812"/>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1</a:t>
              </a:r>
              <a:endParaRPr lang="en-US" altLang="en-US" dirty="0"/>
            </a:p>
          </p:txBody>
        </p:sp>
        <p:sp>
          <p:nvSpPr>
            <p:cNvPr id="1186" name="Rectangle 190"/>
            <p:cNvSpPr>
              <a:spLocks noChangeArrowheads="1"/>
            </p:cNvSpPr>
            <p:nvPr/>
          </p:nvSpPr>
          <p:spPr bwMode="auto">
            <a:xfrm>
              <a:off x="4080" y="2182"/>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7" name="Rectangle 191"/>
            <p:cNvSpPr>
              <a:spLocks noChangeArrowheads="1"/>
            </p:cNvSpPr>
            <p:nvPr/>
          </p:nvSpPr>
          <p:spPr bwMode="auto">
            <a:xfrm>
              <a:off x="4080" y="2182"/>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88" name="Rectangle 192"/>
            <p:cNvSpPr>
              <a:spLocks noChangeArrowheads="1"/>
            </p:cNvSpPr>
            <p:nvPr/>
          </p:nvSpPr>
          <p:spPr bwMode="auto">
            <a:xfrm>
              <a:off x="4261" y="2231"/>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89" name="Rectangle 193"/>
            <p:cNvSpPr>
              <a:spLocks noChangeArrowheads="1"/>
            </p:cNvSpPr>
            <p:nvPr/>
          </p:nvSpPr>
          <p:spPr bwMode="auto">
            <a:xfrm>
              <a:off x="4134" y="2366"/>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2</a:t>
              </a:r>
              <a:endParaRPr lang="en-US" altLang="en-US" dirty="0"/>
            </a:p>
          </p:txBody>
        </p:sp>
        <p:sp>
          <p:nvSpPr>
            <p:cNvPr id="1190" name="Rectangle 194"/>
            <p:cNvSpPr>
              <a:spLocks noChangeArrowheads="1"/>
            </p:cNvSpPr>
            <p:nvPr/>
          </p:nvSpPr>
          <p:spPr bwMode="auto">
            <a:xfrm>
              <a:off x="4080" y="3032"/>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1" name="Rectangle 195"/>
            <p:cNvSpPr>
              <a:spLocks noChangeArrowheads="1"/>
            </p:cNvSpPr>
            <p:nvPr/>
          </p:nvSpPr>
          <p:spPr bwMode="auto">
            <a:xfrm>
              <a:off x="4080" y="3032"/>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92" name="Rectangle 196"/>
            <p:cNvSpPr>
              <a:spLocks noChangeArrowheads="1"/>
            </p:cNvSpPr>
            <p:nvPr/>
          </p:nvSpPr>
          <p:spPr bwMode="auto">
            <a:xfrm>
              <a:off x="4261" y="3081"/>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93" name="Rectangle 197"/>
            <p:cNvSpPr>
              <a:spLocks noChangeArrowheads="1"/>
            </p:cNvSpPr>
            <p:nvPr/>
          </p:nvSpPr>
          <p:spPr bwMode="auto">
            <a:xfrm>
              <a:off x="4134" y="3216"/>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a:t>
              </a:r>
              <a:endParaRPr lang="en-US" altLang="en-US" dirty="0"/>
            </a:p>
          </p:txBody>
        </p:sp>
        <p:sp>
          <p:nvSpPr>
            <p:cNvPr id="1194" name="Rectangle 198"/>
            <p:cNvSpPr>
              <a:spLocks noChangeArrowheads="1"/>
            </p:cNvSpPr>
            <p:nvPr/>
          </p:nvSpPr>
          <p:spPr bwMode="auto">
            <a:xfrm>
              <a:off x="4675" y="3216"/>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n</a:t>
              </a:r>
              <a:endParaRPr lang="en-US" altLang="en-US" dirty="0"/>
            </a:p>
          </p:txBody>
        </p:sp>
        <p:sp>
          <p:nvSpPr>
            <p:cNvPr id="1195" name="Rectangle 199"/>
            <p:cNvSpPr>
              <a:spLocks noChangeArrowheads="1"/>
            </p:cNvSpPr>
            <p:nvPr/>
          </p:nvSpPr>
          <p:spPr bwMode="auto">
            <a:xfrm>
              <a:off x="4384"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196" name="Freeform 200"/>
            <p:cNvSpPr>
              <a:spLocks/>
            </p:cNvSpPr>
            <p:nvPr/>
          </p:nvSpPr>
          <p:spPr bwMode="auto">
            <a:xfrm>
              <a:off x="5903" y="1660"/>
              <a:ext cx="398" cy="358"/>
            </a:xfrm>
            <a:custGeom>
              <a:avLst/>
              <a:gdLst>
                <a:gd name="T0" fmla="*/ 0 w 398"/>
                <a:gd name="T1" fmla="*/ 317 h 358"/>
                <a:gd name="T2" fmla="*/ 4 w 398"/>
                <a:gd name="T3" fmla="*/ 325 h 358"/>
                <a:gd name="T4" fmla="*/ 16 w 398"/>
                <a:gd name="T5" fmla="*/ 333 h 358"/>
                <a:gd name="T6" fmla="*/ 37 w 398"/>
                <a:gd name="T7" fmla="*/ 337 h 358"/>
                <a:gd name="T8" fmla="*/ 57 w 398"/>
                <a:gd name="T9" fmla="*/ 345 h 358"/>
                <a:gd name="T10" fmla="*/ 90 w 398"/>
                <a:gd name="T11" fmla="*/ 349 h 358"/>
                <a:gd name="T12" fmla="*/ 123 w 398"/>
                <a:gd name="T13" fmla="*/ 353 h 358"/>
                <a:gd name="T14" fmla="*/ 201 w 398"/>
                <a:gd name="T15" fmla="*/ 358 h 358"/>
                <a:gd name="T16" fmla="*/ 279 w 398"/>
                <a:gd name="T17" fmla="*/ 353 h 358"/>
                <a:gd name="T18" fmla="*/ 312 w 398"/>
                <a:gd name="T19" fmla="*/ 349 h 358"/>
                <a:gd name="T20" fmla="*/ 341 w 398"/>
                <a:gd name="T21" fmla="*/ 345 h 358"/>
                <a:gd name="T22" fmla="*/ 365 w 398"/>
                <a:gd name="T23" fmla="*/ 337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37"/>
                  </a:lnTo>
                  <a:lnTo>
                    <a:pt x="57" y="345"/>
                  </a:lnTo>
                  <a:lnTo>
                    <a:pt x="90" y="349"/>
                  </a:lnTo>
                  <a:lnTo>
                    <a:pt x="123" y="353"/>
                  </a:lnTo>
                  <a:lnTo>
                    <a:pt x="201" y="358"/>
                  </a:lnTo>
                  <a:lnTo>
                    <a:pt x="279" y="353"/>
                  </a:lnTo>
                  <a:lnTo>
                    <a:pt x="312" y="349"/>
                  </a:lnTo>
                  <a:lnTo>
                    <a:pt x="341" y="345"/>
                  </a:lnTo>
                  <a:lnTo>
                    <a:pt x="365" y="337"/>
                  </a:lnTo>
                  <a:lnTo>
                    <a:pt x="382" y="333"/>
                  </a:lnTo>
                  <a:lnTo>
                    <a:pt x="394" y="325"/>
                  </a:lnTo>
                  <a:lnTo>
                    <a:pt x="398" y="317"/>
                  </a:lnTo>
                  <a:lnTo>
                    <a:pt x="398" y="317"/>
                  </a:lnTo>
                  <a:lnTo>
                    <a:pt x="398" y="0"/>
                  </a:lnTo>
                  <a:lnTo>
                    <a:pt x="0" y="0"/>
                  </a:lnTo>
                  <a:lnTo>
                    <a:pt x="0" y="317"/>
                  </a:lnTo>
                  <a:lnTo>
                    <a:pt x="0" y="317"/>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7" name="Freeform 201"/>
            <p:cNvSpPr>
              <a:spLocks/>
            </p:cNvSpPr>
            <p:nvPr/>
          </p:nvSpPr>
          <p:spPr bwMode="auto">
            <a:xfrm>
              <a:off x="5903" y="1660"/>
              <a:ext cx="398" cy="358"/>
            </a:xfrm>
            <a:custGeom>
              <a:avLst/>
              <a:gdLst>
                <a:gd name="T0" fmla="*/ 0 w 398"/>
                <a:gd name="T1" fmla="*/ 317 h 358"/>
                <a:gd name="T2" fmla="*/ 4 w 398"/>
                <a:gd name="T3" fmla="*/ 325 h 358"/>
                <a:gd name="T4" fmla="*/ 16 w 398"/>
                <a:gd name="T5" fmla="*/ 333 h 358"/>
                <a:gd name="T6" fmla="*/ 37 w 398"/>
                <a:gd name="T7" fmla="*/ 337 h 358"/>
                <a:gd name="T8" fmla="*/ 57 w 398"/>
                <a:gd name="T9" fmla="*/ 345 h 358"/>
                <a:gd name="T10" fmla="*/ 90 w 398"/>
                <a:gd name="T11" fmla="*/ 349 h 358"/>
                <a:gd name="T12" fmla="*/ 123 w 398"/>
                <a:gd name="T13" fmla="*/ 353 h 358"/>
                <a:gd name="T14" fmla="*/ 201 w 398"/>
                <a:gd name="T15" fmla="*/ 358 h 358"/>
                <a:gd name="T16" fmla="*/ 279 w 398"/>
                <a:gd name="T17" fmla="*/ 353 h 358"/>
                <a:gd name="T18" fmla="*/ 312 w 398"/>
                <a:gd name="T19" fmla="*/ 349 h 358"/>
                <a:gd name="T20" fmla="*/ 341 w 398"/>
                <a:gd name="T21" fmla="*/ 345 h 358"/>
                <a:gd name="T22" fmla="*/ 365 w 398"/>
                <a:gd name="T23" fmla="*/ 337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37"/>
                  </a:lnTo>
                  <a:lnTo>
                    <a:pt x="57" y="345"/>
                  </a:lnTo>
                  <a:lnTo>
                    <a:pt x="90" y="349"/>
                  </a:lnTo>
                  <a:lnTo>
                    <a:pt x="123" y="353"/>
                  </a:lnTo>
                  <a:lnTo>
                    <a:pt x="201" y="358"/>
                  </a:lnTo>
                  <a:lnTo>
                    <a:pt x="279" y="353"/>
                  </a:lnTo>
                  <a:lnTo>
                    <a:pt x="312" y="349"/>
                  </a:lnTo>
                  <a:lnTo>
                    <a:pt x="341" y="345"/>
                  </a:lnTo>
                  <a:lnTo>
                    <a:pt x="365" y="337"/>
                  </a:lnTo>
                  <a:lnTo>
                    <a:pt x="382" y="333"/>
                  </a:lnTo>
                  <a:lnTo>
                    <a:pt x="394" y="325"/>
                  </a:lnTo>
                  <a:lnTo>
                    <a:pt x="398" y="317"/>
                  </a:lnTo>
                  <a:lnTo>
                    <a:pt x="398" y="317"/>
                  </a:lnTo>
                  <a:lnTo>
                    <a:pt x="398" y="0"/>
                  </a:lnTo>
                  <a:lnTo>
                    <a:pt x="0" y="0"/>
                  </a:lnTo>
                  <a:lnTo>
                    <a:pt x="0" y="317"/>
                  </a:lnTo>
                  <a:lnTo>
                    <a:pt x="0" y="3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98" name="Freeform 202"/>
            <p:cNvSpPr>
              <a:spLocks/>
            </p:cNvSpPr>
            <p:nvPr/>
          </p:nvSpPr>
          <p:spPr bwMode="auto">
            <a:xfrm>
              <a:off x="5903" y="1619"/>
              <a:ext cx="398" cy="78"/>
            </a:xfrm>
            <a:custGeom>
              <a:avLst/>
              <a:gdLst>
                <a:gd name="T0" fmla="*/ 0 w 398"/>
                <a:gd name="T1" fmla="*/ 41 h 78"/>
                <a:gd name="T2" fmla="*/ 4 w 398"/>
                <a:gd name="T3" fmla="*/ 33 h 78"/>
                <a:gd name="T4" fmla="*/ 16 w 398"/>
                <a:gd name="T5" fmla="*/ 25 h 78"/>
                <a:gd name="T6" fmla="*/ 37 w 398"/>
                <a:gd name="T7" fmla="*/ 17 h 78"/>
                <a:gd name="T8" fmla="*/ 57 w 398"/>
                <a:gd name="T9" fmla="*/ 13 h 78"/>
                <a:gd name="T10" fmla="*/ 90 w 398"/>
                <a:gd name="T11" fmla="*/ 9 h 78"/>
                <a:gd name="T12" fmla="*/ 123 w 398"/>
                <a:gd name="T13" fmla="*/ 4 h 78"/>
                <a:gd name="T14" fmla="*/ 201 w 398"/>
                <a:gd name="T15" fmla="*/ 0 h 78"/>
                <a:gd name="T16" fmla="*/ 279 w 398"/>
                <a:gd name="T17" fmla="*/ 4 h 78"/>
                <a:gd name="T18" fmla="*/ 312 w 398"/>
                <a:gd name="T19" fmla="*/ 9 h 78"/>
                <a:gd name="T20" fmla="*/ 341 w 398"/>
                <a:gd name="T21" fmla="*/ 13 h 78"/>
                <a:gd name="T22" fmla="*/ 365 w 398"/>
                <a:gd name="T23" fmla="*/ 17 h 78"/>
                <a:gd name="T24" fmla="*/ 382 w 398"/>
                <a:gd name="T25" fmla="*/ 25 h 78"/>
                <a:gd name="T26" fmla="*/ 394 w 398"/>
                <a:gd name="T27" fmla="*/ 33 h 78"/>
                <a:gd name="T28" fmla="*/ 398 w 398"/>
                <a:gd name="T29" fmla="*/ 41 h 78"/>
                <a:gd name="T30" fmla="*/ 394 w 398"/>
                <a:gd name="T31" fmla="*/ 50 h 78"/>
                <a:gd name="T32" fmla="*/ 382 w 398"/>
                <a:gd name="T33" fmla="*/ 54 h 78"/>
                <a:gd name="T34" fmla="*/ 365 w 398"/>
                <a:gd name="T35" fmla="*/ 62 h 78"/>
                <a:gd name="T36" fmla="*/ 341 w 398"/>
                <a:gd name="T37" fmla="*/ 66 h 78"/>
                <a:gd name="T38" fmla="*/ 312 w 398"/>
                <a:gd name="T39" fmla="*/ 74 h 78"/>
                <a:gd name="T40" fmla="*/ 279 w 398"/>
                <a:gd name="T41" fmla="*/ 78 h 78"/>
                <a:gd name="T42" fmla="*/ 201 w 398"/>
                <a:gd name="T43" fmla="*/ 78 h 78"/>
                <a:gd name="T44" fmla="*/ 123 w 398"/>
                <a:gd name="T45" fmla="*/ 78 h 78"/>
                <a:gd name="T46" fmla="*/ 90 w 398"/>
                <a:gd name="T47" fmla="*/ 74 h 78"/>
                <a:gd name="T48" fmla="*/ 57 w 398"/>
                <a:gd name="T49" fmla="*/ 66 h 78"/>
                <a:gd name="T50" fmla="*/ 37 w 398"/>
                <a:gd name="T51" fmla="*/ 62 h 78"/>
                <a:gd name="T52" fmla="*/ 16 w 398"/>
                <a:gd name="T53" fmla="*/ 54 h 78"/>
                <a:gd name="T54" fmla="*/ 4 w 398"/>
                <a:gd name="T55" fmla="*/ 50 h 78"/>
                <a:gd name="T56" fmla="*/ 0 w 398"/>
                <a:gd name="T57"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78">
                  <a:moveTo>
                    <a:pt x="0" y="41"/>
                  </a:moveTo>
                  <a:lnTo>
                    <a:pt x="4" y="33"/>
                  </a:lnTo>
                  <a:lnTo>
                    <a:pt x="16" y="25"/>
                  </a:lnTo>
                  <a:lnTo>
                    <a:pt x="37" y="17"/>
                  </a:lnTo>
                  <a:lnTo>
                    <a:pt x="57" y="13"/>
                  </a:lnTo>
                  <a:lnTo>
                    <a:pt x="90" y="9"/>
                  </a:lnTo>
                  <a:lnTo>
                    <a:pt x="123" y="4"/>
                  </a:lnTo>
                  <a:lnTo>
                    <a:pt x="201" y="0"/>
                  </a:lnTo>
                  <a:lnTo>
                    <a:pt x="279" y="4"/>
                  </a:lnTo>
                  <a:lnTo>
                    <a:pt x="312" y="9"/>
                  </a:lnTo>
                  <a:lnTo>
                    <a:pt x="341" y="13"/>
                  </a:lnTo>
                  <a:lnTo>
                    <a:pt x="365" y="17"/>
                  </a:lnTo>
                  <a:lnTo>
                    <a:pt x="382" y="25"/>
                  </a:lnTo>
                  <a:lnTo>
                    <a:pt x="394" y="33"/>
                  </a:lnTo>
                  <a:lnTo>
                    <a:pt x="398" y="41"/>
                  </a:lnTo>
                  <a:lnTo>
                    <a:pt x="394" y="50"/>
                  </a:lnTo>
                  <a:lnTo>
                    <a:pt x="382" y="54"/>
                  </a:lnTo>
                  <a:lnTo>
                    <a:pt x="365" y="62"/>
                  </a:lnTo>
                  <a:lnTo>
                    <a:pt x="341" y="66"/>
                  </a:lnTo>
                  <a:lnTo>
                    <a:pt x="312" y="74"/>
                  </a:lnTo>
                  <a:lnTo>
                    <a:pt x="279" y="78"/>
                  </a:lnTo>
                  <a:lnTo>
                    <a:pt x="201" y="78"/>
                  </a:lnTo>
                  <a:lnTo>
                    <a:pt x="123" y="78"/>
                  </a:lnTo>
                  <a:lnTo>
                    <a:pt x="90" y="74"/>
                  </a:lnTo>
                  <a:lnTo>
                    <a:pt x="57" y="66"/>
                  </a:lnTo>
                  <a:lnTo>
                    <a:pt x="37" y="62"/>
                  </a:lnTo>
                  <a:lnTo>
                    <a:pt x="16" y="54"/>
                  </a:lnTo>
                  <a:lnTo>
                    <a:pt x="4" y="50"/>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9" name="Freeform 203"/>
            <p:cNvSpPr>
              <a:spLocks/>
            </p:cNvSpPr>
            <p:nvPr/>
          </p:nvSpPr>
          <p:spPr bwMode="auto">
            <a:xfrm>
              <a:off x="5903" y="1619"/>
              <a:ext cx="398" cy="78"/>
            </a:xfrm>
            <a:custGeom>
              <a:avLst/>
              <a:gdLst>
                <a:gd name="T0" fmla="*/ 0 w 398"/>
                <a:gd name="T1" fmla="*/ 41 h 78"/>
                <a:gd name="T2" fmla="*/ 4 w 398"/>
                <a:gd name="T3" fmla="*/ 33 h 78"/>
                <a:gd name="T4" fmla="*/ 16 w 398"/>
                <a:gd name="T5" fmla="*/ 25 h 78"/>
                <a:gd name="T6" fmla="*/ 37 w 398"/>
                <a:gd name="T7" fmla="*/ 17 h 78"/>
                <a:gd name="T8" fmla="*/ 57 w 398"/>
                <a:gd name="T9" fmla="*/ 13 h 78"/>
                <a:gd name="T10" fmla="*/ 90 w 398"/>
                <a:gd name="T11" fmla="*/ 9 h 78"/>
                <a:gd name="T12" fmla="*/ 123 w 398"/>
                <a:gd name="T13" fmla="*/ 4 h 78"/>
                <a:gd name="T14" fmla="*/ 201 w 398"/>
                <a:gd name="T15" fmla="*/ 0 h 78"/>
                <a:gd name="T16" fmla="*/ 279 w 398"/>
                <a:gd name="T17" fmla="*/ 4 h 78"/>
                <a:gd name="T18" fmla="*/ 312 w 398"/>
                <a:gd name="T19" fmla="*/ 9 h 78"/>
                <a:gd name="T20" fmla="*/ 341 w 398"/>
                <a:gd name="T21" fmla="*/ 13 h 78"/>
                <a:gd name="T22" fmla="*/ 365 w 398"/>
                <a:gd name="T23" fmla="*/ 17 h 78"/>
                <a:gd name="T24" fmla="*/ 382 w 398"/>
                <a:gd name="T25" fmla="*/ 25 h 78"/>
                <a:gd name="T26" fmla="*/ 394 w 398"/>
                <a:gd name="T27" fmla="*/ 33 h 78"/>
                <a:gd name="T28" fmla="*/ 398 w 398"/>
                <a:gd name="T29" fmla="*/ 41 h 78"/>
                <a:gd name="T30" fmla="*/ 394 w 398"/>
                <a:gd name="T31" fmla="*/ 50 h 78"/>
                <a:gd name="T32" fmla="*/ 382 w 398"/>
                <a:gd name="T33" fmla="*/ 54 h 78"/>
                <a:gd name="T34" fmla="*/ 365 w 398"/>
                <a:gd name="T35" fmla="*/ 62 h 78"/>
                <a:gd name="T36" fmla="*/ 341 w 398"/>
                <a:gd name="T37" fmla="*/ 66 h 78"/>
                <a:gd name="T38" fmla="*/ 312 w 398"/>
                <a:gd name="T39" fmla="*/ 74 h 78"/>
                <a:gd name="T40" fmla="*/ 279 w 398"/>
                <a:gd name="T41" fmla="*/ 78 h 78"/>
                <a:gd name="T42" fmla="*/ 201 w 398"/>
                <a:gd name="T43" fmla="*/ 78 h 78"/>
                <a:gd name="T44" fmla="*/ 123 w 398"/>
                <a:gd name="T45" fmla="*/ 78 h 78"/>
                <a:gd name="T46" fmla="*/ 90 w 398"/>
                <a:gd name="T47" fmla="*/ 74 h 78"/>
                <a:gd name="T48" fmla="*/ 57 w 398"/>
                <a:gd name="T49" fmla="*/ 66 h 78"/>
                <a:gd name="T50" fmla="*/ 37 w 398"/>
                <a:gd name="T51" fmla="*/ 62 h 78"/>
                <a:gd name="T52" fmla="*/ 16 w 398"/>
                <a:gd name="T53" fmla="*/ 54 h 78"/>
                <a:gd name="T54" fmla="*/ 4 w 398"/>
                <a:gd name="T55" fmla="*/ 50 h 78"/>
                <a:gd name="T56" fmla="*/ 0 w 398"/>
                <a:gd name="T57"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78">
                  <a:moveTo>
                    <a:pt x="0" y="41"/>
                  </a:moveTo>
                  <a:lnTo>
                    <a:pt x="4" y="33"/>
                  </a:lnTo>
                  <a:lnTo>
                    <a:pt x="16" y="25"/>
                  </a:lnTo>
                  <a:lnTo>
                    <a:pt x="37" y="17"/>
                  </a:lnTo>
                  <a:lnTo>
                    <a:pt x="57" y="13"/>
                  </a:lnTo>
                  <a:lnTo>
                    <a:pt x="90" y="9"/>
                  </a:lnTo>
                  <a:lnTo>
                    <a:pt x="123" y="4"/>
                  </a:lnTo>
                  <a:lnTo>
                    <a:pt x="201" y="0"/>
                  </a:lnTo>
                  <a:lnTo>
                    <a:pt x="279" y="4"/>
                  </a:lnTo>
                  <a:lnTo>
                    <a:pt x="312" y="9"/>
                  </a:lnTo>
                  <a:lnTo>
                    <a:pt x="341" y="13"/>
                  </a:lnTo>
                  <a:lnTo>
                    <a:pt x="365" y="17"/>
                  </a:lnTo>
                  <a:lnTo>
                    <a:pt x="382" y="25"/>
                  </a:lnTo>
                  <a:lnTo>
                    <a:pt x="394" y="33"/>
                  </a:lnTo>
                  <a:lnTo>
                    <a:pt x="398" y="41"/>
                  </a:lnTo>
                  <a:lnTo>
                    <a:pt x="394" y="50"/>
                  </a:lnTo>
                  <a:lnTo>
                    <a:pt x="382" y="54"/>
                  </a:lnTo>
                  <a:lnTo>
                    <a:pt x="365" y="62"/>
                  </a:lnTo>
                  <a:lnTo>
                    <a:pt x="341" y="66"/>
                  </a:lnTo>
                  <a:lnTo>
                    <a:pt x="312" y="74"/>
                  </a:lnTo>
                  <a:lnTo>
                    <a:pt x="279" y="78"/>
                  </a:lnTo>
                  <a:lnTo>
                    <a:pt x="201" y="78"/>
                  </a:lnTo>
                  <a:lnTo>
                    <a:pt x="123" y="78"/>
                  </a:lnTo>
                  <a:lnTo>
                    <a:pt x="90" y="74"/>
                  </a:lnTo>
                  <a:lnTo>
                    <a:pt x="57" y="66"/>
                  </a:lnTo>
                  <a:lnTo>
                    <a:pt x="37" y="62"/>
                  </a:lnTo>
                  <a:lnTo>
                    <a:pt x="16" y="54"/>
                  </a:lnTo>
                  <a:lnTo>
                    <a:pt x="4" y="50"/>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0" name="Rectangle 204"/>
            <p:cNvSpPr>
              <a:spLocks noChangeArrowheads="1"/>
            </p:cNvSpPr>
            <p:nvPr/>
          </p:nvSpPr>
          <p:spPr bwMode="auto">
            <a:xfrm>
              <a:off x="5997" y="1677"/>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01" name="Rectangle 205"/>
            <p:cNvSpPr>
              <a:spLocks noChangeArrowheads="1"/>
            </p:cNvSpPr>
            <p:nvPr/>
          </p:nvSpPr>
          <p:spPr bwMode="auto">
            <a:xfrm>
              <a:off x="5940" y="1812"/>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1</a:t>
              </a:r>
              <a:endParaRPr lang="en-US" altLang="en-US" dirty="0"/>
            </a:p>
          </p:txBody>
        </p:sp>
        <p:sp>
          <p:nvSpPr>
            <p:cNvPr id="1202" name="Freeform 206"/>
            <p:cNvSpPr>
              <a:spLocks/>
            </p:cNvSpPr>
            <p:nvPr/>
          </p:nvSpPr>
          <p:spPr bwMode="auto">
            <a:xfrm>
              <a:off x="5903" y="2215"/>
              <a:ext cx="398" cy="357"/>
            </a:xfrm>
            <a:custGeom>
              <a:avLst/>
              <a:gdLst>
                <a:gd name="T0" fmla="*/ 0 w 398"/>
                <a:gd name="T1" fmla="*/ 316 h 357"/>
                <a:gd name="T2" fmla="*/ 4 w 398"/>
                <a:gd name="T3" fmla="*/ 324 h 357"/>
                <a:gd name="T4" fmla="*/ 16 w 398"/>
                <a:gd name="T5" fmla="*/ 332 h 357"/>
                <a:gd name="T6" fmla="*/ 37 w 398"/>
                <a:gd name="T7" fmla="*/ 340 h 357"/>
                <a:gd name="T8" fmla="*/ 57 w 398"/>
                <a:gd name="T9" fmla="*/ 345 h 357"/>
                <a:gd name="T10" fmla="*/ 90 w 398"/>
                <a:gd name="T11" fmla="*/ 349 h 357"/>
                <a:gd name="T12" fmla="*/ 123 w 398"/>
                <a:gd name="T13" fmla="*/ 353 h 357"/>
                <a:gd name="T14" fmla="*/ 201 w 398"/>
                <a:gd name="T15" fmla="*/ 357 h 357"/>
                <a:gd name="T16" fmla="*/ 279 w 398"/>
                <a:gd name="T17" fmla="*/ 353 h 357"/>
                <a:gd name="T18" fmla="*/ 312 w 398"/>
                <a:gd name="T19" fmla="*/ 349 h 357"/>
                <a:gd name="T20" fmla="*/ 341 w 398"/>
                <a:gd name="T21" fmla="*/ 345 h 357"/>
                <a:gd name="T22" fmla="*/ 365 w 398"/>
                <a:gd name="T23" fmla="*/ 340 h 357"/>
                <a:gd name="T24" fmla="*/ 382 w 398"/>
                <a:gd name="T25" fmla="*/ 332 h 357"/>
                <a:gd name="T26" fmla="*/ 394 w 398"/>
                <a:gd name="T27" fmla="*/ 324 h 357"/>
                <a:gd name="T28" fmla="*/ 398 w 398"/>
                <a:gd name="T29" fmla="*/ 316 h 357"/>
                <a:gd name="T30" fmla="*/ 398 w 398"/>
                <a:gd name="T31" fmla="*/ 316 h 357"/>
                <a:gd name="T32" fmla="*/ 398 w 398"/>
                <a:gd name="T33" fmla="*/ 0 h 357"/>
                <a:gd name="T34" fmla="*/ 0 w 398"/>
                <a:gd name="T35" fmla="*/ 0 h 357"/>
                <a:gd name="T36" fmla="*/ 0 w 398"/>
                <a:gd name="T37" fmla="*/ 316 h 357"/>
                <a:gd name="T38" fmla="*/ 0 w 398"/>
                <a:gd name="T39"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7">
                  <a:moveTo>
                    <a:pt x="0" y="316"/>
                  </a:moveTo>
                  <a:lnTo>
                    <a:pt x="4" y="324"/>
                  </a:lnTo>
                  <a:lnTo>
                    <a:pt x="16" y="332"/>
                  </a:lnTo>
                  <a:lnTo>
                    <a:pt x="37" y="340"/>
                  </a:lnTo>
                  <a:lnTo>
                    <a:pt x="57" y="345"/>
                  </a:lnTo>
                  <a:lnTo>
                    <a:pt x="90" y="349"/>
                  </a:lnTo>
                  <a:lnTo>
                    <a:pt x="123" y="353"/>
                  </a:lnTo>
                  <a:lnTo>
                    <a:pt x="201" y="357"/>
                  </a:lnTo>
                  <a:lnTo>
                    <a:pt x="279" y="353"/>
                  </a:lnTo>
                  <a:lnTo>
                    <a:pt x="312" y="349"/>
                  </a:lnTo>
                  <a:lnTo>
                    <a:pt x="341" y="345"/>
                  </a:lnTo>
                  <a:lnTo>
                    <a:pt x="365" y="340"/>
                  </a:lnTo>
                  <a:lnTo>
                    <a:pt x="382" y="332"/>
                  </a:lnTo>
                  <a:lnTo>
                    <a:pt x="394" y="324"/>
                  </a:lnTo>
                  <a:lnTo>
                    <a:pt x="398" y="316"/>
                  </a:lnTo>
                  <a:lnTo>
                    <a:pt x="398" y="316"/>
                  </a:lnTo>
                  <a:lnTo>
                    <a:pt x="398"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3" name="Freeform 207"/>
            <p:cNvSpPr>
              <a:spLocks/>
            </p:cNvSpPr>
            <p:nvPr/>
          </p:nvSpPr>
          <p:spPr bwMode="auto">
            <a:xfrm>
              <a:off x="5903" y="2215"/>
              <a:ext cx="398" cy="357"/>
            </a:xfrm>
            <a:custGeom>
              <a:avLst/>
              <a:gdLst>
                <a:gd name="T0" fmla="*/ 0 w 398"/>
                <a:gd name="T1" fmla="*/ 316 h 357"/>
                <a:gd name="T2" fmla="*/ 4 w 398"/>
                <a:gd name="T3" fmla="*/ 324 h 357"/>
                <a:gd name="T4" fmla="*/ 16 w 398"/>
                <a:gd name="T5" fmla="*/ 332 h 357"/>
                <a:gd name="T6" fmla="*/ 37 w 398"/>
                <a:gd name="T7" fmla="*/ 340 h 357"/>
                <a:gd name="T8" fmla="*/ 57 w 398"/>
                <a:gd name="T9" fmla="*/ 345 h 357"/>
                <a:gd name="T10" fmla="*/ 90 w 398"/>
                <a:gd name="T11" fmla="*/ 349 h 357"/>
                <a:gd name="T12" fmla="*/ 123 w 398"/>
                <a:gd name="T13" fmla="*/ 353 h 357"/>
                <a:gd name="T14" fmla="*/ 201 w 398"/>
                <a:gd name="T15" fmla="*/ 357 h 357"/>
                <a:gd name="T16" fmla="*/ 279 w 398"/>
                <a:gd name="T17" fmla="*/ 353 h 357"/>
                <a:gd name="T18" fmla="*/ 312 w 398"/>
                <a:gd name="T19" fmla="*/ 349 h 357"/>
                <a:gd name="T20" fmla="*/ 341 w 398"/>
                <a:gd name="T21" fmla="*/ 345 h 357"/>
                <a:gd name="T22" fmla="*/ 365 w 398"/>
                <a:gd name="T23" fmla="*/ 340 h 357"/>
                <a:gd name="T24" fmla="*/ 382 w 398"/>
                <a:gd name="T25" fmla="*/ 332 h 357"/>
                <a:gd name="T26" fmla="*/ 394 w 398"/>
                <a:gd name="T27" fmla="*/ 324 h 357"/>
                <a:gd name="T28" fmla="*/ 398 w 398"/>
                <a:gd name="T29" fmla="*/ 316 h 357"/>
                <a:gd name="T30" fmla="*/ 398 w 398"/>
                <a:gd name="T31" fmla="*/ 316 h 357"/>
                <a:gd name="T32" fmla="*/ 398 w 398"/>
                <a:gd name="T33" fmla="*/ 0 h 357"/>
                <a:gd name="T34" fmla="*/ 0 w 398"/>
                <a:gd name="T35" fmla="*/ 0 h 357"/>
                <a:gd name="T36" fmla="*/ 0 w 398"/>
                <a:gd name="T37" fmla="*/ 316 h 357"/>
                <a:gd name="T38" fmla="*/ 0 w 398"/>
                <a:gd name="T39"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7">
                  <a:moveTo>
                    <a:pt x="0" y="316"/>
                  </a:moveTo>
                  <a:lnTo>
                    <a:pt x="4" y="324"/>
                  </a:lnTo>
                  <a:lnTo>
                    <a:pt x="16" y="332"/>
                  </a:lnTo>
                  <a:lnTo>
                    <a:pt x="37" y="340"/>
                  </a:lnTo>
                  <a:lnTo>
                    <a:pt x="57" y="345"/>
                  </a:lnTo>
                  <a:lnTo>
                    <a:pt x="90" y="349"/>
                  </a:lnTo>
                  <a:lnTo>
                    <a:pt x="123" y="353"/>
                  </a:lnTo>
                  <a:lnTo>
                    <a:pt x="201" y="357"/>
                  </a:lnTo>
                  <a:lnTo>
                    <a:pt x="279" y="353"/>
                  </a:lnTo>
                  <a:lnTo>
                    <a:pt x="312" y="349"/>
                  </a:lnTo>
                  <a:lnTo>
                    <a:pt x="341" y="345"/>
                  </a:lnTo>
                  <a:lnTo>
                    <a:pt x="365" y="340"/>
                  </a:lnTo>
                  <a:lnTo>
                    <a:pt x="382" y="332"/>
                  </a:lnTo>
                  <a:lnTo>
                    <a:pt x="394" y="324"/>
                  </a:lnTo>
                  <a:lnTo>
                    <a:pt x="398" y="316"/>
                  </a:lnTo>
                  <a:lnTo>
                    <a:pt x="398" y="316"/>
                  </a:lnTo>
                  <a:lnTo>
                    <a:pt x="398"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4" name="Freeform 208"/>
            <p:cNvSpPr>
              <a:spLocks/>
            </p:cNvSpPr>
            <p:nvPr/>
          </p:nvSpPr>
          <p:spPr bwMode="auto">
            <a:xfrm>
              <a:off x="5903" y="2174"/>
              <a:ext cx="398" cy="82"/>
            </a:xfrm>
            <a:custGeom>
              <a:avLst/>
              <a:gdLst>
                <a:gd name="T0" fmla="*/ 0 w 398"/>
                <a:gd name="T1" fmla="*/ 41 h 82"/>
                <a:gd name="T2" fmla="*/ 4 w 398"/>
                <a:gd name="T3" fmla="*/ 32 h 82"/>
                <a:gd name="T4" fmla="*/ 16 w 398"/>
                <a:gd name="T5" fmla="*/ 24 h 82"/>
                <a:gd name="T6" fmla="*/ 37 w 398"/>
                <a:gd name="T7" fmla="*/ 20 h 82"/>
                <a:gd name="T8" fmla="*/ 57 w 398"/>
                <a:gd name="T9" fmla="*/ 12 h 82"/>
                <a:gd name="T10" fmla="*/ 90 w 398"/>
                <a:gd name="T11" fmla="*/ 8 h 82"/>
                <a:gd name="T12" fmla="*/ 123 w 398"/>
                <a:gd name="T13" fmla="*/ 4 h 82"/>
                <a:gd name="T14" fmla="*/ 201 w 398"/>
                <a:gd name="T15" fmla="*/ 0 h 82"/>
                <a:gd name="T16" fmla="*/ 279 w 398"/>
                <a:gd name="T17" fmla="*/ 4 h 82"/>
                <a:gd name="T18" fmla="*/ 312 w 398"/>
                <a:gd name="T19" fmla="*/ 8 h 82"/>
                <a:gd name="T20" fmla="*/ 341 w 398"/>
                <a:gd name="T21" fmla="*/ 12 h 82"/>
                <a:gd name="T22" fmla="*/ 365 w 398"/>
                <a:gd name="T23" fmla="*/ 20 h 82"/>
                <a:gd name="T24" fmla="*/ 382 w 398"/>
                <a:gd name="T25" fmla="*/ 24 h 82"/>
                <a:gd name="T26" fmla="*/ 394 w 398"/>
                <a:gd name="T27" fmla="*/ 32 h 82"/>
                <a:gd name="T28" fmla="*/ 398 w 398"/>
                <a:gd name="T29" fmla="*/ 41 h 82"/>
                <a:gd name="T30" fmla="*/ 394 w 398"/>
                <a:gd name="T31" fmla="*/ 49 h 82"/>
                <a:gd name="T32" fmla="*/ 382 w 398"/>
                <a:gd name="T33" fmla="*/ 57 h 82"/>
                <a:gd name="T34" fmla="*/ 365 w 398"/>
                <a:gd name="T35" fmla="*/ 61 h 82"/>
                <a:gd name="T36" fmla="*/ 341 w 398"/>
                <a:gd name="T37" fmla="*/ 69 h 82"/>
                <a:gd name="T38" fmla="*/ 312 w 398"/>
                <a:gd name="T39" fmla="*/ 73 h 82"/>
                <a:gd name="T40" fmla="*/ 279 w 398"/>
                <a:gd name="T41" fmla="*/ 78 h 82"/>
                <a:gd name="T42" fmla="*/ 201 w 398"/>
                <a:gd name="T43" fmla="*/ 82 h 82"/>
                <a:gd name="T44" fmla="*/ 123 w 398"/>
                <a:gd name="T45" fmla="*/ 78 h 82"/>
                <a:gd name="T46" fmla="*/ 90 w 398"/>
                <a:gd name="T47" fmla="*/ 73 h 82"/>
                <a:gd name="T48" fmla="*/ 57 w 398"/>
                <a:gd name="T49" fmla="*/ 69 h 82"/>
                <a:gd name="T50" fmla="*/ 37 w 398"/>
                <a:gd name="T51" fmla="*/ 61 h 82"/>
                <a:gd name="T52" fmla="*/ 16 w 398"/>
                <a:gd name="T53" fmla="*/ 57 h 82"/>
                <a:gd name="T54" fmla="*/ 4 w 398"/>
                <a:gd name="T55" fmla="*/ 49 h 82"/>
                <a:gd name="T56" fmla="*/ 0 w 398"/>
                <a:gd name="T5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2">
                  <a:moveTo>
                    <a:pt x="0" y="41"/>
                  </a:moveTo>
                  <a:lnTo>
                    <a:pt x="4" y="32"/>
                  </a:lnTo>
                  <a:lnTo>
                    <a:pt x="16" y="24"/>
                  </a:lnTo>
                  <a:lnTo>
                    <a:pt x="37" y="20"/>
                  </a:lnTo>
                  <a:lnTo>
                    <a:pt x="57" y="12"/>
                  </a:lnTo>
                  <a:lnTo>
                    <a:pt x="90" y="8"/>
                  </a:lnTo>
                  <a:lnTo>
                    <a:pt x="123" y="4"/>
                  </a:lnTo>
                  <a:lnTo>
                    <a:pt x="201" y="0"/>
                  </a:lnTo>
                  <a:lnTo>
                    <a:pt x="279" y="4"/>
                  </a:lnTo>
                  <a:lnTo>
                    <a:pt x="312" y="8"/>
                  </a:lnTo>
                  <a:lnTo>
                    <a:pt x="341" y="12"/>
                  </a:lnTo>
                  <a:lnTo>
                    <a:pt x="365" y="20"/>
                  </a:lnTo>
                  <a:lnTo>
                    <a:pt x="382" y="24"/>
                  </a:lnTo>
                  <a:lnTo>
                    <a:pt x="394" y="32"/>
                  </a:lnTo>
                  <a:lnTo>
                    <a:pt x="398" y="41"/>
                  </a:lnTo>
                  <a:lnTo>
                    <a:pt x="394" y="49"/>
                  </a:lnTo>
                  <a:lnTo>
                    <a:pt x="382" y="57"/>
                  </a:lnTo>
                  <a:lnTo>
                    <a:pt x="365" y="61"/>
                  </a:lnTo>
                  <a:lnTo>
                    <a:pt x="341" y="69"/>
                  </a:lnTo>
                  <a:lnTo>
                    <a:pt x="312" y="73"/>
                  </a:lnTo>
                  <a:lnTo>
                    <a:pt x="279" y="78"/>
                  </a:lnTo>
                  <a:lnTo>
                    <a:pt x="201" y="82"/>
                  </a:lnTo>
                  <a:lnTo>
                    <a:pt x="123" y="78"/>
                  </a:lnTo>
                  <a:lnTo>
                    <a:pt x="90" y="73"/>
                  </a:lnTo>
                  <a:lnTo>
                    <a:pt x="57" y="69"/>
                  </a:lnTo>
                  <a:lnTo>
                    <a:pt x="37" y="61"/>
                  </a:lnTo>
                  <a:lnTo>
                    <a:pt x="16" y="57"/>
                  </a:lnTo>
                  <a:lnTo>
                    <a:pt x="4" y="49"/>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5" name="Freeform 209"/>
            <p:cNvSpPr>
              <a:spLocks/>
            </p:cNvSpPr>
            <p:nvPr/>
          </p:nvSpPr>
          <p:spPr bwMode="auto">
            <a:xfrm>
              <a:off x="5903" y="2174"/>
              <a:ext cx="398" cy="82"/>
            </a:xfrm>
            <a:custGeom>
              <a:avLst/>
              <a:gdLst>
                <a:gd name="T0" fmla="*/ 0 w 398"/>
                <a:gd name="T1" fmla="*/ 41 h 82"/>
                <a:gd name="T2" fmla="*/ 4 w 398"/>
                <a:gd name="T3" fmla="*/ 32 h 82"/>
                <a:gd name="T4" fmla="*/ 16 w 398"/>
                <a:gd name="T5" fmla="*/ 24 h 82"/>
                <a:gd name="T6" fmla="*/ 37 w 398"/>
                <a:gd name="T7" fmla="*/ 20 h 82"/>
                <a:gd name="T8" fmla="*/ 57 w 398"/>
                <a:gd name="T9" fmla="*/ 12 h 82"/>
                <a:gd name="T10" fmla="*/ 90 w 398"/>
                <a:gd name="T11" fmla="*/ 8 h 82"/>
                <a:gd name="T12" fmla="*/ 123 w 398"/>
                <a:gd name="T13" fmla="*/ 4 h 82"/>
                <a:gd name="T14" fmla="*/ 201 w 398"/>
                <a:gd name="T15" fmla="*/ 0 h 82"/>
                <a:gd name="T16" fmla="*/ 279 w 398"/>
                <a:gd name="T17" fmla="*/ 4 h 82"/>
                <a:gd name="T18" fmla="*/ 312 w 398"/>
                <a:gd name="T19" fmla="*/ 8 h 82"/>
                <a:gd name="T20" fmla="*/ 341 w 398"/>
                <a:gd name="T21" fmla="*/ 12 h 82"/>
                <a:gd name="T22" fmla="*/ 365 w 398"/>
                <a:gd name="T23" fmla="*/ 20 h 82"/>
                <a:gd name="T24" fmla="*/ 382 w 398"/>
                <a:gd name="T25" fmla="*/ 24 h 82"/>
                <a:gd name="T26" fmla="*/ 394 w 398"/>
                <a:gd name="T27" fmla="*/ 32 h 82"/>
                <a:gd name="T28" fmla="*/ 398 w 398"/>
                <a:gd name="T29" fmla="*/ 41 h 82"/>
                <a:gd name="T30" fmla="*/ 394 w 398"/>
                <a:gd name="T31" fmla="*/ 49 h 82"/>
                <a:gd name="T32" fmla="*/ 382 w 398"/>
                <a:gd name="T33" fmla="*/ 57 h 82"/>
                <a:gd name="T34" fmla="*/ 365 w 398"/>
                <a:gd name="T35" fmla="*/ 61 h 82"/>
                <a:gd name="T36" fmla="*/ 341 w 398"/>
                <a:gd name="T37" fmla="*/ 69 h 82"/>
                <a:gd name="T38" fmla="*/ 312 w 398"/>
                <a:gd name="T39" fmla="*/ 73 h 82"/>
                <a:gd name="T40" fmla="*/ 279 w 398"/>
                <a:gd name="T41" fmla="*/ 78 h 82"/>
                <a:gd name="T42" fmla="*/ 201 w 398"/>
                <a:gd name="T43" fmla="*/ 82 h 82"/>
                <a:gd name="T44" fmla="*/ 123 w 398"/>
                <a:gd name="T45" fmla="*/ 78 h 82"/>
                <a:gd name="T46" fmla="*/ 90 w 398"/>
                <a:gd name="T47" fmla="*/ 73 h 82"/>
                <a:gd name="T48" fmla="*/ 57 w 398"/>
                <a:gd name="T49" fmla="*/ 69 h 82"/>
                <a:gd name="T50" fmla="*/ 37 w 398"/>
                <a:gd name="T51" fmla="*/ 61 h 82"/>
                <a:gd name="T52" fmla="*/ 16 w 398"/>
                <a:gd name="T53" fmla="*/ 57 h 82"/>
                <a:gd name="T54" fmla="*/ 4 w 398"/>
                <a:gd name="T55" fmla="*/ 49 h 82"/>
                <a:gd name="T56" fmla="*/ 0 w 398"/>
                <a:gd name="T5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2">
                  <a:moveTo>
                    <a:pt x="0" y="41"/>
                  </a:moveTo>
                  <a:lnTo>
                    <a:pt x="4" y="32"/>
                  </a:lnTo>
                  <a:lnTo>
                    <a:pt x="16" y="24"/>
                  </a:lnTo>
                  <a:lnTo>
                    <a:pt x="37" y="20"/>
                  </a:lnTo>
                  <a:lnTo>
                    <a:pt x="57" y="12"/>
                  </a:lnTo>
                  <a:lnTo>
                    <a:pt x="90" y="8"/>
                  </a:lnTo>
                  <a:lnTo>
                    <a:pt x="123" y="4"/>
                  </a:lnTo>
                  <a:lnTo>
                    <a:pt x="201" y="0"/>
                  </a:lnTo>
                  <a:lnTo>
                    <a:pt x="279" y="4"/>
                  </a:lnTo>
                  <a:lnTo>
                    <a:pt x="312" y="8"/>
                  </a:lnTo>
                  <a:lnTo>
                    <a:pt x="341" y="12"/>
                  </a:lnTo>
                  <a:lnTo>
                    <a:pt x="365" y="20"/>
                  </a:lnTo>
                  <a:lnTo>
                    <a:pt x="382" y="24"/>
                  </a:lnTo>
                  <a:lnTo>
                    <a:pt x="394" y="32"/>
                  </a:lnTo>
                  <a:lnTo>
                    <a:pt x="398" y="41"/>
                  </a:lnTo>
                  <a:lnTo>
                    <a:pt x="394" y="49"/>
                  </a:lnTo>
                  <a:lnTo>
                    <a:pt x="382" y="57"/>
                  </a:lnTo>
                  <a:lnTo>
                    <a:pt x="365" y="61"/>
                  </a:lnTo>
                  <a:lnTo>
                    <a:pt x="341" y="69"/>
                  </a:lnTo>
                  <a:lnTo>
                    <a:pt x="312" y="73"/>
                  </a:lnTo>
                  <a:lnTo>
                    <a:pt x="279" y="78"/>
                  </a:lnTo>
                  <a:lnTo>
                    <a:pt x="201" y="82"/>
                  </a:lnTo>
                  <a:lnTo>
                    <a:pt x="123" y="78"/>
                  </a:lnTo>
                  <a:lnTo>
                    <a:pt x="90" y="73"/>
                  </a:lnTo>
                  <a:lnTo>
                    <a:pt x="57" y="69"/>
                  </a:lnTo>
                  <a:lnTo>
                    <a:pt x="37" y="61"/>
                  </a:lnTo>
                  <a:lnTo>
                    <a:pt x="16" y="57"/>
                  </a:lnTo>
                  <a:lnTo>
                    <a:pt x="4" y="49"/>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6" name="Rectangle 210"/>
            <p:cNvSpPr>
              <a:spLocks noChangeArrowheads="1"/>
            </p:cNvSpPr>
            <p:nvPr/>
          </p:nvSpPr>
          <p:spPr bwMode="auto">
            <a:xfrm>
              <a:off x="5997" y="2231"/>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07" name="Rectangle 211"/>
            <p:cNvSpPr>
              <a:spLocks noChangeArrowheads="1"/>
            </p:cNvSpPr>
            <p:nvPr/>
          </p:nvSpPr>
          <p:spPr bwMode="auto">
            <a:xfrm>
              <a:off x="5940" y="2366"/>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2</a:t>
              </a:r>
              <a:endParaRPr lang="en-US" altLang="en-US" dirty="0"/>
            </a:p>
          </p:txBody>
        </p:sp>
        <p:sp>
          <p:nvSpPr>
            <p:cNvPr id="1208" name="Rectangle 212"/>
            <p:cNvSpPr>
              <a:spLocks noChangeArrowheads="1"/>
            </p:cNvSpPr>
            <p:nvPr/>
          </p:nvSpPr>
          <p:spPr bwMode="auto">
            <a:xfrm>
              <a:off x="6059"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209" name="Freeform 213"/>
            <p:cNvSpPr>
              <a:spLocks/>
            </p:cNvSpPr>
            <p:nvPr/>
          </p:nvSpPr>
          <p:spPr bwMode="auto">
            <a:xfrm>
              <a:off x="5903" y="3064"/>
              <a:ext cx="398" cy="358"/>
            </a:xfrm>
            <a:custGeom>
              <a:avLst/>
              <a:gdLst>
                <a:gd name="T0" fmla="*/ 0 w 398"/>
                <a:gd name="T1" fmla="*/ 317 h 358"/>
                <a:gd name="T2" fmla="*/ 4 w 398"/>
                <a:gd name="T3" fmla="*/ 325 h 358"/>
                <a:gd name="T4" fmla="*/ 16 w 398"/>
                <a:gd name="T5" fmla="*/ 333 h 358"/>
                <a:gd name="T6" fmla="*/ 37 w 398"/>
                <a:gd name="T7" fmla="*/ 341 h 358"/>
                <a:gd name="T8" fmla="*/ 57 w 398"/>
                <a:gd name="T9" fmla="*/ 345 h 358"/>
                <a:gd name="T10" fmla="*/ 90 w 398"/>
                <a:gd name="T11" fmla="*/ 349 h 358"/>
                <a:gd name="T12" fmla="*/ 123 w 398"/>
                <a:gd name="T13" fmla="*/ 354 h 358"/>
                <a:gd name="T14" fmla="*/ 201 w 398"/>
                <a:gd name="T15" fmla="*/ 358 h 358"/>
                <a:gd name="T16" fmla="*/ 279 w 398"/>
                <a:gd name="T17" fmla="*/ 354 h 358"/>
                <a:gd name="T18" fmla="*/ 312 w 398"/>
                <a:gd name="T19" fmla="*/ 349 h 358"/>
                <a:gd name="T20" fmla="*/ 341 w 398"/>
                <a:gd name="T21" fmla="*/ 345 h 358"/>
                <a:gd name="T22" fmla="*/ 365 w 398"/>
                <a:gd name="T23" fmla="*/ 341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41"/>
                  </a:lnTo>
                  <a:lnTo>
                    <a:pt x="57" y="345"/>
                  </a:lnTo>
                  <a:lnTo>
                    <a:pt x="90" y="349"/>
                  </a:lnTo>
                  <a:lnTo>
                    <a:pt x="123" y="354"/>
                  </a:lnTo>
                  <a:lnTo>
                    <a:pt x="201" y="358"/>
                  </a:lnTo>
                  <a:lnTo>
                    <a:pt x="279" y="354"/>
                  </a:lnTo>
                  <a:lnTo>
                    <a:pt x="312" y="349"/>
                  </a:lnTo>
                  <a:lnTo>
                    <a:pt x="341" y="345"/>
                  </a:lnTo>
                  <a:lnTo>
                    <a:pt x="365" y="341"/>
                  </a:lnTo>
                  <a:lnTo>
                    <a:pt x="382" y="333"/>
                  </a:lnTo>
                  <a:lnTo>
                    <a:pt x="394" y="325"/>
                  </a:lnTo>
                  <a:lnTo>
                    <a:pt x="398" y="317"/>
                  </a:lnTo>
                  <a:lnTo>
                    <a:pt x="398" y="317"/>
                  </a:lnTo>
                  <a:lnTo>
                    <a:pt x="398" y="0"/>
                  </a:lnTo>
                  <a:lnTo>
                    <a:pt x="0" y="0"/>
                  </a:lnTo>
                  <a:lnTo>
                    <a:pt x="0" y="317"/>
                  </a:lnTo>
                  <a:lnTo>
                    <a:pt x="0" y="317"/>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0" name="Freeform 214"/>
            <p:cNvSpPr>
              <a:spLocks/>
            </p:cNvSpPr>
            <p:nvPr/>
          </p:nvSpPr>
          <p:spPr bwMode="auto">
            <a:xfrm>
              <a:off x="5903" y="3064"/>
              <a:ext cx="398" cy="358"/>
            </a:xfrm>
            <a:custGeom>
              <a:avLst/>
              <a:gdLst>
                <a:gd name="T0" fmla="*/ 0 w 398"/>
                <a:gd name="T1" fmla="*/ 317 h 358"/>
                <a:gd name="T2" fmla="*/ 4 w 398"/>
                <a:gd name="T3" fmla="*/ 325 h 358"/>
                <a:gd name="T4" fmla="*/ 16 w 398"/>
                <a:gd name="T5" fmla="*/ 333 h 358"/>
                <a:gd name="T6" fmla="*/ 37 w 398"/>
                <a:gd name="T7" fmla="*/ 341 h 358"/>
                <a:gd name="T8" fmla="*/ 57 w 398"/>
                <a:gd name="T9" fmla="*/ 345 h 358"/>
                <a:gd name="T10" fmla="*/ 90 w 398"/>
                <a:gd name="T11" fmla="*/ 349 h 358"/>
                <a:gd name="T12" fmla="*/ 123 w 398"/>
                <a:gd name="T13" fmla="*/ 354 h 358"/>
                <a:gd name="T14" fmla="*/ 201 w 398"/>
                <a:gd name="T15" fmla="*/ 358 h 358"/>
                <a:gd name="T16" fmla="*/ 279 w 398"/>
                <a:gd name="T17" fmla="*/ 354 h 358"/>
                <a:gd name="T18" fmla="*/ 312 w 398"/>
                <a:gd name="T19" fmla="*/ 349 h 358"/>
                <a:gd name="T20" fmla="*/ 341 w 398"/>
                <a:gd name="T21" fmla="*/ 345 h 358"/>
                <a:gd name="T22" fmla="*/ 365 w 398"/>
                <a:gd name="T23" fmla="*/ 341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41"/>
                  </a:lnTo>
                  <a:lnTo>
                    <a:pt x="57" y="345"/>
                  </a:lnTo>
                  <a:lnTo>
                    <a:pt x="90" y="349"/>
                  </a:lnTo>
                  <a:lnTo>
                    <a:pt x="123" y="354"/>
                  </a:lnTo>
                  <a:lnTo>
                    <a:pt x="201" y="358"/>
                  </a:lnTo>
                  <a:lnTo>
                    <a:pt x="279" y="354"/>
                  </a:lnTo>
                  <a:lnTo>
                    <a:pt x="312" y="349"/>
                  </a:lnTo>
                  <a:lnTo>
                    <a:pt x="341" y="345"/>
                  </a:lnTo>
                  <a:lnTo>
                    <a:pt x="365" y="341"/>
                  </a:lnTo>
                  <a:lnTo>
                    <a:pt x="382" y="333"/>
                  </a:lnTo>
                  <a:lnTo>
                    <a:pt x="394" y="325"/>
                  </a:lnTo>
                  <a:lnTo>
                    <a:pt x="398" y="317"/>
                  </a:lnTo>
                  <a:lnTo>
                    <a:pt x="398" y="317"/>
                  </a:lnTo>
                  <a:lnTo>
                    <a:pt x="398" y="0"/>
                  </a:lnTo>
                  <a:lnTo>
                    <a:pt x="0" y="0"/>
                  </a:lnTo>
                  <a:lnTo>
                    <a:pt x="0" y="317"/>
                  </a:lnTo>
                  <a:lnTo>
                    <a:pt x="0" y="3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1" name="Freeform 215"/>
            <p:cNvSpPr>
              <a:spLocks/>
            </p:cNvSpPr>
            <p:nvPr/>
          </p:nvSpPr>
          <p:spPr bwMode="auto">
            <a:xfrm>
              <a:off x="5903" y="3023"/>
              <a:ext cx="398" cy="83"/>
            </a:xfrm>
            <a:custGeom>
              <a:avLst/>
              <a:gdLst>
                <a:gd name="T0" fmla="*/ 0 w 398"/>
                <a:gd name="T1" fmla="*/ 41 h 83"/>
                <a:gd name="T2" fmla="*/ 4 w 398"/>
                <a:gd name="T3" fmla="*/ 33 h 83"/>
                <a:gd name="T4" fmla="*/ 16 w 398"/>
                <a:gd name="T5" fmla="*/ 25 h 83"/>
                <a:gd name="T6" fmla="*/ 37 w 398"/>
                <a:gd name="T7" fmla="*/ 21 h 83"/>
                <a:gd name="T8" fmla="*/ 57 w 398"/>
                <a:gd name="T9" fmla="*/ 13 h 83"/>
                <a:gd name="T10" fmla="*/ 90 w 398"/>
                <a:gd name="T11" fmla="*/ 9 h 83"/>
                <a:gd name="T12" fmla="*/ 123 w 398"/>
                <a:gd name="T13" fmla="*/ 5 h 83"/>
                <a:gd name="T14" fmla="*/ 201 w 398"/>
                <a:gd name="T15" fmla="*/ 0 h 83"/>
                <a:gd name="T16" fmla="*/ 279 w 398"/>
                <a:gd name="T17" fmla="*/ 5 h 83"/>
                <a:gd name="T18" fmla="*/ 312 w 398"/>
                <a:gd name="T19" fmla="*/ 9 h 83"/>
                <a:gd name="T20" fmla="*/ 341 w 398"/>
                <a:gd name="T21" fmla="*/ 13 h 83"/>
                <a:gd name="T22" fmla="*/ 365 w 398"/>
                <a:gd name="T23" fmla="*/ 21 h 83"/>
                <a:gd name="T24" fmla="*/ 382 w 398"/>
                <a:gd name="T25" fmla="*/ 25 h 83"/>
                <a:gd name="T26" fmla="*/ 394 w 398"/>
                <a:gd name="T27" fmla="*/ 33 h 83"/>
                <a:gd name="T28" fmla="*/ 398 w 398"/>
                <a:gd name="T29" fmla="*/ 41 h 83"/>
                <a:gd name="T30" fmla="*/ 394 w 398"/>
                <a:gd name="T31" fmla="*/ 50 h 83"/>
                <a:gd name="T32" fmla="*/ 382 w 398"/>
                <a:gd name="T33" fmla="*/ 58 h 83"/>
                <a:gd name="T34" fmla="*/ 365 w 398"/>
                <a:gd name="T35" fmla="*/ 62 h 83"/>
                <a:gd name="T36" fmla="*/ 341 w 398"/>
                <a:gd name="T37" fmla="*/ 70 h 83"/>
                <a:gd name="T38" fmla="*/ 312 w 398"/>
                <a:gd name="T39" fmla="*/ 74 h 83"/>
                <a:gd name="T40" fmla="*/ 279 w 398"/>
                <a:gd name="T41" fmla="*/ 78 h 83"/>
                <a:gd name="T42" fmla="*/ 201 w 398"/>
                <a:gd name="T43" fmla="*/ 83 h 83"/>
                <a:gd name="T44" fmla="*/ 123 w 398"/>
                <a:gd name="T45" fmla="*/ 78 h 83"/>
                <a:gd name="T46" fmla="*/ 90 w 398"/>
                <a:gd name="T47" fmla="*/ 74 h 83"/>
                <a:gd name="T48" fmla="*/ 57 w 398"/>
                <a:gd name="T49" fmla="*/ 70 h 83"/>
                <a:gd name="T50" fmla="*/ 37 w 398"/>
                <a:gd name="T51" fmla="*/ 62 h 83"/>
                <a:gd name="T52" fmla="*/ 16 w 398"/>
                <a:gd name="T53" fmla="*/ 58 h 83"/>
                <a:gd name="T54" fmla="*/ 4 w 398"/>
                <a:gd name="T55" fmla="*/ 50 h 83"/>
                <a:gd name="T56" fmla="*/ 0 w 398"/>
                <a:gd name="T5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3">
                  <a:moveTo>
                    <a:pt x="0" y="41"/>
                  </a:moveTo>
                  <a:lnTo>
                    <a:pt x="4" y="33"/>
                  </a:lnTo>
                  <a:lnTo>
                    <a:pt x="16" y="25"/>
                  </a:lnTo>
                  <a:lnTo>
                    <a:pt x="37" y="21"/>
                  </a:lnTo>
                  <a:lnTo>
                    <a:pt x="57" y="13"/>
                  </a:lnTo>
                  <a:lnTo>
                    <a:pt x="90" y="9"/>
                  </a:lnTo>
                  <a:lnTo>
                    <a:pt x="123" y="5"/>
                  </a:lnTo>
                  <a:lnTo>
                    <a:pt x="201" y="0"/>
                  </a:lnTo>
                  <a:lnTo>
                    <a:pt x="279" y="5"/>
                  </a:lnTo>
                  <a:lnTo>
                    <a:pt x="312" y="9"/>
                  </a:lnTo>
                  <a:lnTo>
                    <a:pt x="341" y="13"/>
                  </a:lnTo>
                  <a:lnTo>
                    <a:pt x="365" y="21"/>
                  </a:lnTo>
                  <a:lnTo>
                    <a:pt x="382" y="25"/>
                  </a:lnTo>
                  <a:lnTo>
                    <a:pt x="394" y="33"/>
                  </a:lnTo>
                  <a:lnTo>
                    <a:pt x="398" y="41"/>
                  </a:lnTo>
                  <a:lnTo>
                    <a:pt x="394" y="50"/>
                  </a:lnTo>
                  <a:lnTo>
                    <a:pt x="382" y="58"/>
                  </a:lnTo>
                  <a:lnTo>
                    <a:pt x="365" y="62"/>
                  </a:lnTo>
                  <a:lnTo>
                    <a:pt x="341" y="70"/>
                  </a:lnTo>
                  <a:lnTo>
                    <a:pt x="312" y="74"/>
                  </a:lnTo>
                  <a:lnTo>
                    <a:pt x="279" y="78"/>
                  </a:lnTo>
                  <a:lnTo>
                    <a:pt x="201" y="83"/>
                  </a:lnTo>
                  <a:lnTo>
                    <a:pt x="123" y="78"/>
                  </a:lnTo>
                  <a:lnTo>
                    <a:pt x="90" y="74"/>
                  </a:lnTo>
                  <a:lnTo>
                    <a:pt x="57" y="70"/>
                  </a:lnTo>
                  <a:lnTo>
                    <a:pt x="37" y="62"/>
                  </a:lnTo>
                  <a:lnTo>
                    <a:pt x="16" y="58"/>
                  </a:lnTo>
                  <a:lnTo>
                    <a:pt x="4" y="50"/>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2" name="Freeform 216"/>
            <p:cNvSpPr>
              <a:spLocks/>
            </p:cNvSpPr>
            <p:nvPr/>
          </p:nvSpPr>
          <p:spPr bwMode="auto">
            <a:xfrm>
              <a:off x="5903" y="3023"/>
              <a:ext cx="398" cy="83"/>
            </a:xfrm>
            <a:custGeom>
              <a:avLst/>
              <a:gdLst>
                <a:gd name="T0" fmla="*/ 0 w 398"/>
                <a:gd name="T1" fmla="*/ 41 h 83"/>
                <a:gd name="T2" fmla="*/ 4 w 398"/>
                <a:gd name="T3" fmla="*/ 33 h 83"/>
                <a:gd name="T4" fmla="*/ 16 w 398"/>
                <a:gd name="T5" fmla="*/ 25 h 83"/>
                <a:gd name="T6" fmla="*/ 37 w 398"/>
                <a:gd name="T7" fmla="*/ 21 h 83"/>
                <a:gd name="T8" fmla="*/ 57 w 398"/>
                <a:gd name="T9" fmla="*/ 13 h 83"/>
                <a:gd name="T10" fmla="*/ 90 w 398"/>
                <a:gd name="T11" fmla="*/ 9 h 83"/>
                <a:gd name="T12" fmla="*/ 123 w 398"/>
                <a:gd name="T13" fmla="*/ 5 h 83"/>
                <a:gd name="T14" fmla="*/ 201 w 398"/>
                <a:gd name="T15" fmla="*/ 0 h 83"/>
                <a:gd name="T16" fmla="*/ 279 w 398"/>
                <a:gd name="T17" fmla="*/ 5 h 83"/>
                <a:gd name="T18" fmla="*/ 312 w 398"/>
                <a:gd name="T19" fmla="*/ 9 h 83"/>
                <a:gd name="T20" fmla="*/ 341 w 398"/>
                <a:gd name="T21" fmla="*/ 13 h 83"/>
                <a:gd name="T22" fmla="*/ 365 w 398"/>
                <a:gd name="T23" fmla="*/ 21 h 83"/>
                <a:gd name="T24" fmla="*/ 382 w 398"/>
                <a:gd name="T25" fmla="*/ 25 h 83"/>
                <a:gd name="T26" fmla="*/ 394 w 398"/>
                <a:gd name="T27" fmla="*/ 33 h 83"/>
                <a:gd name="T28" fmla="*/ 398 w 398"/>
                <a:gd name="T29" fmla="*/ 41 h 83"/>
                <a:gd name="T30" fmla="*/ 394 w 398"/>
                <a:gd name="T31" fmla="*/ 50 h 83"/>
                <a:gd name="T32" fmla="*/ 382 w 398"/>
                <a:gd name="T33" fmla="*/ 58 h 83"/>
                <a:gd name="T34" fmla="*/ 365 w 398"/>
                <a:gd name="T35" fmla="*/ 62 h 83"/>
                <a:gd name="T36" fmla="*/ 341 w 398"/>
                <a:gd name="T37" fmla="*/ 70 h 83"/>
                <a:gd name="T38" fmla="*/ 312 w 398"/>
                <a:gd name="T39" fmla="*/ 74 h 83"/>
                <a:gd name="T40" fmla="*/ 279 w 398"/>
                <a:gd name="T41" fmla="*/ 78 h 83"/>
                <a:gd name="T42" fmla="*/ 201 w 398"/>
                <a:gd name="T43" fmla="*/ 83 h 83"/>
                <a:gd name="T44" fmla="*/ 123 w 398"/>
                <a:gd name="T45" fmla="*/ 78 h 83"/>
                <a:gd name="T46" fmla="*/ 90 w 398"/>
                <a:gd name="T47" fmla="*/ 74 h 83"/>
                <a:gd name="T48" fmla="*/ 57 w 398"/>
                <a:gd name="T49" fmla="*/ 70 h 83"/>
                <a:gd name="T50" fmla="*/ 37 w 398"/>
                <a:gd name="T51" fmla="*/ 62 h 83"/>
                <a:gd name="T52" fmla="*/ 16 w 398"/>
                <a:gd name="T53" fmla="*/ 58 h 83"/>
                <a:gd name="T54" fmla="*/ 4 w 398"/>
                <a:gd name="T55" fmla="*/ 50 h 83"/>
                <a:gd name="T56" fmla="*/ 0 w 398"/>
                <a:gd name="T5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3">
                  <a:moveTo>
                    <a:pt x="0" y="41"/>
                  </a:moveTo>
                  <a:lnTo>
                    <a:pt x="4" y="33"/>
                  </a:lnTo>
                  <a:lnTo>
                    <a:pt x="16" y="25"/>
                  </a:lnTo>
                  <a:lnTo>
                    <a:pt x="37" y="21"/>
                  </a:lnTo>
                  <a:lnTo>
                    <a:pt x="57" y="13"/>
                  </a:lnTo>
                  <a:lnTo>
                    <a:pt x="90" y="9"/>
                  </a:lnTo>
                  <a:lnTo>
                    <a:pt x="123" y="5"/>
                  </a:lnTo>
                  <a:lnTo>
                    <a:pt x="201" y="0"/>
                  </a:lnTo>
                  <a:lnTo>
                    <a:pt x="279" y="5"/>
                  </a:lnTo>
                  <a:lnTo>
                    <a:pt x="312" y="9"/>
                  </a:lnTo>
                  <a:lnTo>
                    <a:pt x="341" y="13"/>
                  </a:lnTo>
                  <a:lnTo>
                    <a:pt x="365" y="21"/>
                  </a:lnTo>
                  <a:lnTo>
                    <a:pt x="382" y="25"/>
                  </a:lnTo>
                  <a:lnTo>
                    <a:pt x="394" y="33"/>
                  </a:lnTo>
                  <a:lnTo>
                    <a:pt x="398" y="41"/>
                  </a:lnTo>
                  <a:lnTo>
                    <a:pt x="394" y="50"/>
                  </a:lnTo>
                  <a:lnTo>
                    <a:pt x="382" y="58"/>
                  </a:lnTo>
                  <a:lnTo>
                    <a:pt x="365" y="62"/>
                  </a:lnTo>
                  <a:lnTo>
                    <a:pt x="341" y="70"/>
                  </a:lnTo>
                  <a:lnTo>
                    <a:pt x="312" y="74"/>
                  </a:lnTo>
                  <a:lnTo>
                    <a:pt x="279" y="78"/>
                  </a:lnTo>
                  <a:lnTo>
                    <a:pt x="201" y="83"/>
                  </a:lnTo>
                  <a:lnTo>
                    <a:pt x="123" y="78"/>
                  </a:lnTo>
                  <a:lnTo>
                    <a:pt x="90" y="74"/>
                  </a:lnTo>
                  <a:lnTo>
                    <a:pt x="57" y="70"/>
                  </a:lnTo>
                  <a:lnTo>
                    <a:pt x="37" y="62"/>
                  </a:lnTo>
                  <a:lnTo>
                    <a:pt x="16" y="58"/>
                  </a:lnTo>
                  <a:lnTo>
                    <a:pt x="4" y="50"/>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3" name="Rectangle 217"/>
            <p:cNvSpPr>
              <a:spLocks noChangeArrowheads="1"/>
            </p:cNvSpPr>
            <p:nvPr/>
          </p:nvSpPr>
          <p:spPr bwMode="auto">
            <a:xfrm>
              <a:off x="5997" y="3081"/>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14" name="Rectangle 218"/>
            <p:cNvSpPr>
              <a:spLocks noChangeArrowheads="1"/>
            </p:cNvSpPr>
            <p:nvPr/>
          </p:nvSpPr>
          <p:spPr bwMode="auto">
            <a:xfrm>
              <a:off x="5940" y="3216"/>
              <a:ext cx="2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a:t>
              </a:r>
              <a:endParaRPr lang="en-US" altLang="en-US" dirty="0"/>
            </a:p>
          </p:txBody>
        </p:sp>
        <p:sp>
          <p:nvSpPr>
            <p:cNvPr id="1215" name="Rectangle 219"/>
            <p:cNvSpPr>
              <a:spLocks noChangeArrowheads="1"/>
            </p:cNvSpPr>
            <p:nvPr/>
          </p:nvSpPr>
          <p:spPr bwMode="auto">
            <a:xfrm>
              <a:off x="6211" y="3216"/>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p</a:t>
              </a:r>
              <a:endParaRPr lang="en-US" altLang="en-US" dirty="0"/>
            </a:p>
          </p:txBody>
        </p:sp>
        <p:sp>
          <p:nvSpPr>
            <p:cNvPr id="1216" name="Freeform 220"/>
            <p:cNvSpPr>
              <a:spLocks/>
            </p:cNvSpPr>
            <p:nvPr/>
          </p:nvSpPr>
          <p:spPr bwMode="auto">
            <a:xfrm>
              <a:off x="2060" y="1816"/>
              <a:ext cx="156" cy="711"/>
            </a:xfrm>
            <a:custGeom>
              <a:avLst/>
              <a:gdLst>
                <a:gd name="T0" fmla="*/ 0 w 156"/>
                <a:gd name="T1" fmla="*/ 711 h 711"/>
                <a:gd name="T2" fmla="*/ 87 w 156"/>
                <a:gd name="T3" fmla="*/ 711 h 711"/>
                <a:gd name="T4" fmla="*/ 87 w 156"/>
                <a:gd name="T5" fmla="*/ 0 h 711"/>
                <a:gd name="T6" fmla="*/ 156 w 156"/>
                <a:gd name="T7" fmla="*/ 0 h 711"/>
              </a:gdLst>
              <a:ahLst/>
              <a:cxnLst>
                <a:cxn ang="0">
                  <a:pos x="T0" y="T1"/>
                </a:cxn>
                <a:cxn ang="0">
                  <a:pos x="T2" y="T3"/>
                </a:cxn>
                <a:cxn ang="0">
                  <a:pos x="T4" y="T5"/>
                </a:cxn>
                <a:cxn ang="0">
                  <a:pos x="T6" y="T7"/>
                </a:cxn>
              </a:cxnLst>
              <a:rect l="0" t="0" r="r" b="b"/>
              <a:pathLst>
                <a:path w="156" h="711">
                  <a:moveTo>
                    <a:pt x="0" y="711"/>
                  </a:moveTo>
                  <a:lnTo>
                    <a:pt x="87" y="711"/>
                  </a:lnTo>
                  <a:lnTo>
                    <a:pt x="87"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7" name="Freeform 221"/>
            <p:cNvSpPr>
              <a:spLocks/>
            </p:cNvSpPr>
            <p:nvPr/>
          </p:nvSpPr>
          <p:spPr bwMode="auto">
            <a:xfrm>
              <a:off x="2208" y="1788"/>
              <a:ext cx="58" cy="57"/>
            </a:xfrm>
            <a:custGeom>
              <a:avLst/>
              <a:gdLst>
                <a:gd name="T0" fmla="*/ 0 w 58"/>
                <a:gd name="T1" fmla="*/ 0 h 57"/>
                <a:gd name="T2" fmla="*/ 58 w 58"/>
                <a:gd name="T3" fmla="*/ 28 h 57"/>
                <a:gd name="T4" fmla="*/ 0 w 58"/>
                <a:gd name="T5" fmla="*/ 57 h 57"/>
                <a:gd name="T6" fmla="*/ 0 w 58"/>
                <a:gd name="T7" fmla="*/ 0 h 57"/>
              </a:gdLst>
              <a:ahLst/>
              <a:cxnLst>
                <a:cxn ang="0">
                  <a:pos x="T0" y="T1"/>
                </a:cxn>
                <a:cxn ang="0">
                  <a:pos x="T2" y="T3"/>
                </a:cxn>
                <a:cxn ang="0">
                  <a:pos x="T4" y="T5"/>
                </a:cxn>
                <a:cxn ang="0">
                  <a:pos x="T6" y="T7"/>
                </a:cxn>
              </a:cxnLst>
              <a:rect l="0" t="0" r="r" b="b"/>
              <a:pathLst>
                <a:path w="58" h="57">
                  <a:moveTo>
                    <a:pt x="0" y="0"/>
                  </a:moveTo>
                  <a:lnTo>
                    <a:pt x="58"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8" name="Freeform 222"/>
            <p:cNvSpPr>
              <a:spLocks/>
            </p:cNvSpPr>
            <p:nvPr/>
          </p:nvSpPr>
          <p:spPr bwMode="auto">
            <a:xfrm>
              <a:off x="2060" y="2375"/>
              <a:ext cx="156" cy="152"/>
            </a:xfrm>
            <a:custGeom>
              <a:avLst/>
              <a:gdLst>
                <a:gd name="T0" fmla="*/ 0 w 156"/>
                <a:gd name="T1" fmla="*/ 152 h 152"/>
                <a:gd name="T2" fmla="*/ 87 w 156"/>
                <a:gd name="T3" fmla="*/ 152 h 152"/>
                <a:gd name="T4" fmla="*/ 87 w 156"/>
                <a:gd name="T5" fmla="*/ 0 h 152"/>
                <a:gd name="T6" fmla="*/ 156 w 156"/>
                <a:gd name="T7" fmla="*/ 0 h 152"/>
              </a:gdLst>
              <a:ahLst/>
              <a:cxnLst>
                <a:cxn ang="0">
                  <a:pos x="T0" y="T1"/>
                </a:cxn>
                <a:cxn ang="0">
                  <a:pos x="T2" y="T3"/>
                </a:cxn>
                <a:cxn ang="0">
                  <a:pos x="T4" y="T5"/>
                </a:cxn>
                <a:cxn ang="0">
                  <a:pos x="T6" y="T7"/>
                </a:cxn>
              </a:cxnLst>
              <a:rect l="0" t="0" r="r" b="b"/>
              <a:pathLst>
                <a:path w="156" h="152">
                  <a:moveTo>
                    <a:pt x="0" y="152"/>
                  </a:moveTo>
                  <a:lnTo>
                    <a:pt x="87" y="152"/>
                  </a:lnTo>
                  <a:lnTo>
                    <a:pt x="87"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9" name="Freeform 223"/>
            <p:cNvSpPr>
              <a:spLocks/>
            </p:cNvSpPr>
            <p:nvPr/>
          </p:nvSpPr>
          <p:spPr bwMode="auto">
            <a:xfrm>
              <a:off x="2208" y="2346"/>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0" name="Freeform 224"/>
            <p:cNvSpPr>
              <a:spLocks/>
            </p:cNvSpPr>
            <p:nvPr/>
          </p:nvSpPr>
          <p:spPr bwMode="auto">
            <a:xfrm>
              <a:off x="2060" y="2527"/>
              <a:ext cx="156" cy="698"/>
            </a:xfrm>
            <a:custGeom>
              <a:avLst/>
              <a:gdLst>
                <a:gd name="T0" fmla="*/ 0 w 156"/>
                <a:gd name="T1" fmla="*/ 0 h 698"/>
                <a:gd name="T2" fmla="*/ 87 w 156"/>
                <a:gd name="T3" fmla="*/ 0 h 698"/>
                <a:gd name="T4" fmla="*/ 87 w 156"/>
                <a:gd name="T5" fmla="*/ 698 h 698"/>
                <a:gd name="T6" fmla="*/ 156 w 156"/>
                <a:gd name="T7" fmla="*/ 698 h 698"/>
              </a:gdLst>
              <a:ahLst/>
              <a:cxnLst>
                <a:cxn ang="0">
                  <a:pos x="T0" y="T1"/>
                </a:cxn>
                <a:cxn ang="0">
                  <a:pos x="T2" y="T3"/>
                </a:cxn>
                <a:cxn ang="0">
                  <a:pos x="T4" y="T5"/>
                </a:cxn>
                <a:cxn ang="0">
                  <a:pos x="T6" y="T7"/>
                </a:cxn>
              </a:cxnLst>
              <a:rect l="0" t="0" r="r" b="b"/>
              <a:pathLst>
                <a:path w="156" h="698">
                  <a:moveTo>
                    <a:pt x="0" y="0"/>
                  </a:moveTo>
                  <a:lnTo>
                    <a:pt x="87" y="0"/>
                  </a:lnTo>
                  <a:lnTo>
                    <a:pt x="87" y="698"/>
                  </a:lnTo>
                  <a:lnTo>
                    <a:pt x="156"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1" name="Freeform 225"/>
            <p:cNvSpPr>
              <a:spLocks/>
            </p:cNvSpPr>
            <p:nvPr/>
          </p:nvSpPr>
          <p:spPr bwMode="auto">
            <a:xfrm>
              <a:off x="2208" y="3196"/>
              <a:ext cx="58" cy="57"/>
            </a:xfrm>
            <a:custGeom>
              <a:avLst/>
              <a:gdLst>
                <a:gd name="T0" fmla="*/ 0 w 58"/>
                <a:gd name="T1" fmla="*/ 0 h 57"/>
                <a:gd name="T2" fmla="*/ 58 w 58"/>
                <a:gd name="T3" fmla="*/ 29 h 57"/>
                <a:gd name="T4" fmla="*/ 0 w 58"/>
                <a:gd name="T5" fmla="*/ 57 h 57"/>
                <a:gd name="T6" fmla="*/ 0 w 58"/>
                <a:gd name="T7" fmla="*/ 0 h 57"/>
              </a:gdLst>
              <a:ahLst/>
              <a:cxnLst>
                <a:cxn ang="0">
                  <a:pos x="T0" y="T1"/>
                </a:cxn>
                <a:cxn ang="0">
                  <a:pos x="T2" y="T3"/>
                </a:cxn>
                <a:cxn ang="0">
                  <a:pos x="T4" y="T5"/>
                </a:cxn>
                <a:cxn ang="0">
                  <a:pos x="T6" y="T7"/>
                </a:cxn>
              </a:cxnLst>
              <a:rect l="0" t="0" r="r" b="b"/>
              <a:pathLst>
                <a:path w="58" h="57">
                  <a:moveTo>
                    <a:pt x="0" y="0"/>
                  </a:moveTo>
                  <a:lnTo>
                    <a:pt x="58"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2" name="Freeform 226"/>
            <p:cNvSpPr>
              <a:spLocks/>
            </p:cNvSpPr>
            <p:nvPr/>
          </p:nvSpPr>
          <p:spPr bwMode="auto">
            <a:xfrm>
              <a:off x="3017" y="1816"/>
              <a:ext cx="107" cy="711"/>
            </a:xfrm>
            <a:custGeom>
              <a:avLst/>
              <a:gdLst>
                <a:gd name="T0" fmla="*/ 0 w 107"/>
                <a:gd name="T1" fmla="*/ 0 h 711"/>
                <a:gd name="T2" fmla="*/ 37 w 107"/>
                <a:gd name="T3" fmla="*/ 0 h 711"/>
                <a:gd name="T4" fmla="*/ 37 w 107"/>
                <a:gd name="T5" fmla="*/ 711 h 711"/>
                <a:gd name="T6" fmla="*/ 107 w 107"/>
                <a:gd name="T7" fmla="*/ 711 h 711"/>
              </a:gdLst>
              <a:ahLst/>
              <a:cxnLst>
                <a:cxn ang="0">
                  <a:pos x="T0" y="T1"/>
                </a:cxn>
                <a:cxn ang="0">
                  <a:pos x="T2" y="T3"/>
                </a:cxn>
                <a:cxn ang="0">
                  <a:pos x="T4" y="T5"/>
                </a:cxn>
                <a:cxn ang="0">
                  <a:pos x="T6" y="T7"/>
                </a:cxn>
              </a:cxnLst>
              <a:rect l="0" t="0" r="r" b="b"/>
              <a:pathLst>
                <a:path w="107" h="711">
                  <a:moveTo>
                    <a:pt x="0" y="0"/>
                  </a:moveTo>
                  <a:lnTo>
                    <a:pt x="37" y="0"/>
                  </a:lnTo>
                  <a:lnTo>
                    <a:pt x="37" y="711"/>
                  </a:lnTo>
                  <a:lnTo>
                    <a:pt x="107" y="7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3" name="Freeform 227"/>
            <p:cNvSpPr>
              <a:spLocks/>
            </p:cNvSpPr>
            <p:nvPr/>
          </p:nvSpPr>
          <p:spPr bwMode="auto">
            <a:xfrm>
              <a:off x="2968" y="1788"/>
              <a:ext cx="57" cy="57"/>
            </a:xfrm>
            <a:custGeom>
              <a:avLst/>
              <a:gdLst>
                <a:gd name="T0" fmla="*/ 57 w 57"/>
                <a:gd name="T1" fmla="*/ 57 h 57"/>
                <a:gd name="T2" fmla="*/ 0 w 57"/>
                <a:gd name="T3" fmla="*/ 28 h 57"/>
                <a:gd name="T4" fmla="*/ 57 w 57"/>
                <a:gd name="T5" fmla="*/ 0 h 57"/>
                <a:gd name="T6" fmla="*/ 57 w 57"/>
                <a:gd name="T7" fmla="*/ 57 h 57"/>
              </a:gdLst>
              <a:ahLst/>
              <a:cxnLst>
                <a:cxn ang="0">
                  <a:pos x="T0" y="T1"/>
                </a:cxn>
                <a:cxn ang="0">
                  <a:pos x="T2" y="T3"/>
                </a:cxn>
                <a:cxn ang="0">
                  <a:pos x="T4" y="T5"/>
                </a:cxn>
                <a:cxn ang="0">
                  <a:pos x="T6" y="T7"/>
                </a:cxn>
              </a:cxnLst>
              <a:rect l="0" t="0" r="r" b="b"/>
              <a:pathLst>
                <a:path w="57" h="57">
                  <a:moveTo>
                    <a:pt x="57" y="57"/>
                  </a:moveTo>
                  <a:lnTo>
                    <a:pt x="0" y="28"/>
                  </a:lnTo>
                  <a:lnTo>
                    <a:pt x="57" y="0"/>
                  </a:lnTo>
                  <a:lnTo>
                    <a:pt x="57"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4" name="Freeform 228"/>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5" name="Freeform 229"/>
            <p:cNvSpPr>
              <a:spLocks/>
            </p:cNvSpPr>
            <p:nvPr/>
          </p:nvSpPr>
          <p:spPr bwMode="auto">
            <a:xfrm>
              <a:off x="3017" y="2375"/>
              <a:ext cx="107" cy="152"/>
            </a:xfrm>
            <a:custGeom>
              <a:avLst/>
              <a:gdLst>
                <a:gd name="T0" fmla="*/ 0 w 107"/>
                <a:gd name="T1" fmla="*/ 0 h 152"/>
                <a:gd name="T2" fmla="*/ 37 w 107"/>
                <a:gd name="T3" fmla="*/ 0 h 152"/>
                <a:gd name="T4" fmla="*/ 37 w 107"/>
                <a:gd name="T5" fmla="*/ 152 h 152"/>
                <a:gd name="T6" fmla="*/ 107 w 107"/>
                <a:gd name="T7" fmla="*/ 152 h 152"/>
              </a:gdLst>
              <a:ahLst/>
              <a:cxnLst>
                <a:cxn ang="0">
                  <a:pos x="T0" y="T1"/>
                </a:cxn>
                <a:cxn ang="0">
                  <a:pos x="T2" y="T3"/>
                </a:cxn>
                <a:cxn ang="0">
                  <a:pos x="T4" y="T5"/>
                </a:cxn>
                <a:cxn ang="0">
                  <a:pos x="T6" y="T7"/>
                </a:cxn>
              </a:cxnLst>
              <a:rect l="0" t="0" r="r" b="b"/>
              <a:pathLst>
                <a:path w="107" h="152">
                  <a:moveTo>
                    <a:pt x="0" y="0"/>
                  </a:moveTo>
                  <a:lnTo>
                    <a:pt x="37" y="0"/>
                  </a:lnTo>
                  <a:lnTo>
                    <a:pt x="37" y="152"/>
                  </a:lnTo>
                  <a:lnTo>
                    <a:pt x="107" y="1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6" name="Freeform 230"/>
            <p:cNvSpPr>
              <a:spLocks/>
            </p:cNvSpPr>
            <p:nvPr/>
          </p:nvSpPr>
          <p:spPr bwMode="auto">
            <a:xfrm>
              <a:off x="2968" y="2346"/>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7" name="Freeform 231"/>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8" name="Freeform 232"/>
            <p:cNvSpPr>
              <a:spLocks/>
            </p:cNvSpPr>
            <p:nvPr/>
          </p:nvSpPr>
          <p:spPr bwMode="auto">
            <a:xfrm>
              <a:off x="3017" y="2527"/>
              <a:ext cx="107" cy="698"/>
            </a:xfrm>
            <a:custGeom>
              <a:avLst/>
              <a:gdLst>
                <a:gd name="T0" fmla="*/ 0 w 107"/>
                <a:gd name="T1" fmla="*/ 698 h 698"/>
                <a:gd name="T2" fmla="*/ 37 w 107"/>
                <a:gd name="T3" fmla="*/ 698 h 698"/>
                <a:gd name="T4" fmla="*/ 37 w 107"/>
                <a:gd name="T5" fmla="*/ 0 h 698"/>
                <a:gd name="T6" fmla="*/ 107 w 107"/>
                <a:gd name="T7" fmla="*/ 0 h 698"/>
              </a:gdLst>
              <a:ahLst/>
              <a:cxnLst>
                <a:cxn ang="0">
                  <a:pos x="T0" y="T1"/>
                </a:cxn>
                <a:cxn ang="0">
                  <a:pos x="T2" y="T3"/>
                </a:cxn>
                <a:cxn ang="0">
                  <a:pos x="T4" y="T5"/>
                </a:cxn>
                <a:cxn ang="0">
                  <a:pos x="T6" y="T7"/>
                </a:cxn>
              </a:cxnLst>
              <a:rect l="0" t="0" r="r" b="b"/>
              <a:pathLst>
                <a:path w="107" h="698">
                  <a:moveTo>
                    <a:pt x="0" y="698"/>
                  </a:moveTo>
                  <a:lnTo>
                    <a:pt x="37" y="698"/>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9" name="Freeform 233"/>
            <p:cNvSpPr>
              <a:spLocks/>
            </p:cNvSpPr>
            <p:nvPr/>
          </p:nvSpPr>
          <p:spPr bwMode="auto">
            <a:xfrm>
              <a:off x="2968" y="3196"/>
              <a:ext cx="57" cy="57"/>
            </a:xfrm>
            <a:custGeom>
              <a:avLst/>
              <a:gdLst>
                <a:gd name="T0" fmla="*/ 57 w 57"/>
                <a:gd name="T1" fmla="*/ 57 h 57"/>
                <a:gd name="T2" fmla="*/ 0 w 57"/>
                <a:gd name="T3" fmla="*/ 29 h 57"/>
                <a:gd name="T4" fmla="*/ 57 w 57"/>
                <a:gd name="T5" fmla="*/ 0 h 57"/>
                <a:gd name="T6" fmla="*/ 57 w 57"/>
                <a:gd name="T7" fmla="*/ 57 h 57"/>
              </a:gdLst>
              <a:ahLst/>
              <a:cxnLst>
                <a:cxn ang="0">
                  <a:pos x="T0" y="T1"/>
                </a:cxn>
                <a:cxn ang="0">
                  <a:pos x="T2" y="T3"/>
                </a:cxn>
                <a:cxn ang="0">
                  <a:pos x="T4" y="T5"/>
                </a:cxn>
                <a:cxn ang="0">
                  <a:pos x="T6" y="T7"/>
                </a:cxn>
              </a:cxnLst>
              <a:rect l="0" t="0" r="r" b="b"/>
              <a:pathLst>
                <a:path w="57" h="57">
                  <a:moveTo>
                    <a:pt x="57" y="57"/>
                  </a:moveTo>
                  <a:lnTo>
                    <a:pt x="0" y="29"/>
                  </a:lnTo>
                  <a:lnTo>
                    <a:pt x="57" y="0"/>
                  </a:lnTo>
                  <a:lnTo>
                    <a:pt x="57"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0" name="Freeform 234"/>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1" name="Freeform 235"/>
            <p:cNvSpPr>
              <a:spLocks/>
            </p:cNvSpPr>
            <p:nvPr/>
          </p:nvSpPr>
          <p:spPr bwMode="auto">
            <a:xfrm>
              <a:off x="3924" y="1816"/>
              <a:ext cx="107" cy="711"/>
            </a:xfrm>
            <a:custGeom>
              <a:avLst/>
              <a:gdLst>
                <a:gd name="T0" fmla="*/ 0 w 107"/>
                <a:gd name="T1" fmla="*/ 711 h 711"/>
                <a:gd name="T2" fmla="*/ 37 w 107"/>
                <a:gd name="T3" fmla="*/ 711 h 711"/>
                <a:gd name="T4" fmla="*/ 37 w 107"/>
                <a:gd name="T5" fmla="*/ 0 h 711"/>
                <a:gd name="T6" fmla="*/ 107 w 107"/>
                <a:gd name="T7" fmla="*/ 0 h 711"/>
              </a:gdLst>
              <a:ahLst/>
              <a:cxnLst>
                <a:cxn ang="0">
                  <a:pos x="T0" y="T1"/>
                </a:cxn>
                <a:cxn ang="0">
                  <a:pos x="T2" y="T3"/>
                </a:cxn>
                <a:cxn ang="0">
                  <a:pos x="T4" y="T5"/>
                </a:cxn>
                <a:cxn ang="0">
                  <a:pos x="T6" y="T7"/>
                </a:cxn>
              </a:cxnLst>
              <a:rect l="0" t="0" r="r" b="b"/>
              <a:pathLst>
                <a:path w="107" h="711">
                  <a:moveTo>
                    <a:pt x="0" y="711"/>
                  </a:moveTo>
                  <a:lnTo>
                    <a:pt x="37" y="711"/>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2" name="Freeform 236"/>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3" name="Freeform 237"/>
            <p:cNvSpPr>
              <a:spLocks/>
            </p:cNvSpPr>
            <p:nvPr/>
          </p:nvSpPr>
          <p:spPr bwMode="auto">
            <a:xfrm>
              <a:off x="4023" y="1788"/>
              <a:ext cx="57" cy="57"/>
            </a:xfrm>
            <a:custGeom>
              <a:avLst/>
              <a:gdLst>
                <a:gd name="T0" fmla="*/ 0 w 57"/>
                <a:gd name="T1" fmla="*/ 0 h 57"/>
                <a:gd name="T2" fmla="*/ 57 w 57"/>
                <a:gd name="T3" fmla="*/ 28 h 57"/>
                <a:gd name="T4" fmla="*/ 0 w 57"/>
                <a:gd name="T5" fmla="*/ 57 h 57"/>
                <a:gd name="T6" fmla="*/ 0 w 57"/>
                <a:gd name="T7" fmla="*/ 0 h 57"/>
              </a:gdLst>
              <a:ahLst/>
              <a:cxnLst>
                <a:cxn ang="0">
                  <a:pos x="T0" y="T1"/>
                </a:cxn>
                <a:cxn ang="0">
                  <a:pos x="T2" y="T3"/>
                </a:cxn>
                <a:cxn ang="0">
                  <a:pos x="T4" y="T5"/>
                </a:cxn>
                <a:cxn ang="0">
                  <a:pos x="T6" y="T7"/>
                </a:cxn>
              </a:cxnLst>
              <a:rect l="0" t="0" r="r" b="b"/>
              <a:pathLst>
                <a:path w="57" h="57">
                  <a:moveTo>
                    <a:pt x="0" y="0"/>
                  </a:moveTo>
                  <a:lnTo>
                    <a:pt x="57"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4" name="Freeform 238"/>
            <p:cNvSpPr>
              <a:spLocks/>
            </p:cNvSpPr>
            <p:nvPr/>
          </p:nvSpPr>
          <p:spPr bwMode="auto">
            <a:xfrm>
              <a:off x="3924" y="2375"/>
              <a:ext cx="107" cy="152"/>
            </a:xfrm>
            <a:custGeom>
              <a:avLst/>
              <a:gdLst>
                <a:gd name="T0" fmla="*/ 0 w 107"/>
                <a:gd name="T1" fmla="*/ 152 h 152"/>
                <a:gd name="T2" fmla="*/ 37 w 107"/>
                <a:gd name="T3" fmla="*/ 152 h 152"/>
                <a:gd name="T4" fmla="*/ 37 w 107"/>
                <a:gd name="T5" fmla="*/ 0 h 152"/>
                <a:gd name="T6" fmla="*/ 107 w 107"/>
                <a:gd name="T7" fmla="*/ 0 h 152"/>
              </a:gdLst>
              <a:ahLst/>
              <a:cxnLst>
                <a:cxn ang="0">
                  <a:pos x="T0" y="T1"/>
                </a:cxn>
                <a:cxn ang="0">
                  <a:pos x="T2" y="T3"/>
                </a:cxn>
                <a:cxn ang="0">
                  <a:pos x="T4" y="T5"/>
                </a:cxn>
                <a:cxn ang="0">
                  <a:pos x="T6" y="T7"/>
                </a:cxn>
              </a:cxnLst>
              <a:rect l="0" t="0" r="r" b="b"/>
              <a:pathLst>
                <a:path w="107" h="152">
                  <a:moveTo>
                    <a:pt x="0" y="152"/>
                  </a:moveTo>
                  <a:lnTo>
                    <a:pt x="37" y="152"/>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5" name="Freeform 239"/>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6" name="Freeform 240"/>
            <p:cNvSpPr>
              <a:spLocks/>
            </p:cNvSpPr>
            <p:nvPr/>
          </p:nvSpPr>
          <p:spPr bwMode="auto">
            <a:xfrm>
              <a:off x="4023" y="2346"/>
              <a:ext cx="57" cy="53"/>
            </a:xfrm>
            <a:custGeom>
              <a:avLst/>
              <a:gdLst>
                <a:gd name="T0" fmla="*/ 0 w 57"/>
                <a:gd name="T1" fmla="*/ 0 h 53"/>
                <a:gd name="T2" fmla="*/ 57 w 57"/>
                <a:gd name="T3" fmla="*/ 29 h 53"/>
                <a:gd name="T4" fmla="*/ 0 w 57"/>
                <a:gd name="T5" fmla="*/ 53 h 53"/>
                <a:gd name="T6" fmla="*/ 0 w 57"/>
                <a:gd name="T7" fmla="*/ 0 h 53"/>
              </a:gdLst>
              <a:ahLst/>
              <a:cxnLst>
                <a:cxn ang="0">
                  <a:pos x="T0" y="T1"/>
                </a:cxn>
                <a:cxn ang="0">
                  <a:pos x="T2" y="T3"/>
                </a:cxn>
                <a:cxn ang="0">
                  <a:pos x="T4" y="T5"/>
                </a:cxn>
                <a:cxn ang="0">
                  <a:pos x="T6" y="T7"/>
                </a:cxn>
              </a:cxnLst>
              <a:rect l="0" t="0" r="r" b="b"/>
              <a:pathLst>
                <a:path w="57" h="53">
                  <a:moveTo>
                    <a:pt x="0" y="0"/>
                  </a:moveTo>
                  <a:lnTo>
                    <a:pt x="57"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7" name="Freeform 241"/>
            <p:cNvSpPr>
              <a:spLocks/>
            </p:cNvSpPr>
            <p:nvPr/>
          </p:nvSpPr>
          <p:spPr bwMode="auto">
            <a:xfrm>
              <a:off x="3924" y="2527"/>
              <a:ext cx="107" cy="698"/>
            </a:xfrm>
            <a:custGeom>
              <a:avLst/>
              <a:gdLst>
                <a:gd name="T0" fmla="*/ 0 w 107"/>
                <a:gd name="T1" fmla="*/ 0 h 698"/>
                <a:gd name="T2" fmla="*/ 37 w 107"/>
                <a:gd name="T3" fmla="*/ 0 h 698"/>
                <a:gd name="T4" fmla="*/ 37 w 107"/>
                <a:gd name="T5" fmla="*/ 698 h 698"/>
                <a:gd name="T6" fmla="*/ 107 w 107"/>
                <a:gd name="T7" fmla="*/ 698 h 698"/>
              </a:gdLst>
              <a:ahLst/>
              <a:cxnLst>
                <a:cxn ang="0">
                  <a:pos x="T0" y="T1"/>
                </a:cxn>
                <a:cxn ang="0">
                  <a:pos x="T2" y="T3"/>
                </a:cxn>
                <a:cxn ang="0">
                  <a:pos x="T4" y="T5"/>
                </a:cxn>
                <a:cxn ang="0">
                  <a:pos x="T6" y="T7"/>
                </a:cxn>
              </a:cxnLst>
              <a:rect l="0" t="0" r="r" b="b"/>
              <a:pathLst>
                <a:path w="107" h="698">
                  <a:moveTo>
                    <a:pt x="0" y="0"/>
                  </a:moveTo>
                  <a:lnTo>
                    <a:pt x="37" y="0"/>
                  </a:lnTo>
                  <a:lnTo>
                    <a:pt x="37" y="698"/>
                  </a:lnTo>
                  <a:lnTo>
                    <a:pt x="107"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8" name="Freeform 242"/>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9" name="Freeform 243"/>
            <p:cNvSpPr>
              <a:spLocks/>
            </p:cNvSpPr>
            <p:nvPr/>
          </p:nvSpPr>
          <p:spPr bwMode="auto">
            <a:xfrm>
              <a:off x="4023" y="3196"/>
              <a:ext cx="57" cy="57"/>
            </a:xfrm>
            <a:custGeom>
              <a:avLst/>
              <a:gdLst>
                <a:gd name="T0" fmla="*/ 0 w 57"/>
                <a:gd name="T1" fmla="*/ 0 h 57"/>
                <a:gd name="T2" fmla="*/ 57 w 57"/>
                <a:gd name="T3" fmla="*/ 29 h 57"/>
                <a:gd name="T4" fmla="*/ 0 w 57"/>
                <a:gd name="T5" fmla="*/ 57 h 57"/>
                <a:gd name="T6" fmla="*/ 0 w 57"/>
                <a:gd name="T7" fmla="*/ 0 h 57"/>
              </a:gdLst>
              <a:ahLst/>
              <a:cxnLst>
                <a:cxn ang="0">
                  <a:pos x="T0" y="T1"/>
                </a:cxn>
                <a:cxn ang="0">
                  <a:pos x="T2" y="T3"/>
                </a:cxn>
                <a:cxn ang="0">
                  <a:pos x="T4" y="T5"/>
                </a:cxn>
                <a:cxn ang="0">
                  <a:pos x="T6" y="T7"/>
                </a:cxn>
              </a:cxnLst>
              <a:rect l="0" t="0" r="r" b="b"/>
              <a:pathLst>
                <a:path w="57" h="57">
                  <a:moveTo>
                    <a:pt x="0" y="0"/>
                  </a:moveTo>
                  <a:lnTo>
                    <a:pt x="57"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0" name="Freeform 244"/>
            <p:cNvSpPr>
              <a:spLocks/>
            </p:cNvSpPr>
            <p:nvPr/>
          </p:nvSpPr>
          <p:spPr bwMode="auto">
            <a:xfrm>
              <a:off x="4836" y="1816"/>
              <a:ext cx="110" cy="711"/>
            </a:xfrm>
            <a:custGeom>
              <a:avLst/>
              <a:gdLst>
                <a:gd name="T0" fmla="*/ 0 w 110"/>
                <a:gd name="T1" fmla="*/ 0 h 711"/>
                <a:gd name="T2" fmla="*/ 32 w 110"/>
                <a:gd name="T3" fmla="*/ 0 h 711"/>
                <a:gd name="T4" fmla="*/ 32 w 110"/>
                <a:gd name="T5" fmla="*/ 711 h 711"/>
                <a:gd name="T6" fmla="*/ 110 w 110"/>
                <a:gd name="T7" fmla="*/ 711 h 711"/>
              </a:gdLst>
              <a:ahLst/>
              <a:cxnLst>
                <a:cxn ang="0">
                  <a:pos x="T0" y="T1"/>
                </a:cxn>
                <a:cxn ang="0">
                  <a:pos x="T2" y="T3"/>
                </a:cxn>
                <a:cxn ang="0">
                  <a:pos x="T4" y="T5"/>
                </a:cxn>
                <a:cxn ang="0">
                  <a:pos x="T6" y="T7"/>
                </a:cxn>
              </a:cxnLst>
              <a:rect l="0" t="0" r="r" b="b"/>
              <a:pathLst>
                <a:path w="110" h="711">
                  <a:moveTo>
                    <a:pt x="0" y="0"/>
                  </a:moveTo>
                  <a:lnTo>
                    <a:pt x="32" y="0"/>
                  </a:lnTo>
                  <a:lnTo>
                    <a:pt x="32" y="711"/>
                  </a:lnTo>
                  <a:lnTo>
                    <a:pt x="110" y="7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1" name="Freeform 245"/>
            <p:cNvSpPr>
              <a:spLocks/>
            </p:cNvSpPr>
            <p:nvPr/>
          </p:nvSpPr>
          <p:spPr bwMode="auto">
            <a:xfrm>
              <a:off x="4786" y="1788"/>
              <a:ext cx="54" cy="57"/>
            </a:xfrm>
            <a:custGeom>
              <a:avLst/>
              <a:gdLst>
                <a:gd name="T0" fmla="*/ 54 w 54"/>
                <a:gd name="T1" fmla="*/ 57 h 57"/>
                <a:gd name="T2" fmla="*/ 0 w 54"/>
                <a:gd name="T3" fmla="*/ 28 h 57"/>
                <a:gd name="T4" fmla="*/ 54 w 54"/>
                <a:gd name="T5" fmla="*/ 0 h 57"/>
                <a:gd name="T6" fmla="*/ 54 w 54"/>
                <a:gd name="T7" fmla="*/ 57 h 57"/>
              </a:gdLst>
              <a:ahLst/>
              <a:cxnLst>
                <a:cxn ang="0">
                  <a:pos x="T0" y="T1"/>
                </a:cxn>
                <a:cxn ang="0">
                  <a:pos x="T2" y="T3"/>
                </a:cxn>
                <a:cxn ang="0">
                  <a:pos x="T4" y="T5"/>
                </a:cxn>
                <a:cxn ang="0">
                  <a:pos x="T6" y="T7"/>
                </a:cxn>
              </a:cxnLst>
              <a:rect l="0" t="0" r="r" b="b"/>
              <a:pathLst>
                <a:path w="54" h="57">
                  <a:moveTo>
                    <a:pt x="54" y="57"/>
                  </a:moveTo>
                  <a:lnTo>
                    <a:pt x="0" y="28"/>
                  </a:lnTo>
                  <a:lnTo>
                    <a:pt x="54" y="0"/>
                  </a:lnTo>
                  <a:lnTo>
                    <a:pt x="5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2" name="Freeform 246"/>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3" name="Freeform 247"/>
            <p:cNvSpPr>
              <a:spLocks/>
            </p:cNvSpPr>
            <p:nvPr/>
          </p:nvSpPr>
          <p:spPr bwMode="auto">
            <a:xfrm>
              <a:off x="4836" y="2375"/>
              <a:ext cx="110" cy="152"/>
            </a:xfrm>
            <a:custGeom>
              <a:avLst/>
              <a:gdLst>
                <a:gd name="T0" fmla="*/ 0 w 110"/>
                <a:gd name="T1" fmla="*/ 0 h 152"/>
                <a:gd name="T2" fmla="*/ 32 w 110"/>
                <a:gd name="T3" fmla="*/ 0 h 152"/>
                <a:gd name="T4" fmla="*/ 32 w 110"/>
                <a:gd name="T5" fmla="*/ 152 h 152"/>
                <a:gd name="T6" fmla="*/ 110 w 110"/>
                <a:gd name="T7" fmla="*/ 152 h 152"/>
              </a:gdLst>
              <a:ahLst/>
              <a:cxnLst>
                <a:cxn ang="0">
                  <a:pos x="T0" y="T1"/>
                </a:cxn>
                <a:cxn ang="0">
                  <a:pos x="T2" y="T3"/>
                </a:cxn>
                <a:cxn ang="0">
                  <a:pos x="T4" y="T5"/>
                </a:cxn>
                <a:cxn ang="0">
                  <a:pos x="T6" y="T7"/>
                </a:cxn>
              </a:cxnLst>
              <a:rect l="0" t="0" r="r" b="b"/>
              <a:pathLst>
                <a:path w="110" h="152">
                  <a:moveTo>
                    <a:pt x="0" y="0"/>
                  </a:moveTo>
                  <a:lnTo>
                    <a:pt x="32" y="0"/>
                  </a:lnTo>
                  <a:lnTo>
                    <a:pt x="32" y="152"/>
                  </a:lnTo>
                  <a:lnTo>
                    <a:pt x="110" y="1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4" name="Freeform 248"/>
            <p:cNvSpPr>
              <a:spLocks/>
            </p:cNvSpPr>
            <p:nvPr/>
          </p:nvSpPr>
          <p:spPr bwMode="auto">
            <a:xfrm>
              <a:off x="4786" y="2346"/>
              <a:ext cx="54" cy="53"/>
            </a:xfrm>
            <a:custGeom>
              <a:avLst/>
              <a:gdLst>
                <a:gd name="T0" fmla="*/ 54 w 54"/>
                <a:gd name="T1" fmla="*/ 53 h 53"/>
                <a:gd name="T2" fmla="*/ 0 w 54"/>
                <a:gd name="T3" fmla="*/ 29 h 53"/>
                <a:gd name="T4" fmla="*/ 54 w 54"/>
                <a:gd name="T5" fmla="*/ 0 h 53"/>
                <a:gd name="T6" fmla="*/ 54 w 54"/>
                <a:gd name="T7" fmla="*/ 53 h 53"/>
              </a:gdLst>
              <a:ahLst/>
              <a:cxnLst>
                <a:cxn ang="0">
                  <a:pos x="T0" y="T1"/>
                </a:cxn>
                <a:cxn ang="0">
                  <a:pos x="T2" y="T3"/>
                </a:cxn>
                <a:cxn ang="0">
                  <a:pos x="T4" y="T5"/>
                </a:cxn>
                <a:cxn ang="0">
                  <a:pos x="T6" y="T7"/>
                </a:cxn>
              </a:cxnLst>
              <a:rect l="0" t="0" r="r" b="b"/>
              <a:pathLst>
                <a:path w="54" h="53">
                  <a:moveTo>
                    <a:pt x="54" y="53"/>
                  </a:moveTo>
                  <a:lnTo>
                    <a:pt x="0" y="29"/>
                  </a:lnTo>
                  <a:lnTo>
                    <a:pt x="54" y="0"/>
                  </a:lnTo>
                  <a:lnTo>
                    <a:pt x="5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5" name="Freeform 249"/>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6" name="Freeform 250"/>
            <p:cNvSpPr>
              <a:spLocks/>
            </p:cNvSpPr>
            <p:nvPr/>
          </p:nvSpPr>
          <p:spPr bwMode="auto">
            <a:xfrm>
              <a:off x="4836" y="2527"/>
              <a:ext cx="110" cy="698"/>
            </a:xfrm>
            <a:custGeom>
              <a:avLst/>
              <a:gdLst>
                <a:gd name="T0" fmla="*/ 0 w 110"/>
                <a:gd name="T1" fmla="*/ 698 h 698"/>
                <a:gd name="T2" fmla="*/ 32 w 110"/>
                <a:gd name="T3" fmla="*/ 698 h 698"/>
                <a:gd name="T4" fmla="*/ 32 w 110"/>
                <a:gd name="T5" fmla="*/ 0 h 698"/>
                <a:gd name="T6" fmla="*/ 110 w 110"/>
                <a:gd name="T7" fmla="*/ 0 h 698"/>
              </a:gdLst>
              <a:ahLst/>
              <a:cxnLst>
                <a:cxn ang="0">
                  <a:pos x="T0" y="T1"/>
                </a:cxn>
                <a:cxn ang="0">
                  <a:pos x="T2" y="T3"/>
                </a:cxn>
                <a:cxn ang="0">
                  <a:pos x="T4" y="T5"/>
                </a:cxn>
                <a:cxn ang="0">
                  <a:pos x="T6" y="T7"/>
                </a:cxn>
              </a:cxnLst>
              <a:rect l="0" t="0" r="r" b="b"/>
              <a:pathLst>
                <a:path w="110" h="698">
                  <a:moveTo>
                    <a:pt x="0" y="698"/>
                  </a:moveTo>
                  <a:lnTo>
                    <a:pt x="32" y="698"/>
                  </a:lnTo>
                  <a:lnTo>
                    <a:pt x="32" y="0"/>
                  </a:lnTo>
                  <a:lnTo>
                    <a:pt x="11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7" name="Freeform 251"/>
            <p:cNvSpPr>
              <a:spLocks/>
            </p:cNvSpPr>
            <p:nvPr/>
          </p:nvSpPr>
          <p:spPr bwMode="auto">
            <a:xfrm>
              <a:off x="4786" y="3196"/>
              <a:ext cx="54" cy="57"/>
            </a:xfrm>
            <a:custGeom>
              <a:avLst/>
              <a:gdLst>
                <a:gd name="T0" fmla="*/ 54 w 54"/>
                <a:gd name="T1" fmla="*/ 57 h 57"/>
                <a:gd name="T2" fmla="*/ 0 w 54"/>
                <a:gd name="T3" fmla="*/ 29 h 57"/>
                <a:gd name="T4" fmla="*/ 54 w 54"/>
                <a:gd name="T5" fmla="*/ 0 h 57"/>
                <a:gd name="T6" fmla="*/ 54 w 54"/>
                <a:gd name="T7" fmla="*/ 57 h 57"/>
              </a:gdLst>
              <a:ahLst/>
              <a:cxnLst>
                <a:cxn ang="0">
                  <a:pos x="T0" y="T1"/>
                </a:cxn>
                <a:cxn ang="0">
                  <a:pos x="T2" y="T3"/>
                </a:cxn>
                <a:cxn ang="0">
                  <a:pos x="T4" y="T5"/>
                </a:cxn>
                <a:cxn ang="0">
                  <a:pos x="T6" y="T7"/>
                </a:cxn>
              </a:cxnLst>
              <a:rect l="0" t="0" r="r" b="b"/>
              <a:pathLst>
                <a:path w="54" h="57">
                  <a:moveTo>
                    <a:pt x="54" y="57"/>
                  </a:moveTo>
                  <a:lnTo>
                    <a:pt x="0" y="29"/>
                  </a:lnTo>
                  <a:lnTo>
                    <a:pt x="54" y="0"/>
                  </a:lnTo>
                  <a:lnTo>
                    <a:pt x="5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8" name="Freeform 252"/>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9" name="Freeform 253"/>
            <p:cNvSpPr>
              <a:spLocks/>
            </p:cNvSpPr>
            <p:nvPr/>
          </p:nvSpPr>
          <p:spPr bwMode="auto">
            <a:xfrm>
              <a:off x="5751" y="1816"/>
              <a:ext cx="103" cy="711"/>
            </a:xfrm>
            <a:custGeom>
              <a:avLst/>
              <a:gdLst>
                <a:gd name="T0" fmla="*/ 0 w 103"/>
                <a:gd name="T1" fmla="*/ 711 h 711"/>
                <a:gd name="T2" fmla="*/ 33 w 103"/>
                <a:gd name="T3" fmla="*/ 711 h 711"/>
                <a:gd name="T4" fmla="*/ 33 w 103"/>
                <a:gd name="T5" fmla="*/ 0 h 711"/>
                <a:gd name="T6" fmla="*/ 103 w 103"/>
                <a:gd name="T7" fmla="*/ 0 h 711"/>
              </a:gdLst>
              <a:ahLst/>
              <a:cxnLst>
                <a:cxn ang="0">
                  <a:pos x="T0" y="T1"/>
                </a:cxn>
                <a:cxn ang="0">
                  <a:pos x="T2" y="T3"/>
                </a:cxn>
                <a:cxn ang="0">
                  <a:pos x="T4" y="T5"/>
                </a:cxn>
                <a:cxn ang="0">
                  <a:pos x="T6" y="T7"/>
                </a:cxn>
              </a:cxnLst>
              <a:rect l="0" t="0" r="r" b="b"/>
              <a:pathLst>
                <a:path w="103" h="711">
                  <a:moveTo>
                    <a:pt x="0" y="711"/>
                  </a:moveTo>
                  <a:lnTo>
                    <a:pt x="33" y="711"/>
                  </a:lnTo>
                  <a:lnTo>
                    <a:pt x="33" y="0"/>
                  </a:lnTo>
                  <a:lnTo>
                    <a:pt x="10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0" name="Freeform 254"/>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1" name="Freeform 255"/>
            <p:cNvSpPr>
              <a:spLocks/>
            </p:cNvSpPr>
            <p:nvPr/>
          </p:nvSpPr>
          <p:spPr bwMode="auto">
            <a:xfrm>
              <a:off x="5850" y="1788"/>
              <a:ext cx="53" cy="57"/>
            </a:xfrm>
            <a:custGeom>
              <a:avLst/>
              <a:gdLst>
                <a:gd name="T0" fmla="*/ 0 w 53"/>
                <a:gd name="T1" fmla="*/ 0 h 57"/>
                <a:gd name="T2" fmla="*/ 53 w 53"/>
                <a:gd name="T3" fmla="*/ 28 h 57"/>
                <a:gd name="T4" fmla="*/ 0 w 53"/>
                <a:gd name="T5" fmla="*/ 57 h 57"/>
                <a:gd name="T6" fmla="*/ 0 w 53"/>
                <a:gd name="T7" fmla="*/ 0 h 57"/>
              </a:gdLst>
              <a:ahLst/>
              <a:cxnLst>
                <a:cxn ang="0">
                  <a:pos x="T0" y="T1"/>
                </a:cxn>
                <a:cxn ang="0">
                  <a:pos x="T2" y="T3"/>
                </a:cxn>
                <a:cxn ang="0">
                  <a:pos x="T4" y="T5"/>
                </a:cxn>
                <a:cxn ang="0">
                  <a:pos x="T6" y="T7"/>
                </a:cxn>
              </a:cxnLst>
              <a:rect l="0" t="0" r="r" b="b"/>
              <a:pathLst>
                <a:path w="53" h="57">
                  <a:moveTo>
                    <a:pt x="0" y="0"/>
                  </a:moveTo>
                  <a:lnTo>
                    <a:pt x="53"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2" name="Freeform 256"/>
            <p:cNvSpPr>
              <a:spLocks/>
            </p:cNvSpPr>
            <p:nvPr/>
          </p:nvSpPr>
          <p:spPr bwMode="auto">
            <a:xfrm>
              <a:off x="5751" y="2375"/>
              <a:ext cx="103" cy="152"/>
            </a:xfrm>
            <a:custGeom>
              <a:avLst/>
              <a:gdLst>
                <a:gd name="T0" fmla="*/ 0 w 103"/>
                <a:gd name="T1" fmla="*/ 152 h 152"/>
                <a:gd name="T2" fmla="*/ 33 w 103"/>
                <a:gd name="T3" fmla="*/ 152 h 152"/>
                <a:gd name="T4" fmla="*/ 33 w 103"/>
                <a:gd name="T5" fmla="*/ 0 h 152"/>
                <a:gd name="T6" fmla="*/ 103 w 103"/>
                <a:gd name="T7" fmla="*/ 0 h 152"/>
              </a:gdLst>
              <a:ahLst/>
              <a:cxnLst>
                <a:cxn ang="0">
                  <a:pos x="T0" y="T1"/>
                </a:cxn>
                <a:cxn ang="0">
                  <a:pos x="T2" y="T3"/>
                </a:cxn>
                <a:cxn ang="0">
                  <a:pos x="T4" y="T5"/>
                </a:cxn>
                <a:cxn ang="0">
                  <a:pos x="T6" y="T7"/>
                </a:cxn>
              </a:cxnLst>
              <a:rect l="0" t="0" r="r" b="b"/>
              <a:pathLst>
                <a:path w="103" h="152">
                  <a:moveTo>
                    <a:pt x="0" y="152"/>
                  </a:moveTo>
                  <a:lnTo>
                    <a:pt x="33" y="152"/>
                  </a:lnTo>
                  <a:lnTo>
                    <a:pt x="33" y="0"/>
                  </a:lnTo>
                  <a:lnTo>
                    <a:pt x="10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3" name="Freeform 257"/>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4" name="Freeform 258"/>
            <p:cNvSpPr>
              <a:spLocks/>
            </p:cNvSpPr>
            <p:nvPr/>
          </p:nvSpPr>
          <p:spPr bwMode="auto">
            <a:xfrm>
              <a:off x="5850" y="2346"/>
              <a:ext cx="53" cy="53"/>
            </a:xfrm>
            <a:custGeom>
              <a:avLst/>
              <a:gdLst>
                <a:gd name="T0" fmla="*/ 0 w 53"/>
                <a:gd name="T1" fmla="*/ 0 h 53"/>
                <a:gd name="T2" fmla="*/ 53 w 53"/>
                <a:gd name="T3" fmla="*/ 29 h 53"/>
                <a:gd name="T4" fmla="*/ 0 w 53"/>
                <a:gd name="T5" fmla="*/ 53 h 53"/>
                <a:gd name="T6" fmla="*/ 0 w 53"/>
                <a:gd name="T7" fmla="*/ 0 h 53"/>
              </a:gdLst>
              <a:ahLst/>
              <a:cxnLst>
                <a:cxn ang="0">
                  <a:pos x="T0" y="T1"/>
                </a:cxn>
                <a:cxn ang="0">
                  <a:pos x="T2" y="T3"/>
                </a:cxn>
                <a:cxn ang="0">
                  <a:pos x="T4" y="T5"/>
                </a:cxn>
                <a:cxn ang="0">
                  <a:pos x="T6" y="T7"/>
                </a:cxn>
              </a:cxnLst>
              <a:rect l="0" t="0" r="r" b="b"/>
              <a:pathLst>
                <a:path w="53" h="53">
                  <a:moveTo>
                    <a:pt x="0" y="0"/>
                  </a:moveTo>
                  <a:lnTo>
                    <a:pt x="53"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5" name="Freeform 259"/>
            <p:cNvSpPr>
              <a:spLocks/>
            </p:cNvSpPr>
            <p:nvPr/>
          </p:nvSpPr>
          <p:spPr bwMode="auto">
            <a:xfrm>
              <a:off x="5751" y="2527"/>
              <a:ext cx="103" cy="698"/>
            </a:xfrm>
            <a:custGeom>
              <a:avLst/>
              <a:gdLst>
                <a:gd name="T0" fmla="*/ 0 w 103"/>
                <a:gd name="T1" fmla="*/ 0 h 698"/>
                <a:gd name="T2" fmla="*/ 33 w 103"/>
                <a:gd name="T3" fmla="*/ 0 h 698"/>
                <a:gd name="T4" fmla="*/ 33 w 103"/>
                <a:gd name="T5" fmla="*/ 698 h 698"/>
                <a:gd name="T6" fmla="*/ 103 w 103"/>
                <a:gd name="T7" fmla="*/ 698 h 698"/>
              </a:gdLst>
              <a:ahLst/>
              <a:cxnLst>
                <a:cxn ang="0">
                  <a:pos x="T0" y="T1"/>
                </a:cxn>
                <a:cxn ang="0">
                  <a:pos x="T2" y="T3"/>
                </a:cxn>
                <a:cxn ang="0">
                  <a:pos x="T4" y="T5"/>
                </a:cxn>
                <a:cxn ang="0">
                  <a:pos x="T6" y="T7"/>
                </a:cxn>
              </a:cxnLst>
              <a:rect l="0" t="0" r="r" b="b"/>
              <a:pathLst>
                <a:path w="103" h="698">
                  <a:moveTo>
                    <a:pt x="0" y="0"/>
                  </a:moveTo>
                  <a:lnTo>
                    <a:pt x="33" y="0"/>
                  </a:lnTo>
                  <a:lnTo>
                    <a:pt x="33" y="698"/>
                  </a:lnTo>
                  <a:lnTo>
                    <a:pt x="103"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6" name="Freeform 260"/>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7" name="Freeform 261"/>
            <p:cNvSpPr>
              <a:spLocks/>
            </p:cNvSpPr>
            <p:nvPr/>
          </p:nvSpPr>
          <p:spPr bwMode="auto">
            <a:xfrm>
              <a:off x="5850" y="3196"/>
              <a:ext cx="53" cy="57"/>
            </a:xfrm>
            <a:custGeom>
              <a:avLst/>
              <a:gdLst>
                <a:gd name="T0" fmla="*/ 0 w 53"/>
                <a:gd name="T1" fmla="*/ 0 h 57"/>
                <a:gd name="T2" fmla="*/ 53 w 53"/>
                <a:gd name="T3" fmla="*/ 29 h 57"/>
                <a:gd name="T4" fmla="*/ 0 w 53"/>
                <a:gd name="T5" fmla="*/ 57 h 57"/>
                <a:gd name="T6" fmla="*/ 0 w 53"/>
                <a:gd name="T7" fmla="*/ 0 h 57"/>
              </a:gdLst>
              <a:ahLst/>
              <a:cxnLst>
                <a:cxn ang="0">
                  <a:pos x="T0" y="T1"/>
                </a:cxn>
                <a:cxn ang="0">
                  <a:pos x="T2" y="T3"/>
                </a:cxn>
                <a:cxn ang="0">
                  <a:pos x="T4" y="T5"/>
                </a:cxn>
                <a:cxn ang="0">
                  <a:pos x="T6" y="T7"/>
                </a:cxn>
              </a:cxnLst>
              <a:rect l="0" t="0" r="r" b="b"/>
              <a:pathLst>
                <a:path w="53" h="57">
                  <a:moveTo>
                    <a:pt x="0" y="0"/>
                  </a:moveTo>
                  <a:lnTo>
                    <a:pt x="53"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6" name="Rectangle 5"/>
          <p:cNvSpPr/>
          <p:nvPr/>
        </p:nvSpPr>
        <p:spPr>
          <a:xfrm>
            <a:off x="668338" y="1736595"/>
            <a:ext cx="4572000" cy="461665"/>
          </a:xfrm>
          <a:prstGeom prst="rect">
            <a:avLst/>
          </a:prstGeom>
        </p:spPr>
        <p:txBody>
          <a:bodyPr>
            <a:spAutoFit/>
          </a:bodyPr>
          <a:lstStyle/>
          <a:p>
            <a:r>
              <a:rPr lang="en-GB" sz="2400" dirty="0"/>
              <a:t>Use Case: multi-tier ticketing</a:t>
            </a:r>
          </a:p>
        </p:txBody>
      </p:sp>
    </p:spTree>
    <p:extLst>
      <p:ext uri="{BB962C8B-B14F-4D97-AF65-F5344CB8AC3E}">
        <p14:creationId xmlns:p14="http://schemas.microsoft.com/office/powerpoint/2010/main" val="3848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Text Placeholder 2"/>
          <p:cNvSpPr>
            <a:spLocks noGrp="1"/>
          </p:cNvSpPr>
          <p:nvPr>
            <p:ph idx="1"/>
          </p:nvPr>
        </p:nvSpPr>
        <p:spPr/>
        <p:txBody>
          <a:bodyPr>
            <a:normAutofit/>
          </a:bodyPr>
          <a:lstStyle/>
          <a:p>
            <a:r>
              <a:rPr lang="en-US" dirty="0"/>
              <a:t>Adapting to demand</a:t>
            </a:r>
          </a:p>
          <a:p>
            <a:pPr lvl="1"/>
            <a:r>
              <a:rPr lang="en-US" dirty="0"/>
              <a:t>Elastic scaling</a:t>
            </a:r>
          </a:p>
          <a:p>
            <a:r>
              <a:rPr lang="en-US" dirty="0"/>
              <a:t>Sharing demand</a:t>
            </a:r>
          </a:p>
          <a:p>
            <a:pPr lvl="1"/>
            <a:r>
              <a:rPr lang="en-US" dirty="0"/>
              <a:t>Content-blind HTTP load-balancing</a:t>
            </a:r>
          </a:p>
          <a:p>
            <a:pPr lvl="1"/>
            <a:r>
              <a:rPr lang="en-US" b="1" dirty="0"/>
              <a:t>Shared middleware</a:t>
            </a:r>
          </a:p>
          <a:p>
            <a:r>
              <a:rPr lang="en-US" dirty="0"/>
              <a:t>Isolating demand</a:t>
            </a:r>
          </a:p>
          <a:p>
            <a:pPr lvl="1"/>
            <a:r>
              <a:rPr lang="en-US" dirty="0"/>
              <a:t>Content-aware HTTP load balancing</a:t>
            </a:r>
          </a:p>
          <a:p>
            <a:pPr lvl="1"/>
            <a:r>
              <a:rPr lang="en-US" b="1" dirty="0"/>
              <a:t>Distributed databases</a:t>
            </a:r>
          </a:p>
          <a:p>
            <a:pPr lvl="1"/>
            <a:r>
              <a:rPr lang="en-US" b="1" dirty="0"/>
              <a:t>Microservices</a:t>
            </a:r>
          </a:p>
          <a:p>
            <a:endParaRPr lang="en-US" dirty="0"/>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dirty="0"/>
          </a:p>
        </p:txBody>
      </p:sp>
    </p:spTree>
    <p:extLst>
      <p:ext uri="{BB962C8B-B14F-4D97-AF65-F5344CB8AC3E}">
        <p14:creationId xmlns:p14="http://schemas.microsoft.com/office/powerpoint/2010/main" val="39505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dirty="0"/>
          </a:p>
        </p:txBody>
      </p:sp>
      <p:grpSp>
        <p:nvGrpSpPr>
          <p:cNvPr id="7" name="Group 4"/>
          <p:cNvGrpSpPr>
            <a:grpSpLocks noChangeAspect="1"/>
          </p:cNvGrpSpPr>
          <p:nvPr/>
        </p:nvGrpSpPr>
        <p:grpSpPr bwMode="auto">
          <a:xfrm>
            <a:off x="2024064" y="2562225"/>
            <a:ext cx="5095875" cy="2878138"/>
            <a:chOff x="2235" y="1614"/>
            <a:chExt cx="3210" cy="1813"/>
          </a:xfrm>
        </p:grpSpPr>
        <p:sp>
          <p:nvSpPr>
            <p:cNvPr id="8" name="AutoShape 3"/>
            <p:cNvSpPr>
              <a:spLocks noChangeAspect="1" noChangeArrowheads="1" noTextEdit="1"/>
            </p:cNvSpPr>
            <p:nvPr/>
          </p:nvSpPr>
          <p:spPr bwMode="auto">
            <a:xfrm>
              <a:off x="2235" y="1614"/>
              <a:ext cx="3210" cy="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5"/>
            <p:cNvSpPr>
              <a:spLocks noChangeArrowheads="1"/>
            </p:cNvSpPr>
            <p:nvPr/>
          </p:nvSpPr>
          <p:spPr bwMode="auto">
            <a:xfrm>
              <a:off x="3493" y="2176"/>
              <a:ext cx="702" cy="385"/>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6"/>
            <p:cNvSpPr>
              <a:spLocks noChangeArrowheads="1"/>
            </p:cNvSpPr>
            <p:nvPr/>
          </p:nvSpPr>
          <p:spPr bwMode="auto">
            <a:xfrm>
              <a:off x="3493" y="2176"/>
              <a:ext cx="702" cy="385"/>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Rectangle 7"/>
            <p:cNvSpPr>
              <a:spLocks noChangeArrowheads="1"/>
            </p:cNvSpPr>
            <p:nvPr/>
          </p:nvSpPr>
          <p:spPr bwMode="auto">
            <a:xfrm>
              <a:off x="3641" y="2228"/>
              <a:ext cx="2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Point</a:t>
              </a:r>
              <a:endParaRPr lang="en-US" altLang="en-US" dirty="0"/>
            </a:p>
          </p:txBody>
        </p:sp>
        <p:sp>
          <p:nvSpPr>
            <p:cNvPr id="12" name="Rectangle 8"/>
            <p:cNvSpPr>
              <a:spLocks noChangeArrowheads="1"/>
            </p:cNvSpPr>
            <p:nvPr/>
          </p:nvSpPr>
          <p:spPr bwMode="auto">
            <a:xfrm>
              <a:off x="3881" y="2228"/>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3" name="Rectangle 9"/>
            <p:cNvSpPr>
              <a:spLocks noChangeArrowheads="1"/>
            </p:cNvSpPr>
            <p:nvPr/>
          </p:nvSpPr>
          <p:spPr bwMode="auto">
            <a:xfrm>
              <a:off x="3915" y="2228"/>
              <a:ext cx="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to</a:t>
              </a:r>
              <a:endParaRPr lang="en-US" altLang="en-US" dirty="0"/>
            </a:p>
          </p:txBody>
        </p:sp>
        <p:sp>
          <p:nvSpPr>
            <p:cNvPr id="14" name="Rectangle 10"/>
            <p:cNvSpPr>
              <a:spLocks noChangeArrowheads="1"/>
            </p:cNvSpPr>
            <p:nvPr/>
          </p:nvSpPr>
          <p:spPr bwMode="auto">
            <a:xfrm>
              <a:off x="4010" y="2228"/>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5" name="Rectangle 11"/>
            <p:cNvSpPr>
              <a:spLocks noChangeArrowheads="1"/>
            </p:cNvSpPr>
            <p:nvPr/>
          </p:nvSpPr>
          <p:spPr bwMode="auto">
            <a:xfrm>
              <a:off x="3559" y="2363"/>
              <a:ext cx="5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point Queue</a:t>
              </a:r>
              <a:endParaRPr lang="en-US" altLang="en-US" dirty="0"/>
            </a:p>
          </p:txBody>
        </p:sp>
        <p:sp>
          <p:nvSpPr>
            <p:cNvPr id="16" name="Rectangle 12"/>
            <p:cNvSpPr>
              <a:spLocks noChangeArrowheads="1"/>
            </p:cNvSpPr>
            <p:nvPr/>
          </p:nvSpPr>
          <p:spPr bwMode="auto">
            <a:xfrm>
              <a:off x="2256" y="1627"/>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3"/>
            <p:cNvSpPr>
              <a:spLocks noChangeArrowheads="1"/>
            </p:cNvSpPr>
            <p:nvPr/>
          </p:nvSpPr>
          <p:spPr bwMode="auto">
            <a:xfrm>
              <a:off x="2256" y="1627"/>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p:cNvSpPr>
              <a:spLocks noChangeArrowheads="1"/>
            </p:cNvSpPr>
            <p:nvPr/>
          </p:nvSpPr>
          <p:spPr bwMode="auto">
            <a:xfrm>
              <a:off x="2301" y="1746"/>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9" name="Rectangle 15"/>
            <p:cNvSpPr>
              <a:spLocks noChangeArrowheads="1"/>
            </p:cNvSpPr>
            <p:nvPr/>
          </p:nvSpPr>
          <p:spPr bwMode="auto">
            <a:xfrm>
              <a:off x="2256" y="2181"/>
              <a:ext cx="703"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Rectangle 16"/>
            <p:cNvSpPr>
              <a:spLocks noChangeArrowheads="1"/>
            </p:cNvSpPr>
            <p:nvPr/>
          </p:nvSpPr>
          <p:spPr bwMode="auto">
            <a:xfrm>
              <a:off x="2256" y="2181"/>
              <a:ext cx="703" cy="386"/>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2301" y="2300"/>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22" name="Rectangle 18"/>
            <p:cNvSpPr>
              <a:spLocks noChangeArrowheads="1"/>
            </p:cNvSpPr>
            <p:nvPr/>
          </p:nvSpPr>
          <p:spPr bwMode="auto">
            <a:xfrm>
              <a:off x="2256" y="3031"/>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2256" y="3031"/>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4" name="Rectangle 20"/>
            <p:cNvSpPr>
              <a:spLocks noChangeArrowheads="1"/>
            </p:cNvSpPr>
            <p:nvPr/>
          </p:nvSpPr>
          <p:spPr bwMode="auto">
            <a:xfrm>
              <a:off x="2341" y="3083"/>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25" name="Rectangle 21"/>
            <p:cNvSpPr>
              <a:spLocks noChangeArrowheads="1"/>
            </p:cNvSpPr>
            <p:nvPr/>
          </p:nvSpPr>
          <p:spPr bwMode="auto">
            <a:xfrm>
              <a:off x="2563"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26" name="Rectangle 22"/>
            <p:cNvSpPr>
              <a:spLocks noChangeArrowheads="1"/>
            </p:cNvSpPr>
            <p:nvPr/>
          </p:nvSpPr>
          <p:spPr bwMode="auto">
            <a:xfrm>
              <a:off x="2557"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27" name="Rectangle 23"/>
            <p:cNvSpPr>
              <a:spLocks noChangeArrowheads="1"/>
            </p:cNvSpPr>
            <p:nvPr/>
          </p:nvSpPr>
          <p:spPr bwMode="auto">
            <a:xfrm>
              <a:off x="4729" y="1627"/>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729" y="1627"/>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909" y="1680"/>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0" name="Rectangle 26"/>
            <p:cNvSpPr>
              <a:spLocks noChangeArrowheads="1"/>
            </p:cNvSpPr>
            <p:nvPr/>
          </p:nvSpPr>
          <p:spPr bwMode="auto">
            <a:xfrm>
              <a:off x="4779" y="1814"/>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1</a:t>
              </a:r>
              <a:endParaRPr lang="en-US" altLang="en-US" dirty="0"/>
            </a:p>
          </p:txBody>
        </p:sp>
        <p:sp>
          <p:nvSpPr>
            <p:cNvPr id="31" name="Rectangle 27"/>
            <p:cNvSpPr>
              <a:spLocks noChangeArrowheads="1"/>
            </p:cNvSpPr>
            <p:nvPr/>
          </p:nvSpPr>
          <p:spPr bwMode="auto">
            <a:xfrm>
              <a:off x="4729" y="2181"/>
              <a:ext cx="703"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Rectangle 28"/>
            <p:cNvSpPr>
              <a:spLocks noChangeArrowheads="1"/>
            </p:cNvSpPr>
            <p:nvPr/>
          </p:nvSpPr>
          <p:spPr bwMode="auto">
            <a:xfrm>
              <a:off x="4729" y="2181"/>
              <a:ext cx="703" cy="386"/>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Rectangle 29"/>
            <p:cNvSpPr>
              <a:spLocks noChangeArrowheads="1"/>
            </p:cNvSpPr>
            <p:nvPr/>
          </p:nvSpPr>
          <p:spPr bwMode="auto">
            <a:xfrm>
              <a:off x="4909" y="2234"/>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4" name="Rectangle 30"/>
            <p:cNvSpPr>
              <a:spLocks noChangeArrowheads="1"/>
            </p:cNvSpPr>
            <p:nvPr/>
          </p:nvSpPr>
          <p:spPr bwMode="auto">
            <a:xfrm>
              <a:off x="4779" y="2368"/>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2</a:t>
              </a:r>
              <a:endParaRPr lang="en-US" altLang="en-US" dirty="0"/>
            </a:p>
          </p:txBody>
        </p:sp>
        <p:sp>
          <p:nvSpPr>
            <p:cNvPr id="35" name="Rectangle 31"/>
            <p:cNvSpPr>
              <a:spLocks noChangeArrowheads="1"/>
            </p:cNvSpPr>
            <p:nvPr/>
          </p:nvSpPr>
          <p:spPr bwMode="auto">
            <a:xfrm>
              <a:off x="4729" y="3031"/>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729" y="3031"/>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909" y="3083"/>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8" name="Rectangle 34"/>
            <p:cNvSpPr>
              <a:spLocks noChangeArrowheads="1"/>
            </p:cNvSpPr>
            <p:nvPr/>
          </p:nvSpPr>
          <p:spPr bwMode="auto">
            <a:xfrm>
              <a:off x="4779" y="3218"/>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a:t>
              </a:r>
              <a:endParaRPr lang="en-US" altLang="en-US" dirty="0"/>
            </a:p>
          </p:txBody>
        </p:sp>
        <p:sp>
          <p:nvSpPr>
            <p:cNvPr id="39" name="Rectangle 35"/>
            <p:cNvSpPr>
              <a:spLocks noChangeArrowheads="1"/>
            </p:cNvSpPr>
            <p:nvPr/>
          </p:nvSpPr>
          <p:spPr bwMode="auto">
            <a:xfrm>
              <a:off x="5321" y="3218"/>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n</a:t>
              </a:r>
              <a:endParaRPr lang="en-US" altLang="en-US" dirty="0"/>
            </a:p>
          </p:txBody>
        </p:sp>
        <p:sp>
          <p:nvSpPr>
            <p:cNvPr id="40" name="Rectangle 36"/>
            <p:cNvSpPr>
              <a:spLocks noChangeArrowheads="1"/>
            </p:cNvSpPr>
            <p:nvPr/>
          </p:nvSpPr>
          <p:spPr bwMode="auto">
            <a:xfrm>
              <a:off x="5030"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41" name="Line 37"/>
            <p:cNvSpPr>
              <a:spLocks noChangeShapeType="1"/>
            </p:cNvSpPr>
            <p:nvPr/>
          </p:nvSpPr>
          <p:spPr bwMode="auto">
            <a:xfrm>
              <a:off x="2959" y="1820"/>
              <a:ext cx="494" cy="40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Freeform 38"/>
            <p:cNvSpPr>
              <a:spLocks/>
            </p:cNvSpPr>
            <p:nvPr/>
          </p:nvSpPr>
          <p:spPr bwMode="auto">
            <a:xfrm>
              <a:off x="3429" y="2200"/>
              <a:ext cx="64" cy="58"/>
            </a:xfrm>
            <a:custGeom>
              <a:avLst/>
              <a:gdLst>
                <a:gd name="T0" fmla="*/ 37 w 64"/>
                <a:gd name="T1" fmla="*/ 0 h 58"/>
                <a:gd name="T2" fmla="*/ 64 w 64"/>
                <a:gd name="T3" fmla="*/ 58 h 58"/>
                <a:gd name="T4" fmla="*/ 0 w 64"/>
                <a:gd name="T5" fmla="*/ 45 h 58"/>
                <a:gd name="T6" fmla="*/ 37 w 64"/>
                <a:gd name="T7" fmla="*/ 0 h 58"/>
              </a:gdLst>
              <a:ahLst/>
              <a:cxnLst>
                <a:cxn ang="0">
                  <a:pos x="T0" y="T1"/>
                </a:cxn>
                <a:cxn ang="0">
                  <a:pos x="T2" y="T3"/>
                </a:cxn>
                <a:cxn ang="0">
                  <a:pos x="T4" y="T5"/>
                </a:cxn>
                <a:cxn ang="0">
                  <a:pos x="T6" y="T7"/>
                </a:cxn>
              </a:cxnLst>
              <a:rect l="0" t="0" r="r" b="b"/>
              <a:pathLst>
                <a:path w="64" h="58">
                  <a:moveTo>
                    <a:pt x="37" y="0"/>
                  </a:moveTo>
                  <a:lnTo>
                    <a:pt x="64" y="58"/>
                  </a:lnTo>
                  <a:lnTo>
                    <a:pt x="0" y="45"/>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Line 39"/>
            <p:cNvSpPr>
              <a:spLocks noChangeShapeType="1"/>
            </p:cNvSpPr>
            <p:nvPr/>
          </p:nvSpPr>
          <p:spPr bwMode="auto">
            <a:xfrm flipV="1">
              <a:off x="2959" y="2369"/>
              <a:ext cx="483" cy="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40"/>
            <p:cNvSpPr>
              <a:spLocks/>
            </p:cNvSpPr>
            <p:nvPr/>
          </p:nvSpPr>
          <p:spPr bwMode="auto">
            <a:xfrm>
              <a:off x="3434" y="2340"/>
              <a:ext cx="59" cy="58"/>
            </a:xfrm>
            <a:custGeom>
              <a:avLst/>
              <a:gdLst>
                <a:gd name="T0" fmla="*/ 0 w 59"/>
                <a:gd name="T1" fmla="*/ 0 h 58"/>
                <a:gd name="T2" fmla="*/ 59 w 59"/>
                <a:gd name="T3" fmla="*/ 29 h 58"/>
                <a:gd name="T4" fmla="*/ 0 w 59"/>
                <a:gd name="T5" fmla="*/ 58 h 58"/>
                <a:gd name="T6" fmla="*/ 0 w 59"/>
                <a:gd name="T7" fmla="*/ 0 h 58"/>
              </a:gdLst>
              <a:ahLst/>
              <a:cxnLst>
                <a:cxn ang="0">
                  <a:pos x="T0" y="T1"/>
                </a:cxn>
                <a:cxn ang="0">
                  <a:pos x="T2" y="T3"/>
                </a:cxn>
                <a:cxn ang="0">
                  <a:pos x="T4" y="T5"/>
                </a:cxn>
                <a:cxn ang="0">
                  <a:pos x="T6" y="T7"/>
                </a:cxn>
              </a:cxnLst>
              <a:rect l="0" t="0" r="r" b="b"/>
              <a:pathLst>
                <a:path w="59" h="58">
                  <a:moveTo>
                    <a:pt x="0" y="0"/>
                  </a:moveTo>
                  <a:lnTo>
                    <a:pt x="59" y="29"/>
                  </a:lnTo>
                  <a:lnTo>
                    <a:pt x="0" y="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Line 41"/>
            <p:cNvSpPr>
              <a:spLocks noChangeShapeType="1"/>
            </p:cNvSpPr>
            <p:nvPr/>
          </p:nvSpPr>
          <p:spPr bwMode="auto">
            <a:xfrm flipV="1">
              <a:off x="2959" y="2509"/>
              <a:ext cx="505" cy="712"/>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3437" y="2469"/>
              <a:ext cx="56" cy="63"/>
            </a:xfrm>
            <a:custGeom>
              <a:avLst/>
              <a:gdLst>
                <a:gd name="T0" fmla="*/ 0 w 56"/>
                <a:gd name="T1" fmla="*/ 29 h 63"/>
                <a:gd name="T2" fmla="*/ 56 w 56"/>
                <a:gd name="T3" fmla="*/ 0 h 63"/>
                <a:gd name="T4" fmla="*/ 45 w 56"/>
                <a:gd name="T5" fmla="*/ 63 h 63"/>
                <a:gd name="T6" fmla="*/ 0 w 56"/>
                <a:gd name="T7" fmla="*/ 29 h 63"/>
              </a:gdLst>
              <a:ahLst/>
              <a:cxnLst>
                <a:cxn ang="0">
                  <a:pos x="T0" y="T1"/>
                </a:cxn>
                <a:cxn ang="0">
                  <a:pos x="T2" y="T3"/>
                </a:cxn>
                <a:cxn ang="0">
                  <a:pos x="T4" y="T5"/>
                </a:cxn>
                <a:cxn ang="0">
                  <a:pos x="T6" y="T7"/>
                </a:cxn>
              </a:cxnLst>
              <a:rect l="0" t="0" r="r" b="b"/>
              <a:pathLst>
                <a:path w="56" h="63">
                  <a:moveTo>
                    <a:pt x="0" y="29"/>
                  </a:moveTo>
                  <a:lnTo>
                    <a:pt x="56" y="0"/>
                  </a:lnTo>
                  <a:lnTo>
                    <a:pt x="45" y="63"/>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noEditPoints="1"/>
            </p:cNvSpPr>
            <p:nvPr/>
          </p:nvSpPr>
          <p:spPr bwMode="auto">
            <a:xfrm>
              <a:off x="4190" y="1854"/>
              <a:ext cx="497" cy="407"/>
            </a:xfrm>
            <a:custGeom>
              <a:avLst/>
              <a:gdLst>
                <a:gd name="T0" fmla="*/ 45 w 497"/>
                <a:gd name="T1" fmla="*/ 367 h 407"/>
                <a:gd name="T2" fmla="*/ 50 w 497"/>
                <a:gd name="T3" fmla="*/ 372 h 407"/>
                <a:gd name="T4" fmla="*/ 3 w 497"/>
                <a:gd name="T5" fmla="*/ 407 h 407"/>
                <a:gd name="T6" fmla="*/ 3 w 497"/>
                <a:gd name="T7" fmla="*/ 401 h 407"/>
                <a:gd name="T8" fmla="*/ 77 w 497"/>
                <a:gd name="T9" fmla="*/ 341 h 407"/>
                <a:gd name="T10" fmla="*/ 122 w 497"/>
                <a:gd name="T11" fmla="*/ 304 h 407"/>
                <a:gd name="T12" fmla="*/ 127 w 497"/>
                <a:gd name="T13" fmla="*/ 309 h 407"/>
                <a:gd name="T14" fmla="*/ 82 w 497"/>
                <a:gd name="T15" fmla="*/ 346 h 407"/>
                <a:gd name="T16" fmla="*/ 77 w 497"/>
                <a:gd name="T17" fmla="*/ 346 h 407"/>
                <a:gd name="T18" fmla="*/ 77 w 497"/>
                <a:gd name="T19" fmla="*/ 341 h 407"/>
                <a:gd name="T20" fmla="*/ 193 w 497"/>
                <a:gd name="T21" fmla="*/ 243 h 407"/>
                <a:gd name="T22" fmla="*/ 201 w 497"/>
                <a:gd name="T23" fmla="*/ 248 h 407"/>
                <a:gd name="T24" fmla="*/ 156 w 497"/>
                <a:gd name="T25" fmla="*/ 285 h 407"/>
                <a:gd name="T26" fmla="*/ 151 w 497"/>
                <a:gd name="T27" fmla="*/ 280 h 407"/>
                <a:gd name="T28" fmla="*/ 225 w 497"/>
                <a:gd name="T29" fmla="*/ 219 h 407"/>
                <a:gd name="T30" fmla="*/ 270 w 497"/>
                <a:gd name="T31" fmla="*/ 182 h 407"/>
                <a:gd name="T32" fmla="*/ 272 w 497"/>
                <a:gd name="T33" fmla="*/ 188 h 407"/>
                <a:gd name="T34" fmla="*/ 227 w 497"/>
                <a:gd name="T35" fmla="*/ 224 h 407"/>
                <a:gd name="T36" fmla="*/ 222 w 497"/>
                <a:gd name="T37" fmla="*/ 222 h 407"/>
                <a:gd name="T38" fmla="*/ 225 w 497"/>
                <a:gd name="T39" fmla="*/ 219 h 407"/>
                <a:gd name="T40" fmla="*/ 341 w 497"/>
                <a:gd name="T41" fmla="*/ 122 h 407"/>
                <a:gd name="T42" fmla="*/ 346 w 497"/>
                <a:gd name="T43" fmla="*/ 127 h 407"/>
                <a:gd name="T44" fmla="*/ 299 w 497"/>
                <a:gd name="T45" fmla="*/ 164 h 407"/>
                <a:gd name="T46" fmla="*/ 299 w 497"/>
                <a:gd name="T47" fmla="*/ 156 h 407"/>
                <a:gd name="T48" fmla="*/ 373 w 497"/>
                <a:gd name="T49" fmla="*/ 95 h 407"/>
                <a:gd name="T50" fmla="*/ 417 w 497"/>
                <a:gd name="T51" fmla="*/ 58 h 407"/>
                <a:gd name="T52" fmla="*/ 423 w 497"/>
                <a:gd name="T53" fmla="*/ 63 h 407"/>
                <a:gd name="T54" fmla="*/ 378 w 497"/>
                <a:gd name="T55" fmla="*/ 103 h 407"/>
                <a:gd name="T56" fmla="*/ 373 w 497"/>
                <a:gd name="T57" fmla="*/ 100 h 407"/>
                <a:gd name="T58" fmla="*/ 373 w 497"/>
                <a:gd name="T59" fmla="*/ 95 h 407"/>
                <a:gd name="T60" fmla="*/ 489 w 497"/>
                <a:gd name="T61" fmla="*/ 0 h 407"/>
                <a:gd name="T62" fmla="*/ 497 w 497"/>
                <a:gd name="T63" fmla="*/ 3 h 407"/>
                <a:gd name="T64" fmla="*/ 452 w 497"/>
                <a:gd name="T65" fmla="*/ 42 h 407"/>
                <a:gd name="T66" fmla="*/ 447 w 497"/>
                <a:gd name="T67" fmla="*/ 3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07">
                  <a:moveTo>
                    <a:pt x="3" y="401"/>
                  </a:moveTo>
                  <a:lnTo>
                    <a:pt x="45" y="367"/>
                  </a:lnTo>
                  <a:lnTo>
                    <a:pt x="50" y="367"/>
                  </a:lnTo>
                  <a:lnTo>
                    <a:pt x="50" y="372"/>
                  </a:lnTo>
                  <a:lnTo>
                    <a:pt x="8" y="407"/>
                  </a:lnTo>
                  <a:lnTo>
                    <a:pt x="3" y="407"/>
                  </a:lnTo>
                  <a:lnTo>
                    <a:pt x="0" y="404"/>
                  </a:lnTo>
                  <a:lnTo>
                    <a:pt x="3" y="401"/>
                  </a:lnTo>
                  <a:lnTo>
                    <a:pt x="3" y="401"/>
                  </a:lnTo>
                  <a:close/>
                  <a:moveTo>
                    <a:pt x="77" y="341"/>
                  </a:moveTo>
                  <a:lnTo>
                    <a:pt x="119" y="304"/>
                  </a:lnTo>
                  <a:lnTo>
                    <a:pt x="122" y="304"/>
                  </a:lnTo>
                  <a:lnTo>
                    <a:pt x="124" y="306"/>
                  </a:lnTo>
                  <a:lnTo>
                    <a:pt x="127" y="309"/>
                  </a:lnTo>
                  <a:lnTo>
                    <a:pt x="124" y="312"/>
                  </a:lnTo>
                  <a:lnTo>
                    <a:pt x="82" y="346"/>
                  </a:lnTo>
                  <a:lnTo>
                    <a:pt x="79" y="348"/>
                  </a:lnTo>
                  <a:lnTo>
                    <a:pt x="77" y="346"/>
                  </a:lnTo>
                  <a:lnTo>
                    <a:pt x="77" y="341"/>
                  </a:lnTo>
                  <a:lnTo>
                    <a:pt x="77" y="341"/>
                  </a:lnTo>
                  <a:close/>
                  <a:moveTo>
                    <a:pt x="151" y="280"/>
                  </a:moveTo>
                  <a:lnTo>
                    <a:pt x="193" y="243"/>
                  </a:lnTo>
                  <a:lnTo>
                    <a:pt x="198" y="246"/>
                  </a:lnTo>
                  <a:lnTo>
                    <a:pt x="201" y="248"/>
                  </a:lnTo>
                  <a:lnTo>
                    <a:pt x="198" y="251"/>
                  </a:lnTo>
                  <a:lnTo>
                    <a:pt x="156" y="285"/>
                  </a:lnTo>
                  <a:lnTo>
                    <a:pt x="151" y="285"/>
                  </a:lnTo>
                  <a:lnTo>
                    <a:pt x="151" y="280"/>
                  </a:lnTo>
                  <a:lnTo>
                    <a:pt x="151" y="280"/>
                  </a:lnTo>
                  <a:close/>
                  <a:moveTo>
                    <a:pt x="225" y="219"/>
                  </a:moveTo>
                  <a:lnTo>
                    <a:pt x="267" y="182"/>
                  </a:lnTo>
                  <a:lnTo>
                    <a:pt x="270" y="182"/>
                  </a:lnTo>
                  <a:lnTo>
                    <a:pt x="272" y="182"/>
                  </a:lnTo>
                  <a:lnTo>
                    <a:pt x="272" y="188"/>
                  </a:lnTo>
                  <a:lnTo>
                    <a:pt x="230" y="224"/>
                  </a:lnTo>
                  <a:lnTo>
                    <a:pt x="227" y="224"/>
                  </a:lnTo>
                  <a:lnTo>
                    <a:pt x="225" y="224"/>
                  </a:lnTo>
                  <a:lnTo>
                    <a:pt x="222" y="222"/>
                  </a:lnTo>
                  <a:lnTo>
                    <a:pt x="225" y="219"/>
                  </a:lnTo>
                  <a:lnTo>
                    <a:pt x="225" y="219"/>
                  </a:lnTo>
                  <a:close/>
                  <a:moveTo>
                    <a:pt x="299" y="156"/>
                  </a:moveTo>
                  <a:lnTo>
                    <a:pt x="341" y="122"/>
                  </a:lnTo>
                  <a:lnTo>
                    <a:pt x="346" y="122"/>
                  </a:lnTo>
                  <a:lnTo>
                    <a:pt x="346" y="127"/>
                  </a:lnTo>
                  <a:lnTo>
                    <a:pt x="304" y="164"/>
                  </a:lnTo>
                  <a:lnTo>
                    <a:pt x="299" y="164"/>
                  </a:lnTo>
                  <a:lnTo>
                    <a:pt x="296" y="161"/>
                  </a:lnTo>
                  <a:lnTo>
                    <a:pt x="299" y="156"/>
                  </a:lnTo>
                  <a:lnTo>
                    <a:pt x="299" y="156"/>
                  </a:lnTo>
                  <a:close/>
                  <a:moveTo>
                    <a:pt x="373" y="95"/>
                  </a:moveTo>
                  <a:lnTo>
                    <a:pt x="415" y="61"/>
                  </a:lnTo>
                  <a:lnTo>
                    <a:pt x="417" y="58"/>
                  </a:lnTo>
                  <a:lnTo>
                    <a:pt x="420" y="61"/>
                  </a:lnTo>
                  <a:lnTo>
                    <a:pt x="423" y="63"/>
                  </a:lnTo>
                  <a:lnTo>
                    <a:pt x="420" y="66"/>
                  </a:lnTo>
                  <a:lnTo>
                    <a:pt x="378" y="103"/>
                  </a:lnTo>
                  <a:lnTo>
                    <a:pt x="375" y="103"/>
                  </a:lnTo>
                  <a:lnTo>
                    <a:pt x="373" y="100"/>
                  </a:lnTo>
                  <a:lnTo>
                    <a:pt x="373" y="95"/>
                  </a:lnTo>
                  <a:lnTo>
                    <a:pt x="373" y="95"/>
                  </a:lnTo>
                  <a:close/>
                  <a:moveTo>
                    <a:pt x="447" y="34"/>
                  </a:moveTo>
                  <a:lnTo>
                    <a:pt x="489" y="0"/>
                  </a:lnTo>
                  <a:lnTo>
                    <a:pt x="494" y="0"/>
                  </a:lnTo>
                  <a:lnTo>
                    <a:pt x="497" y="3"/>
                  </a:lnTo>
                  <a:lnTo>
                    <a:pt x="494" y="5"/>
                  </a:lnTo>
                  <a:lnTo>
                    <a:pt x="452" y="42"/>
                  </a:lnTo>
                  <a:lnTo>
                    <a:pt x="447" y="40"/>
                  </a:lnTo>
                  <a:lnTo>
                    <a:pt x="447" y="34"/>
                  </a:lnTo>
                  <a:lnTo>
                    <a:pt x="447" y="34"/>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4666" y="1820"/>
              <a:ext cx="63" cy="55"/>
            </a:xfrm>
            <a:custGeom>
              <a:avLst/>
              <a:gdLst>
                <a:gd name="T0" fmla="*/ 0 w 63"/>
                <a:gd name="T1" fmla="*/ 13 h 55"/>
                <a:gd name="T2" fmla="*/ 63 w 63"/>
                <a:gd name="T3" fmla="*/ 0 h 55"/>
                <a:gd name="T4" fmla="*/ 37 w 63"/>
                <a:gd name="T5" fmla="*/ 55 h 55"/>
                <a:gd name="T6" fmla="*/ 0 w 63"/>
                <a:gd name="T7" fmla="*/ 13 h 55"/>
              </a:gdLst>
              <a:ahLst/>
              <a:cxnLst>
                <a:cxn ang="0">
                  <a:pos x="T0" y="T1"/>
                </a:cxn>
                <a:cxn ang="0">
                  <a:pos x="T2" y="T3"/>
                </a:cxn>
                <a:cxn ang="0">
                  <a:pos x="T4" y="T5"/>
                </a:cxn>
                <a:cxn ang="0">
                  <a:pos x="T6" y="T7"/>
                </a:cxn>
              </a:cxnLst>
              <a:rect l="0" t="0" r="r" b="b"/>
              <a:pathLst>
                <a:path w="63" h="55">
                  <a:moveTo>
                    <a:pt x="0" y="13"/>
                  </a:moveTo>
                  <a:lnTo>
                    <a:pt x="63" y="0"/>
                  </a:lnTo>
                  <a:lnTo>
                    <a:pt x="37" y="55"/>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45"/>
            <p:cNvSpPr>
              <a:spLocks noEditPoints="1"/>
            </p:cNvSpPr>
            <p:nvPr/>
          </p:nvSpPr>
          <p:spPr bwMode="auto">
            <a:xfrm>
              <a:off x="4190" y="2363"/>
              <a:ext cx="491" cy="14"/>
            </a:xfrm>
            <a:custGeom>
              <a:avLst/>
              <a:gdLst>
                <a:gd name="T0" fmla="*/ 61 w 491"/>
                <a:gd name="T1" fmla="*/ 3 h 14"/>
                <a:gd name="T2" fmla="*/ 63 w 491"/>
                <a:gd name="T3" fmla="*/ 6 h 14"/>
                <a:gd name="T4" fmla="*/ 61 w 491"/>
                <a:gd name="T5" fmla="*/ 11 h 14"/>
                <a:gd name="T6" fmla="*/ 3 w 491"/>
                <a:gd name="T7" fmla="*/ 8 h 14"/>
                <a:gd name="T8" fmla="*/ 3 w 491"/>
                <a:gd name="T9" fmla="*/ 3 h 14"/>
                <a:gd name="T10" fmla="*/ 5 w 491"/>
                <a:gd name="T11" fmla="*/ 0 h 14"/>
                <a:gd name="T12" fmla="*/ 156 w 491"/>
                <a:gd name="T13" fmla="*/ 3 h 14"/>
                <a:gd name="T14" fmla="*/ 161 w 491"/>
                <a:gd name="T15" fmla="*/ 6 h 14"/>
                <a:gd name="T16" fmla="*/ 156 w 491"/>
                <a:gd name="T17" fmla="*/ 11 h 14"/>
                <a:gd name="T18" fmla="*/ 98 w 491"/>
                <a:gd name="T19" fmla="*/ 8 h 14"/>
                <a:gd name="T20" fmla="*/ 98 w 491"/>
                <a:gd name="T21" fmla="*/ 3 h 14"/>
                <a:gd name="T22" fmla="*/ 100 w 491"/>
                <a:gd name="T23" fmla="*/ 3 h 14"/>
                <a:gd name="T24" fmla="*/ 254 w 491"/>
                <a:gd name="T25" fmla="*/ 3 h 14"/>
                <a:gd name="T26" fmla="*/ 256 w 491"/>
                <a:gd name="T27" fmla="*/ 8 h 14"/>
                <a:gd name="T28" fmla="*/ 254 w 491"/>
                <a:gd name="T29" fmla="*/ 11 h 14"/>
                <a:gd name="T30" fmla="*/ 193 w 491"/>
                <a:gd name="T31" fmla="*/ 11 h 14"/>
                <a:gd name="T32" fmla="*/ 196 w 491"/>
                <a:gd name="T33" fmla="*/ 3 h 14"/>
                <a:gd name="T34" fmla="*/ 293 w 491"/>
                <a:gd name="T35" fmla="*/ 3 h 14"/>
                <a:gd name="T36" fmla="*/ 351 w 491"/>
                <a:gd name="T37" fmla="*/ 6 h 14"/>
                <a:gd name="T38" fmla="*/ 351 w 491"/>
                <a:gd name="T39" fmla="*/ 11 h 14"/>
                <a:gd name="T40" fmla="*/ 293 w 491"/>
                <a:gd name="T41" fmla="*/ 11 h 14"/>
                <a:gd name="T42" fmla="*/ 288 w 491"/>
                <a:gd name="T43" fmla="*/ 8 h 14"/>
                <a:gd name="T44" fmla="*/ 293 w 491"/>
                <a:gd name="T45" fmla="*/ 3 h 14"/>
                <a:gd name="T46" fmla="*/ 388 w 491"/>
                <a:gd name="T47" fmla="*/ 6 h 14"/>
                <a:gd name="T48" fmla="*/ 447 w 491"/>
                <a:gd name="T49" fmla="*/ 6 h 14"/>
                <a:gd name="T50" fmla="*/ 447 w 491"/>
                <a:gd name="T51" fmla="*/ 11 h 14"/>
                <a:gd name="T52" fmla="*/ 388 w 491"/>
                <a:gd name="T53" fmla="*/ 14 h 14"/>
                <a:gd name="T54" fmla="*/ 386 w 491"/>
                <a:gd name="T55" fmla="*/ 8 h 14"/>
                <a:gd name="T56" fmla="*/ 388 w 491"/>
                <a:gd name="T57" fmla="*/ 6 h 14"/>
                <a:gd name="T58" fmla="*/ 484 w 491"/>
                <a:gd name="T59" fmla="*/ 6 h 14"/>
                <a:gd name="T60" fmla="*/ 491 w 491"/>
                <a:gd name="T61" fmla="*/ 6 h 14"/>
                <a:gd name="T62" fmla="*/ 491 w 491"/>
                <a:gd name="T63" fmla="*/ 14 h 14"/>
                <a:gd name="T64" fmla="*/ 484 w 491"/>
                <a:gd name="T65" fmla="*/ 14 h 14"/>
                <a:gd name="T66" fmla="*/ 481 w 491"/>
                <a:gd name="T67" fmla="*/ 11 h 14"/>
                <a:gd name="T68" fmla="*/ 484 w 491"/>
                <a:gd name="T6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1" h="14">
                  <a:moveTo>
                    <a:pt x="5" y="0"/>
                  </a:moveTo>
                  <a:lnTo>
                    <a:pt x="61" y="3"/>
                  </a:lnTo>
                  <a:lnTo>
                    <a:pt x="63" y="3"/>
                  </a:lnTo>
                  <a:lnTo>
                    <a:pt x="63" y="6"/>
                  </a:lnTo>
                  <a:lnTo>
                    <a:pt x="63" y="8"/>
                  </a:lnTo>
                  <a:lnTo>
                    <a:pt x="61" y="11"/>
                  </a:lnTo>
                  <a:lnTo>
                    <a:pt x="5" y="8"/>
                  </a:lnTo>
                  <a:lnTo>
                    <a:pt x="3" y="8"/>
                  </a:lnTo>
                  <a:lnTo>
                    <a:pt x="0" y="6"/>
                  </a:lnTo>
                  <a:lnTo>
                    <a:pt x="3" y="3"/>
                  </a:lnTo>
                  <a:lnTo>
                    <a:pt x="5" y="0"/>
                  </a:lnTo>
                  <a:lnTo>
                    <a:pt x="5" y="0"/>
                  </a:lnTo>
                  <a:close/>
                  <a:moveTo>
                    <a:pt x="100" y="3"/>
                  </a:moveTo>
                  <a:lnTo>
                    <a:pt x="156" y="3"/>
                  </a:lnTo>
                  <a:lnTo>
                    <a:pt x="159" y="3"/>
                  </a:lnTo>
                  <a:lnTo>
                    <a:pt x="161" y="6"/>
                  </a:lnTo>
                  <a:lnTo>
                    <a:pt x="159" y="8"/>
                  </a:lnTo>
                  <a:lnTo>
                    <a:pt x="156" y="11"/>
                  </a:lnTo>
                  <a:lnTo>
                    <a:pt x="100" y="11"/>
                  </a:lnTo>
                  <a:lnTo>
                    <a:pt x="98" y="8"/>
                  </a:lnTo>
                  <a:lnTo>
                    <a:pt x="98" y="6"/>
                  </a:lnTo>
                  <a:lnTo>
                    <a:pt x="98" y="3"/>
                  </a:lnTo>
                  <a:lnTo>
                    <a:pt x="100" y="3"/>
                  </a:lnTo>
                  <a:lnTo>
                    <a:pt x="100" y="3"/>
                  </a:lnTo>
                  <a:close/>
                  <a:moveTo>
                    <a:pt x="196" y="3"/>
                  </a:moveTo>
                  <a:lnTo>
                    <a:pt x="254" y="3"/>
                  </a:lnTo>
                  <a:lnTo>
                    <a:pt x="256" y="6"/>
                  </a:lnTo>
                  <a:lnTo>
                    <a:pt x="256" y="8"/>
                  </a:lnTo>
                  <a:lnTo>
                    <a:pt x="256" y="11"/>
                  </a:lnTo>
                  <a:lnTo>
                    <a:pt x="254" y="11"/>
                  </a:lnTo>
                  <a:lnTo>
                    <a:pt x="196" y="11"/>
                  </a:lnTo>
                  <a:lnTo>
                    <a:pt x="193" y="11"/>
                  </a:lnTo>
                  <a:lnTo>
                    <a:pt x="193" y="8"/>
                  </a:lnTo>
                  <a:lnTo>
                    <a:pt x="196" y="3"/>
                  </a:lnTo>
                  <a:lnTo>
                    <a:pt x="196" y="3"/>
                  </a:lnTo>
                  <a:close/>
                  <a:moveTo>
                    <a:pt x="293" y="3"/>
                  </a:moveTo>
                  <a:lnTo>
                    <a:pt x="349" y="6"/>
                  </a:lnTo>
                  <a:lnTo>
                    <a:pt x="351" y="6"/>
                  </a:lnTo>
                  <a:lnTo>
                    <a:pt x="354" y="8"/>
                  </a:lnTo>
                  <a:lnTo>
                    <a:pt x="351" y="11"/>
                  </a:lnTo>
                  <a:lnTo>
                    <a:pt x="349" y="14"/>
                  </a:lnTo>
                  <a:lnTo>
                    <a:pt x="293" y="11"/>
                  </a:lnTo>
                  <a:lnTo>
                    <a:pt x="291" y="11"/>
                  </a:lnTo>
                  <a:lnTo>
                    <a:pt x="288" y="8"/>
                  </a:lnTo>
                  <a:lnTo>
                    <a:pt x="291" y="6"/>
                  </a:lnTo>
                  <a:lnTo>
                    <a:pt x="293" y="3"/>
                  </a:lnTo>
                  <a:lnTo>
                    <a:pt x="293" y="3"/>
                  </a:lnTo>
                  <a:close/>
                  <a:moveTo>
                    <a:pt x="388" y="6"/>
                  </a:moveTo>
                  <a:lnTo>
                    <a:pt x="444" y="6"/>
                  </a:lnTo>
                  <a:lnTo>
                    <a:pt x="447" y="6"/>
                  </a:lnTo>
                  <a:lnTo>
                    <a:pt x="449" y="8"/>
                  </a:lnTo>
                  <a:lnTo>
                    <a:pt x="447" y="11"/>
                  </a:lnTo>
                  <a:lnTo>
                    <a:pt x="444" y="14"/>
                  </a:lnTo>
                  <a:lnTo>
                    <a:pt x="388" y="14"/>
                  </a:lnTo>
                  <a:lnTo>
                    <a:pt x="386" y="11"/>
                  </a:lnTo>
                  <a:lnTo>
                    <a:pt x="386" y="8"/>
                  </a:lnTo>
                  <a:lnTo>
                    <a:pt x="386" y="6"/>
                  </a:lnTo>
                  <a:lnTo>
                    <a:pt x="388" y="6"/>
                  </a:lnTo>
                  <a:lnTo>
                    <a:pt x="388" y="6"/>
                  </a:lnTo>
                  <a:close/>
                  <a:moveTo>
                    <a:pt x="484" y="6"/>
                  </a:moveTo>
                  <a:lnTo>
                    <a:pt x="489" y="6"/>
                  </a:lnTo>
                  <a:lnTo>
                    <a:pt x="491" y="6"/>
                  </a:lnTo>
                  <a:lnTo>
                    <a:pt x="491" y="11"/>
                  </a:lnTo>
                  <a:lnTo>
                    <a:pt x="491" y="14"/>
                  </a:lnTo>
                  <a:lnTo>
                    <a:pt x="489" y="14"/>
                  </a:lnTo>
                  <a:lnTo>
                    <a:pt x="484" y="14"/>
                  </a:lnTo>
                  <a:lnTo>
                    <a:pt x="481" y="14"/>
                  </a:lnTo>
                  <a:lnTo>
                    <a:pt x="481" y="11"/>
                  </a:lnTo>
                  <a:lnTo>
                    <a:pt x="481" y="6"/>
                  </a:lnTo>
                  <a:lnTo>
                    <a:pt x="484" y="6"/>
                  </a:lnTo>
                  <a:lnTo>
                    <a:pt x="484" y="6"/>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46"/>
            <p:cNvSpPr>
              <a:spLocks/>
            </p:cNvSpPr>
            <p:nvPr/>
          </p:nvSpPr>
          <p:spPr bwMode="auto">
            <a:xfrm>
              <a:off x="4671" y="2345"/>
              <a:ext cx="58" cy="55"/>
            </a:xfrm>
            <a:custGeom>
              <a:avLst/>
              <a:gdLst>
                <a:gd name="T0" fmla="*/ 0 w 58"/>
                <a:gd name="T1" fmla="*/ 0 h 55"/>
                <a:gd name="T2" fmla="*/ 58 w 58"/>
                <a:gd name="T3" fmla="*/ 29 h 55"/>
                <a:gd name="T4" fmla="*/ 0 w 58"/>
                <a:gd name="T5" fmla="*/ 55 h 55"/>
                <a:gd name="T6" fmla="*/ 0 w 58"/>
                <a:gd name="T7" fmla="*/ 0 h 55"/>
              </a:gdLst>
              <a:ahLst/>
              <a:cxnLst>
                <a:cxn ang="0">
                  <a:pos x="T0" y="T1"/>
                </a:cxn>
                <a:cxn ang="0">
                  <a:pos x="T2" y="T3"/>
                </a:cxn>
                <a:cxn ang="0">
                  <a:pos x="T4" y="T5"/>
                </a:cxn>
                <a:cxn ang="0">
                  <a:pos x="T6" y="T7"/>
                </a:cxn>
              </a:cxnLst>
              <a:rect l="0" t="0" r="r" b="b"/>
              <a:pathLst>
                <a:path w="58" h="55">
                  <a:moveTo>
                    <a:pt x="0" y="0"/>
                  </a:moveTo>
                  <a:lnTo>
                    <a:pt x="58" y="29"/>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Line 47"/>
            <p:cNvSpPr>
              <a:spLocks noChangeShapeType="1"/>
            </p:cNvSpPr>
            <p:nvPr/>
          </p:nvSpPr>
          <p:spPr bwMode="auto">
            <a:xfrm>
              <a:off x="4195" y="2485"/>
              <a:ext cx="505" cy="69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48"/>
            <p:cNvSpPr>
              <a:spLocks/>
            </p:cNvSpPr>
            <p:nvPr/>
          </p:nvSpPr>
          <p:spPr bwMode="auto">
            <a:xfrm>
              <a:off x="4671" y="3160"/>
              <a:ext cx="58" cy="61"/>
            </a:xfrm>
            <a:custGeom>
              <a:avLst/>
              <a:gdLst>
                <a:gd name="T0" fmla="*/ 47 w 58"/>
                <a:gd name="T1" fmla="*/ 0 h 61"/>
                <a:gd name="T2" fmla="*/ 58 w 58"/>
                <a:gd name="T3" fmla="*/ 61 h 61"/>
                <a:gd name="T4" fmla="*/ 0 w 58"/>
                <a:gd name="T5" fmla="*/ 32 h 61"/>
                <a:gd name="T6" fmla="*/ 47 w 58"/>
                <a:gd name="T7" fmla="*/ 0 h 61"/>
              </a:gdLst>
              <a:ahLst/>
              <a:cxnLst>
                <a:cxn ang="0">
                  <a:pos x="T0" y="T1"/>
                </a:cxn>
                <a:cxn ang="0">
                  <a:pos x="T2" y="T3"/>
                </a:cxn>
                <a:cxn ang="0">
                  <a:pos x="T4" y="T5"/>
                </a:cxn>
                <a:cxn ang="0">
                  <a:pos x="T6" y="T7"/>
                </a:cxn>
              </a:cxnLst>
              <a:rect l="0" t="0" r="r" b="b"/>
              <a:pathLst>
                <a:path w="58" h="61">
                  <a:moveTo>
                    <a:pt x="47" y="0"/>
                  </a:moveTo>
                  <a:lnTo>
                    <a:pt x="58" y="61"/>
                  </a:lnTo>
                  <a:lnTo>
                    <a:pt x="0" y="32"/>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53" name="Rectangle 52"/>
          <p:cNvSpPr/>
          <p:nvPr/>
        </p:nvSpPr>
        <p:spPr>
          <a:xfrm>
            <a:off x="668337" y="1736595"/>
            <a:ext cx="5394327" cy="400110"/>
          </a:xfrm>
          <a:prstGeom prst="rect">
            <a:avLst/>
          </a:prstGeom>
        </p:spPr>
        <p:txBody>
          <a:bodyPr wrap="square">
            <a:spAutoFit/>
          </a:bodyPr>
          <a:lstStyle/>
          <a:p>
            <a:r>
              <a:rPr lang="en-GB" sz="2000" dirty="0"/>
              <a:t>Decouple web server/worker application demand</a:t>
            </a:r>
          </a:p>
        </p:txBody>
      </p:sp>
      <p:sp>
        <p:nvSpPr>
          <p:cNvPr id="54" name="Arrow: Right 53"/>
          <p:cNvSpPr/>
          <p:nvPr/>
        </p:nvSpPr>
        <p:spPr>
          <a:xfrm>
            <a:off x="668337" y="2440781"/>
            <a:ext cx="1139715" cy="892176"/>
          </a:xfrm>
          <a:prstGeom prst="rightArrow">
            <a:avLst>
              <a:gd name="adj1" fmla="val 43023"/>
              <a:gd name="adj2" fmla="val 50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Arrow: Right 54"/>
          <p:cNvSpPr/>
          <p:nvPr/>
        </p:nvSpPr>
        <p:spPr>
          <a:xfrm>
            <a:off x="5334512" y="2644775"/>
            <a:ext cx="490727" cy="35650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5624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dirty="0"/>
          </a:p>
        </p:txBody>
      </p:sp>
      <p:grpSp>
        <p:nvGrpSpPr>
          <p:cNvPr id="7" name="Group 4"/>
          <p:cNvGrpSpPr>
            <a:grpSpLocks noChangeAspect="1"/>
          </p:cNvGrpSpPr>
          <p:nvPr/>
        </p:nvGrpSpPr>
        <p:grpSpPr bwMode="auto">
          <a:xfrm>
            <a:off x="2673350" y="1825625"/>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322"/>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322"/>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31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46"/>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46"/>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45"/>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41"/>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41"/>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38"/>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75"/>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75"/>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73"/>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75"/>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75"/>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73"/>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41"/>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41"/>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38"/>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6" name="Arrow: Left 5"/>
          <p:cNvSpPr/>
          <p:nvPr/>
        </p:nvSpPr>
        <p:spPr>
          <a:xfrm>
            <a:off x="4988833" y="1691255"/>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1434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dirty="0"/>
          </a:p>
        </p:txBody>
      </p:sp>
      <p:grpSp>
        <p:nvGrpSpPr>
          <p:cNvPr id="7" name="Group 4"/>
          <p:cNvGrpSpPr>
            <a:grpSpLocks noChangeAspect="1"/>
          </p:cNvGrpSpPr>
          <p:nvPr/>
        </p:nvGrpSpPr>
        <p:grpSpPr bwMode="auto">
          <a:xfrm>
            <a:off x="2679700" y="1825625"/>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285"/>
              <a:ext cx="446"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285"/>
              <a:ext cx="446"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283"/>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09"/>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09"/>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07"/>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05"/>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05"/>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02"/>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39"/>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39"/>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36"/>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39"/>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39"/>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36"/>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05"/>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05"/>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02"/>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sp>
          <p:nvSpPr>
            <p:cNvPr id="52" name="Rectangle 48"/>
            <p:cNvSpPr>
              <a:spLocks noChangeArrowheads="1"/>
            </p:cNvSpPr>
            <p:nvPr/>
          </p:nvSpPr>
          <p:spPr bwMode="auto">
            <a:xfrm>
              <a:off x="4576" y="1931"/>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Rectangle 49"/>
            <p:cNvSpPr>
              <a:spLocks noChangeArrowheads="1"/>
            </p:cNvSpPr>
            <p:nvPr/>
          </p:nvSpPr>
          <p:spPr bwMode="auto">
            <a:xfrm>
              <a:off x="4576" y="1931"/>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4" name="Rectangle 50"/>
            <p:cNvSpPr>
              <a:spLocks noChangeArrowheads="1"/>
            </p:cNvSpPr>
            <p:nvPr/>
          </p:nvSpPr>
          <p:spPr bwMode="auto">
            <a:xfrm>
              <a:off x="4625" y="192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55" name="Rectangle 51"/>
            <p:cNvSpPr>
              <a:spLocks noChangeArrowheads="1"/>
            </p:cNvSpPr>
            <p:nvPr/>
          </p:nvSpPr>
          <p:spPr bwMode="auto">
            <a:xfrm>
              <a:off x="2659" y="3257"/>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6" name="Rectangle 52"/>
            <p:cNvSpPr>
              <a:spLocks noChangeArrowheads="1"/>
            </p:cNvSpPr>
            <p:nvPr/>
          </p:nvSpPr>
          <p:spPr bwMode="auto">
            <a:xfrm>
              <a:off x="2659" y="3257"/>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7" name="Rectangle 53"/>
            <p:cNvSpPr>
              <a:spLocks noChangeArrowheads="1"/>
            </p:cNvSpPr>
            <p:nvPr/>
          </p:nvSpPr>
          <p:spPr bwMode="auto">
            <a:xfrm>
              <a:off x="2727" y="3256"/>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58" name="Rectangle 54"/>
            <p:cNvSpPr>
              <a:spLocks noChangeArrowheads="1"/>
            </p:cNvSpPr>
            <p:nvPr/>
          </p:nvSpPr>
          <p:spPr bwMode="auto">
            <a:xfrm>
              <a:off x="4576" y="3257"/>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Rectangle 55"/>
            <p:cNvSpPr>
              <a:spLocks noChangeArrowheads="1"/>
            </p:cNvSpPr>
            <p:nvPr/>
          </p:nvSpPr>
          <p:spPr bwMode="auto">
            <a:xfrm>
              <a:off x="4576" y="3257"/>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56"/>
            <p:cNvSpPr>
              <a:spLocks noChangeArrowheads="1"/>
            </p:cNvSpPr>
            <p:nvPr/>
          </p:nvSpPr>
          <p:spPr bwMode="auto">
            <a:xfrm>
              <a:off x="4659" y="3256"/>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61" name="Rectangle 57"/>
            <p:cNvSpPr>
              <a:spLocks noChangeArrowheads="1"/>
            </p:cNvSpPr>
            <p:nvPr/>
          </p:nvSpPr>
          <p:spPr bwMode="auto">
            <a:xfrm>
              <a:off x="3608" y="3634"/>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2" name="Rectangle 58"/>
            <p:cNvSpPr>
              <a:spLocks noChangeArrowheads="1"/>
            </p:cNvSpPr>
            <p:nvPr/>
          </p:nvSpPr>
          <p:spPr bwMode="auto">
            <a:xfrm>
              <a:off x="3608" y="3634"/>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3" name="Rectangle 59"/>
            <p:cNvSpPr>
              <a:spLocks noChangeArrowheads="1"/>
            </p:cNvSpPr>
            <p:nvPr/>
          </p:nvSpPr>
          <p:spPr bwMode="auto">
            <a:xfrm>
              <a:off x="3708" y="3631"/>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64" name="Rectangle 60"/>
            <p:cNvSpPr>
              <a:spLocks noChangeArrowheads="1"/>
            </p:cNvSpPr>
            <p:nvPr/>
          </p:nvSpPr>
          <p:spPr bwMode="auto">
            <a:xfrm>
              <a:off x="2659" y="1931"/>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5" name="Rectangle 61"/>
            <p:cNvSpPr>
              <a:spLocks noChangeArrowheads="1"/>
            </p:cNvSpPr>
            <p:nvPr/>
          </p:nvSpPr>
          <p:spPr bwMode="auto">
            <a:xfrm>
              <a:off x="2659" y="1931"/>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6" name="Rectangle 62"/>
            <p:cNvSpPr>
              <a:spLocks noChangeArrowheads="1"/>
            </p:cNvSpPr>
            <p:nvPr/>
          </p:nvSpPr>
          <p:spPr bwMode="auto">
            <a:xfrm>
              <a:off x="2788" y="1929"/>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67" name="Rectangle 63"/>
            <p:cNvSpPr>
              <a:spLocks noChangeArrowheads="1"/>
            </p:cNvSpPr>
            <p:nvPr/>
          </p:nvSpPr>
          <p:spPr bwMode="auto">
            <a:xfrm>
              <a:off x="3608" y="1398"/>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Rectangle 64"/>
            <p:cNvSpPr>
              <a:spLocks noChangeArrowheads="1"/>
            </p:cNvSpPr>
            <p:nvPr/>
          </p:nvSpPr>
          <p:spPr bwMode="auto">
            <a:xfrm>
              <a:off x="3608" y="1398"/>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Rectangle 65"/>
            <p:cNvSpPr>
              <a:spLocks noChangeArrowheads="1"/>
            </p:cNvSpPr>
            <p:nvPr/>
          </p:nvSpPr>
          <p:spPr bwMode="auto">
            <a:xfrm>
              <a:off x="3676" y="1396"/>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70" name="Arrow: Left 69"/>
          <p:cNvSpPr/>
          <p:nvPr/>
        </p:nvSpPr>
        <p:spPr>
          <a:xfrm>
            <a:off x="6534602" y="2621178"/>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Arrow: Left 71"/>
          <p:cNvSpPr/>
          <p:nvPr/>
        </p:nvSpPr>
        <p:spPr>
          <a:xfrm>
            <a:off x="4982027" y="1706911"/>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460858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641</Words>
  <Application>Microsoft Office PowerPoint</Application>
  <PresentationFormat>On-screen Show (4:3)</PresentationFormat>
  <Paragraphs>223</Paragraphs>
  <Slides>24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Performance modelling of skewed demand in complex systems</vt:lpstr>
      <vt:lpstr>Introduction</vt:lpstr>
      <vt:lpstr>Motivation</vt:lpstr>
      <vt:lpstr>Outline</vt:lpstr>
      <vt:lpstr>Background Information</vt:lpstr>
      <vt:lpstr>Technologies</vt:lpstr>
      <vt:lpstr>Middleware</vt:lpstr>
      <vt:lpstr>Distributed Databases</vt:lpstr>
      <vt:lpstr>Distributed Databases</vt:lpstr>
      <vt:lpstr>Microservices</vt:lpstr>
      <vt:lpstr>Modelling</vt:lpstr>
      <vt:lpstr>Modelling</vt:lpstr>
      <vt:lpstr>Methods</vt:lpstr>
      <vt:lpstr>Systems</vt:lpstr>
      <vt:lpstr>Systems</vt:lpstr>
      <vt:lpstr>Systems</vt:lpstr>
      <vt:lpstr>System Model</vt:lpstr>
      <vt:lpstr>Model Experimental Results</vt:lpstr>
      <vt:lpstr>Testing</vt:lpstr>
      <vt:lpstr>Testing</vt:lpstr>
      <vt:lpstr>Results</vt:lpstr>
      <vt:lpstr>Conclusions</vt:lpstr>
      <vt:lpstr>Summary</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2017-03-14T20:47:16Z</dcterms:created>
  <dcterms:modified xsi:type="dcterms:W3CDTF">2017-07-30T08:48:47Z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