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24" r:id="rId2"/>
  </p:sldMasterIdLst>
  <p:notesMasterIdLst>
    <p:notesMasterId r:id="rId27"/>
  </p:notesMasterIdLst>
  <p:handoutMasterIdLst>
    <p:handoutMasterId r:id="rId28"/>
  </p:handoutMasterIdLst>
  <p:sldIdLst>
    <p:sldId id="257" r:id="rId3"/>
    <p:sldId id="258" r:id="rId4"/>
    <p:sldId id="271" r:id="rId5"/>
    <p:sldId id="259" r:id="rId6"/>
    <p:sldId id="260" r:id="rId7"/>
    <p:sldId id="275" r:id="rId8"/>
    <p:sldId id="274" r:id="rId9"/>
    <p:sldId id="262" r:id="rId10"/>
    <p:sldId id="263" r:id="rId11"/>
    <p:sldId id="265" r:id="rId12"/>
    <p:sldId id="287" r:id="rId13"/>
    <p:sldId id="286" r:id="rId14"/>
    <p:sldId id="283" r:id="rId15"/>
    <p:sldId id="277" r:id="rId16"/>
    <p:sldId id="282" r:id="rId17"/>
    <p:sldId id="284" r:id="rId18"/>
    <p:sldId id="266" r:id="rId19"/>
    <p:sldId id="280" r:id="rId20"/>
    <p:sldId id="281" r:id="rId21"/>
    <p:sldId id="279" r:id="rId22"/>
    <p:sldId id="276" r:id="rId23"/>
    <p:sldId id="285" r:id="rId24"/>
    <p:sldId id="278" r:id="rId25"/>
    <p:sldId id="270" r:id="rId26"/>
  </p:sldIdLst>
  <p:sldSz cx="9144000" cy="6858000" type="screen4x3"/>
  <p:notesSz cx="10233025" cy="7102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5472"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8" autoAdjust="0"/>
    <p:restoredTop sz="79483" autoAdjust="0"/>
  </p:normalViewPr>
  <p:slideViewPr>
    <p:cSldViewPr snapToGrid="0">
      <p:cViewPr varScale="1">
        <p:scale>
          <a:sx n="99" d="100"/>
          <a:sy n="99" d="100"/>
        </p:scale>
        <p:origin x="1854" y="84"/>
      </p:cViewPr>
      <p:guideLst>
        <p:guide orient="horz" pos="2160"/>
        <p:guide pos="2880"/>
        <p:guide pos="5472"/>
        <p:guide orient="horz" pos="4128"/>
      </p:guideLst>
    </p:cSldViewPr>
  </p:slideViewPr>
  <p:notesTextViewPr>
    <p:cViewPr>
      <p:scale>
        <a:sx n="3" d="2"/>
        <a:sy n="3" d="2"/>
      </p:scale>
      <p:origin x="0" y="0"/>
    </p:cViewPr>
  </p:notesTextViewPr>
  <p:notesViewPr>
    <p:cSldViewPr snapToGrid="0" showGuides="1">
      <p:cViewPr varScale="1">
        <p:scale>
          <a:sx n="87" d="100"/>
          <a:sy n="87" d="100"/>
        </p:scale>
        <p:origin x="1947"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DB node throughput (model)</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dbsrv1</c:v>
                </c:pt>
              </c:strCache>
            </c:strRef>
          </c:tx>
          <c:spPr>
            <a:solidFill>
              <a:schemeClr val="accent1"/>
            </a:solidFill>
            <a:ln>
              <a:noFill/>
            </a:ln>
            <a:effectLst/>
          </c:spPr>
          <c:invertIfNegative val="0"/>
          <c:cat>
            <c:numRef>
              <c:f>Sheet1!$A$2:$A$5</c:f>
              <c:numCache>
                <c:formatCode>General</c:formatCode>
                <c:ptCount val="4"/>
                <c:pt idx="0">
                  <c:v>1</c:v>
                </c:pt>
                <c:pt idx="1">
                  <c:v>4</c:v>
                </c:pt>
                <c:pt idx="2">
                  <c:v>7</c:v>
                </c:pt>
                <c:pt idx="3">
                  <c:v>10</c:v>
                </c:pt>
              </c:numCache>
            </c:numRef>
          </c:cat>
          <c:val>
            <c:numRef>
              <c:f>Sheet1!$B$2:$B$5</c:f>
              <c:numCache>
                <c:formatCode>General</c:formatCode>
                <c:ptCount val="4"/>
                <c:pt idx="0">
                  <c:v>1</c:v>
                </c:pt>
                <c:pt idx="1">
                  <c:v>2.38</c:v>
                </c:pt>
                <c:pt idx="2">
                  <c:v>3.72</c:v>
                </c:pt>
                <c:pt idx="3">
                  <c:v>4.5599999999999996</c:v>
                </c:pt>
              </c:numCache>
            </c:numRef>
          </c:val>
          <c:extLst>
            <c:ext xmlns:c16="http://schemas.microsoft.com/office/drawing/2014/chart" uri="{C3380CC4-5D6E-409C-BE32-E72D297353CC}">
              <c16:uniqueId val="{00000000-A8FF-4A83-9382-D7ECEFCD3931}"/>
            </c:ext>
          </c:extLst>
        </c:ser>
        <c:ser>
          <c:idx val="1"/>
          <c:order val="1"/>
          <c:tx>
            <c:strRef>
              <c:f>Sheet1!$C$1</c:f>
              <c:strCache>
                <c:ptCount val="1"/>
                <c:pt idx="0">
                  <c:v>dbsrv2</c:v>
                </c:pt>
              </c:strCache>
            </c:strRef>
          </c:tx>
          <c:spPr>
            <a:solidFill>
              <a:schemeClr val="accent2"/>
            </a:solidFill>
            <a:ln>
              <a:noFill/>
            </a:ln>
            <a:effectLst/>
          </c:spPr>
          <c:invertIfNegative val="0"/>
          <c:cat>
            <c:numRef>
              <c:f>Sheet1!$A$2:$A$5</c:f>
              <c:numCache>
                <c:formatCode>General</c:formatCode>
                <c:ptCount val="4"/>
                <c:pt idx="0">
                  <c:v>1</c:v>
                </c:pt>
                <c:pt idx="1">
                  <c:v>4</c:v>
                </c:pt>
                <c:pt idx="2">
                  <c:v>7</c:v>
                </c:pt>
                <c:pt idx="3">
                  <c:v>10</c:v>
                </c:pt>
              </c:numCache>
            </c:numRef>
          </c:cat>
          <c:val>
            <c:numRef>
              <c:f>Sheet1!$C$2:$C$5</c:f>
              <c:numCache>
                <c:formatCode>General</c:formatCode>
                <c:ptCount val="4"/>
                <c:pt idx="0">
                  <c:v>1</c:v>
                </c:pt>
                <c:pt idx="1">
                  <c:v>1.24</c:v>
                </c:pt>
                <c:pt idx="2">
                  <c:v>1.47</c:v>
                </c:pt>
                <c:pt idx="3">
                  <c:v>1.47</c:v>
                </c:pt>
              </c:numCache>
            </c:numRef>
          </c:val>
          <c:extLst>
            <c:ext xmlns:c16="http://schemas.microsoft.com/office/drawing/2014/chart" uri="{C3380CC4-5D6E-409C-BE32-E72D297353CC}">
              <c16:uniqueId val="{00000001-A8FF-4A83-9382-D7ECEFCD3931}"/>
            </c:ext>
          </c:extLst>
        </c:ser>
        <c:ser>
          <c:idx val="2"/>
          <c:order val="2"/>
          <c:tx>
            <c:strRef>
              <c:f>Sheet1!$D$1</c:f>
              <c:strCache>
                <c:ptCount val="1"/>
                <c:pt idx="0">
                  <c:v>dbsrv3</c:v>
                </c:pt>
              </c:strCache>
            </c:strRef>
          </c:tx>
          <c:spPr>
            <a:solidFill>
              <a:schemeClr val="accent3"/>
            </a:solidFill>
            <a:ln>
              <a:noFill/>
            </a:ln>
            <a:effectLst/>
          </c:spPr>
          <c:invertIfNegative val="0"/>
          <c:cat>
            <c:numRef>
              <c:f>Sheet1!$A$2:$A$5</c:f>
              <c:numCache>
                <c:formatCode>General</c:formatCode>
                <c:ptCount val="4"/>
                <c:pt idx="0">
                  <c:v>1</c:v>
                </c:pt>
                <c:pt idx="1">
                  <c:v>4</c:v>
                </c:pt>
                <c:pt idx="2">
                  <c:v>7</c:v>
                </c:pt>
                <c:pt idx="3">
                  <c:v>10</c:v>
                </c:pt>
              </c:numCache>
            </c:numRef>
          </c:cat>
          <c:val>
            <c:numRef>
              <c:f>Sheet1!$D$2:$D$5</c:f>
              <c:numCache>
                <c:formatCode>General</c:formatCode>
                <c:ptCount val="4"/>
                <c:pt idx="0">
                  <c:v>1</c:v>
                </c:pt>
                <c:pt idx="1">
                  <c:v>2.38</c:v>
                </c:pt>
                <c:pt idx="2">
                  <c:v>3.72</c:v>
                </c:pt>
                <c:pt idx="3">
                  <c:v>4.5599999999999996</c:v>
                </c:pt>
              </c:numCache>
            </c:numRef>
          </c:val>
          <c:extLst>
            <c:ext xmlns:c16="http://schemas.microsoft.com/office/drawing/2014/chart" uri="{C3380CC4-5D6E-409C-BE32-E72D297353CC}">
              <c16:uniqueId val="{00000002-A8FF-4A83-9382-D7ECEFCD3931}"/>
            </c:ext>
          </c:extLst>
        </c:ser>
        <c:dLbls>
          <c:showLegendKey val="0"/>
          <c:showVal val="0"/>
          <c:showCatName val="0"/>
          <c:showSerName val="0"/>
          <c:showPercent val="0"/>
          <c:showBubbleSize val="0"/>
        </c:dLbls>
        <c:gapWidth val="219"/>
        <c:overlap val="-27"/>
        <c:axId val="543484544"/>
        <c:axId val="543489136"/>
      </c:barChart>
      <c:catAx>
        <c:axId val="543484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3489136"/>
        <c:crosses val="autoZero"/>
        <c:auto val="1"/>
        <c:lblAlgn val="ctr"/>
        <c:lblOffset val="100"/>
        <c:noMultiLvlLbl val="0"/>
      </c:catAx>
      <c:valAx>
        <c:axId val="543489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3484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1800" b="0" i="0" baseline="0" dirty="0">
                <a:effectLst/>
              </a:rPr>
              <a:t>DB node throughput (built)</a:t>
            </a:r>
            <a:endParaRPr lang="en-GB"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dbsrv1</c:v>
                </c:pt>
              </c:strCache>
            </c:strRef>
          </c:tx>
          <c:spPr>
            <a:solidFill>
              <a:schemeClr val="accent1"/>
            </a:solidFill>
            <a:ln>
              <a:noFill/>
            </a:ln>
            <a:effectLst/>
          </c:spPr>
          <c:invertIfNegative val="0"/>
          <c:cat>
            <c:numRef>
              <c:f>Sheet1!$A$2:$A$5</c:f>
              <c:numCache>
                <c:formatCode>General</c:formatCode>
                <c:ptCount val="4"/>
                <c:pt idx="0">
                  <c:v>1</c:v>
                </c:pt>
                <c:pt idx="1">
                  <c:v>4</c:v>
                </c:pt>
                <c:pt idx="2">
                  <c:v>7</c:v>
                </c:pt>
                <c:pt idx="3">
                  <c:v>10</c:v>
                </c:pt>
              </c:numCache>
            </c:numRef>
          </c:cat>
          <c:val>
            <c:numRef>
              <c:f>Sheet1!$B$2:$B$5</c:f>
              <c:numCache>
                <c:formatCode>General</c:formatCode>
                <c:ptCount val="4"/>
                <c:pt idx="0">
                  <c:v>0.91506666666666658</c:v>
                </c:pt>
                <c:pt idx="1">
                  <c:v>1.2982</c:v>
                </c:pt>
                <c:pt idx="2">
                  <c:v>1.1725333333333332</c:v>
                </c:pt>
                <c:pt idx="3">
                  <c:v>1.1374000000000002</c:v>
                </c:pt>
              </c:numCache>
            </c:numRef>
          </c:val>
          <c:extLst>
            <c:ext xmlns:c16="http://schemas.microsoft.com/office/drawing/2014/chart" uri="{C3380CC4-5D6E-409C-BE32-E72D297353CC}">
              <c16:uniqueId val="{00000000-76C2-4881-AECB-B20A2EF72AFC}"/>
            </c:ext>
          </c:extLst>
        </c:ser>
        <c:ser>
          <c:idx val="1"/>
          <c:order val="1"/>
          <c:tx>
            <c:strRef>
              <c:f>Sheet1!$C$1</c:f>
              <c:strCache>
                <c:ptCount val="1"/>
                <c:pt idx="0">
                  <c:v>dbsrv2</c:v>
                </c:pt>
              </c:strCache>
            </c:strRef>
          </c:tx>
          <c:spPr>
            <a:solidFill>
              <a:schemeClr val="accent2"/>
            </a:solidFill>
            <a:ln>
              <a:noFill/>
            </a:ln>
            <a:effectLst/>
          </c:spPr>
          <c:invertIfNegative val="0"/>
          <c:cat>
            <c:numRef>
              <c:f>Sheet1!$A$2:$A$5</c:f>
              <c:numCache>
                <c:formatCode>General</c:formatCode>
                <c:ptCount val="4"/>
                <c:pt idx="0">
                  <c:v>1</c:v>
                </c:pt>
                <c:pt idx="1">
                  <c:v>4</c:v>
                </c:pt>
                <c:pt idx="2">
                  <c:v>7</c:v>
                </c:pt>
                <c:pt idx="3">
                  <c:v>10</c:v>
                </c:pt>
              </c:numCache>
            </c:numRef>
          </c:cat>
          <c:val>
            <c:numRef>
              <c:f>Sheet1!$C$2:$C$5</c:f>
              <c:numCache>
                <c:formatCode>General</c:formatCode>
                <c:ptCount val="4"/>
                <c:pt idx="0">
                  <c:v>1.1172000000000002</c:v>
                </c:pt>
                <c:pt idx="1">
                  <c:v>1.2331999999999999</c:v>
                </c:pt>
                <c:pt idx="2">
                  <c:v>0.94899999999999995</c:v>
                </c:pt>
                <c:pt idx="3">
                  <c:v>0.59093333333333331</c:v>
                </c:pt>
              </c:numCache>
            </c:numRef>
          </c:val>
          <c:extLst>
            <c:ext xmlns:c16="http://schemas.microsoft.com/office/drawing/2014/chart" uri="{C3380CC4-5D6E-409C-BE32-E72D297353CC}">
              <c16:uniqueId val="{00000001-76C2-4881-AECB-B20A2EF72AFC}"/>
            </c:ext>
          </c:extLst>
        </c:ser>
        <c:ser>
          <c:idx val="2"/>
          <c:order val="2"/>
          <c:tx>
            <c:strRef>
              <c:f>Sheet1!$D$1</c:f>
              <c:strCache>
                <c:ptCount val="1"/>
                <c:pt idx="0">
                  <c:v>dbsrv3</c:v>
                </c:pt>
              </c:strCache>
            </c:strRef>
          </c:tx>
          <c:spPr>
            <a:solidFill>
              <a:schemeClr val="accent3"/>
            </a:solidFill>
            <a:ln>
              <a:noFill/>
            </a:ln>
            <a:effectLst/>
          </c:spPr>
          <c:invertIfNegative val="0"/>
          <c:cat>
            <c:numRef>
              <c:f>Sheet1!$A$2:$A$5</c:f>
              <c:numCache>
                <c:formatCode>General</c:formatCode>
                <c:ptCount val="4"/>
                <c:pt idx="0">
                  <c:v>1</c:v>
                </c:pt>
                <c:pt idx="1">
                  <c:v>4</c:v>
                </c:pt>
                <c:pt idx="2">
                  <c:v>7</c:v>
                </c:pt>
                <c:pt idx="3">
                  <c:v>10</c:v>
                </c:pt>
              </c:numCache>
            </c:numRef>
          </c:cat>
          <c:val>
            <c:numRef>
              <c:f>Sheet1!$D$2:$D$5</c:f>
              <c:numCache>
                <c:formatCode>General</c:formatCode>
                <c:ptCount val="4"/>
                <c:pt idx="0">
                  <c:v>1.0066666666666666</c:v>
                </c:pt>
                <c:pt idx="1">
                  <c:v>2.0105999999999997</c:v>
                </c:pt>
                <c:pt idx="2">
                  <c:v>2.1804666666666668</c:v>
                </c:pt>
                <c:pt idx="3">
                  <c:v>2.2748666666666666</c:v>
                </c:pt>
              </c:numCache>
            </c:numRef>
          </c:val>
          <c:extLst>
            <c:ext xmlns:c16="http://schemas.microsoft.com/office/drawing/2014/chart" uri="{C3380CC4-5D6E-409C-BE32-E72D297353CC}">
              <c16:uniqueId val="{00000002-76C2-4881-AECB-B20A2EF72AFC}"/>
            </c:ext>
          </c:extLst>
        </c:ser>
        <c:dLbls>
          <c:showLegendKey val="0"/>
          <c:showVal val="0"/>
          <c:showCatName val="0"/>
          <c:showSerName val="0"/>
          <c:showPercent val="0"/>
          <c:showBubbleSize val="0"/>
        </c:dLbls>
        <c:gapWidth val="219"/>
        <c:overlap val="-27"/>
        <c:axId val="402122144"/>
        <c:axId val="402123128"/>
      </c:barChart>
      <c:catAx>
        <c:axId val="402122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2123128"/>
        <c:crosses val="autoZero"/>
        <c:auto val="1"/>
        <c:lblAlgn val="ctr"/>
        <c:lblOffset val="100"/>
        <c:noMultiLvlLbl val="0"/>
      </c:catAx>
      <c:valAx>
        <c:axId val="402123128"/>
        <c:scaling>
          <c:orientation val="minMax"/>
          <c:max val="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2122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434311" cy="356357"/>
          </a:xfrm>
          <a:prstGeom prst="rect">
            <a:avLst/>
          </a:prstGeom>
        </p:spPr>
        <p:txBody>
          <a:bodyPr vert="horz" lIns="99057" tIns="49528" rIns="99057" bIns="49528" rtlCol="0"/>
          <a:lstStyle>
            <a:lvl1pPr algn="l">
              <a:defRPr sz="1300"/>
            </a:lvl1pPr>
          </a:lstStyle>
          <a:p>
            <a:r>
              <a:rPr lang="en-GB"/>
              <a:t>Investigating Cloud Technologies to Maximise Availability of Oversubscribed Resources</a:t>
            </a:r>
            <a:endParaRPr lang="en-US" dirty="0"/>
          </a:p>
        </p:txBody>
      </p:sp>
      <p:sp>
        <p:nvSpPr>
          <p:cNvPr id="3" name="Date Placeholder 2"/>
          <p:cNvSpPr>
            <a:spLocks noGrp="1"/>
          </p:cNvSpPr>
          <p:nvPr>
            <p:ph type="dt" sz="quarter" idx="1"/>
          </p:nvPr>
        </p:nvSpPr>
        <p:spPr>
          <a:xfrm>
            <a:off x="5796348" y="1"/>
            <a:ext cx="4434311" cy="356357"/>
          </a:xfrm>
          <a:prstGeom prst="rect">
            <a:avLst/>
          </a:prstGeom>
        </p:spPr>
        <p:txBody>
          <a:bodyPr vert="horz" lIns="99057" tIns="49528" rIns="99057" bIns="49528" rtlCol="0"/>
          <a:lstStyle>
            <a:lvl1pPr algn="r">
              <a:defRPr sz="1300"/>
            </a:lvl1pPr>
          </a:lstStyle>
          <a:p>
            <a:fld id="{68796EA6-6F25-4F19-87BA-7ADCC16DAEFF}" type="datetimeFigureOut">
              <a:rPr lang="en-US" smtClean="0"/>
              <a:t>8/4/2017</a:t>
            </a:fld>
            <a:endParaRPr lang="en-US" dirty="0"/>
          </a:p>
        </p:txBody>
      </p:sp>
      <p:sp>
        <p:nvSpPr>
          <p:cNvPr id="4" name="Footer Placeholder 3"/>
          <p:cNvSpPr>
            <a:spLocks noGrp="1"/>
          </p:cNvSpPr>
          <p:nvPr>
            <p:ph type="ftr" sz="quarter" idx="2"/>
          </p:nvPr>
        </p:nvSpPr>
        <p:spPr>
          <a:xfrm>
            <a:off x="2" y="6746119"/>
            <a:ext cx="4434311" cy="356356"/>
          </a:xfrm>
          <a:prstGeom prst="rect">
            <a:avLst/>
          </a:prstGeom>
        </p:spPr>
        <p:txBody>
          <a:bodyPr vert="horz" lIns="99057" tIns="49528" rIns="99057" bIns="49528" rtlCol="0" anchor="b"/>
          <a:lstStyle>
            <a:lvl1pPr algn="l">
              <a:defRPr sz="1300"/>
            </a:lvl1pPr>
          </a:lstStyle>
          <a:p>
            <a:endParaRPr lang="en-US" dirty="0"/>
          </a:p>
        </p:txBody>
      </p:sp>
      <p:sp>
        <p:nvSpPr>
          <p:cNvPr id="5" name="Slide Number Placeholder 4"/>
          <p:cNvSpPr>
            <a:spLocks noGrp="1"/>
          </p:cNvSpPr>
          <p:nvPr>
            <p:ph type="sldNum" sz="quarter" idx="3"/>
          </p:nvPr>
        </p:nvSpPr>
        <p:spPr>
          <a:xfrm>
            <a:off x="5796348" y="6746119"/>
            <a:ext cx="4434311" cy="356356"/>
          </a:xfrm>
          <a:prstGeom prst="rect">
            <a:avLst/>
          </a:prstGeom>
        </p:spPr>
        <p:txBody>
          <a:bodyPr vert="horz" lIns="99057" tIns="49528" rIns="99057" bIns="49528" rtlCol="0" anchor="b"/>
          <a:lstStyle>
            <a:lvl1pPr algn="r">
              <a:defRPr sz="13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434311" cy="356357"/>
          </a:xfrm>
          <a:prstGeom prst="rect">
            <a:avLst/>
          </a:prstGeom>
        </p:spPr>
        <p:txBody>
          <a:bodyPr vert="horz" lIns="99057" tIns="49528" rIns="99057" bIns="49528" rtlCol="0"/>
          <a:lstStyle>
            <a:lvl1pPr algn="l">
              <a:defRPr sz="1300"/>
            </a:lvl1pPr>
          </a:lstStyle>
          <a:p>
            <a:r>
              <a:rPr lang="en-GB" dirty="0"/>
              <a:t>Performance modelling of skewed demand in complex systems</a:t>
            </a:r>
            <a:endParaRPr lang="en-US" dirty="0"/>
          </a:p>
        </p:txBody>
      </p:sp>
      <p:sp>
        <p:nvSpPr>
          <p:cNvPr id="3" name="Date Placeholder 2"/>
          <p:cNvSpPr>
            <a:spLocks noGrp="1"/>
          </p:cNvSpPr>
          <p:nvPr>
            <p:ph type="dt" idx="1"/>
          </p:nvPr>
        </p:nvSpPr>
        <p:spPr>
          <a:xfrm>
            <a:off x="5796348" y="1"/>
            <a:ext cx="4434311" cy="356357"/>
          </a:xfrm>
          <a:prstGeom prst="rect">
            <a:avLst/>
          </a:prstGeom>
        </p:spPr>
        <p:txBody>
          <a:bodyPr vert="horz" lIns="99057" tIns="49528" rIns="99057" bIns="49528" rtlCol="0"/>
          <a:lstStyle>
            <a:lvl1pPr algn="r">
              <a:defRPr sz="1300"/>
            </a:lvl1pPr>
          </a:lstStyle>
          <a:p>
            <a:fld id="{C39C172E-A8B5-46F6-B05C-DFA3E2E0F207}" type="datetimeFigureOut">
              <a:rPr lang="en-US" smtClean="0"/>
              <a:t>8/4/2017</a:t>
            </a:fld>
            <a:endParaRPr lang="en-US" dirty="0"/>
          </a:p>
        </p:txBody>
      </p:sp>
      <p:sp>
        <p:nvSpPr>
          <p:cNvPr id="4" name="Slide Image Placeholder 3"/>
          <p:cNvSpPr>
            <a:spLocks noGrp="1" noRot="1" noChangeAspect="1"/>
          </p:cNvSpPr>
          <p:nvPr>
            <p:ph type="sldImg" idx="2"/>
          </p:nvPr>
        </p:nvSpPr>
        <p:spPr>
          <a:xfrm>
            <a:off x="3517900" y="887413"/>
            <a:ext cx="3197225" cy="2397125"/>
          </a:xfrm>
          <a:prstGeom prst="rect">
            <a:avLst/>
          </a:prstGeom>
          <a:noFill/>
          <a:ln w="12700">
            <a:solidFill>
              <a:prstClr val="black"/>
            </a:solidFill>
          </a:ln>
        </p:spPr>
        <p:txBody>
          <a:bodyPr vert="horz" lIns="99057" tIns="49528" rIns="99057" bIns="49528" rtlCol="0" anchor="ctr"/>
          <a:lstStyle/>
          <a:p>
            <a:endParaRPr lang="en-US" dirty="0"/>
          </a:p>
        </p:txBody>
      </p:sp>
      <p:sp>
        <p:nvSpPr>
          <p:cNvPr id="5" name="Notes Placeholder 4"/>
          <p:cNvSpPr>
            <a:spLocks noGrp="1"/>
          </p:cNvSpPr>
          <p:nvPr>
            <p:ph type="body" sz="quarter" idx="3"/>
          </p:nvPr>
        </p:nvSpPr>
        <p:spPr>
          <a:xfrm>
            <a:off x="1023303" y="3418066"/>
            <a:ext cx="8186420" cy="2796600"/>
          </a:xfrm>
          <a:prstGeom prst="rect">
            <a:avLst/>
          </a:prstGeom>
        </p:spPr>
        <p:txBody>
          <a:bodyPr vert="horz" lIns="99057" tIns="49528" rIns="99057" bIns="495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6746119"/>
            <a:ext cx="4434311" cy="356356"/>
          </a:xfrm>
          <a:prstGeom prst="rect">
            <a:avLst/>
          </a:prstGeom>
        </p:spPr>
        <p:txBody>
          <a:bodyPr vert="horz" lIns="99057" tIns="49528" rIns="99057" bIns="49528" rtlCol="0" anchor="b"/>
          <a:lstStyle>
            <a:lvl1pPr algn="l">
              <a:defRPr sz="1300"/>
            </a:lvl1pPr>
          </a:lstStyle>
          <a:p>
            <a:endParaRPr lang="en-US" dirty="0"/>
          </a:p>
        </p:txBody>
      </p:sp>
      <p:sp>
        <p:nvSpPr>
          <p:cNvPr id="7" name="Slide Number Placeholder 6"/>
          <p:cNvSpPr>
            <a:spLocks noGrp="1"/>
          </p:cNvSpPr>
          <p:nvPr>
            <p:ph type="sldNum" sz="quarter" idx="5"/>
          </p:nvPr>
        </p:nvSpPr>
        <p:spPr>
          <a:xfrm>
            <a:off x="5796348" y="6746119"/>
            <a:ext cx="4434311" cy="356356"/>
          </a:xfrm>
          <a:prstGeom prst="rect">
            <a:avLst/>
          </a:prstGeom>
        </p:spPr>
        <p:txBody>
          <a:bodyPr vert="horz" lIns="99057" tIns="49528" rIns="99057" bIns="49528" rtlCol="0" anchor="b"/>
          <a:lstStyle>
            <a:lvl1pPr algn="r">
              <a:defRPr sz="13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sz="1200" b="0" i="0" u="none" strike="noStrike" kern="1200" baseline="0" dirty="0">
                <a:solidFill>
                  <a:schemeClr val="tx1"/>
                </a:solidFill>
                <a:latin typeface="+mn-lt"/>
                <a:ea typeface="+mn-ea"/>
                <a:cs typeface="+mn-cs"/>
              </a:rPr>
              <a:t>Separate end-to-end services for handling </a:t>
            </a:r>
            <a:r>
              <a:rPr lang="en-GB" sz="1200" b="0" i="0" u="none" strike="noStrike" kern="1200" baseline="0" dirty="0">
                <a:solidFill>
                  <a:schemeClr val="tx1"/>
                </a:solidFill>
                <a:latin typeface="+mn-lt"/>
                <a:ea typeface="+mn-ea"/>
                <a:cs typeface="+mn-cs"/>
              </a:rPr>
              <a:t>athletics and cycling ticket requests. This is not a `natural' microservices implementation, which would be more likely to separate on operations e.g. searching, booking and returning tickets, but it is comparable to the distributed database models.</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The system has two separate databases, one for athletics tickets, one for cycling, and each has its own dedicated worker application.</a:t>
            </a:r>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17</a:t>
            </a:fld>
            <a:endParaRPr lang="en-US" dirty="0"/>
          </a:p>
        </p:txBody>
      </p:sp>
    </p:spTree>
    <p:extLst>
      <p:ext uri="{BB962C8B-B14F-4D97-AF65-F5344CB8AC3E}">
        <p14:creationId xmlns:p14="http://schemas.microsoft.com/office/powerpoint/2010/main" val="2661959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Results for queue and distributed DB with replication, model vs built system (built system results scaled down).  Model is on the left.  Cycling demand is at a constant rate of 1, the ratio is the ratio of </a:t>
            </a:r>
            <a:r>
              <a:rPr lang="en-GB" dirty="0" err="1"/>
              <a:t>athletics:cycling</a:t>
            </a:r>
            <a:r>
              <a:rPr lang="en-GB" dirty="0"/>
              <a:t> </a:t>
            </a:r>
            <a:r>
              <a:rPr lang="en-GB" i="1" dirty="0"/>
              <a:t>throughput</a:t>
            </a:r>
            <a:r>
              <a:rPr lang="en-GB" dirty="0"/>
              <a:t>.</a:t>
            </a:r>
          </a:p>
          <a:p>
            <a:endParaRPr lang="en-GB" dirty="0"/>
          </a:p>
          <a:p>
            <a:r>
              <a:rPr lang="en-GB" dirty="0"/>
              <a:t>Service rate of one data node is 5, model shows athletics demand shared between two nodes, built system shows much lower throughput.  Both show cycling throughput constrained in the ratio of </a:t>
            </a:r>
            <a:r>
              <a:rPr lang="en-GB" dirty="0" err="1"/>
              <a:t>athletics:cycling</a:t>
            </a:r>
            <a:r>
              <a:rPr lang="en-GB" dirty="0"/>
              <a:t> </a:t>
            </a:r>
            <a:r>
              <a:rPr lang="en-GB" i="1" dirty="0"/>
              <a:t>demand</a:t>
            </a:r>
            <a:r>
              <a:rPr lang="en-GB" dirty="0"/>
              <a:t> in the queue (slightly less so in the built system).</a:t>
            </a:r>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21</a:t>
            </a:fld>
            <a:endParaRPr lang="en-US" dirty="0"/>
          </a:p>
        </p:txBody>
      </p:sp>
    </p:spTree>
    <p:extLst>
      <p:ext uri="{BB962C8B-B14F-4D97-AF65-F5344CB8AC3E}">
        <p14:creationId xmlns:p14="http://schemas.microsoft.com/office/powerpoint/2010/main" val="1281237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shared queue model made successful predictions even though the model's queue size is much smaller than an actual Cloud service queue.</a:t>
            </a:r>
          </a:p>
          <a:p>
            <a:endParaRPr lang="en-GB" dirty="0"/>
          </a:p>
          <a:p>
            <a:r>
              <a:rPr lang="en-GB" dirty="0"/>
              <a:t>When using a distributed database with replication, there would also be throughput at the replica node, and that therefore the overall throughput of the skewed demand resource would be higher than for a distributed database without replication.</a:t>
            </a:r>
          </a:p>
          <a:p>
            <a:endParaRPr lang="en-GB" dirty="0"/>
          </a:p>
          <a:p>
            <a:r>
              <a:rPr lang="en-GB" dirty="0"/>
              <a:t>Built microservice showing VM co-residency issues?</a:t>
            </a:r>
          </a:p>
          <a:p>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23</a:t>
            </a:fld>
            <a:endParaRPr lang="en-US" dirty="0"/>
          </a:p>
        </p:txBody>
      </p:sp>
    </p:spTree>
    <p:extLst>
      <p:ext uri="{BB962C8B-B14F-4D97-AF65-F5344CB8AC3E}">
        <p14:creationId xmlns:p14="http://schemas.microsoft.com/office/powerpoint/2010/main" val="4260175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Improved Models </a:t>
            </a:r>
            <a:r>
              <a:rPr lang="en-GB" dirty="0"/>
              <a:t>– </a:t>
            </a:r>
            <a:r>
              <a:rPr lang="en-GB" sz="1200" b="0" i="0" u="none" strike="noStrike" kern="1200" baseline="0" dirty="0">
                <a:solidFill>
                  <a:schemeClr val="tx1"/>
                </a:solidFill>
                <a:latin typeface="+mn-lt"/>
                <a:ea typeface="+mn-ea"/>
                <a:cs typeface="+mn-cs"/>
              </a:rPr>
              <a:t>build on the abstract database model to exhibit the true behaviour more closely</a:t>
            </a:r>
            <a:endParaRPr lang="en-GB" dirty="0"/>
          </a:p>
          <a:p>
            <a:r>
              <a:rPr lang="en-GB" b="1" dirty="0"/>
              <a:t>System Experiments </a:t>
            </a:r>
            <a:r>
              <a:rPr lang="en-GB" dirty="0"/>
              <a:t>– database partitioning that shares demand, different queueing strategies</a:t>
            </a:r>
          </a:p>
          <a:p>
            <a:r>
              <a:rPr lang="en-GB" b="1" dirty="0"/>
              <a:t>Unknown Skewed Demand </a:t>
            </a:r>
            <a:r>
              <a:rPr lang="en-GB" dirty="0"/>
              <a:t>– use models to adapt to emerging skewed demand e.g. flash crowds in P2P networks</a:t>
            </a:r>
          </a:p>
          <a:p>
            <a:r>
              <a:rPr lang="en-GB" b="1" dirty="0"/>
              <a:t>New Models </a:t>
            </a:r>
            <a:r>
              <a:rPr lang="en-GB" dirty="0"/>
              <a:t>– publish/subscribe middleware, adapted for event streaming service for realistic microservices</a:t>
            </a:r>
          </a:p>
          <a:p>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24</a:t>
            </a:fld>
            <a:endParaRPr lang="en-US" dirty="0"/>
          </a:p>
        </p:txBody>
      </p:sp>
    </p:spTree>
    <p:extLst>
      <p:ext uri="{BB962C8B-B14F-4D97-AF65-F5344CB8AC3E}">
        <p14:creationId xmlns:p14="http://schemas.microsoft.com/office/powerpoint/2010/main" val="2261720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r>
              <a:rPr lang="en-US" dirty="0"/>
              <a:t>Real world examples of skewed demand</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2224978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Multi-sport event ticketing application using a distributed architecture. Users access the application with a web-based front end. Tickets are stored in one or more databases. In between the web servers and database are worker applications that service user requests, connected to the web servers by some middleware.</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It is assumed that there will be predictable skewed demand for athletics tickets, and a constant ‘normal’ demand for cycling etc.</a:t>
            </a: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6</a:t>
            </a:fld>
            <a:endParaRPr lang="en-US" dirty="0"/>
          </a:p>
        </p:txBody>
      </p:sp>
    </p:spTree>
    <p:extLst>
      <p:ext uri="{BB962C8B-B14F-4D97-AF65-F5344CB8AC3E}">
        <p14:creationId xmlns:p14="http://schemas.microsoft.com/office/powerpoint/2010/main" val="135387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7</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1239576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17900" y="887413"/>
            <a:ext cx="3197225" cy="239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9</a:t>
            </a:fld>
            <a:endParaRPr lang="en-US" dirty="0"/>
          </a:p>
        </p:txBody>
      </p:sp>
      <p:sp>
        <p:nvSpPr>
          <p:cNvPr id="5" name="Header Placeholder 4"/>
          <p:cNvSpPr>
            <a:spLocks noGrp="1"/>
          </p:cNvSpPr>
          <p:nvPr>
            <p:ph type="hdr" sz="quarter" idx="11"/>
          </p:nvPr>
        </p:nvSpPr>
        <p:spPr/>
        <p:txBody>
          <a:bodyPr/>
          <a:lstStyle/>
          <a:p>
            <a:r>
              <a:rPr lang="en-GB"/>
              <a:t>Investigating Cloud Technologies to Maximise Availability of Oversubscribed Resources</a:t>
            </a:r>
            <a:endParaRPr lang="en-US" dirty="0"/>
          </a:p>
        </p:txBody>
      </p:sp>
    </p:spTree>
    <p:extLst>
      <p:ext uri="{BB962C8B-B14F-4D97-AF65-F5344CB8AC3E}">
        <p14:creationId xmlns:p14="http://schemas.microsoft.com/office/powerpoint/2010/main" val="908655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Performance modelling of skewed demand in complex systems</a:t>
            </a:r>
            <a:endParaRPr lang="en-US" dirty="0"/>
          </a:p>
        </p:txBody>
      </p:sp>
      <p:sp>
        <p:nvSpPr>
          <p:cNvPr id="5" name="Slide Number Placeholder 4"/>
          <p:cNvSpPr>
            <a:spLocks noGrp="1"/>
          </p:cNvSpPr>
          <p:nvPr>
            <p:ph type="sldNum" sz="quarter" idx="11"/>
          </p:nvPr>
        </p:nvSpPr>
        <p:spPr/>
        <p:txBody>
          <a:bodyPr/>
          <a:lstStyle/>
          <a:p>
            <a:fld id="{32674CE4-FBD8-4481-AEFB-CA53E599A745}" type="slidenum">
              <a:rPr lang="en-US" smtClean="0"/>
              <a:t>15</a:t>
            </a:fld>
            <a:endParaRPr lang="en-US" dirty="0"/>
          </a:p>
        </p:txBody>
      </p:sp>
    </p:spTree>
    <p:extLst>
      <p:ext uri="{BB962C8B-B14F-4D97-AF65-F5344CB8AC3E}">
        <p14:creationId xmlns:p14="http://schemas.microsoft.com/office/powerpoint/2010/main" val="3009380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71C5EE-092C-40CC-8A8A-128E1348AF39}" type="datetime1">
              <a:rPr lang="en-US" smtClean="0"/>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600" b="1"/>
            </a:lvl1pPr>
          </a:lstStyle>
          <a:p>
            <a:fld id="{401CF334-2D5C-4859-84A6-CA7E6E43FAEB}"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86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E18C1-1C22-49DD-AE37-A1D9F3CCB5F1}" type="datetime1">
              <a:rPr lang="en-US" smtClean="0"/>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2309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DF756-D03C-423D-9D3E-8F13328AD938}" type="datetime1">
              <a:rPr lang="en-US" smtClean="0"/>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995714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800"/>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201C6E-E801-4622-ACD6-6D3E440B7E9F}" type="datetime1">
              <a:rPr lang="en-US" smtClean="0"/>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600" b="1"/>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434808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F383AC-3A9F-411E-AF64-24CC5B1A8A1F}" type="datetime1">
              <a:rPr lang="en-US" smtClean="0"/>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04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A021C6-25F7-4CF3-B4F3-58EBEF19DC1A}" type="datetime1">
              <a:rPr lang="en-US" smtClean="0"/>
              <a:t>8/4/2017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25157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A82020-1178-4CE4-8F48-86D145A92BCA}" type="datetime1">
              <a:rPr lang="en-US" smtClean="0"/>
              <a:t>8/4/2017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defRPr sz="1600" b="1"/>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676393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238CD5-84C8-40A8-8EA2-862B99E41D91}" type="datetime1">
              <a:rPr lang="en-US" smtClean="0"/>
              <a:t>8/4/2017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2434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03BAD6-DBDC-4F27-8685-DA52B784370A}" type="datetime1">
              <a:rPr lang="en-US" smtClean="0"/>
              <a:t>8/4/2017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145948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24C2B06-A0C8-47FA-B5E8-445597AE8F10}" type="datetime1">
              <a:rPr lang="en-US" smtClean="0"/>
              <a:t>8/4/2017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9077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AAE80D-0A75-4E48-9B5F-5067DB17136E}" type="datetime1">
              <a:rPr lang="en-US" smtClean="0"/>
              <a:t>8/4/2017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760523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C49DDC1-AA13-4819-AAC4-5A3AECEB23F0}" type="datetime1">
              <a:rPr lang="en-US" smtClean="0"/>
              <a:t>8/4/2017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01CF334-2D5C-4859-84A6-CA7E6E43FAEB}"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40910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800" dirty="0"/>
              <a:t>Performance modelling of skewed demand in complex systems</a:t>
            </a:r>
          </a:p>
        </p:txBody>
      </p:sp>
      <p:sp>
        <p:nvSpPr>
          <p:cNvPr id="3" name="Subtitle 2"/>
          <p:cNvSpPr>
            <a:spLocks noGrp="1"/>
          </p:cNvSpPr>
          <p:nvPr>
            <p:ph type="subTitle" idx="1"/>
          </p:nvPr>
        </p:nvSpPr>
        <p:spPr/>
        <p:txBody>
          <a:bodyPr>
            <a:normAutofit fontScale="62500" lnSpcReduction="20000"/>
          </a:bodyPr>
          <a:lstStyle/>
          <a:p>
            <a:r>
              <a:rPr lang="en-GB" dirty="0"/>
              <a:t>Stephen Shephard</a:t>
            </a:r>
          </a:p>
          <a:p>
            <a:r>
              <a:rPr lang="en-GB" dirty="0"/>
              <a:t>School of Computing Science, Newcastle University, Newcastle upon Tyne, NE1 7RU</a:t>
            </a:r>
          </a:p>
          <a:p>
            <a:r>
              <a:rPr lang="en-GB" dirty="0"/>
              <a:t>s.shephard2@newcastle.ac.uk</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a:t>
            </a:fld>
            <a:endParaRPr lang="en-US" dirty="0"/>
          </a:p>
        </p:txBody>
      </p:sp>
    </p:spTree>
    <p:extLst>
      <p:ext uri="{BB962C8B-B14F-4D97-AF65-F5344CB8AC3E}">
        <p14:creationId xmlns:p14="http://schemas.microsoft.com/office/powerpoint/2010/main" val="706305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Microservices</a:t>
            </a:r>
          </a:p>
        </p:txBody>
      </p:sp>
      <p:sp>
        <p:nvSpPr>
          <p:cNvPr id="4" name="Slide Number Placeholder 3"/>
          <p:cNvSpPr>
            <a:spLocks noGrp="1"/>
          </p:cNvSpPr>
          <p:nvPr>
            <p:ph type="sldNum" sz="quarter" idx="12"/>
          </p:nvPr>
        </p:nvSpPr>
        <p:spPr/>
        <p:txBody>
          <a:bodyPr/>
          <a:lstStyle/>
          <a:p>
            <a:fld id="{401CF334-2D5C-4859-84A6-CA7E6E43FAEB}" type="slidenum">
              <a:rPr lang="en-US" smtClean="0"/>
              <a:t>10</a:t>
            </a:fld>
            <a:endParaRPr lang="en-US" dirty="0"/>
          </a:p>
        </p:txBody>
      </p:sp>
      <p:grpSp>
        <p:nvGrpSpPr>
          <p:cNvPr id="7" name="Group 4"/>
          <p:cNvGrpSpPr>
            <a:grpSpLocks noChangeAspect="1"/>
          </p:cNvGrpSpPr>
          <p:nvPr/>
        </p:nvGrpSpPr>
        <p:grpSpPr bwMode="auto">
          <a:xfrm>
            <a:off x="719139" y="2551113"/>
            <a:ext cx="7705725" cy="2900362"/>
            <a:chOff x="1413" y="1607"/>
            <a:chExt cx="4854" cy="1827"/>
          </a:xfrm>
        </p:grpSpPr>
        <p:sp>
          <p:nvSpPr>
            <p:cNvPr id="8" name="AutoShape 3"/>
            <p:cNvSpPr>
              <a:spLocks noChangeAspect="1" noChangeArrowheads="1" noTextEdit="1"/>
            </p:cNvSpPr>
            <p:nvPr/>
          </p:nvSpPr>
          <p:spPr bwMode="auto">
            <a:xfrm>
              <a:off x="1413" y="1607"/>
              <a:ext cx="4854" cy="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Rectangle 5"/>
            <p:cNvSpPr>
              <a:spLocks noChangeArrowheads="1"/>
            </p:cNvSpPr>
            <p:nvPr/>
          </p:nvSpPr>
          <p:spPr bwMode="auto">
            <a:xfrm>
              <a:off x="1425" y="2331"/>
              <a:ext cx="703" cy="387"/>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Rectangle 6"/>
            <p:cNvSpPr>
              <a:spLocks noChangeArrowheads="1"/>
            </p:cNvSpPr>
            <p:nvPr/>
          </p:nvSpPr>
          <p:spPr bwMode="auto">
            <a:xfrm>
              <a:off x="1425" y="2331"/>
              <a:ext cx="703" cy="387"/>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 name="Rectangle 7"/>
            <p:cNvSpPr>
              <a:spLocks noChangeArrowheads="1"/>
            </p:cNvSpPr>
            <p:nvPr/>
          </p:nvSpPr>
          <p:spPr bwMode="auto">
            <a:xfrm>
              <a:off x="1537" y="2383"/>
              <a:ext cx="5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HTTP Load </a:t>
              </a:r>
              <a:endParaRPr lang="en-US" altLang="en-US" dirty="0"/>
            </a:p>
          </p:txBody>
        </p:sp>
        <p:sp>
          <p:nvSpPr>
            <p:cNvPr id="12" name="Rectangle 8"/>
            <p:cNvSpPr>
              <a:spLocks noChangeArrowheads="1"/>
            </p:cNvSpPr>
            <p:nvPr/>
          </p:nvSpPr>
          <p:spPr bwMode="auto">
            <a:xfrm>
              <a:off x="1581" y="2518"/>
              <a:ext cx="40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Balancer</a:t>
              </a:r>
              <a:endParaRPr lang="en-US" altLang="en-US" dirty="0"/>
            </a:p>
          </p:txBody>
        </p:sp>
        <p:sp>
          <p:nvSpPr>
            <p:cNvPr id="13" name="Rectangle 9"/>
            <p:cNvSpPr>
              <a:spLocks noChangeArrowheads="1"/>
            </p:cNvSpPr>
            <p:nvPr/>
          </p:nvSpPr>
          <p:spPr bwMode="auto">
            <a:xfrm>
              <a:off x="2332" y="1623"/>
              <a:ext cx="703" cy="388"/>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4" name="Rectangle 10"/>
            <p:cNvSpPr>
              <a:spLocks noChangeArrowheads="1"/>
            </p:cNvSpPr>
            <p:nvPr/>
          </p:nvSpPr>
          <p:spPr bwMode="auto">
            <a:xfrm>
              <a:off x="2332" y="1623"/>
              <a:ext cx="703" cy="388"/>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5" name="Rectangle 11"/>
            <p:cNvSpPr>
              <a:spLocks noChangeArrowheads="1"/>
            </p:cNvSpPr>
            <p:nvPr/>
          </p:nvSpPr>
          <p:spPr bwMode="auto">
            <a:xfrm>
              <a:off x="2376" y="1743"/>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1</a:t>
              </a:r>
              <a:endParaRPr lang="en-US" altLang="en-US" dirty="0"/>
            </a:p>
          </p:txBody>
        </p:sp>
        <p:sp>
          <p:nvSpPr>
            <p:cNvPr id="16" name="Rectangle 12"/>
            <p:cNvSpPr>
              <a:spLocks noChangeArrowheads="1"/>
            </p:cNvSpPr>
            <p:nvPr/>
          </p:nvSpPr>
          <p:spPr bwMode="auto">
            <a:xfrm>
              <a:off x="2332" y="2179"/>
              <a:ext cx="703" cy="387"/>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7" name="Rectangle 13"/>
            <p:cNvSpPr>
              <a:spLocks noChangeArrowheads="1"/>
            </p:cNvSpPr>
            <p:nvPr/>
          </p:nvSpPr>
          <p:spPr bwMode="auto">
            <a:xfrm>
              <a:off x="2332" y="2179"/>
              <a:ext cx="703" cy="387"/>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8" name="Rectangle 14"/>
            <p:cNvSpPr>
              <a:spLocks noChangeArrowheads="1"/>
            </p:cNvSpPr>
            <p:nvPr/>
          </p:nvSpPr>
          <p:spPr bwMode="auto">
            <a:xfrm>
              <a:off x="2376" y="2299"/>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2</a:t>
              </a:r>
              <a:endParaRPr lang="en-US" altLang="en-US" dirty="0"/>
            </a:p>
          </p:txBody>
        </p:sp>
        <p:sp>
          <p:nvSpPr>
            <p:cNvPr id="19" name="Rectangle 15"/>
            <p:cNvSpPr>
              <a:spLocks noChangeArrowheads="1"/>
            </p:cNvSpPr>
            <p:nvPr/>
          </p:nvSpPr>
          <p:spPr bwMode="auto">
            <a:xfrm>
              <a:off x="2332" y="3030"/>
              <a:ext cx="703" cy="388"/>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Rectangle 16"/>
            <p:cNvSpPr>
              <a:spLocks noChangeArrowheads="1"/>
            </p:cNvSpPr>
            <p:nvPr/>
          </p:nvSpPr>
          <p:spPr bwMode="auto">
            <a:xfrm>
              <a:off x="2332" y="3030"/>
              <a:ext cx="703" cy="388"/>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1" name="Rectangle 17"/>
            <p:cNvSpPr>
              <a:spLocks noChangeArrowheads="1"/>
            </p:cNvSpPr>
            <p:nvPr/>
          </p:nvSpPr>
          <p:spPr bwMode="auto">
            <a:xfrm>
              <a:off x="2420" y="3082"/>
              <a:ext cx="5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a:t>
              </a:r>
              <a:endParaRPr lang="en-US" altLang="en-US" dirty="0"/>
            </a:p>
          </p:txBody>
        </p:sp>
        <p:sp>
          <p:nvSpPr>
            <p:cNvPr id="22" name="Rectangle 18"/>
            <p:cNvSpPr>
              <a:spLocks noChangeArrowheads="1"/>
            </p:cNvSpPr>
            <p:nvPr/>
          </p:nvSpPr>
          <p:spPr bwMode="auto">
            <a:xfrm>
              <a:off x="2639" y="3218"/>
              <a:ext cx="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m</a:t>
              </a:r>
              <a:endParaRPr lang="en-US" altLang="en-US" dirty="0"/>
            </a:p>
          </p:txBody>
        </p:sp>
        <p:sp>
          <p:nvSpPr>
            <p:cNvPr id="23" name="Rectangle 19"/>
            <p:cNvSpPr>
              <a:spLocks noChangeArrowheads="1"/>
            </p:cNvSpPr>
            <p:nvPr/>
          </p:nvSpPr>
          <p:spPr bwMode="auto">
            <a:xfrm>
              <a:off x="2635" y="2714"/>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24" name="Rectangle 20"/>
            <p:cNvSpPr>
              <a:spLocks noChangeArrowheads="1"/>
            </p:cNvSpPr>
            <p:nvPr/>
          </p:nvSpPr>
          <p:spPr bwMode="auto">
            <a:xfrm>
              <a:off x="2332" y="1623"/>
              <a:ext cx="703" cy="388"/>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5" name="Rectangle 21"/>
            <p:cNvSpPr>
              <a:spLocks noChangeArrowheads="1"/>
            </p:cNvSpPr>
            <p:nvPr/>
          </p:nvSpPr>
          <p:spPr bwMode="auto">
            <a:xfrm>
              <a:off x="2332" y="1623"/>
              <a:ext cx="703" cy="388"/>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6" name="Rectangle 22"/>
            <p:cNvSpPr>
              <a:spLocks noChangeArrowheads="1"/>
            </p:cNvSpPr>
            <p:nvPr/>
          </p:nvSpPr>
          <p:spPr bwMode="auto">
            <a:xfrm>
              <a:off x="2376" y="1743"/>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1</a:t>
              </a:r>
              <a:endParaRPr lang="en-US" altLang="en-US" dirty="0"/>
            </a:p>
          </p:txBody>
        </p:sp>
        <p:sp>
          <p:nvSpPr>
            <p:cNvPr id="27" name="Rectangle 23"/>
            <p:cNvSpPr>
              <a:spLocks noChangeArrowheads="1"/>
            </p:cNvSpPr>
            <p:nvPr/>
          </p:nvSpPr>
          <p:spPr bwMode="auto">
            <a:xfrm>
              <a:off x="2332" y="2179"/>
              <a:ext cx="703" cy="387"/>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Rectangle 24"/>
            <p:cNvSpPr>
              <a:spLocks noChangeArrowheads="1"/>
            </p:cNvSpPr>
            <p:nvPr/>
          </p:nvSpPr>
          <p:spPr bwMode="auto">
            <a:xfrm>
              <a:off x="2332" y="2179"/>
              <a:ext cx="703" cy="387"/>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9" name="Rectangle 25"/>
            <p:cNvSpPr>
              <a:spLocks noChangeArrowheads="1"/>
            </p:cNvSpPr>
            <p:nvPr/>
          </p:nvSpPr>
          <p:spPr bwMode="auto">
            <a:xfrm>
              <a:off x="2376" y="2299"/>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2</a:t>
              </a:r>
              <a:endParaRPr lang="en-US" altLang="en-US" dirty="0"/>
            </a:p>
          </p:txBody>
        </p:sp>
        <p:sp>
          <p:nvSpPr>
            <p:cNvPr id="30" name="Rectangle 26"/>
            <p:cNvSpPr>
              <a:spLocks noChangeArrowheads="1"/>
            </p:cNvSpPr>
            <p:nvPr/>
          </p:nvSpPr>
          <p:spPr bwMode="auto">
            <a:xfrm>
              <a:off x="2332" y="3030"/>
              <a:ext cx="703" cy="388"/>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1" name="Rectangle 27"/>
            <p:cNvSpPr>
              <a:spLocks noChangeArrowheads="1"/>
            </p:cNvSpPr>
            <p:nvPr/>
          </p:nvSpPr>
          <p:spPr bwMode="auto">
            <a:xfrm>
              <a:off x="2332" y="3030"/>
              <a:ext cx="703" cy="388"/>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2" name="Rectangle 28"/>
            <p:cNvSpPr>
              <a:spLocks noChangeArrowheads="1"/>
            </p:cNvSpPr>
            <p:nvPr/>
          </p:nvSpPr>
          <p:spPr bwMode="auto">
            <a:xfrm>
              <a:off x="2420" y="3082"/>
              <a:ext cx="5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a:t>
              </a:r>
              <a:endParaRPr lang="en-US" altLang="en-US" dirty="0"/>
            </a:p>
          </p:txBody>
        </p:sp>
        <p:sp>
          <p:nvSpPr>
            <p:cNvPr id="33" name="Rectangle 29"/>
            <p:cNvSpPr>
              <a:spLocks noChangeArrowheads="1"/>
            </p:cNvSpPr>
            <p:nvPr/>
          </p:nvSpPr>
          <p:spPr bwMode="auto">
            <a:xfrm>
              <a:off x="2639" y="3218"/>
              <a:ext cx="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m</a:t>
              </a:r>
              <a:endParaRPr lang="en-US" altLang="en-US" dirty="0"/>
            </a:p>
          </p:txBody>
        </p:sp>
        <p:sp>
          <p:nvSpPr>
            <p:cNvPr id="34" name="Rectangle 30"/>
            <p:cNvSpPr>
              <a:spLocks noChangeArrowheads="1"/>
            </p:cNvSpPr>
            <p:nvPr/>
          </p:nvSpPr>
          <p:spPr bwMode="auto">
            <a:xfrm>
              <a:off x="2635" y="2714"/>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35" name="Rectangle 31"/>
            <p:cNvSpPr>
              <a:spLocks noChangeArrowheads="1"/>
            </p:cNvSpPr>
            <p:nvPr/>
          </p:nvSpPr>
          <p:spPr bwMode="auto">
            <a:xfrm>
              <a:off x="3862" y="1623"/>
              <a:ext cx="703" cy="388"/>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6" name="Rectangle 32"/>
            <p:cNvSpPr>
              <a:spLocks noChangeArrowheads="1"/>
            </p:cNvSpPr>
            <p:nvPr/>
          </p:nvSpPr>
          <p:spPr bwMode="auto">
            <a:xfrm>
              <a:off x="3862" y="1623"/>
              <a:ext cx="703" cy="388"/>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7" name="Rectangle 33"/>
            <p:cNvSpPr>
              <a:spLocks noChangeArrowheads="1"/>
            </p:cNvSpPr>
            <p:nvPr/>
          </p:nvSpPr>
          <p:spPr bwMode="auto">
            <a:xfrm>
              <a:off x="4058" y="1743"/>
              <a:ext cx="30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Search</a:t>
              </a:r>
              <a:endParaRPr lang="en-US" altLang="en-US" dirty="0"/>
            </a:p>
          </p:txBody>
        </p:sp>
        <p:sp>
          <p:nvSpPr>
            <p:cNvPr id="38" name="Rectangle 34"/>
            <p:cNvSpPr>
              <a:spLocks noChangeArrowheads="1"/>
            </p:cNvSpPr>
            <p:nvPr/>
          </p:nvSpPr>
          <p:spPr bwMode="auto">
            <a:xfrm>
              <a:off x="3862" y="2331"/>
              <a:ext cx="703" cy="387"/>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9" name="Rectangle 35"/>
            <p:cNvSpPr>
              <a:spLocks noChangeArrowheads="1"/>
            </p:cNvSpPr>
            <p:nvPr/>
          </p:nvSpPr>
          <p:spPr bwMode="auto">
            <a:xfrm>
              <a:off x="3862" y="2331"/>
              <a:ext cx="703" cy="387"/>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0" name="Rectangle 36"/>
            <p:cNvSpPr>
              <a:spLocks noChangeArrowheads="1"/>
            </p:cNvSpPr>
            <p:nvPr/>
          </p:nvSpPr>
          <p:spPr bwMode="auto">
            <a:xfrm>
              <a:off x="4098" y="2450"/>
              <a:ext cx="2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Book</a:t>
              </a:r>
              <a:endParaRPr lang="en-US" altLang="en-US" dirty="0"/>
            </a:p>
          </p:txBody>
        </p:sp>
        <p:sp>
          <p:nvSpPr>
            <p:cNvPr id="41" name="Rectangle 37"/>
            <p:cNvSpPr>
              <a:spLocks noChangeArrowheads="1"/>
            </p:cNvSpPr>
            <p:nvPr/>
          </p:nvSpPr>
          <p:spPr bwMode="auto">
            <a:xfrm>
              <a:off x="3862" y="3030"/>
              <a:ext cx="703" cy="388"/>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2" name="Rectangle 38"/>
            <p:cNvSpPr>
              <a:spLocks noChangeArrowheads="1"/>
            </p:cNvSpPr>
            <p:nvPr/>
          </p:nvSpPr>
          <p:spPr bwMode="auto">
            <a:xfrm>
              <a:off x="3862" y="3030"/>
              <a:ext cx="703" cy="388"/>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3" name="Rectangle 39"/>
            <p:cNvSpPr>
              <a:spLocks noChangeArrowheads="1"/>
            </p:cNvSpPr>
            <p:nvPr/>
          </p:nvSpPr>
          <p:spPr bwMode="auto">
            <a:xfrm>
              <a:off x="4058" y="3150"/>
              <a:ext cx="3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Return</a:t>
              </a:r>
              <a:endParaRPr lang="en-US" altLang="en-US" dirty="0"/>
            </a:p>
          </p:txBody>
        </p:sp>
        <p:sp>
          <p:nvSpPr>
            <p:cNvPr id="44" name="Freeform 40"/>
            <p:cNvSpPr>
              <a:spLocks/>
            </p:cNvSpPr>
            <p:nvPr/>
          </p:nvSpPr>
          <p:spPr bwMode="auto">
            <a:xfrm>
              <a:off x="5064" y="1659"/>
              <a:ext cx="396" cy="356"/>
            </a:xfrm>
            <a:custGeom>
              <a:avLst/>
              <a:gdLst>
                <a:gd name="T0" fmla="*/ 0 w 396"/>
                <a:gd name="T1" fmla="*/ 316 h 356"/>
                <a:gd name="T2" fmla="*/ 4 w 396"/>
                <a:gd name="T3" fmla="*/ 324 h 356"/>
                <a:gd name="T4" fmla="*/ 12 w 396"/>
                <a:gd name="T5" fmla="*/ 332 h 356"/>
                <a:gd name="T6" fmla="*/ 32 w 396"/>
                <a:gd name="T7" fmla="*/ 340 h 356"/>
                <a:gd name="T8" fmla="*/ 56 w 396"/>
                <a:gd name="T9" fmla="*/ 344 h 356"/>
                <a:gd name="T10" fmla="*/ 84 w 396"/>
                <a:gd name="T11" fmla="*/ 352 h 356"/>
                <a:gd name="T12" fmla="*/ 120 w 396"/>
                <a:gd name="T13" fmla="*/ 356 h 356"/>
                <a:gd name="T14" fmla="*/ 196 w 396"/>
                <a:gd name="T15" fmla="*/ 356 h 356"/>
                <a:gd name="T16" fmla="*/ 276 w 396"/>
                <a:gd name="T17" fmla="*/ 356 h 356"/>
                <a:gd name="T18" fmla="*/ 308 w 396"/>
                <a:gd name="T19" fmla="*/ 352 h 356"/>
                <a:gd name="T20" fmla="*/ 336 w 396"/>
                <a:gd name="T21" fmla="*/ 344 h 356"/>
                <a:gd name="T22" fmla="*/ 360 w 396"/>
                <a:gd name="T23" fmla="*/ 340 h 356"/>
                <a:gd name="T24" fmla="*/ 380 w 396"/>
                <a:gd name="T25" fmla="*/ 332 h 356"/>
                <a:gd name="T26" fmla="*/ 392 w 396"/>
                <a:gd name="T27" fmla="*/ 324 h 356"/>
                <a:gd name="T28" fmla="*/ 396 w 396"/>
                <a:gd name="T29" fmla="*/ 316 h 356"/>
                <a:gd name="T30" fmla="*/ 396 w 396"/>
                <a:gd name="T31" fmla="*/ 316 h 356"/>
                <a:gd name="T32" fmla="*/ 396 w 396"/>
                <a:gd name="T33" fmla="*/ 0 h 356"/>
                <a:gd name="T34" fmla="*/ 0 w 396"/>
                <a:gd name="T35" fmla="*/ 0 h 356"/>
                <a:gd name="T36" fmla="*/ 0 w 396"/>
                <a:gd name="T37" fmla="*/ 316 h 356"/>
                <a:gd name="T38" fmla="*/ 0 w 396"/>
                <a:gd name="T39" fmla="*/ 31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356">
                  <a:moveTo>
                    <a:pt x="0" y="316"/>
                  </a:moveTo>
                  <a:lnTo>
                    <a:pt x="4" y="324"/>
                  </a:lnTo>
                  <a:lnTo>
                    <a:pt x="12" y="332"/>
                  </a:lnTo>
                  <a:lnTo>
                    <a:pt x="32" y="340"/>
                  </a:lnTo>
                  <a:lnTo>
                    <a:pt x="56" y="344"/>
                  </a:lnTo>
                  <a:lnTo>
                    <a:pt x="84" y="352"/>
                  </a:lnTo>
                  <a:lnTo>
                    <a:pt x="120" y="356"/>
                  </a:lnTo>
                  <a:lnTo>
                    <a:pt x="196" y="356"/>
                  </a:lnTo>
                  <a:lnTo>
                    <a:pt x="276" y="356"/>
                  </a:lnTo>
                  <a:lnTo>
                    <a:pt x="308" y="352"/>
                  </a:lnTo>
                  <a:lnTo>
                    <a:pt x="336" y="344"/>
                  </a:lnTo>
                  <a:lnTo>
                    <a:pt x="360" y="340"/>
                  </a:lnTo>
                  <a:lnTo>
                    <a:pt x="380" y="332"/>
                  </a:lnTo>
                  <a:lnTo>
                    <a:pt x="392" y="324"/>
                  </a:lnTo>
                  <a:lnTo>
                    <a:pt x="396" y="316"/>
                  </a:lnTo>
                  <a:lnTo>
                    <a:pt x="396" y="316"/>
                  </a:lnTo>
                  <a:lnTo>
                    <a:pt x="396" y="0"/>
                  </a:lnTo>
                  <a:lnTo>
                    <a:pt x="0" y="0"/>
                  </a:lnTo>
                  <a:lnTo>
                    <a:pt x="0" y="316"/>
                  </a:lnTo>
                  <a:lnTo>
                    <a:pt x="0" y="31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5" name="Freeform 41"/>
            <p:cNvSpPr>
              <a:spLocks/>
            </p:cNvSpPr>
            <p:nvPr/>
          </p:nvSpPr>
          <p:spPr bwMode="auto">
            <a:xfrm>
              <a:off x="5064" y="1659"/>
              <a:ext cx="396" cy="356"/>
            </a:xfrm>
            <a:custGeom>
              <a:avLst/>
              <a:gdLst>
                <a:gd name="T0" fmla="*/ 0 w 396"/>
                <a:gd name="T1" fmla="*/ 316 h 356"/>
                <a:gd name="T2" fmla="*/ 4 w 396"/>
                <a:gd name="T3" fmla="*/ 324 h 356"/>
                <a:gd name="T4" fmla="*/ 12 w 396"/>
                <a:gd name="T5" fmla="*/ 332 h 356"/>
                <a:gd name="T6" fmla="*/ 32 w 396"/>
                <a:gd name="T7" fmla="*/ 340 h 356"/>
                <a:gd name="T8" fmla="*/ 56 w 396"/>
                <a:gd name="T9" fmla="*/ 344 h 356"/>
                <a:gd name="T10" fmla="*/ 84 w 396"/>
                <a:gd name="T11" fmla="*/ 352 h 356"/>
                <a:gd name="T12" fmla="*/ 120 w 396"/>
                <a:gd name="T13" fmla="*/ 356 h 356"/>
                <a:gd name="T14" fmla="*/ 196 w 396"/>
                <a:gd name="T15" fmla="*/ 356 h 356"/>
                <a:gd name="T16" fmla="*/ 276 w 396"/>
                <a:gd name="T17" fmla="*/ 356 h 356"/>
                <a:gd name="T18" fmla="*/ 308 w 396"/>
                <a:gd name="T19" fmla="*/ 352 h 356"/>
                <a:gd name="T20" fmla="*/ 336 w 396"/>
                <a:gd name="T21" fmla="*/ 344 h 356"/>
                <a:gd name="T22" fmla="*/ 360 w 396"/>
                <a:gd name="T23" fmla="*/ 340 h 356"/>
                <a:gd name="T24" fmla="*/ 380 w 396"/>
                <a:gd name="T25" fmla="*/ 332 h 356"/>
                <a:gd name="T26" fmla="*/ 392 w 396"/>
                <a:gd name="T27" fmla="*/ 324 h 356"/>
                <a:gd name="T28" fmla="*/ 396 w 396"/>
                <a:gd name="T29" fmla="*/ 316 h 356"/>
                <a:gd name="T30" fmla="*/ 396 w 396"/>
                <a:gd name="T31" fmla="*/ 316 h 356"/>
                <a:gd name="T32" fmla="*/ 396 w 396"/>
                <a:gd name="T33" fmla="*/ 0 h 356"/>
                <a:gd name="T34" fmla="*/ 0 w 396"/>
                <a:gd name="T35" fmla="*/ 0 h 356"/>
                <a:gd name="T36" fmla="*/ 0 w 396"/>
                <a:gd name="T37" fmla="*/ 316 h 356"/>
                <a:gd name="T38" fmla="*/ 0 w 396"/>
                <a:gd name="T39" fmla="*/ 31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356">
                  <a:moveTo>
                    <a:pt x="0" y="316"/>
                  </a:moveTo>
                  <a:lnTo>
                    <a:pt x="4" y="324"/>
                  </a:lnTo>
                  <a:lnTo>
                    <a:pt x="12" y="332"/>
                  </a:lnTo>
                  <a:lnTo>
                    <a:pt x="32" y="340"/>
                  </a:lnTo>
                  <a:lnTo>
                    <a:pt x="56" y="344"/>
                  </a:lnTo>
                  <a:lnTo>
                    <a:pt x="84" y="352"/>
                  </a:lnTo>
                  <a:lnTo>
                    <a:pt x="120" y="356"/>
                  </a:lnTo>
                  <a:lnTo>
                    <a:pt x="196" y="356"/>
                  </a:lnTo>
                  <a:lnTo>
                    <a:pt x="276" y="356"/>
                  </a:lnTo>
                  <a:lnTo>
                    <a:pt x="308" y="352"/>
                  </a:lnTo>
                  <a:lnTo>
                    <a:pt x="336" y="344"/>
                  </a:lnTo>
                  <a:lnTo>
                    <a:pt x="360" y="340"/>
                  </a:lnTo>
                  <a:lnTo>
                    <a:pt x="380" y="332"/>
                  </a:lnTo>
                  <a:lnTo>
                    <a:pt x="392" y="324"/>
                  </a:lnTo>
                  <a:lnTo>
                    <a:pt x="396" y="316"/>
                  </a:lnTo>
                  <a:lnTo>
                    <a:pt x="396" y="316"/>
                  </a:lnTo>
                  <a:lnTo>
                    <a:pt x="396" y="0"/>
                  </a:lnTo>
                  <a:lnTo>
                    <a:pt x="0" y="0"/>
                  </a:lnTo>
                  <a:lnTo>
                    <a:pt x="0" y="316"/>
                  </a:lnTo>
                  <a:lnTo>
                    <a:pt x="0" y="316"/>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42"/>
            <p:cNvSpPr>
              <a:spLocks/>
            </p:cNvSpPr>
            <p:nvPr/>
          </p:nvSpPr>
          <p:spPr bwMode="auto">
            <a:xfrm>
              <a:off x="5064" y="1619"/>
              <a:ext cx="396" cy="80"/>
            </a:xfrm>
            <a:custGeom>
              <a:avLst/>
              <a:gdLst>
                <a:gd name="T0" fmla="*/ 0 w 396"/>
                <a:gd name="T1" fmla="*/ 40 h 80"/>
                <a:gd name="T2" fmla="*/ 4 w 396"/>
                <a:gd name="T3" fmla="*/ 32 h 80"/>
                <a:gd name="T4" fmla="*/ 12 w 396"/>
                <a:gd name="T5" fmla="*/ 24 h 80"/>
                <a:gd name="T6" fmla="*/ 32 w 396"/>
                <a:gd name="T7" fmla="*/ 16 h 80"/>
                <a:gd name="T8" fmla="*/ 56 w 396"/>
                <a:gd name="T9" fmla="*/ 12 h 80"/>
                <a:gd name="T10" fmla="*/ 84 w 396"/>
                <a:gd name="T11" fmla="*/ 8 h 80"/>
                <a:gd name="T12" fmla="*/ 120 w 396"/>
                <a:gd name="T13" fmla="*/ 4 h 80"/>
                <a:gd name="T14" fmla="*/ 196 w 396"/>
                <a:gd name="T15" fmla="*/ 0 h 80"/>
                <a:gd name="T16" fmla="*/ 276 w 396"/>
                <a:gd name="T17" fmla="*/ 4 h 80"/>
                <a:gd name="T18" fmla="*/ 308 w 396"/>
                <a:gd name="T19" fmla="*/ 8 h 80"/>
                <a:gd name="T20" fmla="*/ 336 w 396"/>
                <a:gd name="T21" fmla="*/ 12 h 80"/>
                <a:gd name="T22" fmla="*/ 360 w 396"/>
                <a:gd name="T23" fmla="*/ 16 h 80"/>
                <a:gd name="T24" fmla="*/ 380 w 396"/>
                <a:gd name="T25" fmla="*/ 24 h 80"/>
                <a:gd name="T26" fmla="*/ 392 w 396"/>
                <a:gd name="T27" fmla="*/ 32 h 80"/>
                <a:gd name="T28" fmla="*/ 396 w 396"/>
                <a:gd name="T29" fmla="*/ 40 h 80"/>
                <a:gd name="T30" fmla="*/ 392 w 396"/>
                <a:gd name="T31" fmla="*/ 48 h 80"/>
                <a:gd name="T32" fmla="*/ 380 w 396"/>
                <a:gd name="T33" fmla="*/ 56 h 80"/>
                <a:gd name="T34" fmla="*/ 360 w 396"/>
                <a:gd name="T35" fmla="*/ 64 h 80"/>
                <a:gd name="T36" fmla="*/ 336 w 396"/>
                <a:gd name="T37" fmla="*/ 68 h 80"/>
                <a:gd name="T38" fmla="*/ 308 w 396"/>
                <a:gd name="T39" fmla="*/ 72 h 80"/>
                <a:gd name="T40" fmla="*/ 276 w 396"/>
                <a:gd name="T41" fmla="*/ 76 h 80"/>
                <a:gd name="T42" fmla="*/ 196 w 396"/>
                <a:gd name="T43" fmla="*/ 80 h 80"/>
                <a:gd name="T44" fmla="*/ 120 w 396"/>
                <a:gd name="T45" fmla="*/ 76 h 80"/>
                <a:gd name="T46" fmla="*/ 84 w 396"/>
                <a:gd name="T47" fmla="*/ 72 h 80"/>
                <a:gd name="T48" fmla="*/ 56 w 396"/>
                <a:gd name="T49" fmla="*/ 68 h 80"/>
                <a:gd name="T50" fmla="*/ 32 w 396"/>
                <a:gd name="T51" fmla="*/ 64 h 80"/>
                <a:gd name="T52" fmla="*/ 12 w 396"/>
                <a:gd name="T53" fmla="*/ 56 h 80"/>
                <a:gd name="T54" fmla="*/ 4 w 396"/>
                <a:gd name="T55" fmla="*/ 48 h 80"/>
                <a:gd name="T56" fmla="*/ 0 w 396"/>
                <a:gd name="T57"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6" h="80">
                  <a:moveTo>
                    <a:pt x="0" y="40"/>
                  </a:moveTo>
                  <a:lnTo>
                    <a:pt x="4" y="32"/>
                  </a:lnTo>
                  <a:lnTo>
                    <a:pt x="12" y="24"/>
                  </a:lnTo>
                  <a:lnTo>
                    <a:pt x="32" y="16"/>
                  </a:lnTo>
                  <a:lnTo>
                    <a:pt x="56" y="12"/>
                  </a:lnTo>
                  <a:lnTo>
                    <a:pt x="84" y="8"/>
                  </a:lnTo>
                  <a:lnTo>
                    <a:pt x="120" y="4"/>
                  </a:lnTo>
                  <a:lnTo>
                    <a:pt x="196" y="0"/>
                  </a:lnTo>
                  <a:lnTo>
                    <a:pt x="276" y="4"/>
                  </a:lnTo>
                  <a:lnTo>
                    <a:pt x="308" y="8"/>
                  </a:lnTo>
                  <a:lnTo>
                    <a:pt x="336" y="12"/>
                  </a:lnTo>
                  <a:lnTo>
                    <a:pt x="360" y="16"/>
                  </a:lnTo>
                  <a:lnTo>
                    <a:pt x="380" y="24"/>
                  </a:lnTo>
                  <a:lnTo>
                    <a:pt x="392" y="32"/>
                  </a:lnTo>
                  <a:lnTo>
                    <a:pt x="396" y="40"/>
                  </a:lnTo>
                  <a:lnTo>
                    <a:pt x="392" y="48"/>
                  </a:lnTo>
                  <a:lnTo>
                    <a:pt x="380" y="56"/>
                  </a:lnTo>
                  <a:lnTo>
                    <a:pt x="360" y="64"/>
                  </a:lnTo>
                  <a:lnTo>
                    <a:pt x="336" y="68"/>
                  </a:lnTo>
                  <a:lnTo>
                    <a:pt x="308" y="72"/>
                  </a:lnTo>
                  <a:lnTo>
                    <a:pt x="276" y="76"/>
                  </a:lnTo>
                  <a:lnTo>
                    <a:pt x="196" y="80"/>
                  </a:lnTo>
                  <a:lnTo>
                    <a:pt x="120" y="76"/>
                  </a:lnTo>
                  <a:lnTo>
                    <a:pt x="84" y="72"/>
                  </a:lnTo>
                  <a:lnTo>
                    <a:pt x="56" y="68"/>
                  </a:lnTo>
                  <a:lnTo>
                    <a:pt x="32" y="64"/>
                  </a:lnTo>
                  <a:lnTo>
                    <a:pt x="12" y="56"/>
                  </a:lnTo>
                  <a:lnTo>
                    <a:pt x="4" y="48"/>
                  </a:lnTo>
                  <a:lnTo>
                    <a:pt x="0" y="4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43"/>
            <p:cNvSpPr>
              <a:spLocks/>
            </p:cNvSpPr>
            <p:nvPr/>
          </p:nvSpPr>
          <p:spPr bwMode="auto">
            <a:xfrm>
              <a:off x="5064" y="1619"/>
              <a:ext cx="396" cy="80"/>
            </a:xfrm>
            <a:custGeom>
              <a:avLst/>
              <a:gdLst>
                <a:gd name="T0" fmla="*/ 0 w 396"/>
                <a:gd name="T1" fmla="*/ 40 h 80"/>
                <a:gd name="T2" fmla="*/ 4 w 396"/>
                <a:gd name="T3" fmla="*/ 32 h 80"/>
                <a:gd name="T4" fmla="*/ 12 w 396"/>
                <a:gd name="T5" fmla="*/ 24 h 80"/>
                <a:gd name="T6" fmla="*/ 32 w 396"/>
                <a:gd name="T7" fmla="*/ 16 h 80"/>
                <a:gd name="T8" fmla="*/ 56 w 396"/>
                <a:gd name="T9" fmla="*/ 12 h 80"/>
                <a:gd name="T10" fmla="*/ 84 w 396"/>
                <a:gd name="T11" fmla="*/ 8 h 80"/>
                <a:gd name="T12" fmla="*/ 120 w 396"/>
                <a:gd name="T13" fmla="*/ 4 h 80"/>
                <a:gd name="T14" fmla="*/ 196 w 396"/>
                <a:gd name="T15" fmla="*/ 0 h 80"/>
                <a:gd name="T16" fmla="*/ 276 w 396"/>
                <a:gd name="T17" fmla="*/ 4 h 80"/>
                <a:gd name="T18" fmla="*/ 308 w 396"/>
                <a:gd name="T19" fmla="*/ 8 h 80"/>
                <a:gd name="T20" fmla="*/ 336 w 396"/>
                <a:gd name="T21" fmla="*/ 12 h 80"/>
                <a:gd name="T22" fmla="*/ 360 w 396"/>
                <a:gd name="T23" fmla="*/ 16 h 80"/>
                <a:gd name="T24" fmla="*/ 380 w 396"/>
                <a:gd name="T25" fmla="*/ 24 h 80"/>
                <a:gd name="T26" fmla="*/ 392 w 396"/>
                <a:gd name="T27" fmla="*/ 32 h 80"/>
                <a:gd name="T28" fmla="*/ 396 w 396"/>
                <a:gd name="T29" fmla="*/ 40 h 80"/>
                <a:gd name="T30" fmla="*/ 392 w 396"/>
                <a:gd name="T31" fmla="*/ 48 h 80"/>
                <a:gd name="T32" fmla="*/ 380 w 396"/>
                <a:gd name="T33" fmla="*/ 56 h 80"/>
                <a:gd name="T34" fmla="*/ 360 w 396"/>
                <a:gd name="T35" fmla="*/ 64 h 80"/>
                <a:gd name="T36" fmla="*/ 336 w 396"/>
                <a:gd name="T37" fmla="*/ 68 h 80"/>
                <a:gd name="T38" fmla="*/ 308 w 396"/>
                <a:gd name="T39" fmla="*/ 72 h 80"/>
                <a:gd name="T40" fmla="*/ 276 w 396"/>
                <a:gd name="T41" fmla="*/ 76 h 80"/>
                <a:gd name="T42" fmla="*/ 196 w 396"/>
                <a:gd name="T43" fmla="*/ 80 h 80"/>
                <a:gd name="T44" fmla="*/ 120 w 396"/>
                <a:gd name="T45" fmla="*/ 76 h 80"/>
                <a:gd name="T46" fmla="*/ 84 w 396"/>
                <a:gd name="T47" fmla="*/ 72 h 80"/>
                <a:gd name="T48" fmla="*/ 56 w 396"/>
                <a:gd name="T49" fmla="*/ 68 h 80"/>
                <a:gd name="T50" fmla="*/ 32 w 396"/>
                <a:gd name="T51" fmla="*/ 64 h 80"/>
                <a:gd name="T52" fmla="*/ 12 w 396"/>
                <a:gd name="T53" fmla="*/ 56 h 80"/>
                <a:gd name="T54" fmla="*/ 4 w 396"/>
                <a:gd name="T55" fmla="*/ 48 h 80"/>
                <a:gd name="T56" fmla="*/ 0 w 396"/>
                <a:gd name="T57"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6" h="80">
                  <a:moveTo>
                    <a:pt x="0" y="40"/>
                  </a:moveTo>
                  <a:lnTo>
                    <a:pt x="4" y="32"/>
                  </a:lnTo>
                  <a:lnTo>
                    <a:pt x="12" y="24"/>
                  </a:lnTo>
                  <a:lnTo>
                    <a:pt x="32" y="16"/>
                  </a:lnTo>
                  <a:lnTo>
                    <a:pt x="56" y="12"/>
                  </a:lnTo>
                  <a:lnTo>
                    <a:pt x="84" y="8"/>
                  </a:lnTo>
                  <a:lnTo>
                    <a:pt x="120" y="4"/>
                  </a:lnTo>
                  <a:lnTo>
                    <a:pt x="196" y="0"/>
                  </a:lnTo>
                  <a:lnTo>
                    <a:pt x="276" y="4"/>
                  </a:lnTo>
                  <a:lnTo>
                    <a:pt x="308" y="8"/>
                  </a:lnTo>
                  <a:lnTo>
                    <a:pt x="336" y="12"/>
                  </a:lnTo>
                  <a:lnTo>
                    <a:pt x="360" y="16"/>
                  </a:lnTo>
                  <a:lnTo>
                    <a:pt x="380" y="24"/>
                  </a:lnTo>
                  <a:lnTo>
                    <a:pt x="392" y="32"/>
                  </a:lnTo>
                  <a:lnTo>
                    <a:pt x="396" y="40"/>
                  </a:lnTo>
                  <a:lnTo>
                    <a:pt x="392" y="48"/>
                  </a:lnTo>
                  <a:lnTo>
                    <a:pt x="380" y="56"/>
                  </a:lnTo>
                  <a:lnTo>
                    <a:pt x="360" y="64"/>
                  </a:lnTo>
                  <a:lnTo>
                    <a:pt x="336" y="68"/>
                  </a:lnTo>
                  <a:lnTo>
                    <a:pt x="308" y="72"/>
                  </a:lnTo>
                  <a:lnTo>
                    <a:pt x="276" y="76"/>
                  </a:lnTo>
                  <a:lnTo>
                    <a:pt x="196" y="80"/>
                  </a:lnTo>
                  <a:lnTo>
                    <a:pt x="120" y="76"/>
                  </a:lnTo>
                  <a:lnTo>
                    <a:pt x="84" y="72"/>
                  </a:lnTo>
                  <a:lnTo>
                    <a:pt x="56" y="68"/>
                  </a:lnTo>
                  <a:lnTo>
                    <a:pt x="32" y="64"/>
                  </a:lnTo>
                  <a:lnTo>
                    <a:pt x="12" y="56"/>
                  </a:lnTo>
                  <a:lnTo>
                    <a:pt x="4" y="48"/>
                  </a:lnTo>
                  <a:lnTo>
                    <a:pt x="0" y="4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8" name="Rectangle 44"/>
            <p:cNvSpPr>
              <a:spLocks noChangeArrowheads="1"/>
            </p:cNvSpPr>
            <p:nvPr/>
          </p:nvSpPr>
          <p:spPr bwMode="auto">
            <a:xfrm>
              <a:off x="5108" y="1675"/>
              <a:ext cx="33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Search </a:t>
              </a:r>
              <a:endParaRPr lang="en-US" altLang="en-US" dirty="0"/>
            </a:p>
          </p:txBody>
        </p:sp>
        <p:sp>
          <p:nvSpPr>
            <p:cNvPr id="49" name="Rectangle 45"/>
            <p:cNvSpPr>
              <a:spLocks noChangeArrowheads="1"/>
            </p:cNvSpPr>
            <p:nvPr/>
          </p:nvSpPr>
          <p:spPr bwMode="auto">
            <a:xfrm>
              <a:off x="5196" y="1811"/>
              <a:ext cx="1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DB</a:t>
              </a:r>
              <a:endParaRPr lang="en-US" altLang="en-US" dirty="0"/>
            </a:p>
          </p:txBody>
        </p:sp>
        <p:sp>
          <p:nvSpPr>
            <p:cNvPr id="50" name="Freeform 46"/>
            <p:cNvSpPr>
              <a:spLocks/>
            </p:cNvSpPr>
            <p:nvPr/>
          </p:nvSpPr>
          <p:spPr bwMode="auto">
            <a:xfrm>
              <a:off x="5064" y="2367"/>
              <a:ext cx="396" cy="355"/>
            </a:xfrm>
            <a:custGeom>
              <a:avLst/>
              <a:gdLst>
                <a:gd name="T0" fmla="*/ 0 w 396"/>
                <a:gd name="T1" fmla="*/ 315 h 355"/>
                <a:gd name="T2" fmla="*/ 4 w 396"/>
                <a:gd name="T3" fmla="*/ 323 h 355"/>
                <a:gd name="T4" fmla="*/ 12 w 396"/>
                <a:gd name="T5" fmla="*/ 331 h 355"/>
                <a:gd name="T6" fmla="*/ 32 w 396"/>
                <a:gd name="T7" fmla="*/ 339 h 355"/>
                <a:gd name="T8" fmla="*/ 56 w 396"/>
                <a:gd name="T9" fmla="*/ 343 h 355"/>
                <a:gd name="T10" fmla="*/ 84 w 396"/>
                <a:gd name="T11" fmla="*/ 351 h 355"/>
                <a:gd name="T12" fmla="*/ 120 w 396"/>
                <a:gd name="T13" fmla="*/ 351 h 355"/>
                <a:gd name="T14" fmla="*/ 196 w 396"/>
                <a:gd name="T15" fmla="*/ 355 h 355"/>
                <a:gd name="T16" fmla="*/ 276 w 396"/>
                <a:gd name="T17" fmla="*/ 351 h 355"/>
                <a:gd name="T18" fmla="*/ 308 w 396"/>
                <a:gd name="T19" fmla="*/ 351 h 355"/>
                <a:gd name="T20" fmla="*/ 336 w 396"/>
                <a:gd name="T21" fmla="*/ 343 h 355"/>
                <a:gd name="T22" fmla="*/ 360 w 396"/>
                <a:gd name="T23" fmla="*/ 339 h 355"/>
                <a:gd name="T24" fmla="*/ 380 w 396"/>
                <a:gd name="T25" fmla="*/ 331 h 355"/>
                <a:gd name="T26" fmla="*/ 392 w 396"/>
                <a:gd name="T27" fmla="*/ 323 h 355"/>
                <a:gd name="T28" fmla="*/ 396 w 396"/>
                <a:gd name="T29" fmla="*/ 315 h 355"/>
                <a:gd name="T30" fmla="*/ 396 w 396"/>
                <a:gd name="T31" fmla="*/ 315 h 355"/>
                <a:gd name="T32" fmla="*/ 396 w 396"/>
                <a:gd name="T33" fmla="*/ 0 h 355"/>
                <a:gd name="T34" fmla="*/ 0 w 396"/>
                <a:gd name="T35" fmla="*/ 0 h 355"/>
                <a:gd name="T36" fmla="*/ 0 w 396"/>
                <a:gd name="T37" fmla="*/ 315 h 355"/>
                <a:gd name="T38" fmla="*/ 0 w 396"/>
                <a:gd name="T39" fmla="*/ 31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355">
                  <a:moveTo>
                    <a:pt x="0" y="315"/>
                  </a:moveTo>
                  <a:lnTo>
                    <a:pt x="4" y="323"/>
                  </a:lnTo>
                  <a:lnTo>
                    <a:pt x="12" y="331"/>
                  </a:lnTo>
                  <a:lnTo>
                    <a:pt x="32" y="339"/>
                  </a:lnTo>
                  <a:lnTo>
                    <a:pt x="56" y="343"/>
                  </a:lnTo>
                  <a:lnTo>
                    <a:pt x="84" y="351"/>
                  </a:lnTo>
                  <a:lnTo>
                    <a:pt x="120" y="351"/>
                  </a:lnTo>
                  <a:lnTo>
                    <a:pt x="196" y="355"/>
                  </a:lnTo>
                  <a:lnTo>
                    <a:pt x="276" y="351"/>
                  </a:lnTo>
                  <a:lnTo>
                    <a:pt x="308" y="351"/>
                  </a:lnTo>
                  <a:lnTo>
                    <a:pt x="336" y="343"/>
                  </a:lnTo>
                  <a:lnTo>
                    <a:pt x="360" y="339"/>
                  </a:lnTo>
                  <a:lnTo>
                    <a:pt x="380" y="331"/>
                  </a:lnTo>
                  <a:lnTo>
                    <a:pt x="392" y="323"/>
                  </a:lnTo>
                  <a:lnTo>
                    <a:pt x="396" y="315"/>
                  </a:lnTo>
                  <a:lnTo>
                    <a:pt x="396" y="315"/>
                  </a:lnTo>
                  <a:lnTo>
                    <a:pt x="396" y="0"/>
                  </a:lnTo>
                  <a:lnTo>
                    <a:pt x="0" y="0"/>
                  </a:lnTo>
                  <a:lnTo>
                    <a:pt x="0" y="315"/>
                  </a:lnTo>
                  <a:lnTo>
                    <a:pt x="0" y="31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1" name="Freeform 47"/>
            <p:cNvSpPr>
              <a:spLocks/>
            </p:cNvSpPr>
            <p:nvPr/>
          </p:nvSpPr>
          <p:spPr bwMode="auto">
            <a:xfrm>
              <a:off x="5064" y="2367"/>
              <a:ext cx="396" cy="355"/>
            </a:xfrm>
            <a:custGeom>
              <a:avLst/>
              <a:gdLst>
                <a:gd name="T0" fmla="*/ 0 w 396"/>
                <a:gd name="T1" fmla="*/ 315 h 355"/>
                <a:gd name="T2" fmla="*/ 4 w 396"/>
                <a:gd name="T3" fmla="*/ 323 h 355"/>
                <a:gd name="T4" fmla="*/ 12 w 396"/>
                <a:gd name="T5" fmla="*/ 331 h 355"/>
                <a:gd name="T6" fmla="*/ 32 w 396"/>
                <a:gd name="T7" fmla="*/ 339 h 355"/>
                <a:gd name="T8" fmla="*/ 56 w 396"/>
                <a:gd name="T9" fmla="*/ 343 h 355"/>
                <a:gd name="T10" fmla="*/ 84 w 396"/>
                <a:gd name="T11" fmla="*/ 351 h 355"/>
                <a:gd name="T12" fmla="*/ 120 w 396"/>
                <a:gd name="T13" fmla="*/ 351 h 355"/>
                <a:gd name="T14" fmla="*/ 196 w 396"/>
                <a:gd name="T15" fmla="*/ 355 h 355"/>
                <a:gd name="T16" fmla="*/ 276 w 396"/>
                <a:gd name="T17" fmla="*/ 351 h 355"/>
                <a:gd name="T18" fmla="*/ 308 w 396"/>
                <a:gd name="T19" fmla="*/ 351 h 355"/>
                <a:gd name="T20" fmla="*/ 336 w 396"/>
                <a:gd name="T21" fmla="*/ 343 h 355"/>
                <a:gd name="T22" fmla="*/ 360 w 396"/>
                <a:gd name="T23" fmla="*/ 339 h 355"/>
                <a:gd name="T24" fmla="*/ 380 w 396"/>
                <a:gd name="T25" fmla="*/ 331 h 355"/>
                <a:gd name="T26" fmla="*/ 392 w 396"/>
                <a:gd name="T27" fmla="*/ 323 h 355"/>
                <a:gd name="T28" fmla="*/ 396 w 396"/>
                <a:gd name="T29" fmla="*/ 315 h 355"/>
                <a:gd name="T30" fmla="*/ 396 w 396"/>
                <a:gd name="T31" fmla="*/ 315 h 355"/>
                <a:gd name="T32" fmla="*/ 396 w 396"/>
                <a:gd name="T33" fmla="*/ 0 h 355"/>
                <a:gd name="T34" fmla="*/ 0 w 396"/>
                <a:gd name="T35" fmla="*/ 0 h 355"/>
                <a:gd name="T36" fmla="*/ 0 w 396"/>
                <a:gd name="T37" fmla="*/ 315 h 355"/>
                <a:gd name="T38" fmla="*/ 0 w 396"/>
                <a:gd name="T39" fmla="*/ 31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355">
                  <a:moveTo>
                    <a:pt x="0" y="315"/>
                  </a:moveTo>
                  <a:lnTo>
                    <a:pt x="4" y="323"/>
                  </a:lnTo>
                  <a:lnTo>
                    <a:pt x="12" y="331"/>
                  </a:lnTo>
                  <a:lnTo>
                    <a:pt x="32" y="339"/>
                  </a:lnTo>
                  <a:lnTo>
                    <a:pt x="56" y="343"/>
                  </a:lnTo>
                  <a:lnTo>
                    <a:pt x="84" y="351"/>
                  </a:lnTo>
                  <a:lnTo>
                    <a:pt x="120" y="351"/>
                  </a:lnTo>
                  <a:lnTo>
                    <a:pt x="196" y="355"/>
                  </a:lnTo>
                  <a:lnTo>
                    <a:pt x="276" y="351"/>
                  </a:lnTo>
                  <a:lnTo>
                    <a:pt x="308" y="351"/>
                  </a:lnTo>
                  <a:lnTo>
                    <a:pt x="336" y="343"/>
                  </a:lnTo>
                  <a:lnTo>
                    <a:pt x="360" y="339"/>
                  </a:lnTo>
                  <a:lnTo>
                    <a:pt x="380" y="331"/>
                  </a:lnTo>
                  <a:lnTo>
                    <a:pt x="392" y="323"/>
                  </a:lnTo>
                  <a:lnTo>
                    <a:pt x="396" y="315"/>
                  </a:lnTo>
                  <a:lnTo>
                    <a:pt x="396" y="315"/>
                  </a:lnTo>
                  <a:lnTo>
                    <a:pt x="396" y="0"/>
                  </a:lnTo>
                  <a:lnTo>
                    <a:pt x="0" y="0"/>
                  </a:lnTo>
                  <a:lnTo>
                    <a:pt x="0" y="315"/>
                  </a:lnTo>
                  <a:lnTo>
                    <a:pt x="0" y="315"/>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2" name="Freeform 48"/>
            <p:cNvSpPr>
              <a:spLocks/>
            </p:cNvSpPr>
            <p:nvPr/>
          </p:nvSpPr>
          <p:spPr bwMode="auto">
            <a:xfrm>
              <a:off x="5064" y="2327"/>
              <a:ext cx="396" cy="80"/>
            </a:xfrm>
            <a:custGeom>
              <a:avLst/>
              <a:gdLst>
                <a:gd name="T0" fmla="*/ 0 w 396"/>
                <a:gd name="T1" fmla="*/ 40 h 80"/>
                <a:gd name="T2" fmla="*/ 4 w 396"/>
                <a:gd name="T3" fmla="*/ 32 h 80"/>
                <a:gd name="T4" fmla="*/ 12 w 396"/>
                <a:gd name="T5" fmla="*/ 24 h 80"/>
                <a:gd name="T6" fmla="*/ 32 w 396"/>
                <a:gd name="T7" fmla="*/ 16 h 80"/>
                <a:gd name="T8" fmla="*/ 56 w 396"/>
                <a:gd name="T9" fmla="*/ 12 h 80"/>
                <a:gd name="T10" fmla="*/ 84 w 396"/>
                <a:gd name="T11" fmla="*/ 8 h 80"/>
                <a:gd name="T12" fmla="*/ 120 w 396"/>
                <a:gd name="T13" fmla="*/ 4 h 80"/>
                <a:gd name="T14" fmla="*/ 196 w 396"/>
                <a:gd name="T15" fmla="*/ 0 h 80"/>
                <a:gd name="T16" fmla="*/ 276 w 396"/>
                <a:gd name="T17" fmla="*/ 4 h 80"/>
                <a:gd name="T18" fmla="*/ 308 w 396"/>
                <a:gd name="T19" fmla="*/ 8 h 80"/>
                <a:gd name="T20" fmla="*/ 336 w 396"/>
                <a:gd name="T21" fmla="*/ 12 h 80"/>
                <a:gd name="T22" fmla="*/ 360 w 396"/>
                <a:gd name="T23" fmla="*/ 16 h 80"/>
                <a:gd name="T24" fmla="*/ 380 w 396"/>
                <a:gd name="T25" fmla="*/ 24 h 80"/>
                <a:gd name="T26" fmla="*/ 392 w 396"/>
                <a:gd name="T27" fmla="*/ 32 h 80"/>
                <a:gd name="T28" fmla="*/ 396 w 396"/>
                <a:gd name="T29" fmla="*/ 40 h 80"/>
                <a:gd name="T30" fmla="*/ 392 w 396"/>
                <a:gd name="T31" fmla="*/ 48 h 80"/>
                <a:gd name="T32" fmla="*/ 380 w 396"/>
                <a:gd name="T33" fmla="*/ 56 h 80"/>
                <a:gd name="T34" fmla="*/ 360 w 396"/>
                <a:gd name="T35" fmla="*/ 60 h 80"/>
                <a:gd name="T36" fmla="*/ 336 w 396"/>
                <a:gd name="T37" fmla="*/ 68 h 80"/>
                <a:gd name="T38" fmla="*/ 308 w 396"/>
                <a:gd name="T39" fmla="*/ 72 h 80"/>
                <a:gd name="T40" fmla="*/ 276 w 396"/>
                <a:gd name="T41" fmla="*/ 76 h 80"/>
                <a:gd name="T42" fmla="*/ 196 w 396"/>
                <a:gd name="T43" fmla="*/ 80 h 80"/>
                <a:gd name="T44" fmla="*/ 120 w 396"/>
                <a:gd name="T45" fmla="*/ 76 h 80"/>
                <a:gd name="T46" fmla="*/ 84 w 396"/>
                <a:gd name="T47" fmla="*/ 72 h 80"/>
                <a:gd name="T48" fmla="*/ 56 w 396"/>
                <a:gd name="T49" fmla="*/ 68 h 80"/>
                <a:gd name="T50" fmla="*/ 32 w 396"/>
                <a:gd name="T51" fmla="*/ 60 h 80"/>
                <a:gd name="T52" fmla="*/ 12 w 396"/>
                <a:gd name="T53" fmla="*/ 56 h 80"/>
                <a:gd name="T54" fmla="*/ 4 w 396"/>
                <a:gd name="T55" fmla="*/ 48 h 80"/>
                <a:gd name="T56" fmla="*/ 0 w 396"/>
                <a:gd name="T57"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6" h="80">
                  <a:moveTo>
                    <a:pt x="0" y="40"/>
                  </a:moveTo>
                  <a:lnTo>
                    <a:pt x="4" y="32"/>
                  </a:lnTo>
                  <a:lnTo>
                    <a:pt x="12" y="24"/>
                  </a:lnTo>
                  <a:lnTo>
                    <a:pt x="32" y="16"/>
                  </a:lnTo>
                  <a:lnTo>
                    <a:pt x="56" y="12"/>
                  </a:lnTo>
                  <a:lnTo>
                    <a:pt x="84" y="8"/>
                  </a:lnTo>
                  <a:lnTo>
                    <a:pt x="120" y="4"/>
                  </a:lnTo>
                  <a:lnTo>
                    <a:pt x="196" y="0"/>
                  </a:lnTo>
                  <a:lnTo>
                    <a:pt x="276" y="4"/>
                  </a:lnTo>
                  <a:lnTo>
                    <a:pt x="308" y="8"/>
                  </a:lnTo>
                  <a:lnTo>
                    <a:pt x="336" y="12"/>
                  </a:lnTo>
                  <a:lnTo>
                    <a:pt x="360" y="16"/>
                  </a:lnTo>
                  <a:lnTo>
                    <a:pt x="380" y="24"/>
                  </a:lnTo>
                  <a:lnTo>
                    <a:pt x="392" y="32"/>
                  </a:lnTo>
                  <a:lnTo>
                    <a:pt x="396" y="40"/>
                  </a:lnTo>
                  <a:lnTo>
                    <a:pt x="392" y="48"/>
                  </a:lnTo>
                  <a:lnTo>
                    <a:pt x="380" y="56"/>
                  </a:lnTo>
                  <a:lnTo>
                    <a:pt x="360" y="60"/>
                  </a:lnTo>
                  <a:lnTo>
                    <a:pt x="336" y="68"/>
                  </a:lnTo>
                  <a:lnTo>
                    <a:pt x="308" y="72"/>
                  </a:lnTo>
                  <a:lnTo>
                    <a:pt x="276" y="76"/>
                  </a:lnTo>
                  <a:lnTo>
                    <a:pt x="196" y="80"/>
                  </a:lnTo>
                  <a:lnTo>
                    <a:pt x="120" y="76"/>
                  </a:lnTo>
                  <a:lnTo>
                    <a:pt x="84" y="72"/>
                  </a:lnTo>
                  <a:lnTo>
                    <a:pt x="56" y="68"/>
                  </a:lnTo>
                  <a:lnTo>
                    <a:pt x="32" y="60"/>
                  </a:lnTo>
                  <a:lnTo>
                    <a:pt x="12" y="56"/>
                  </a:lnTo>
                  <a:lnTo>
                    <a:pt x="4" y="48"/>
                  </a:lnTo>
                  <a:lnTo>
                    <a:pt x="0" y="4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3" name="Freeform 49"/>
            <p:cNvSpPr>
              <a:spLocks/>
            </p:cNvSpPr>
            <p:nvPr/>
          </p:nvSpPr>
          <p:spPr bwMode="auto">
            <a:xfrm>
              <a:off x="5064" y="2327"/>
              <a:ext cx="396" cy="80"/>
            </a:xfrm>
            <a:custGeom>
              <a:avLst/>
              <a:gdLst>
                <a:gd name="T0" fmla="*/ 0 w 396"/>
                <a:gd name="T1" fmla="*/ 40 h 80"/>
                <a:gd name="T2" fmla="*/ 4 w 396"/>
                <a:gd name="T3" fmla="*/ 32 h 80"/>
                <a:gd name="T4" fmla="*/ 12 w 396"/>
                <a:gd name="T5" fmla="*/ 24 h 80"/>
                <a:gd name="T6" fmla="*/ 32 w 396"/>
                <a:gd name="T7" fmla="*/ 16 h 80"/>
                <a:gd name="T8" fmla="*/ 56 w 396"/>
                <a:gd name="T9" fmla="*/ 12 h 80"/>
                <a:gd name="T10" fmla="*/ 84 w 396"/>
                <a:gd name="T11" fmla="*/ 8 h 80"/>
                <a:gd name="T12" fmla="*/ 120 w 396"/>
                <a:gd name="T13" fmla="*/ 4 h 80"/>
                <a:gd name="T14" fmla="*/ 196 w 396"/>
                <a:gd name="T15" fmla="*/ 0 h 80"/>
                <a:gd name="T16" fmla="*/ 276 w 396"/>
                <a:gd name="T17" fmla="*/ 4 h 80"/>
                <a:gd name="T18" fmla="*/ 308 w 396"/>
                <a:gd name="T19" fmla="*/ 8 h 80"/>
                <a:gd name="T20" fmla="*/ 336 w 396"/>
                <a:gd name="T21" fmla="*/ 12 h 80"/>
                <a:gd name="T22" fmla="*/ 360 w 396"/>
                <a:gd name="T23" fmla="*/ 16 h 80"/>
                <a:gd name="T24" fmla="*/ 380 w 396"/>
                <a:gd name="T25" fmla="*/ 24 h 80"/>
                <a:gd name="T26" fmla="*/ 392 w 396"/>
                <a:gd name="T27" fmla="*/ 32 h 80"/>
                <a:gd name="T28" fmla="*/ 396 w 396"/>
                <a:gd name="T29" fmla="*/ 40 h 80"/>
                <a:gd name="T30" fmla="*/ 392 w 396"/>
                <a:gd name="T31" fmla="*/ 48 h 80"/>
                <a:gd name="T32" fmla="*/ 380 w 396"/>
                <a:gd name="T33" fmla="*/ 56 h 80"/>
                <a:gd name="T34" fmla="*/ 360 w 396"/>
                <a:gd name="T35" fmla="*/ 60 h 80"/>
                <a:gd name="T36" fmla="*/ 336 w 396"/>
                <a:gd name="T37" fmla="*/ 68 h 80"/>
                <a:gd name="T38" fmla="*/ 308 w 396"/>
                <a:gd name="T39" fmla="*/ 72 h 80"/>
                <a:gd name="T40" fmla="*/ 276 w 396"/>
                <a:gd name="T41" fmla="*/ 76 h 80"/>
                <a:gd name="T42" fmla="*/ 196 w 396"/>
                <a:gd name="T43" fmla="*/ 80 h 80"/>
                <a:gd name="T44" fmla="*/ 120 w 396"/>
                <a:gd name="T45" fmla="*/ 76 h 80"/>
                <a:gd name="T46" fmla="*/ 84 w 396"/>
                <a:gd name="T47" fmla="*/ 72 h 80"/>
                <a:gd name="T48" fmla="*/ 56 w 396"/>
                <a:gd name="T49" fmla="*/ 68 h 80"/>
                <a:gd name="T50" fmla="*/ 32 w 396"/>
                <a:gd name="T51" fmla="*/ 60 h 80"/>
                <a:gd name="T52" fmla="*/ 12 w 396"/>
                <a:gd name="T53" fmla="*/ 56 h 80"/>
                <a:gd name="T54" fmla="*/ 4 w 396"/>
                <a:gd name="T55" fmla="*/ 48 h 80"/>
                <a:gd name="T56" fmla="*/ 0 w 396"/>
                <a:gd name="T57"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6" h="80">
                  <a:moveTo>
                    <a:pt x="0" y="40"/>
                  </a:moveTo>
                  <a:lnTo>
                    <a:pt x="4" y="32"/>
                  </a:lnTo>
                  <a:lnTo>
                    <a:pt x="12" y="24"/>
                  </a:lnTo>
                  <a:lnTo>
                    <a:pt x="32" y="16"/>
                  </a:lnTo>
                  <a:lnTo>
                    <a:pt x="56" y="12"/>
                  </a:lnTo>
                  <a:lnTo>
                    <a:pt x="84" y="8"/>
                  </a:lnTo>
                  <a:lnTo>
                    <a:pt x="120" y="4"/>
                  </a:lnTo>
                  <a:lnTo>
                    <a:pt x="196" y="0"/>
                  </a:lnTo>
                  <a:lnTo>
                    <a:pt x="276" y="4"/>
                  </a:lnTo>
                  <a:lnTo>
                    <a:pt x="308" y="8"/>
                  </a:lnTo>
                  <a:lnTo>
                    <a:pt x="336" y="12"/>
                  </a:lnTo>
                  <a:lnTo>
                    <a:pt x="360" y="16"/>
                  </a:lnTo>
                  <a:lnTo>
                    <a:pt x="380" y="24"/>
                  </a:lnTo>
                  <a:lnTo>
                    <a:pt x="392" y="32"/>
                  </a:lnTo>
                  <a:lnTo>
                    <a:pt x="396" y="40"/>
                  </a:lnTo>
                  <a:lnTo>
                    <a:pt x="392" y="48"/>
                  </a:lnTo>
                  <a:lnTo>
                    <a:pt x="380" y="56"/>
                  </a:lnTo>
                  <a:lnTo>
                    <a:pt x="360" y="60"/>
                  </a:lnTo>
                  <a:lnTo>
                    <a:pt x="336" y="68"/>
                  </a:lnTo>
                  <a:lnTo>
                    <a:pt x="308" y="72"/>
                  </a:lnTo>
                  <a:lnTo>
                    <a:pt x="276" y="76"/>
                  </a:lnTo>
                  <a:lnTo>
                    <a:pt x="196" y="80"/>
                  </a:lnTo>
                  <a:lnTo>
                    <a:pt x="120" y="76"/>
                  </a:lnTo>
                  <a:lnTo>
                    <a:pt x="84" y="72"/>
                  </a:lnTo>
                  <a:lnTo>
                    <a:pt x="56" y="68"/>
                  </a:lnTo>
                  <a:lnTo>
                    <a:pt x="32" y="60"/>
                  </a:lnTo>
                  <a:lnTo>
                    <a:pt x="12" y="56"/>
                  </a:lnTo>
                  <a:lnTo>
                    <a:pt x="4" y="48"/>
                  </a:lnTo>
                  <a:lnTo>
                    <a:pt x="0" y="4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4" name="Rectangle 50"/>
            <p:cNvSpPr>
              <a:spLocks noChangeArrowheads="1"/>
            </p:cNvSpPr>
            <p:nvPr/>
          </p:nvSpPr>
          <p:spPr bwMode="auto">
            <a:xfrm>
              <a:off x="5144" y="2383"/>
              <a:ext cx="2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Book </a:t>
              </a:r>
              <a:endParaRPr lang="en-US" altLang="en-US" dirty="0"/>
            </a:p>
          </p:txBody>
        </p:sp>
        <p:sp>
          <p:nvSpPr>
            <p:cNvPr id="55" name="Rectangle 51"/>
            <p:cNvSpPr>
              <a:spLocks noChangeArrowheads="1"/>
            </p:cNvSpPr>
            <p:nvPr/>
          </p:nvSpPr>
          <p:spPr bwMode="auto">
            <a:xfrm>
              <a:off x="5196" y="2518"/>
              <a:ext cx="1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DB</a:t>
              </a:r>
              <a:endParaRPr lang="en-US" altLang="en-US" dirty="0"/>
            </a:p>
          </p:txBody>
        </p:sp>
        <p:sp>
          <p:nvSpPr>
            <p:cNvPr id="56" name="Freeform 52"/>
            <p:cNvSpPr>
              <a:spLocks/>
            </p:cNvSpPr>
            <p:nvPr/>
          </p:nvSpPr>
          <p:spPr bwMode="auto">
            <a:xfrm>
              <a:off x="5064" y="3066"/>
              <a:ext cx="396" cy="356"/>
            </a:xfrm>
            <a:custGeom>
              <a:avLst/>
              <a:gdLst>
                <a:gd name="T0" fmla="*/ 0 w 396"/>
                <a:gd name="T1" fmla="*/ 316 h 356"/>
                <a:gd name="T2" fmla="*/ 4 w 396"/>
                <a:gd name="T3" fmla="*/ 324 h 356"/>
                <a:gd name="T4" fmla="*/ 12 w 396"/>
                <a:gd name="T5" fmla="*/ 332 h 356"/>
                <a:gd name="T6" fmla="*/ 32 w 396"/>
                <a:gd name="T7" fmla="*/ 340 h 356"/>
                <a:gd name="T8" fmla="*/ 56 w 396"/>
                <a:gd name="T9" fmla="*/ 344 h 356"/>
                <a:gd name="T10" fmla="*/ 84 w 396"/>
                <a:gd name="T11" fmla="*/ 348 h 356"/>
                <a:gd name="T12" fmla="*/ 120 w 396"/>
                <a:gd name="T13" fmla="*/ 352 h 356"/>
                <a:gd name="T14" fmla="*/ 196 w 396"/>
                <a:gd name="T15" fmla="*/ 356 h 356"/>
                <a:gd name="T16" fmla="*/ 276 w 396"/>
                <a:gd name="T17" fmla="*/ 352 h 356"/>
                <a:gd name="T18" fmla="*/ 308 w 396"/>
                <a:gd name="T19" fmla="*/ 348 h 356"/>
                <a:gd name="T20" fmla="*/ 336 w 396"/>
                <a:gd name="T21" fmla="*/ 344 h 356"/>
                <a:gd name="T22" fmla="*/ 360 w 396"/>
                <a:gd name="T23" fmla="*/ 340 h 356"/>
                <a:gd name="T24" fmla="*/ 380 w 396"/>
                <a:gd name="T25" fmla="*/ 332 h 356"/>
                <a:gd name="T26" fmla="*/ 392 w 396"/>
                <a:gd name="T27" fmla="*/ 324 h 356"/>
                <a:gd name="T28" fmla="*/ 396 w 396"/>
                <a:gd name="T29" fmla="*/ 316 h 356"/>
                <a:gd name="T30" fmla="*/ 396 w 396"/>
                <a:gd name="T31" fmla="*/ 316 h 356"/>
                <a:gd name="T32" fmla="*/ 396 w 396"/>
                <a:gd name="T33" fmla="*/ 0 h 356"/>
                <a:gd name="T34" fmla="*/ 0 w 396"/>
                <a:gd name="T35" fmla="*/ 0 h 356"/>
                <a:gd name="T36" fmla="*/ 0 w 396"/>
                <a:gd name="T37" fmla="*/ 316 h 356"/>
                <a:gd name="T38" fmla="*/ 0 w 396"/>
                <a:gd name="T39" fmla="*/ 31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356">
                  <a:moveTo>
                    <a:pt x="0" y="316"/>
                  </a:moveTo>
                  <a:lnTo>
                    <a:pt x="4" y="324"/>
                  </a:lnTo>
                  <a:lnTo>
                    <a:pt x="12" y="332"/>
                  </a:lnTo>
                  <a:lnTo>
                    <a:pt x="32" y="340"/>
                  </a:lnTo>
                  <a:lnTo>
                    <a:pt x="56" y="344"/>
                  </a:lnTo>
                  <a:lnTo>
                    <a:pt x="84" y="348"/>
                  </a:lnTo>
                  <a:lnTo>
                    <a:pt x="120" y="352"/>
                  </a:lnTo>
                  <a:lnTo>
                    <a:pt x="196" y="356"/>
                  </a:lnTo>
                  <a:lnTo>
                    <a:pt x="276" y="352"/>
                  </a:lnTo>
                  <a:lnTo>
                    <a:pt x="308" y="348"/>
                  </a:lnTo>
                  <a:lnTo>
                    <a:pt x="336" y="344"/>
                  </a:lnTo>
                  <a:lnTo>
                    <a:pt x="360" y="340"/>
                  </a:lnTo>
                  <a:lnTo>
                    <a:pt x="380" y="332"/>
                  </a:lnTo>
                  <a:lnTo>
                    <a:pt x="392" y="324"/>
                  </a:lnTo>
                  <a:lnTo>
                    <a:pt x="396" y="316"/>
                  </a:lnTo>
                  <a:lnTo>
                    <a:pt x="396" y="316"/>
                  </a:lnTo>
                  <a:lnTo>
                    <a:pt x="396" y="0"/>
                  </a:lnTo>
                  <a:lnTo>
                    <a:pt x="0" y="0"/>
                  </a:lnTo>
                  <a:lnTo>
                    <a:pt x="0" y="316"/>
                  </a:lnTo>
                  <a:lnTo>
                    <a:pt x="0" y="31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7" name="Freeform 53"/>
            <p:cNvSpPr>
              <a:spLocks/>
            </p:cNvSpPr>
            <p:nvPr/>
          </p:nvSpPr>
          <p:spPr bwMode="auto">
            <a:xfrm>
              <a:off x="5064" y="3066"/>
              <a:ext cx="396" cy="356"/>
            </a:xfrm>
            <a:custGeom>
              <a:avLst/>
              <a:gdLst>
                <a:gd name="T0" fmla="*/ 0 w 396"/>
                <a:gd name="T1" fmla="*/ 316 h 356"/>
                <a:gd name="T2" fmla="*/ 4 w 396"/>
                <a:gd name="T3" fmla="*/ 324 h 356"/>
                <a:gd name="T4" fmla="*/ 12 w 396"/>
                <a:gd name="T5" fmla="*/ 332 h 356"/>
                <a:gd name="T6" fmla="*/ 32 w 396"/>
                <a:gd name="T7" fmla="*/ 340 h 356"/>
                <a:gd name="T8" fmla="*/ 56 w 396"/>
                <a:gd name="T9" fmla="*/ 344 h 356"/>
                <a:gd name="T10" fmla="*/ 84 w 396"/>
                <a:gd name="T11" fmla="*/ 348 h 356"/>
                <a:gd name="T12" fmla="*/ 120 w 396"/>
                <a:gd name="T13" fmla="*/ 352 h 356"/>
                <a:gd name="T14" fmla="*/ 196 w 396"/>
                <a:gd name="T15" fmla="*/ 356 h 356"/>
                <a:gd name="T16" fmla="*/ 276 w 396"/>
                <a:gd name="T17" fmla="*/ 352 h 356"/>
                <a:gd name="T18" fmla="*/ 308 w 396"/>
                <a:gd name="T19" fmla="*/ 348 h 356"/>
                <a:gd name="T20" fmla="*/ 336 w 396"/>
                <a:gd name="T21" fmla="*/ 344 h 356"/>
                <a:gd name="T22" fmla="*/ 360 w 396"/>
                <a:gd name="T23" fmla="*/ 340 h 356"/>
                <a:gd name="T24" fmla="*/ 380 w 396"/>
                <a:gd name="T25" fmla="*/ 332 h 356"/>
                <a:gd name="T26" fmla="*/ 392 w 396"/>
                <a:gd name="T27" fmla="*/ 324 h 356"/>
                <a:gd name="T28" fmla="*/ 396 w 396"/>
                <a:gd name="T29" fmla="*/ 316 h 356"/>
                <a:gd name="T30" fmla="*/ 396 w 396"/>
                <a:gd name="T31" fmla="*/ 316 h 356"/>
                <a:gd name="T32" fmla="*/ 396 w 396"/>
                <a:gd name="T33" fmla="*/ 0 h 356"/>
                <a:gd name="T34" fmla="*/ 0 w 396"/>
                <a:gd name="T35" fmla="*/ 0 h 356"/>
                <a:gd name="T36" fmla="*/ 0 w 396"/>
                <a:gd name="T37" fmla="*/ 316 h 356"/>
                <a:gd name="T38" fmla="*/ 0 w 396"/>
                <a:gd name="T39" fmla="*/ 31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356">
                  <a:moveTo>
                    <a:pt x="0" y="316"/>
                  </a:moveTo>
                  <a:lnTo>
                    <a:pt x="4" y="324"/>
                  </a:lnTo>
                  <a:lnTo>
                    <a:pt x="12" y="332"/>
                  </a:lnTo>
                  <a:lnTo>
                    <a:pt x="32" y="340"/>
                  </a:lnTo>
                  <a:lnTo>
                    <a:pt x="56" y="344"/>
                  </a:lnTo>
                  <a:lnTo>
                    <a:pt x="84" y="348"/>
                  </a:lnTo>
                  <a:lnTo>
                    <a:pt x="120" y="352"/>
                  </a:lnTo>
                  <a:lnTo>
                    <a:pt x="196" y="356"/>
                  </a:lnTo>
                  <a:lnTo>
                    <a:pt x="276" y="352"/>
                  </a:lnTo>
                  <a:lnTo>
                    <a:pt x="308" y="348"/>
                  </a:lnTo>
                  <a:lnTo>
                    <a:pt x="336" y="344"/>
                  </a:lnTo>
                  <a:lnTo>
                    <a:pt x="360" y="340"/>
                  </a:lnTo>
                  <a:lnTo>
                    <a:pt x="380" y="332"/>
                  </a:lnTo>
                  <a:lnTo>
                    <a:pt x="392" y="324"/>
                  </a:lnTo>
                  <a:lnTo>
                    <a:pt x="396" y="316"/>
                  </a:lnTo>
                  <a:lnTo>
                    <a:pt x="396" y="316"/>
                  </a:lnTo>
                  <a:lnTo>
                    <a:pt x="396" y="0"/>
                  </a:lnTo>
                  <a:lnTo>
                    <a:pt x="0" y="0"/>
                  </a:lnTo>
                  <a:lnTo>
                    <a:pt x="0" y="316"/>
                  </a:lnTo>
                  <a:lnTo>
                    <a:pt x="0" y="316"/>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8" name="Freeform 54"/>
            <p:cNvSpPr>
              <a:spLocks/>
            </p:cNvSpPr>
            <p:nvPr/>
          </p:nvSpPr>
          <p:spPr bwMode="auto">
            <a:xfrm>
              <a:off x="5064" y="3026"/>
              <a:ext cx="396" cy="80"/>
            </a:xfrm>
            <a:custGeom>
              <a:avLst/>
              <a:gdLst>
                <a:gd name="T0" fmla="*/ 0 w 396"/>
                <a:gd name="T1" fmla="*/ 40 h 80"/>
                <a:gd name="T2" fmla="*/ 4 w 396"/>
                <a:gd name="T3" fmla="*/ 32 h 80"/>
                <a:gd name="T4" fmla="*/ 12 w 396"/>
                <a:gd name="T5" fmla="*/ 24 h 80"/>
                <a:gd name="T6" fmla="*/ 32 w 396"/>
                <a:gd name="T7" fmla="*/ 16 h 80"/>
                <a:gd name="T8" fmla="*/ 56 w 396"/>
                <a:gd name="T9" fmla="*/ 12 h 80"/>
                <a:gd name="T10" fmla="*/ 84 w 396"/>
                <a:gd name="T11" fmla="*/ 4 h 80"/>
                <a:gd name="T12" fmla="*/ 120 w 396"/>
                <a:gd name="T13" fmla="*/ 4 h 80"/>
                <a:gd name="T14" fmla="*/ 196 w 396"/>
                <a:gd name="T15" fmla="*/ 0 h 80"/>
                <a:gd name="T16" fmla="*/ 276 w 396"/>
                <a:gd name="T17" fmla="*/ 4 h 80"/>
                <a:gd name="T18" fmla="*/ 308 w 396"/>
                <a:gd name="T19" fmla="*/ 4 h 80"/>
                <a:gd name="T20" fmla="*/ 336 w 396"/>
                <a:gd name="T21" fmla="*/ 12 h 80"/>
                <a:gd name="T22" fmla="*/ 360 w 396"/>
                <a:gd name="T23" fmla="*/ 16 h 80"/>
                <a:gd name="T24" fmla="*/ 380 w 396"/>
                <a:gd name="T25" fmla="*/ 24 h 80"/>
                <a:gd name="T26" fmla="*/ 392 w 396"/>
                <a:gd name="T27" fmla="*/ 32 h 80"/>
                <a:gd name="T28" fmla="*/ 396 w 396"/>
                <a:gd name="T29" fmla="*/ 40 h 80"/>
                <a:gd name="T30" fmla="*/ 392 w 396"/>
                <a:gd name="T31" fmla="*/ 48 h 80"/>
                <a:gd name="T32" fmla="*/ 380 w 396"/>
                <a:gd name="T33" fmla="*/ 56 h 80"/>
                <a:gd name="T34" fmla="*/ 360 w 396"/>
                <a:gd name="T35" fmla="*/ 60 h 80"/>
                <a:gd name="T36" fmla="*/ 336 w 396"/>
                <a:gd name="T37" fmla="*/ 68 h 80"/>
                <a:gd name="T38" fmla="*/ 308 w 396"/>
                <a:gd name="T39" fmla="*/ 72 h 80"/>
                <a:gd name="T40" fmla="*/ 276 w 396"/>
                <a:gd name="T41" fmla="*/ 76 h 80"/>
                <a:gd name="T42" fmla="*/ 196 w 396"/>
                <a:gd name="T43" fmla="*/ 80 h 80"/>
                <a:gd name="T44" fmla="*/ 120 w 396"/>
                <a:gd name="T45" fmla="*/ 76 h 80"/>
                <a:gd name="T46" fmla="*/ 84 w 396"/>
                <a:gd name="T47" fmla="*/ 72 h 80"/>
                <a:gd name="T48" fmla="*/ 56 w 396"/>
                <a:gd name="T49" fmla="*/ 68 h 80"/>
                <a:gd name="T50" fmla="*/ 32 w 396"/>
                <a:gd name="T51" fmla="*/ 60 h 80"/>
                <a:gd name="T52" fmla="*/ 12 w 396"/>
                <a:gd name="T53" fmla="*/ 56 h 80"/>
                <a:gd name="T54" fmla="*/ 4 w 396"/>
                <a:gd name="T55" fmla="*/ 48 h 80"/>
                <a:gd name="T56" fmla="*/ 0 w 396"/>
                <a:gd name="T57"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6" h="80">
                  <a:moveTo>
                    <a:pt x="0" y="40"/>
                  </a:moveTo>
                  <a:lnTo>
                    <a:pt x="4" y="32"/>
                  </a:lnTo>
                  <a:lnTo>
                    <a:pt x="12" y="24"/>
                  </a:lnTo>
                  <a:lnTo>
                    <a:pt x="32" y="16"/>
                  </a:lnTo>
                  <a:lnTo>
                    <a:pt x="56" y="12"/>
                  </a:lnTo>
                  <a:lnTo>
                    <a:pt x="84" y="4"/>
                  </a:lnTo>
                  <a:lnTo>
                    <a:pt x="120" y="4"/>
                  </a:lnTo>
                  <a:lnTo>
                    <a:pt x="196" y="0"/>
                  </a:lnTo>
                  <a:lnTo>
                    <a:pt x="276" y="4"/>
                  </a:lnTo>
                  <a:lnTo>
                    <a:pt x="308" y="4"/>
                  </a:lnTo>
                  <a:lnTo>
                    <a:pt x="336" y="12"/>
                  </a:lnTo>
                  <a:lnTo>
                    <a:pt x="360" y="16"/>
                  </a:lnTo>
                  <a:lnTo>
                    <a:pt x="380" y="24"/>
                  </a:lnTo>
                  <a:lnTo>
                    <a:pt x="392" y="32"/>
                  </a:lnTo>
                  <a:lnTo>
                    <a:pt x="396" y="40"/>
                  </a:lnTo>
                  <a:lnTo>
                    <a:pt x="392" y="48"/>
                  </a:lnTo>
                  <a:lnTo>
                    <a:pt x="380" y="56"/>
                  </a:lnTo>
                  <a:lnTo>
                    <a:pt x="360" y="60"/>
                  </a:lnTo>
                  <a:lnTo>
                    <a:pt x="336" y="68"/>
                  </a:lnTo>
                  <a:lnTo>
                    <a:pt x="308" y="72"/>
                  </a:lnTo>
                  <a:lnTo>
                    <a:pt x="276" y="76"/>
                  </a:lnTo>
                  <a:lnTo>
                    <a:pt x="196" y="80"/>
                  </a:lnTo>
                  <a:lnTo>
                    <a:pt x="120" y="76"/>
                  </a:lnTo>
                  <a:lnTo>
                    <a:pt x="84" y="72"/>
                  </a:lnTo>
                  <a:lnTo>
                    <a:pt x="56" y="68"/>
                  </a:lnTo>
                  <a:lnTo>
                    <a:pt x="32" y="60"/>
                  </a:lnTo>
                  <a:lnTo>
                    <a:pt x="12" y="56"/>
                  </a:lnTo>
                  <a:lnTo>
                    <a:pt x="4" y="48"/>
                  </a:lnTo>
                  <a:lnTo>
                    <a:pt x="0" y="4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9" name="Freeform 55"/>
            <p:cNvSpPr>
              <a:spLocks/>
            </p:cNvSpPr>
            <p:nvPr/>
          </p:nvSpPr>
          <p:spPr bwMode="auto">
            <a:xfrm>
              <a:off x="5064" y="3026"/>
              <a:ext cx="396" cy="80"/>
            </a:xfrm>
            <a:custGeom>
              <a:avLst/>
              <a:gdLst>
                <a:gd name="T0" fmla="*/ 0 w 396"/>
                <a:gd name="T1" fmla="*/ 40 h 80"/>
                <a:gd name="T2" fmla="*/ 4 w 396"/>
                <a:gd name="T3" fmla="*/ 32 h 80"/>
                <a:gd name="T4" fmla="*/ 12 w 396"/>
                <a:gd name="T5" fmla="*/ 24 h 80"/>
                <a:gd name="T6" fmla="*/ 32 w 396"/>
                <a:gd name="T7" fmla="*/ 16 h 80"/>
                <a:gd name="T8" fmla="*/ 56 w 396"/>
                <a:gd name="T9" fmla="*/ 12 h 80"/>
                <a:gd name="T10" fmla="*/ 84 w 396"/>
                <a:gd name="T11" fmla="*/ 4 h 80"/>
                <a:gd name="T12" fmla="*/ 120 w 396"/>
                <a:gd name="T13" fmla="*/ 4 h 80"/>
                <a:gd name="T14" fmla="*/ 196 w 396"/>
                <a:gd name="T15" fmla="*/ 0 h 80"/>
                <a:gd name="T16" fmla="*/ 276 w 396"/>
                <a:gd name="T17" fmla="*/ 4 h 80"/>
                <a:gd name="T18" fmla="*/ 308 w 396"/>
                <a:gd name="T19" fmla="*/ 4 h 80"/>
                <a:gd name="T20" fmla="*/ 336 w 396"/>
                <a:gd name="T21" fmla="*/ 12 h 80"/>
                <a:gd name="T22" fmla="*/ 360 w 396"/>
                <a:gd name="T23" fmla="*/ 16 h 80"/>
                <a:gd name="T24" fmla="*/ 380 w 396"/>
                <a:gd name="T25" fmla="*/ 24 h 80"/>
                <a:gd name="T26" fmla="*/ 392 w 396"/>
                <a:gd name="T27" fmla="*/ 32 h 80"/>
                <a:gd name="T28" fmla="*/ 396 w 396"/>
                <a:gd name="T29" fmla="*/ 40 h 80"/>
                <a:gd name="T30" fmla="*/ 392 w 396"/>
                <a:gd name="T31" fmla="*/ 48 h 80"/>
                <a:gd name="T32" fmla="*/ 380 w 396"/>
                <a:gd name="T33" fmla="*/ 56 h 80"/>
                <a:gd name="T34" fmla="*/ 360 w 396"/>
                <a:gd name="T35" fmla="*/ 60 h 80"/>
                <a:gd name="T36" fmla="*/ 336 w 396"/>
                <a:gd name="T37" fmla="*/ 68 h 80"/>
                <a:gd name="T38" fmla="*/ 308 w 396"/>
                <a:gd name="T39" fmla="*/ 72 h 80"/>
                <a:gd name="T40" fmla="*/ 276 w 396"/>
                <a:gd name="T41" fmla="*/ 76 h 80"/>
                <a:gd name="T42" fmla="*/ 196 w 396"/>
                <a:gd name="T43" fmla="*/ 80 h 80"/>
                <a:gd name="T44" fmla="*/ 120 w 396"/>
                <a:gd name="T45" fmla="*/ 76 h 80"/>
                <a:gd name="T46" fmla="*/ 84 w 396"/>
                <a:gd name="T47" fmla="*/ 72 h 80"/>
                <a:gd name="T48" fmla="*/ 56 w 396"/>
                <a:gd name="T49" fmla="*/ 68 h 80"/>
                <a:gd name="T50" fmla="*/ 32 w 396"/>
                <a:gd name="T51" fmla="*/ 60 h 80"/>
                <a:gd name="T52" fmla="*/ 12 w 396"/>
                <a:gd name="T53" fmla="*/ 56 h 80"/>
                <a:gd name="T54" fmla="*/ 4 w 396"/>
                <a:gd name="T55" fmla="*/ 48 h 80"/>
                <a:gd name="T56" fmla="*/ 0 w 396"/>
                <a:gd name="T57"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6" h="80">
                  <a:moveTo>
                    <a:pt x="0" y="40"/>
                  </a:moveTo>
                  <a:lnTo>
                    <a:pt x="4" y="32"/>
                  </a:lnTo>
                  <a:lnTo>
                    <a:pt x="12" y="24"/>
                  </a:lnTo>
                  <a:lnTo>
                    <a:pt x="32" y="16"/>
                  </a:lnTo>
                  <a:lnTo>
                    <a:pt x="56" y="12"/>
                  </a:lnTo>
                  <a:lnTo>
                    <a:pt x="84" y="4"/>
                  </a:lnTo>
                  <a:lnTo>
                    <a:pt x="120" y="4"/>
                  </a:lnTo>
                  <a:lnTo>
                    <a:pt x="196" y="0"/>
                  </a:lnTo>
                  <a:lnTo>
                    <a:pt x="276" y="4"/>
                  </a:lnTo>
                  <a:lnTo>
                    <a:pt x="308" y="4"/>
                  </a:lnTo>
                  <a:lnTo>
                    <a:pt x="336" y="12"/>
                  </a:lnTo>
                  <a:lnTo>
                    <a:pt x="360" y="16"/>
                  </a:lnTo>
                  <a:lnTo>
                    <a:pt x="380" y="24"/>
                  </a:lnTo>
                  <a:lnTo>
                    <a:pt x="392" y="32"/>
                  </a:lnTo>
                  <a:lnTo>
                    <a:pt x="396" y="40"/>
                  </a:lnTo>
                  <a:lnTo>
                    <a:pt x="392" y="48"/>
                  </a:lnTo>
                  <a:lnTo>
                    <a:pt x="380" y="56"/>
                  </a:lnTo>
                  <a:lnTo>
                    <a:pt x="360" y="60"/>
                  </a:lnTo>
                  <a:lnTo>
                    <a:pt x="336" y="68"/>
                  </a:lnTo>
                  <a:lnTo>
                    <a:pt x="308" y="72"/>
                  </a:lnTo>
                  <a:lnTo>
                    <a:pt x="276" y="76"/>
                  </a:lnTo>
                  <a:lnTo>
                    <a:pt x="196" y="80"/>
                  </a:lnTo>
                  <a:lnTo>
                    <a:pt x="120" y="76"/>
                  </a:lnTo>
                  <a:lnTo>
                    <a:pt x="84" y="72"/>
                  </a:lnTo>
                  <a:lnTo>
                    <a:pt x="56" y="68"/>
                  </a:lnTo>
                  <a:lnTo>
                    <a:pt x="32" y="60"/>
                  </a:lnTo>
                  <a:lnTo>
                    <a:pt x="12" y="56"/>
                  </a:lnTo>
                  <a:lnTo>
                    <a:pt x="4" y="48"/>
                  </a:lnTo>
                  <a:lnTo>
                    <a:pt x="0" y="4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0" name="Rectangle 56"/>
            <p:cNvSpPr>
              <a:spLocks noChangeArrowheads="1"/>
            </p:cNvSpPr>
            <p:nvPr/>
          </p:nvSpPr>
          <p:spPr bwMode="auto">
            <a:xfrm>
              <a:off x="5104" y="3082"/>
              <a:ext cx="33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Return </a:t>
              </a:r>
              <a:endParaRPr lang="en-US" altLang="en-US" dirty="0"/>
            </a:p>
          </p:txBody>
        </p:sp>
        <p:sp>
          <p:nvSpPr>
            <p:cNvPr id="61" name="Rectangle 57"/>
            <p:cNvSpPr>
              <a:spLocks noChangeArrowheads="1"/>
            </p:cNvSpPr>
            <p:nvPr/>
          </p:nvSpPr>
          <p:spPr bwMode="auto">
            <a:xfrm>
              <a:off x="5196" y="3218"/>
              <a:ext cx="1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DB</a:t>
              </a:r>
              <a:endParaRPr lang="en-US" altLang="en-US" dirty="0"/>
            </a:p>
          </p:txBody>
        </p:sp>
        <p:sp>
          <p:nvSpPr>
            <p:cNvPr id="62" name="Freeform 58"/>
            <p:cNvSpPr>
              <a:spLocks/>
            </p:cNvSpPr>
            <p:nvPr/>
          </p:nvSpPr>
          <p:spPr bwMode="auto">
            <a:xfrm>
              <a:off x="2128" y="1819"/>
              <a:ext cx="156" cy="707"/>
            </a:xfrm>
            <a:custGeom>
              <a:avLst/>
              <a:gdLst>
                <a:gd name="T0" fmla="*/ 0 w 156"/>
                <a:gd name="T1" fmla="*/ 707 h 707"/>
                <a:gd name="T2" fmla="*/ 84 w 156"/>
                <a:gd name="T3" fmla="*/ 707 h 707"/>
                <a:gd name="T4" fmla="*/ 84 w 156"/>
                <a:gd name="T5" fmla="*/ 0 h 707"/>
                <a:gd name="T6" fmla="*/ 156 w 156"/>
                <a:gd name="T7" fmla="*/ 0 h 707"/>
              </a:gdLst>
              <a:ahLst/>
              <a:cxnLst>
                <a:cxn ang="0">
                  <a:pos x="T0" y="T1"/>
                </a:cxn>
                <a:cxn ang="0">
                  <a:pos x="T2" y="T3"/>
                </a:cxn>
                <a:cxn ang="0">
                  <a:pos x="T4" y="T5"/>
                </a:cxn>
                <a:cxn ang="0">
                  <a:pos x="T6" y="T7"/>
                </a:cxn>
              </a:cxnLst>
              <a:rect l="0" t="0" r="r" b="b"/>
              <a:pathLst>
                <a:path w="156" h="707">
                  <a:moveTo>
                    <a:pt x="0" y="707"/>
                  </a:moveTo>
                  <a:lnTo>
                    <a:pt x="84" y="707"/>
                  </a:lnTo>
                  <a:lnTo>
                    <a:pt x="84" y="0"/>
                  </a:lnTo>
                  <a:lnTo>
                    <a:pt x="156"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3" name="Freeform 59"/>
            <p:cNvSpPr>
              <a:spLocks/>
            </p:cNvSpPr>
            <p:nvPr/>
          </p:nvSpPr>
          <p:spPr bwMode="auto">
            <a:xfrm>
              <a:off x="2276" y="1791"/>
              <a:ext cx="56" cy="56"/>
            </a:xfrm>
            <a:custGeom>
              <a:avLst/>
              <a:gdLst>
                <a:gd name="T0" fmla="*/ 0 w 56"/>
                <a:gd name="T1" fmla="*/ 0 h 56"/>
                <a:gd name="T2" fmla="*/ 56 w 56"/>
                <a:gd name="T3" fmla="*/ 28 h 56"/>
                <a:gd name="T4" fmla="*/ 0 w 56"/>
                <a:gd name="T5" fmla="*/ 56 h 56"/>
                <a:gd name="T6" fmla="*/ 0 w 56"/>
                <a:gd name="T7" fmla="*/ 0 h 56"/>
              </a:gdLst>
              <a:ahLst/>
              <a:cxnLst>
                <a:cxn ang="0">
                  <a:pos x="T0" y="T1"/>
                </a:cxn>
                <a:cxn ang="0">
                  <a:pos x="T2" y="T3"/>
                </a:cxn>
                <a:cxn ang="0">
                  <a:pos x="T4" y="T5"/>
                </a:cxn>
                <a:cxn ang="0">
                  <a:pos x="T6" y="T7"/>
                </a:cxn>
              </a:cxnLst>
              <a:rect l="0" t="0" r="r" b="b"/>
              <a:pathLst>
                <a:path w="56" h="56">
                  <a:moveTo>
                    <a:pt x="0" y="0"/>
                  </a:moveTo>
                  <a:lnTo>
                    <a:pt x="56"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4" name="Freeform 60"/>
            <p:cNvSpPr>
              <a:spLocks/>
            </p:cNvSpPr>
            <p:nvPr/>
          </p:nvSpPr>
          <p:spPr bwMode="auto">
            <a:xfrm>
              <a:off x="2128" y="2375"/>
              <a:ext cx="156" cy="151"/>
            </a:xfrm>
            <a:custGeom>
              <a:avLst/>
              <a:gdLst>
                <a:gd name="T0" fmla="*/ 0 w 156"/>
                <a:gd name="T1" fmla="*/ 151 h 151"/>
                <a:gd name="T2" fmla="*/ 84 w 156"/>
                <a:gd name="T3" fmla="*/ 151 h 151"/>
                <a:gd name="T4" fmla="*/ 84 w 156"/>
                <a:gd name="T5" fmla="*/ 0 h 151"/>
                <a:gd name="T6" fmla="*/ 156 w 156"/>
                <a:gd name="T7" fmla="*/ 0 h 151"/>
              </a:gdLst>
              <a:ahLst/>
              <a:cxnLst>
                <a:cxn ang="0">
                  <a:pos x="T0" y="T1"/>
                </a:cxn>
                <a:cxn ang="0">
                  <a:pos x="T2" y="T3"/>
                </a:cxn>
                <a:cxn ang="0">
                  <a:pos x="T4" y="T5"/>
                </a:cxn>
                <a:cxn ang="0">
                  <a:pos x="T6" y="T7"/>
                </a:cxn>
              </a:cxnLst>
              <a:rect l="0" t="0" r="r" b="b"/>
              <a:pathLst>
                <a:path w="156" h="151">
                  <a:moveTo>
                    <a:pt x="0" y="151"/>
                  </a:moveTo>
                  <a:lnTo>
                    <a:pt x="84" y="151"/>
                  </a:lnTo>
                  <a:lnTo>
                    <a:pt x="84" y="0"/>
                  </a:lnTo>
                  <a:lnTo>
                    <a:pt x="156"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5" name="Freeform 61"/>
            <p:cNvSpPr>
              <a:spLocks/>
            </p:cNvSpPr>
            <p:nvPr/>
          </p:nvSpPr>
          <p:spPr bwMode="auto">
            <a:xfrm>
              <a:off x="2276" y="2347"/>
              <a:ext cx="56" cy="56"/>
            </a:xfrm>
            <a:custGeom>
              <a:avLst/>
              <a:gdLst>
                <a:gd name="T0" fmla="*/ 0 w 56"/>
                <a:gd name="T1" fmla="*/ 0 h 56"/>
                <a:gd name="T2" fmla="*/ 56 w 56"/>
                <a:gd name="T3" fmla="*/ 28 h 56"/>
                <a:gd name="T4" fmla="*/ 0 w 56"/>
                <a:gd name="T5" fmla="*/ 56 h 56"/>
                <a:gd name="T6" fmla="*/ 0 w 56"/>
                <a:gd name="T7" fmla="*/ 0 h 56"/>
              </a:gdLst>
              <a:ahLst/>
              <a:cxnLst>
                <a:cxn ang="0">
                  <a:pos x="T0" y="T1"/>
                </a:cxn>
                <a:cxn ang="0">
                  <a:pos x="T2" y="T3"/>
                </a:cxn>
                <a:cxn ang="0">
                  <a:pos x="T4" y="T5"/>
                </a:cxn>
                <a:cxn ang="0">
                  <a:pos x="T6" y="T7"/>
                </a:cxn>
              </a:cxnLst>
              <a:rect l="0" t="0" r="r" b="b"/>
              <a:pathLst>
                <a:path w="56" h="56">
                  <a:moveTo>
                    <a:pt x="0" y="0"/>
                  </a:moveTo>
                  <a:lnTo>
                    <a:pt x="56"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6" name="Freeform 62"/>
            <p:cNvSpPr>
              <a:spLocks/>
            </p:cNvSpPr>
            <p:nvPr/>
          </p:nvSpPr>
          <p:spPr bwMode="auto">
            <a:xfrm>
              <a:off x="2128" y="2526"/>
              <a:ext cx="156" cy="696"/>
            </a:xfrm>
            <a:custGeom>
              <a:avLst/>
              <a:gdLst>
                <a:gd name="T0" fmla="*/ 0 w 156"/>
                <a:gd name="T1" fmla="*/ 0 h 696"/>
                <a:gd name="T2" fmla="*/ 84 w 156"/>
                <a:gd name="T3" fmla="*/ 0 h 696"/>
                <a:gd name="T4" fmla="*/ 84 w 156"/>
                <a:gd name="T5" fmla="*/ 696 h 696"/>
                <a:gd name="T6" fmla="*/ 156 w 156"/>
                <a:gd name="T7" fmla="*/ 696 h 696"/>
              </a:gdLst>
              <a:ahLst/>
              <a:cxnLst>
                <a:cxn ang="0">
                  <a:pos x="T0" y="T1"/>
                </a:cxn>
                <a:cxn ang="0">
                  <a:pos x="T2" y="T3"/>
                </a:cxn>
                <a:cxn ang="0">
                  <a:pos x="T4" y="T5"/>
                </a:cxn>
                <a:cxn ang="0">
                  <a:pos x="T6" y="T7"/>
                </a:cxn>
              </a:cxnLst>
              <a:rect l="0" t="0" r="r" b="b"/>
              <a:pathLst>
                <a:path w="156" h="696">
                  <a:moveTo>
                    <a:pt x="0" y="0"/>
                  </a:moveTo>
                  <a:lnTo>
                    <a:pt x="84" y="0"/>
                  </a:lnTo>
                  <a:lnTo>
                    <a:pt x="84" y="696"/>
                  </a:lnTo>
                  <a:lnTo>
                    <a:pt x="156" y="696"/>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7" name="Freeform 63"/>
            <p:cNvSpPr>
              <a:spLocks/>
            </p:cNvSpPr>
            <p:nvPr/>
          </p:nvSpPr>
          <p:spPr bwMode="auto">
            <a:xfrm>
              <a:off x="2276" y="3194"/>
              <a:ext cx="56" cy="56"/>
            </a:xfrm>
            <a:custGeom>
              <a:avLst/>
              <a:gdLst>
                <a:gd name="T0" fmla="*/ 0 w 56"/>
                <a:gd name="T1" fmla="*/ 0 h 56"/>
                <a:gd name="T2" fmla="*/ 56 w 56"/>
                <a:gd name="T3" fmla="*/ 28 h 56"/>
                <a:gd name="T4" fmla="*/ 0 w 56"/>
                <a:gd name="T5" fmla="*/ 56 h 56"/>
                <a:gd name="T6" fmla="*/ 0 w 56"/>
                <a:gd name="T7" fmla="*/ 0 h 56"/>
              </a:gdLst>
              <a:ahLst/>
              <a:cxnLst>
                <a:cxn ang="0">
                  <a:pos x="T0" y="T1"/>
                </a:cxn>
                <a:cxn ang="0">
                  <a:pos x="T2" y="T3"/>
                </a:cxn>
                <a:cxn ang="0">
                  <a:pos x="T4" y="T5"/>
                </a:cxn>
                <a:cxn ang="0">
                  <a:pos x="T6" y="T7"/>
                </a:cxn>
              </a:cxnLst>
              <a:rect l="0" t="0" r="r" b="b"/>
              <a:pathLst>
                <a:path w="56" h="56">
                  <a:moveTo>
                    <a:pt x="0" y="0"/>
                  </a:moveTo>
                  <a:lnTo>
                    <a:pt x="56"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8" name="Line 64"/>
            <p:cNvSpPr>
              <a:spLocks noChangeShapeType="1"/>
            </p:cNvSpPr>
            <p:nvPr/>
          </p:nvSpPr>
          <p:spPr bwMode="auto">
            <a:xfrm>
              <a:off x="3087" y="1819"/>
              <a:ext cx="723"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9" name="Freeform 65"/>
            <p:cNvSpPr>
              <a:spLocks/>
            </p:cNvSpPr>
            <p:nvPr/>
          </p:nvSpPr>
          <p:spPr bwMode="auto">
            <a:xfrm>
              <a:off x="3035" y="1791"/>
              <a:ext cx="56" cy="56"/>
            </a:xfrm>
            <a:custGeom>
              <a:avLst/>
              <a:gdLst>
                <a:gd name="T0" fmla="*/ 56 w 56"/>
                <a:gd name="T1" fmla="*/ 56 h 56"/>
                <a:gd name="T2" fmla="*/ 0 w 56"/>
                <a:gd name="T3" fmla="*/ 28 h 56"/>
                <a:gd name="T4" fmla="*/ 56 w 56"/>
                <a:gd name="T5" fmla="*/ 0 h 56"/>
                <a:gd name="T6" fmla="*/ 56 w 56"/>
                <a:gd name="T7" fmla="*/ 56 h 56"/>
              </a:gdLst>
              <a:ahLst/>
              <a:cxnLst>
                <a:cxn ang="0">
                  <a:pos x="T0" y="T1"/>
                </a:cxn>
                <a:cxn ang="0">
                  <a:pos x="T2" y="T3"/>
                </a:cxn>
                <a:cxn ang="0">
                  <a:pos x="T4" y="T5"/>
                </a:cxn>
                <a:cxn ang="0">
                  <a:pos x="T6" y="T7"/>
                </a:cxn>
              </a:cxnLst>
              <a:rect l="0" t="0" r="r" b="b"/>
              <a:pathLst>
                <a:path w="56" h="56">
                  <a:moveTo>
                    <a:pt x="56" y="56"/>
                  </a:moveTo>
                  <a:lnTo>
                    <a:pt x="0" y="28"/>
                  </a:lnTo>
                  <a:lnTo>
                    <a:pt x="56" y="0"/>
                  </a:lnTo>
                  <a:lnTo>
                    <a:pt x="5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0" name="Freeform 66"/>
            <p:cNvSpPr>
              <a:spLocks/>
            </p:cNvSpPr>
            <p:nvPr/>
          </p:nvSpPr>
          <p:spPr bwMode="auto">
            <a:xfrm>
              <a:off x="3806" y="1791"/>
              <a:ext cx="56" cy="56"/>
            </a:xfrm>
            <a:custGeom>
              <a:avLst/>
              <a:gdLst>
                <a:gd name="T0" fmla="*/ 0 w 56"/>
                <a:gd name="T1" fmla="*/ 0 h 56"/>
                <a:gd name="T2" fmla="*/ 56 w 56"/>
                <a:gd name="T3" fmla="*/ 28 h 56"/>
                <a:gd name="T4" fmla="*/ 0 w 56"/>
                <a:gd name="T5" fmla="*/ 56 h 56"/>
                <a:gd name="T6" fmla="*/ 0 w 56"/>
                <a:gd name="T7" fmla="*/ 0 h 56"/>
              </a:gdLst>
              <a:ahLst/>
              <a:cxnLst>
                <a:cxn ang="0">
                  <a:pos x="T0" y="T1"/>
                </a:cxn>
                <a:cxn ang="0">
                  <a:pos x="T2" y="T3"/>
                </a:cxn>
                <a:cxn ang="0">
                  <a:pos x="T4" y="T5"/>
                </a:cxn>
                <a:cxn ang="0">
                  <a:pos x="T6" y="T7"/>
                </a:cxn>
              </a:cxnLst>
              <a:rect l="0" t="0" r="r" b="b"/>
              <a:pathLst>
                <a:path w="56" h="56">
                  <a:moveTo>
                    <a:pt x="0" y="0"/>
                  </a:moveTo>
                  <a:lnTo>
                    <a:pt x="56"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1" name="Rectangle 67"/>
            <p:cNvSpPr>
              <a:spLocks noChangeArrowheads="1"/>
            </p:cNvSpPr>
            <p:nvPr/>
          </p:nvSpPr>
          <p:spPr bwMode="auto">
            <a:xfrm>
              <a:off x="3251" y="1751"/>
              <a:ext cx="395" cy="1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2" name="Rectangle 68"/>
            <p:cNvSpPr>
              <a:spLocks noChangeArrowheads="1"/>
            </p:cNvSpPr>
            <p:nvPr/>
          </p:nvSpPr>
          <p:spPr bwMode="auto">
            <a:xfrm>
              <a:off x="3251" y="1743"/>
              <a:ext cx="40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REST API</a:t>
              </a:r>
              <a:endParaRPr lang="en-US" altLang="en-US" dirty="0"/>
            </a:p>
          </p:txBody>
        </p:sp>
        <p:sp>
          <p:nvSpPr>
            <p:cNvPr id="73" name="Line 69"/>
            <p:cNvSpPr>
              <a:spLocks noChangeShapeType="1"/>
            </p:cNvSpPr>
            <p:nvPr/>
          </p:nvSpPr>
          <p:spPr bwMode="auto">
            <a:xfrm>
              <a:off x="3035" y="1819"/>
              <a:ext cx="787" cy="676"/>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4" name="Freeform 70"/>
            <p:cNvSpPr>
              <a:spLocks/>
            </p:cNvSpPr>
            <p:nvPr/>
          </p:nvSpPr>
          <p:spPr bwMode="auto">
            <a:xfrm>
              <a:off x="3798" y="2467"/>
              <a:ext cx="64" cy="59"/>
            </a:xfrm>
            <a:custGeom>
              <a:avLst/>
              <a:gdLst>
                <a:gd name="T0" fmla="*/ 36 w 64"/>
                <a:gd name="T1" fmla="*/ 0 h 59"/>
                <a:gd name="T2" fmla="*/ 64 w 64"/>
                <a:gd name="T3" fmla="*/ 59 h 59"/>
                <a:gd name="T4" fmla="*/ 0 w 64"/>
                <a:gd name="T5" fmla="*/ 44 h 59"/>
                <a:gd name="T6" fmla="*/ 36 w 64"/>
                <a:gd name="T7" fmla="*/ 0 h 59"/>
              </a:gdLst>
              <a:ahLst/>
              <a:cxnLst>
                <a:cxn ang="0">
                  <a:pos x="T0" y="T1"/>
                </a:cxn>
                <a:cxn ang="0">
                  <a:pos x="T2" y="T3"/>
                </a:cxn>
                <a:cxn ang="0">
                  <a:pos x="T4" y="T5"/>
                </a:cxn>
                <a:cxn ang="0">
                  <a:pos x="T6" y="T7"/>
                </a:cxn>
              </a:cxnLst>
              <a:rect l="0" t="0" r="r" b="b"/>
              <a:pathLst>
                <a:path w="64" h="59">
                  <a:moveTo>
                    <a:pt x="36" y="0"/>
                  </a:moveTo>
                  <a:lnTo>
                    <a:pt x="64" y="59"/>
                  </a:lnTo>
                  <a:lnTo>
                    <a:pt x="0" y="44"/>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5" name="Line 71"/>
            <p:cNvSpPr>
              <a:spLocks noChangeShapeType="1"/>
            </p:cNvSpPr>
            <p:nvPr/>
          </p:nvSpPr>
          <p:spPr bwMode="auto">
            <a:xfrm>
              <a:off x="3035" y="1819"/>
              <a:ext cx="799" cy="1363"/>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6" name="Freeform 72"/>
            <p:cNvSpPr>
              <a:spLocks/>
            </p:cNvSpPr>
            <p:nvPr/>
          </p:nvSpPr>
          <p:spPr bwMode="auto">
            <a:xfrm>
              <a:off x="3806" y="3162"/>
              <a:ext cx="56" cy="60"/>
            </a:xfrm>
            <a:custGeom>
              <a:avLst/>
              <a:gdLst>
                <a:gd name="T0" fmla="*/ 52 w 56"/>
                <a:gd name="T1" fmla="*/ 0 h 60"/>
                <a:gd name="T2" fmla="*/ 56 w 56"/>
                <a:gd name="T3" fmla="*/ 60 h 60"/>
                <a:gd name="T4" fmla="*/ 0 w 56"/>
                <a:gd name="T5" fmla="*/ 28 h 60"/>
                <a:gd name="T6" fmla="*/ 52 w 56"/>
                <a:gd name="T7" fmla="*/ 0 h 60"/>
              </a:gdLst>
              <a:ahLst/>
              <a:cxnLst>
                <a:cxn ang="0">
                  <a:pos x="T0" y="T1"/>
                </a:cxn>
                <a:cxn ang="0">
                  <a:pos x="T2" y="T3"/>
                </a:cxn>
                <a:cxn ang="0">
                  <a:pos x="T4" y="T5"/>
                </a:cxn>
                <a:cxn ang="0">
                  <a:pos x="T6" y="T7"/>
                </a:cxn>
              </a:cxnLst>
              <a:rect l="0" t="0" r="r" b="b"/>
              <a:pathLst>
                <a:path w="56" h="60">
                  <a:moveTo>
                    <a:pt x="52" y="0"/>
                  </a:moveTo>
                  <a:lnTo>
                    <a:pt x="56" y="60"/>
                  </a:lnTo>
                  <a:lnTo>
                    <a:pt x="0" y="28"/>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7" name="Line 73"/>
            <p:cNvSpPr>
              <a:spLocks noChangeShapeType="1"/>
            </p:cNvSpPr>
            <p:nvPr/>
          </p:nvSpPr>
          <p:spPr bwMode="auto">
            <a:xfrm>
              <a:off x="4613" y="1819"/>
              <a:ext cx="40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78" name="Freeform 74"/>
            <p:cNvSpPr>
              <a:spLocks/>
            </p:cNvSpPr>
            <p:nvPr/>
          </p:nvSpPr>
          <p:spPr bwMode="auto">
            <a:xfrm>
              <a:off x="4565" y="1791"/>
              <a:ext cx="56" cy="56"/>
            </a:xfrm>
            <a:custGeom>
              <a:avLst/>
              <a:gdLst>
                <a:gd name="T0" fmla="*/ 56 w 56"/>
                <a:gd name="T1" fmla="*/ 56 h 56"/>
                <a:gd name="T2" fmla="*/ 0 w 56"/>
                <a:gd name="T3" fmla="*/ 28 h 56"/>
                <a:gd name="T4" fmla="*/ 56 w 56"/>
                <a:gd name="T5" fmla="*/ 0 h 56"/>
                <a:gd name="T6" fmla="*/ 56 w 56"/>
                <a:gd name="T7" fmla="*/ 56 h 56"/>
              </a:gdLst>
              <a:ahLst/>
              <a:cxnLst>
                <a:cxn ang="0">
                  <a:pos x="T0" y="T1"/>
                </a:cxn>
                <a:cxn ang="0">
                  <a:pos x="T2" y="T3"/>
                </a:cxn>
                <a:cxn ang="0">
                  <a:pos x="T4" y="T5"/>
                </a:cxn>
                <a:cxn ang="0">
                  <a:pos x="T6" y="T7"/>
                </a:cxn>
              </a:cxnLst>
              <a:rect l="0" t="0" r="r" b="b"/>
              <a:pathLst>
                <a:path w="56" h="56">
                  <a:moveTo>
                    <a:pt x="56" y="56"/>
                  </a:moveTo>
                  <a:lnTo>
                    <a:pt x="0" y="28"/>
                  </a:lnTo>
                  <a:lnTo>
                    <a:pt x="56" y="0"/>
                  </a:lnTo>
                  <a:lnTo>
                    <a:pt x="5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9" name="Freeform 75"/>
            <p:cNvSpPr>
              <a:spLocks/>
            </p:cNvSpPr>
            <p:nvPr/>
          </p:nvSpPr>
          <p:spPr bwMode="auto">
            <a:xfrm>
              <a:off x="5005" y="1791"/>
              <a:ext cx="59" cy="56"/>
            </a:xfrm>
            <a:custGeom>
              <a:avLst/>
              <a:gdLst>
                <a:gd name="T0" fmla="*/ 0 w 59"/>
                <a:gd name="T1" fmla="*/ 0 h 56"/>
                <a:gd name="T2" fmla="*/ 59 w 59"/>
                <a:gd name="T3" fmla="*/ 28 h 56"/>
                <a:gd name="T4" fmla="*/ 0 w 59"/>
                <a:gd name="T5" fmla="*/ 56 h 56"/>
                <a:gd name="T6" fmla="*/ 0 w 59"/>
                <a:gd name="T7" fmla="*/ 0 h 56"/>
              </a:gdLst>
              <a:ahLst/>
              <a:cxnLst>
                <a:cxn ang="0">
                  <a:pos x="T0" y="T1"/>
                </a:cxn>
                <a:cxn ang="0">
                  <a:pos x="T2" y="T3"/>
                </a:cxn>
                <a:cxn ang="0">
                  <a:pos x="T4" y="T5"/>
                </a:cxn>
                <a:cxn ang="0">
                  <a:pos x="T6" y="T7"/>
                </a:cxn>
              </a:cxnLst>
              <a:rect l="0" t="0" r="r" b="b"/>
              <a:pathLst>
                <a:path w="59" h="56">
                  <a:moveTo>
                    <a:pt x="0" y="0"/>
                  </a:moveTo>
                  <a:lnTo>
                    <a:pt x="59"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0" name="Line 76"/>
            <p:cNvSpPr>
              <a:spLocks noChangeShapeType="1"/>
            </p:cNvSpPr>
            <p:nvPr/>
          </p:nvSpPr>
          <p:spPr bwMode="auto">
            <a:xfrm>
              <a:off x="4613" y="2526"/>
              <a:ext cx="40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1" name="Freeform 77"/>
            <p:cNvSpPr>
              <a:spLocks/>
            </p:cNvSpPr>
            <p:nvPr/>
          </p:nvSpPr>
          <p:spPr bwMode="auto">
            <a:xfrm>
              <a:off x="4565" y="2499"/>
              <a:ext cx="56" cy="55"/>
            </a:xfrm>
            <a:custGeom>
              <a:avLst/>
              <a:gdLst>
                <a:gd name="T0" fmla="*/ 56 w 56"/>
                <a:gd name="T1" fmla="*/ 55 h 55"/>
                <a:gd name="T2" fmla="*/ 0 w 56"/>
                <a:gd name="T3" fmla="*/ 27 h 55"/>
                <a:gd name="T4" fmla="*/ 56 w 56"/>
                <a:gd name="T5" fmla="*/ 0 h 55"/>
                <a:gd name="T6" fmla="*/ 56 w 56"/>
                <a:gd name="T7" fmla="*/ 55 h 55"/>
              </a:gdLst>
              <a:ahLst/>
              <a:cxnLst>
                <a:cxn ang="0">
                  <a:pos x="T0" y="T1"/>
                </a:cxn>
                <a:cxn ang="0">
                  <a:pos x="T2" y="T3"/>
                </a:cxn>
                <a:cxn ang="0">
                  <a:pos x="T4" y="T5"/>
                </a:cxn>
                <a:cxn ang="0">
                  <a:pos x="T6" y="T7"/>
                </a:cxn>
              </a:cxnLst>
              <a:rect l="0" t="0" r="r" b="b"/>
              <a:pathLst>
                <a:path w="56" h="55">
                  <a:moveTo>
                    <a:pt x="56" y="55"/>
                  </a:moveTo>
                  <a:lnTo>
                    <a:pt x="0" y="27"/>
                  </a:lnTo>
                  <a:lnTo>
                    <a:pt x="56" y="0"/>
                  </a:lnTo>
                  <a:lnTo>
                    <a:pt x="56"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2" name="Freeform 78"/>
            <p:cNvSpPr>
              <a:spLocks/>
            </p:cNvSpPr>
            <p:nvPr/>
          </p:nvSpPr>
          <p:spPr bwMode="auto">
            <a:xfrm>
              <a:off x="5005" y="2499"/>
              <a:ext cx="59" cy="55"/>
            </a:xfrm>
            <a:custGeom>
              <a:avLst/>
              <a:gdLst>
                <a:gd name="T0" fmla="*/ 0 w 59"/>
                <a:gd name="T1" fmla="*/ 0 h 55"/>
                <a:gd name="T2" fmla="*/ 59 w 59"/>
                <a:gd name="T3" fmla="*/ 27 h 55"/>
                <a:gd name="T4" fmla="*/ 0 w 59"/>
                <a:gd name="T5" fmla="*/ 55 h 55"/>
                <a:gd name="T6" fmla="*/ 0 w 59"/>
                <a:gd name="T7" fmla="*/ 0 h 55"/>
              </a:gdLst>
              <a:ahLst/>
              <a:cxnLst>
                <a:cxn ang="0">
                  <a:pos x="T0" y="T1"/>
                </a:cxn>
                <a:cxn ang="0">
                  <a:pos x="T2" y="T3"/>
                </a:cxn>
                <a:cxn ang="0">
                  <a:pos x="T4" y="T5"/>
                </a:cxn>
                <a:cxn ang="0">
                  <a:pos x="T6" y="T7"/>
                </a:cxn>
              </a:cxnLst>
              <a:rect l="0" t="0" r="r" b="b"/>
              <a:pathLst>
                <a:path w="59" h="55">
                  <a:moveTo>
                    <a:pt x="0" y="0"/>
                  </a:moveTo>
                  <a:lnTo>
                    <a:pt x="59" y="27"/>
                  </a:lnTo>
                  <a:lnTo>
                    <a:pt x="0" y="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3" name="Line 79"/>
            <p:cNvSpPr>
              <a:spLocks noChangeShapeType="1"/>
            </p:cNvSpPr>
            <p:nvPr/>
          </p:nvSpPr>
          <p:spPr bwMode="auto">
            <a:xfrm>
              <a:off x="4613" y="3222"/>
              <a:ext cx="40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4" name="Freeform 80"/>
            <p:cNvSpPr>
              <a:spLocks/>
            </p:cNvSpPr>
            <p:nvPr/>
          </p:nvSpPr>
          <p:spPr bwMode="auto">
            <a:xfrm>
              <a:off x="4565" y="3194"/>
              <a:ext cx="56" cy="56"/>
            </a:xfrm>
            <a:custGeom>
              <a:avLst/>
              <a:gdLst>
                <a:gd name="T0" fmla="*/ 56 w 56"/>
                <a:gd name="T1" fmla="*/ 56 h 56"/>
                <a:gd name="T2" fmla="*/ 0 w 56"/>
                <a:gd name="T3" fmla="*/ 28 h 56"/>
                <a:gd name="T4" fmla="*/ 56 w 56"/>
                <a:gd name="T5" fmla="*/ 0 h 56"/>
                <a:gd name="T6" fmla="*/ 56 w 56"/>
                <a:gd name="T7" fmla="*/ 56 h 56"/>
              </a:gdLst>
              <a:ahLst/>
              <a:cxnLst>
                <a:cxn ang="0">
                  <a:pos x="T0" y="T1"/>
                </a:cxn>
                <a:cxn ang="0">
                  <a:pos x="T2" y="T3"/>
                </a:cxn>
                <a:cxn ang="0">
                  <a:pos x="T4" y="T5"/>
                </a:cxn>
                <a:cxn ang="0">
                  <a:pos x="T6" y="T7"/>
                </a:cxn>
              </a:cxnLst>
              <a:rect l="0" t="0" r="r" b="b"/>
              <a:pathLst>
                <a:path w="56" h="56">
                  <a:moveTo>
                    <a:pt x="56" y="56"/>
                  </a:moveTo>
                  <a:lnTo>
                    <a:pt x="0" y="28"/>
                  </a:lnTo>
                  <a:lnTo>
                    <a:pt x="56" y="0"/>
                  </a:lnTo>
                  <a:lnTo>
                    <a:pt x="5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5" name="Freeform 81"/>
            <p:cNvSpPr>
              <a:spLocks/>
            </p:cNvSpPr>
            <p:nvPr/>
          </p:nvSpPr>
          <p:spPr bwMode="auto">
            <a:xfrm>
              <a:off x="5005" y="3194"/>
              <a:ext cx="59" cy="56"/>
            </a:xfrm>
            <a:custGeom>
              <a:avLst/>
              <a:gdLst>
                <a:gd name="T0" fmla="*/ 0 w 59"/>
                <a:gd name="T1" fmla="*/ 0 h 56"/>
                <a:gd name="T2" fmla="*/ 59 w 59"/>
                <a:gd name="T3" fmla="*/ 28 h 56"/>
                <a:gd name="T4" fmla="*/ 0 w 59"/>
                <a:gd name="T5" fmla="*/ 56 h 56"/>
                <a:gd name="T6" fmla="*/ 0 w 59"/>
                <a:gd name="T7" fmla="*/ 0 h 56"/>
              </a:gdLst>
              <a:ahLst/>
              <a:cxnLst>
                <a:cxn ang="0">
                  <a:pos x="T0" y="T1"/>
                </a:cxn>
                <a:cxn ang="0">
                  <a:pos x="T2" y="T3"/>
                </a:cxn>
                <a:cxn ang="0">
                  <a:pos x="T4" y="T5"/>
                </a:cxn>
                <a:cxn ang="0">
                  <a:pos x="T6" y="T7"/>
                </a:cxn>
              </a:cxnLst>
              <a:rect l="0" t="0" r="r" b="b"/>
              <a:pathLst>
                <a:path w="59" h="56">
                  <a:moveTo>
                    <a:pt x="0" y="0"/>
                  </a:moveTo>
                  <a:lnTo>
                    <a:pt x="59"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6" name="Rectangle 82"/>
            <p:cNvSpPr>
              <a:spLocks noChangeArrowheads="1"/>
            </p:cNvSpPr>
            <p:nvPr/>
          </p:nvSpPr>
          <p:spPr bwMode="auto">
            <a:xfrm>
              <a:off x="5975" y="1631"/>
              <a:ext cx="280" cy="1791"/>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7" name="Rectangle 83"/>
            <p:cNvSpPr>
              <a:spLocks noChangeArrowheads="1"/>
            </p:cNvSpPr>
            <p:nvPr/>
          </p:nvSpPr>
          <p:spPr bwMode="auto">
            <a:xfrm>
              <a:off x="5975" y="1631"/>
              <a:ext cx="280" cy="1791"/>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88" name="Rectangle 84"/>
            <p:cNvSpPr>
              <a:spLocks noChangeArrowheads="1"/>
            </p:cNvSpPr>
            <p:nvPr/>
          </p:nvSpPr>
          <p:spPr bwMode="auto">
            <a:xfrm rot="16200000">
              <a:off x="6094" y="2621"/>
              <a:ext cx="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B</a:t>
              </a:r>
              <a:endParaRPr lang="en-US" altLang="en-US" dirty="0"/>
            </a:p>
          </p:txBody>
        </p:sp>
        <p:sp>
          <p:nvSpPr>
            <p:cNvPr id="89" name="Rectangle 85"/>
            <p:cNvSpPr>
              <a:spLocks noChangeArrowheads="1"/>
            </p:cNvSpPr>
            <p:nvPr/>
          </p:nvSpPr>
          <p:spPr bwMode="auto">
            <a:xfrm rot="16200000">
              <a:off x="6098" y="2561"/>
              <a:ext cx="5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a:t>
              </a:r>
              <a:endParaRPr lang="en-US" altLang="en-US" dirty="0"/>
            </a:p>
          </p:txBody>
        </p:sp>
        <p:sp>
          <p:nvSpPr>
            <p:cNvPr id="90" name="Rectangle 86"/>
            <p:cNvSpPr>
              <a:spLocks noChangeArrowheads="1"/>
            </p:cNvSpPr>
            <p:nvPr/>
          </p:nvSpPr>
          <p:spPr bwMode="auto">
            <a:xfrm rot="16200000">
              <a:off x="6101" y="2511"/>
              <a:ext cx="4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c</a:t>
              </a:r>
              <a:endParaRPr lang="en-US" altLang="en-US" dirty="0"/>
            </a:p>
          </p:txBody>
        </p:sp>
        <p:sp>
          <p:nvSpPr>
            <p:cNvPr id="91" name="Rectangle 87"/>
            <p:cNvSpPr>
              <a:spLocks noChangeArrowheads="1"/>
            </p:cNvSpPr>
            <p:nvPr/>
          </p:nvSpPr>
          <p:spPr bwMode="auto">
            <a:xfrm rot="16200000">
              <a:off x="6099" y="2461"/>
              <a:ext cx="5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k</a:t>
              </a:r>
              <a:endParaRPr lang="en-US" altLang="en-US" dirty="0"/>
            </a:p>
          </p:txBody>
        </p:sp>
        <p:sp>
          <p:nvSpPr>
            <p:cNvPr id="92" name="Rectangle 88"/>
            <p:cNvSpPr>
              <a:spLocks noChangeArrowheads="1"/>
            </p:cNvSpPr>
            <p:nvPr/>
          </p:nvSpPr>
          <p:spPr bwMode="auto">
            <a:xfrm rot="16200000">
              <a:off x="6095" y="2405"/>
              <a:ext cx="6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p</a:t>
              </a:r>
              <a:endParaRPr lang="en-US" altLang="en-US" dirty="0"/>
            </a:p>
          </p:txBody>
        </p:sp>
        <p:sp>
          <p:nvSpPr>
            <p:cNvPr id="93" name="Rectangle 89"/>
            <p:cNvSpPr>
              <a:spLocks noChangeArrowheads="1"/>
            </p:cNvSpPr>
            <p:nvPr/>
          </p:nvSpPr>
          <p:spPr bwMode="auto">
            <a:xfrm rot="16200000">
              <a:off x="6112" y="2369"/>
              <a:ext cx="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l</a:t>
              </a:r>
              <a:endParaRPr lang="en-US" altLang="en-US" dirty="0"/>
            </a:p>
          </p:txBody>
        </p:sp>
        <p:sp>
          <p:nvSpPr>
            <p:cNvPr id="94" name="Rectangle 90"/>
            <p:cNvSpPr>
              <a:spLocks noChangeArrowheads="1"/>
            </p:cNvSpPr>
            <p:nvPr/>
          </p:nvSpPr>
          <p:spPr bwMode="auto">
            <a:xfrm rot="16200000">
              <a:off x="6098" y="2327"/>
              <a:ext cx="5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a:t>
              </a:r>
              <a:endParaRPr lang="en-US" altLang="en-US" dirty="0"/>
            </a:p>
          </p:txBody>
        </p:sp>
        <p:sp>
          <p:nvSpPr>
            <p:cNvPr id="95" name="Rectangle 91"/>
            <p:cNvSpPr>
              <a:spLocks noChangeArrowheads="1"/>
            </p:cNvSpPr>
            <p:nvPr/>
          </p:nvSpPr>
          <p:spPr bwMode="auto">
            <a:xfrm rot="16200000">
              <a:off x="6095" y="2271"/>
              <a:ext cx="6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n</a:t>
              </a:r>
              <a:endParaRPr lang="en-US" altLang="en-US" dirty="0"/>
            </a:p>
          </p:txBody>
        </p:sp>
        <p:sp>
          <p:nvSpPr>
            <p:cNvPr id="96" name="Rectangle 92"/>
            <p:cNvSpPr>
              <a:spLocks noChangeArrowheads="1"/>
            </p:cNvSpPr>
            <p:nvPr/>
          </p:nvSpPr>
          <p:spPr bwMode="auto">
            <a:xfrm rot="16200000">
              <a:off x="6097" y="2213"/>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e</a:t>
              </a:r>
              <a:endParaRPr lang="en-US" altLang="en-US" dirty="0"/>
            </a:p>
          </p:txBody>
        </p:sp>
        <p:sp>
          <p:nvSpPr>
            <p:cNvPr id="97" name="Line 93"/>
            <p:cNvSpPr>
              <a:spLocks noChangeShapeType="1"/>
            </p:cNvSpPr>
            <p:nvPr/>
          </p:nvSpPr>
          <p:spPr bwMode="auto">
            <a:xfrm>
              <a:off x="5508" y="1819"/>
              <a:ext cx="419" cy="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98" name="Freeform 94"/>
            <p:cNvSpPr>
              <a:spLocks/>
            </p:cNvSpPr>
            <p:nvPr/>
          </p:nvSpPr>
          <p:spPr bwMode="auto">
            <a:xfrm>
              <a:off x="5460" y="1791"/>
              <a:ext cx="56" cy="56"/>
            </a:xfrm>
            <a:custGeom>
              <a:avLst/>
              <a:gdLst>
                <a:gd name="T0" fmla="*/ 56 w 56"/>
                <a:gd name="T1" fmla="*/ 56 h 56"/>
                <a:gd name="T2" fmla="*/ 0 w 56"/>
                <a:gd name="T3" fmla="*/ 28 h 56"/>
                <a:gd name="T4" fmla="*/ 56 w 56"/>
                <a:gd name="T5" fmla="*/ 0 h 56"/>
                <a:gd name="T6" fmla="*/ 56 w 56"/>
                <a:gd name="T7" fmla="*/ 56 h 56"/>
              </a:gdLst>
              <a:ahLst/>
              <a:cxnLst>
                <a:cxn ang="0">
                  <a:pos x="T0" y="T1"/>
                </a:cxn>
                <a:cxn ang="0">
                  <a:pos x="T2" y="T3"/>
                </a:cxn>
                <a:cxn ang="0">
                  <a:pos x="T4" y="T5"/>
                </a:cxn>
                <a:cxn ang="0">
                  <a:pos x="T6" y="T7"/>
                </a:cxn>
              </a:cxnLst>
              <a:rect l="0" t="0" r="r" b="b"/>
              <a:pathLst>
                <a:path w="56" h="56">
                  <a:moveTo>
                    <a:pt x="56" y="56"/>
                  </a:moveTo>
                  <a:lnTo>
                    <a:pt x="0" y="28"/>
                  </a:lnTo>
                  <a:lnTo>
                    <a:pt x="56" y="0"/>
                  </a:lnTo>
                  <a:lnTo>
                    <a:pt x="5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9" name="Freeform 95"/>
            <p:cNvSpPr>
              <a:spLocks/>
            </p:cNvSpPr>
            <p:nvPr/>
          </p:nvSpPr>
          <p:spPr bwMode="auto">
            <a:xfrm>
              <a:off x="5919" y="1795"/>
              <a:ext cx="56" cy="56"/>
            </a:xfrm>
            <a:custGeom>
              <a:avLst/>
              <a:gdLst>
                <a:gd name="T0" fmla="*/ 0 w 56"/>
                <a:gd name="T1" fmla="*/ 0 h 56"/>
                <a:gd name="T2" fmla="*/ 56 w 56"/>
                <a:gd name="T3" fmla="*/ 28 h 56"/>
                <a:gd name="T4" fmla="*/ 0 w 56"/>
                <a:gd name="T5" fmla="*/ 56 h 56"/>
                <a:gd name="T6" fmla="*/ 0 w 56"/>
                <a:gd name="T7" fmla="*/ 0 h 56"/>
              </a:gdLst>
              <a:ahLst/>
              <a:cxnLst>
                <a:cxn ang="0">
                  <a:pos x="T0" y="T1"/>
                </a:cxn>
                <a:cxn ang="0">
                  <a:pos x="T2" y="T3"/>
                </a:cxn>
                <a:cxn ang="0">
                  <a:pos x="T4" y="T5"/>
                </a:cxn>
                <a:cxn ang="0">
                  <a:pos x="T6" y="T7"/>
                </a:cxn>
              </a:cxnLst>
              <a:rect l="0" t="0" r="r" b="b"/>
              <a:pathLst>
                <a:path w="56" h="56">
                  <a:moveTo>
                    <a:pt x="0" y="0"/>
                  </a:moveTo>
                  <a:lnTo>
                    <a:pt x="56"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0" name="Line 96"/>
            <p:cNvSpPr>
              <a:spLocks noChangeShapeType="1"/>
            </p:cNvSpPr>
            <p:nvPr/>
          </p:nvSpPr>
          <p:spPr bwMode="auto">
            <a:xfrm>
              <a:off x="5508" y="2526"/>
              <a:ext cx="419"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1" name="Freeform 97"/>
            <p:cNvSpPr>
              <a:spLocks/>
            </p:cNvSpPr>
            <p:nvPr/>
          </p:nvSpPr>
          <p:spPr bwMode="auto">
            <a:xfrm>
              <a:off x="5460" y="2499"/>
              <a:ext cx="56" cy="55"/>
            </a:xfrm>
            <a:custGeom>
              <a:avLst/>
              <a:gdLst>
                <a:gd name="T0" fmla="*/ 56 w 56"/>
                <a:gd name="T1" fmla="*/ 55 h 55"/>
                <a:gd name="T2" fmla="*/ 0 w 56"/>
                <a:gd name="T3" fmla="*/ 27 h 55"/>
                <a:gd name="T4" fmla="*/ 56 w 56"/>
                <a:gd name="T5" fmla="*/ 0 h 55"/>
                <a:gd name="T6" fmla="*/ 56 w 56"/>
                <a:gd name="T7" fmla="*/ 55 h 55"/>
              </a:gdLst>
              <a:ahLst/>
              <a:cxnLst>
                <a:cxn ang="0">
                  <a:pos x="T0" y="T1"/>
                </a:cxn>
                <a:cxn ang="0">
                  <a:pos x="T2" y="T3"/>
                </a:cxn>
                <a:cxn ang="0">
                  <a:pos x="T4" y="T5"/>
                </a:cxn>
                <a:cxn ang="0">
                  <a:pos x="T6" y="T7"/>
                </a:cxn>
              </a:cxnLst>
              <a:rect l="0" t="0" r="r" b="b"/>
              <a:pathLst>
                <a:path w="56" h="55">
                  <a:moveTo>
                    <a:pt x="56" y="55"/>
                  </a:moveTo>
                  <a:lnTo>
                    <a:pt x="0" y="27"/>
                  </a:lnTo>
                  <a:lnTo>
                    <a:pt x="56" y="0"/>
                  </a:lnTo>
                  <a:lnTo>
                    <a:pt x="56"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2" name="Freeform 98"/>
            <p:cNvSpPr>
              <a:spLocks/>
            </p:cNvSpPr>
            <p:nvPr/>
          </p:nvSpPr>
          <p:spPr bwMode="auto">
            <a:xfrm>
              <a:off x="5919" y="2499"/>
              <a:ext cx="56" cy="55"/>
            </a:xfrm>
            <a:custGeom>
              <a:avLst/>
              <a:gdLst>
                <a:gd name="T0" fmla="*/ 0 w 56"/>
                <a:gd name="T1" fmla="*/ 0 h 55"/>
                <a:gd name="T2" fmla="*/ 56 w 56"/>
                <a:gd name="T3" fmla="*/ 27 h 55"/>
                <a:gd name="T4" fmla="*/ 0 w 56"/>
                <a:gd name="T5" fmla="*/ 55 h 55"/>
                <a:gd name="T6" fmla="*/ 0 w 56"/>
                <a:gd name="T7" fmla="*/ 0 h 55"/>
              </a:gdLst>
              <a:ahLst/>
              <a:cxnLst>
                <a:cxn ang="0">
                  <a:pos x="T0" y="T1"/>
                </a:cxn>
                <a:cxn ang="0">
                  <a:pos x="T2" y="T3"/>
                </a:cxn>
                <a:cxn ang="0">
                  <a:pos x="T4" y="T5"/>
                </a:cxn>
                <a:cxn ang="0">
                  <a:pos x="T6" y="T7"/>
                </a:cxn>
              </a:cxnLst>
              <a:rect l="0" t="0" r="r" b="b"/>
              <a:pathLst>
                <a:path w="56" h="55">
                  <a:moveTo>
                    <a:pt x="0" y="0"/>
                  </a:moveTo>
                  <a:lnTo>
                    <a:pt x="56" y="27"/>
                  </a:lnTo>
                  <a:lnTo>
                    <a:pt x="0" y="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3" name="Line 99"/>
            <p:cNvSpPr>
              <a:spLocks noChangeShapeType="1"/>
            </p:cNvSpPr>
            <p:nvPr/>
          </p:nvSpPr>
          <p:spPr bwMode="auto">
            <a:xfrm>
              <a:off x="5508" y="3226"/>
              <a:ext cx="419" cy="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4" name="Freeform 100"/>
            <p:cNvSpPr>
              <a:spLocks/>
            </p:cNvSpPr>
            <p:nvPr/>
          </p:nvSpPr>
          <p:spPr bwMode="auto">
            <a:xfrm>
              <a:off x="5460" y="3198"/>
              <a:ext cx="56" cy="56"/>
            </a:xfrm>
            <a:custGeom>
              <a:avLst/>
              <a:gdLst>
                <a:gd name="T0" fmla="*/ 56 w 56"/>
                <a:gd name="T1" fmla="*/ 56 h 56"/>
                <a:gd name="T2" fmla="*/ 0 w 56"/>
                <a:gd name="T3" fmla="*/ 24 h 56"/>
                <a:gd name="T4" fmla="*/ 56 w 56"/>
                <a:gd name="T5" fmla="*/ 0 h 56"/>
                <a:gd name="T6" fmla="*/ 56 w 56"/>
                <a:gd name="T7" fmla="*/ 56 h 56"/>
              </a:gdLst>
              <a:ahLst/>
              <a:cxnLst>
                <a:cxn ang="0">
                  <a:pos x="T0" y="T1"/>
                </a:cxn>
                <a:cxn ang="0">
                  <a:pos x="T2" y="T3"/>
                </a:cxn>
                <a:cxn ang="0">
                  <a:pos x="T4" y="T5"/>
                </a:cxn>
                <a:cxn ang="0">
                  <a:pos x="T6" y="T7"/>
                </a:cxn>
              </a:cxnLst>
              <a:rect l="0" t="0" r="r" b="b"/>
              <a:pathLst>
                <a:path w="56" h="56">
                  <a:moveTo>
                    <a:pt x="56" y="56"/>
                  </a:moveTo>
                  <a:lnTo>
                    <a:pt x="0" y="24"/>
                  </a:lnTo>
                  <a:lnTo>
                    <a:pt x="56" y="0"/>
                  </a:lnTo>
                  <a:lnTo>
                    <a:pt x="5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5" name="Freeform 101"/>
            <p:cNvSpPr>
              <a:spLocks/>
            </p:cNvSpPr>
            <p:nvPr/>
          </p:nvSpPr>
          <p:spPr bwMode="auto">
            <a:xfrm>
              <a:off x="5919" y="3202"/>
              <a:ext cx="56" cy="56"/>
            </a:xfrm>
            <a:custGeom>
              <a:avLst/>
              <a:gdLst>
                <a:gd name="T0" fmla="*/ 0 w 56"/>
                <a:gd name="T1" fmla="*/ 0 h 56"/>
                <a:gd name="T2" fmla="*/ 56 w 56"/>
                <a:gd name="T3" fmla="*/ 28 h 56"/>
                <a:gd name="T4" fmla="*/ 0 w 56"/>
                <a:gd name="T5" fmla="*/ 56 h 56"/>
                <a:gd name="T6" fmla="*/ 0 w 56"/>
                <a:gd name="T7" fmla="*/ 0 h 56"/>
              </a:gdLst>
              <a:ahLst/>
              <a:cxnLst>
                <a:cxn ang="0">
                  <a:pos x="T0" y="T1"/>
                </a:cxn>
                <a:cxn ang="0">
                  <a:pos x="T2" y="T3"/>
                </a:cxn>
                <a:cxn ang="0">
                  <a:pos x="T4" y="T5"/>
                </a:cxn>
                <a:cxn ang="0">
                  <a:pos x="T6" y="T7"/>
                </a:cxn>
              </a:cxnLst>
              <a:rect l="0" t="0" r="r" b="b"/>
              <a:pathLst>
                <a:path w="56" h="56">
                  <a:moveTo>
                    <a:pt x="0" y="0"/>
                  </a:moveTo>
                  <a:lnTo>
                    <a:pt x="56"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06" name="Rectangle 105"/>
          <p:cNvSpPr/>
          <p:nvPr/>
        </p:nvSpPr>
        <p:spPr>
          <a:xfrm>
            <a:off x="668337" y="1736595"/>
            <a:ext cx="4897891" cy="400110"/>
          </a:xfrm>
          <a:prstGeom prst="rect">
            <a:avLst/>
          </a:prstGeom>
        </p:spPr>
        <p:txBody>
          <a:bodyPr wrap="square">
            <a:spAutoFit/>
          </a:bodyPr>
          <a:lstStyle/>
          <a:p>
            <a:r>
              <a:rPr lang="en-GB" sz="2000" dirty="0"/>
              <a:t>Isolate demand from worker to data node</a:t>
            </a:r>
          </a:p>
        </p:txBody>
      </p:sp>
      <p:sp>
        <p:nvSpPr>
          <p:cNvPr id="3" name="Arrow: Right 2"/>
          <p:cNvSpPr/>
          <p:nvPr/>
        </p:nvSpPr>
        <p:spPr>
          <a:xfrm>
            <a:off x="5078225" y="5374368"/>
            <a:ext cx="1416430" cy="624114"/>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0" name="Arrow: Right 109"/>
          <p:cNvSpPr/>
          <p:nvPr/>
        </p:nvSpPr>
        <p:spPr>
          <a:xfrm>
            <a:off x="5233990" y="1938098"/>
            <a:ext cx="1416430" cy="624114"/>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9" name="Arrow: Right 108">
            <a:extLst>
              <a:ext uri="{FF2B5EF4-FFF2-40B4-BE49-F238E27FC236}">
                <a16:creationId xmlns:a16="http://schemas.microsoft.com/office/drawing/2014/main" id="{146B776B-D8BE-4FBA-B936-8AC2237E4075}"/>
              </a:ext>
            </a:extLst>
          </p:cNvPr>
          <p:cNvSpPr/>
          <p:nvPr/>
        </p:nvSpPr>
        <p:spPr>
          <a:xfrm>
            <a:off x="5206622" y="3195410"/>
            <a:ext cx="1416430" cy="624114"/>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82259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Modelling</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r>
              <a:rPr lang="en-GB" dirty="0"/>
              <a:t>Why model?</a:t>
            </a:r>
          </a:p>
          <a:p>
            <a:r>
              <a:rPr lang="en-GB" dirty="0"/>
              <a:t>- Demand is moved, not eliminated</a:t>
            </a:r>
          </a:p>
          <a:p>
            <a:r>
              <a:rPr lang="en-GB" dirty="0"/>
              <a:t>- How do demand manipulations combine?</a:t>
            </a:r>
          </a:p>
          <a:p>
            <a:r>
              <a:rPr lang="en-GB" dirty="0"/>
              <a:t>- Where do the bottlenecks move to?</a:t>
            </a:r>
          </a:p>
          <a:p>
            <a:r>
              <a:rPr lang="en-GB" dirty="0"/>
              <a:t>Models make predictions for complex systems</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11</a:t>
            </a:fld>
            <a:endParaRPr lang="en-US" dirty="0"/>
          </a:p>
        </p:txBody>
      </p:sp>
    </p:spTree>
    <p:extLst>
      <p:ext uri="{BB962C8B-B14F-4D97-AF65-F5344CB8AC3E}">
        <p14:creationId xmlns:p14="http://schemas.microsoft.com/office/powerpoint/2010/main" val="2413030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37DE35-71AD-4D2A-994F-E3077A9FF6EE}"/>
              </a:ext>
            </a:extLst>
          </p:cNvPr>
          <p:cNvPicPr>
            <a:picLocks noChangeAspect="1"/>
          </p:cNvPicPr>
          <p:nvPr/>
        </p:nvPicPr>
        <p:blipFill>
          <a:blip r:embed="rId2"/>
          <a:stretch>
            <a:fillRect/>
          </a:stretch>
        </p:blipFill>
        <p:spPr>
          <a:xfrm>
            <a:off x="1376752" y="2014026"/>
            <a:ext cx="6485884" cy="4329023"/>
          </a:xfrm>
          <a:prstGeom prst="rect">
            <a:avLst/>
          </a:prstGeom>
        </p:spPr>
      </p:pic>
      <p:sp>
        <p:nvSpPr>
          <p:cNvPr id="2" name="Title 1"/>
          <p:cNvSpPr>
            <a:spLocks noGrp="1"/>
          </p:cNvSpPr>
          <p:nvPr>
            <p:ph type="title"/>
          </p:nvPr>
        </p:nvSpPr>
        <p:spPr/>
        <p:txBody>
          <a:bodyPr/>
          <a:lstStyle/>
          <a:p>
            <a:r>
              <a:rPr lang="en-US" dirty="0"/>
              <a:t>PEPA</a:t>
            </a:r>
          </a:p>
        </p:txBody>
      </p:sp>
      <p:sp>
        <p:nvSpPr>
          <p:cNvPr id="3" name="Content Placeholder 2"/>
          <p:cNvSpPr>
            <a:spLocks noGrp="1"/>
          </p:cNvSpPr>
          <p:nvPr>
            <p:ph idx="1"/>
          </p:nvPr>
        </p:nvSpPr>
        <p:spPr>
          <a:xfrm>
            <a:off x="745957" y="1737361"/>
            <a:ext cx="7543801" cy="4023360"/>
          </a:xfrm>
        </p:spPr>
        <p:txBody>
          <a:bodyPr/>
          <a:lstStyle/>
          <a:p>
            <a:r>
              <a:rPr lang="en-GB" dirty="0"/>
              <a:t>Performance Evaluation Process Algebra</a:t>
            </a:r>
          </a:p>
        </p:txBody>
      </p:sp>
      <p:sp>
        <p:nvSpPr>
          <p:cNvPr id="4" name="Slide Number Placeholder 3"/>
          <p:cNvSpPr>
            <a:spLocks noGrp="1"/>
          </p:cNvSpPr>
          <p:nvPr>
            <p:ph type="sldNum" sz="quarter" idx="12"/>
          </p:nvPr>
        </p:nvSpPr>
        <p:spPr/>
        <p:txBody>
          <a:bodyPr/>
          <a:lstStyle/>
          <a:p>
            <a:fld id="{401CF334-2D5C-4859-84A6-CA7E6E43FAEB}" type="slidenum">
              <a:rPr lang="en-US" smtClean="0"/>
              <a:t>12</a:t>
            </a:fld>
            <a:endParaRPr lang="en-US" dirty="0"/>
          </a:p>
        </p:txBody>
      </p:sp>
    </p:spTree>
    <p:extLst>
      <p:ext uri="{BB962C8B-B14F-4D97-AF65-F5344CB8AC3E}">
        <p14:creationId xmlns:p14="http://schemas.microsoft.com/office/powerpoint/2010/main" val="3702180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PEPA Eclipse plugin</a:t>
            </a:r>
          </a:p>
        </p:txBody>
      </p:sp>
      <p:sp>
        <p:nvSpPr>
          <p:cNvPr id="5" name="Content Placeholder 4">
            <a:extLst>
              <a:ext uri="{FF2B5EF4-FFF2-40B4-BE49-F238E27FC236}">
                <a16:creationId xmlns:a16="http://schemas.microsoft.com/office/drawing/2014/main" id="{496C2724-B991-4801-8154-785F60B19E60}"/>
              </a:ext>
            </a:extLst>
          </p:cNvPr>
          <p:cNvSpPr>
            <a:spLocks noGrp="1"/>
          </p:cNvSpPr>
          <p:nvPr>
            <p:ph sz="half" idx="1"/>
          </p:nvPr>
        </p:nvSpPr>
        <p:spPr/>
        <p:txBody>
          <a:bodyPr>
            <a:normAutofit fontScale="70000" lnSpcReduction="20000"/>
          </a:bodyPr>
          <a:lstStyle/>
          <a:p>
            <a:r>
              <a:rPr lang="en-GB" dirty="0">
                <a:solidFill>
                  <a:srgbClr val="FF0000"/>
                </a:solidFill>
              </a:rPr>
              <a:t>a</a:t>
            </a:r>
            <a:r>
              <a:rPr lang="en-GB" dirty="0"/>
              <a:t> = 10.0; /* Athletics arrival rate */</a:t>
            </a:r>
          </a:p>
          <a:p>
            <a:r>
              <a:rPr lang="en-GB" dirty="0">
                <a:solidFill>
                  <a:srgbClr val="FF0000"/>
                </a:solidFill>
              </a:rPr>
              <a:t>c</a:t>
            </a:r>
            <a:r>
              <a:rPr lang="en-GB" dirty="0"/>
              <a:t> = 1.0; /* Cycling arrival rate */</a:t>
            </a:r>
          </a:p>
          <a:p>
            <a:r>
              <a:rPr lang="en-GB" dirty="0">
                <a:solidFill>
                  <a:srgbClr val="FF0000"/>
                </a:solidFill>
              </a:rPr>
              <a:t>s1</a:t>
            </a:r>
            <a:r>
              <a:rPr lang="en-GB" dirty="0"/>
              <a:t> = 5.0; /* Service rate 1 */</a:t>
            </a:r>
          </a:p>
          <a:p>
            <a:r>
              <a:rPr lang="en-GB" dirty="0">
                <a:solidFill>
                  <a:srgbClr val="FF0000"/>
                </a:solidFill>
              </a:rPr>
              <a:t>s2</a:t>
            </a:r>
            <a:r>
              <a:rPr lang="en-GB" dirty="0"/>
              <a:t> = 5.0; /* Service rate 2 */</a:t>
            </a:r>
          </a:p>
          <a:p>
            <a:r>
              <a:rPr lang="en-GB" dirty="0" err="1">
                <a:solidFill>
                  <a:srgbClr val="00B050"/>
                </a:solidFill>
              </a:rPr>
              <a:t>Arrival_A</a:t>
            </a:r>
            <a:r>
              <a:rPr lang="en-GB" dirty="0"/>
              <a:t> = (</a:t>
            </a:r>
            <a:r>
              <a:rPr lang="en-GB" dirty="0">
                <a:solidFill>
                  <a:srgbClr val="FF0000"/>
                </a:solidFill>
              </a:rPr>
              <a:t>athletics</a:t>
            </a:r>
            <a:r>
              <a:rPr lang="en-GB" dirty="0"/>
              <a:t>, </a:t>
            </a:r>
            <a:r>
              <a:rPr lang="en-GB" dirty="0">
                <a:solidFill>
                  <a:srgbClr val="FF0000"/>
                </a:solidFill>
              </a:rPr>
              <a:t>a</a:t>
            </a:r>
            <a:r>
              <a:rPr lang="en-GB" dirty="0"/>
              <a:t>).</a:t>
            </a:r>
            <a:r>
              <a:rPr lang="en-GB" dirty="0" err="1">
                <a:solidFill>
                  <a:srgbClr val="00B050"/>
                </a:solidFill>
              </a:rPr>
              <a:t>Arrival_A</a:t>
            </a:r>
            <a:r>
              <a:rPr lang="en-GB" dirty="0"/>
              <a:t>;</a:t>
            </a:r>
          </a:p>
          <a:p>
            <a:r>
              <a:rPr lang="en-GB" dirty="0" err="1">
                <a:solidFill>
                  <a:srgbClr val="00B050"/>
                </a:solidFill>
              </a:rPr>
              <a:t>Arrival_C</a:t>
            </a:r>
            <a:r>
              <a:rPr lang="en-GB" dirty="0"/>
              <a:t> = (</a:t>
            </a:r>
            <a:r>
              <a:rPr lang="en-GB" dirty="0">
                <a:solidFill>
                  <a:srgbClr val="FF0000"/>
                </a:solidFill>
              </a:rPr>
              <a:t>cycling</a:t>
            </a:r>
            <a:r>
              <a:rPr lang="en-GB" dirty="0"/>
              <a:t>, </a:t>
            </a:r>
            <a:r>
              <a:rPr lang="en-GB" dirty="0">
                <a:solidFill>
                  <a:srgbClr val="FF0000"/>
                </a:solidFill>
              </a:rPr>
              <a:t>c</a:t>
            </a:r>
            <a:r>
              <a:rPr lang="en-GB" dirty="0"/>
              <a:t>).</a:t>
            </a:r>
            <a:r>
              <a:rPr lang="en-GB" dirty="0" err="1">
                <a:solidFill>
                  <a:srgbClr val="00B050"/>
                </a:solidFill>
              </a:rPr>
              <a:t>Arrival_C</a:t>
            </a:r>
            <a:r>
              <a:rPr lang="en-GB" dirty="0"/>
              <a:t>;</a:t>
            </a:r>
          </a:p>
          <a:p>
            <a:r>
              <a:rPr lang="en-GB" dirty="0">
                <a:solidFill>
                  <a:srgbClr val="00B050"/>
                </a:solidFill>
              </a:rPr>
              <a:t>Service_1</a:t>
            </a:r>
            <a:r>
              <a:rPr lang="en-GB" dirty="0"/>
              <a:t> = (</a:t>
            </a:r>
            <a:r>
              <a:rPr lang="en-GB" dirty="0">
                <a:solidFill>
                  <a:srgbClr val="FF0000"/>
                </a:solidFill>
              </a:rPr>
              <a:t>serve1</a:t>
            </a:r>
            <a:r>
              <a:rPr lang="en-GB" dirty="0"/>
              <a:t>, </a:t>
            </a:r>
            <a:r>
              <a:rPr lang="en-GB" dirty="0">
                <a:solidFill>
                  <a:srgbClr val="FF0000"/>
                </a:solidFill>
              </a:rPr>
              <a:t>s1</a:t>
            </a:r>
            <a:r>
              <a:rPr lang="en-GB" dirty="0"/>
              <a:t>).</a:t>
            </a:r>
            <a:r>
              <a:rPr lang="en-GB" dirty="0">
                <a:solidFill>
                  <a:srgbClr val="00B050"/>
                </a:solidFill>
              </a:rPr>
              <a:t>Service_1</a:t>
            </a:r>
            <a:r>
              <a:rPr lang="en-GB" dirty="0"/>
              <a:t>;</a:t>
            </a:r>
          </a:p>
          <a:p>
            <a:r>
              <a:rPr lang="en-GB" dirty="0">
                <a:solidFill>
                  <a:srgbClr val="00B050"/>
                </a:solidFill>
              </a:rPr>
              <a:t>Service_2</a:t>
            </a:r>
            <a:r>
              <a:rPr lang="en-GB" dirty="0"/>
              <a:t> = (</a:t>
            </a:r>
            <a:r>
              <a:rPr lang="en-GB" dirty="0">
                <a:solidFill>
                  <a:srgbClr val="FF0000"/>
                </a:solidFill>
              </a:rPr>
              <a:t>serve2</a:t>
            </a:r>
            <a:r>
              <a:rPr lang="en-GB" dirty="0"/>
              <a:t>, </a:t>
            </a:r>
            <a:r>
              <a:rPr lang="en-GB" dirty="0">
                <a:solidFill>
                  <a:srgbClr val="FF0000"/>
                </a:solidFill>
              </a:rPr>
              <a:t>s2</a:t>
            </a:r>
            <a:r>
              <a:rPr lang="en-GB" dirty="0"/>
              <a:t>).</a:t>
            </a:r>
            <a:r>
              <a:rPr lang="en-GB" dirty="0">
                <a:solidFill>
                  <a:srgbClr val="00B050"/>
                </a:solidFill>
              </a:rPr>
              <a:t>Service_2</a:t>
            </a:r>
            <a:r>
              <a:rPr lang="en-GB" dirty="0"/>
              <a:t>; </a:t>
            </a:r>
          </a:p>
          <a:p>
            <a:r>
              <a:rPr lang="fr-FR" dirty="0">
                <a:solidFill>
                  <a:srgbClr val="00B050"/>
                </a:solidFill>
              </a:rPr>
              <a:t>Q_0</a:t>
            </a:r>
            <a:r>
              <a:rPr lang="fr-FR" dirty="0"/>
              <a:t> = (</a:t>
            </a:r>
            <a:r>
              <a:rPr lang="fr-FR" dirty="0" err="1">
                <a:solidFill>
                  <a:srgbClr val="FF0000"/>
                </a:solidFill>
              </a:rPr>
              <a:t>athletics</a:t>
            </a:r>
            <a:r>
              <a:rPr lang="fr-FR" dirty="0"/>
              <a:t>, T).</a:t>
            </a:r>
            <a:r>
              <a:rPr lang="fr-FR" dirty="0">
                <a:solidFill>
                  <a:srgbClr val="00B050"/>
                </a:solidFill>
              </a:rPr>
              <a:t>Q_1</a:t>
            </a:r>
            <a:r>
              <a:rPr lang="fr-FR" dirty="0"/>
              <a:t> + (</a:t>
            </a:r>
            <a:r>
              <a:rPr lang="fr-FR" dirty="0" err="1">
                <a:solidFill>
                  <a:srgbClr val="FF0000"/>
                </a:solidFill>
              </a:rPr>
              <a:t>cycling</a:t>
            </a:r>
            <a:r>
              <a:rPr lang="fr-FR" dirty="0"/>
              <a:t>, T).</a:t>
            </a:r>
            <a:r>
              <a:rPr lang="fr-FR" dirty="0">
                <a:solidFill>
                  <a:srgbClr val="00B050"/>
                </a:solidFill>
              </a:rPr>
              <a:t>Q_2</a:t>
            </a:r>
            <a:r>
              <a:rPr lang="fr-FR" dirty="0"/>
              <a:t>;</a:t>
            </a:r>
          </a:p>
          <a:p>
            <a:r>
              <a:rPr lang="fr-FR" dirty="0">
                <a:solidFill>
                  <a:srgbClr val="00B050"/>
                </a:solidFill>
              </a:rPr>
              <a:t>Q_1</a:t>
            </a:r>
            <a:r>
              <a:rPr lang="fr-FR" dirty="0"/>
              <a:t> = (</a:t>
            </a:r>
            <a:r>
              <a:rPr lang="fr-FR" dirty="0">
                <a:solidFill>
                  <a:srgbClr val="FF0000"/>
                </a:solidFill>
              </a:rPr>
              <a:t>serve1</a:t>
            </a:r>
            <a:r>
              <a:rPr lang="fr-FR" dirty="0"/>
              <a:t>, T).</a:t>
            </a:r>
            <a:r>
              <a:rPr lang="fr-FR" dirty="0">
                <a:solidFill>
                  <a:srgbClr val="00B050"/>
                </a:solidFill>
              </a:rPr>
              <a:t>Q_0</a:t>
            </a:r>
            <a:r>
              <a:rPr lang="fr-FR" dirty="0"/>
              <a:t>;</a:t>
            </a:r>
          </a:p>
          <a:p>
            <a:r>
              <a:rPr lang="fr-FR" dirty="0">
                <a:solidFill>
                  <a:srgbClr val="00B050"/>
                </a:solidFill>
              </a:rPr>
              <a:t>Q_2</a:t>
            </a:r>
            <a:r>
              <a:rPr lang="fr-FR" dirty="0"/>
              <a:t> = (</a:t>
            </a:r>
            <a:r>
              <a:rPr lang="fr-FR" dirty="0">
                <a:solidFill>
                  <a:srgbClr val="FF0000"/>
                </a:solidFill>
              </a:rPr>
              <a:t>serve2</a:t>
            </a:r>
            <a:r>
              <a:rPr lang="fr-FR" dirty="0"/>
              <a:t>, T).</a:t>
            </a:r>
            <a:r>
              <a:rPr lang="fr-FR" dirty="0">
                <a:solidFill>
                  <a:srgbClr val="00B050"/>
                </a:solidFill>
              </a:rPr>
              <a:t>Q_0</a:t>
            </a:r>
            <a:r>
              <a:rPr lang="fr-FR" dirty="0"/>
              <a:t>;</a:t>
            </a:r>
          </a:p>
          <a:p>
            <a:r>
              <a:rPr lang="en-GB" dirty="0" err="1">
                <a:solidFill>
                  <a:srgbClr val="00B050"/>
                </a:solidFill>
              </a:rPr>
              <a:t>Arrival_A</a:t>
            </a:r>
            <a:r>
              <a:rPr lang="en-GB" dirty="0"/>
              <a:t> &lt;</a:t>
            </a:r>
            <a:r>
              <a:rPr lang="en-GB" dirty="0">
                <a:solidFill>
                  <a:srgbClr val="FF0000"/>
                </a:solidFill>
              </a:rPr>
              <a:t>athletics</a:t>
            </a:r>
            <a:r>
              <a:rPr lang="en-GB" dirty="0"/>
              <a:t>&gt; </a:t>
            </a:r>
            <a:r>
              <a:rPr lang="en-GB" dirty="0">
                <a:solidFill>
                  <a:srgbClr val="00B050"/>
                </a:solidFill>
              </a:rPr>
              <a:t>Q_0</a:t>
            </a:r>
            <a:r>
              <a:rPr lang="en-GB" dirty="0"/>
              <a:t>[20]  &lt;</a:t>
            </a:r>
            <a:r>
              <a:rPr lang="en-GB" dirty="0">
                <a:solidFill>
                  <a:srgbClr val="FF0000"/>
                </a:solidFill>
              </a:rPr>
              <a:t>serve1</a:t>
            </a:r>
            <a:r>
              <a:rPr lang="en-GB" dirty="0"/>
              <a:t>&gt; </a:t>
            </a:r>
            <a:r>
              <a:rPr lang="en-GB" dirty="0">
                <a:solidFill>
                  <a:srgbClr val="00B050"/>
                </a:solidFill>
              </a:rPr>
              <a:t>Service_1</a:t>
            </a:r>
            <a:r>
              <a:rPr lang="en-GB" dirty="0"/>
              <a:t>  &lt;</a:t>
            </a:r>
            <a:r>
              <a:rPr lang="en-GB" dirty="0">
                <a:solidFill>
                  <a:srgbClr val="FF0000"/>
                </a:solidFill>
              </a:rPr>
              <a:t>cycling</a:t>
            </a:r>
            <a:r>
              <a:rPr lang="en-GB" dirty="0"/>
              <a:t>&gt; </a:t>
            </a:r>
            <a:r>
              <a:rPr lang="en-GB" dirty="0" err="1">
                <a:solidFill>
                  <a:srgbClr val="00B050"/>
                </a:solidFill>
              </a:rPr>
              <a:t>Arrival_C</a:t>
            </a:r>
            <a:r>
              <a:rPr lang="en-GB" dirty="0"/>
              <a:t>  &lt;</a:t>
            </a:r>
            <a:r>
              <a:rPr lang="en-GB" dirty="0">
                <a:solidFill>
                  <a:srgbClr val="FF0000"/>
                </a:solidFill>
              </a:rPr>
              <a:t>serve2</a:t>
            </a:r>
            <a:r>
              <a:rPr lang="en-GB" dirty="0"/>
              <a:t>&gt; </a:t>
            </a:r>
            <a:r>
              <a:rPr lang="en-GB" dirty="0">
                <a:solidFill>
                  <a:srgbClr val="00B050"/>
                </a:solidFill>
              </a:rPr>
              <a:t>Service_2</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13</a:t>
            </a:fld>
            <a:endParaRPr lang="en-US" dirty="0"/>
          </a:p>
        </p:txBody>
      </p:sp>
      <p:pic>
        <p:nvPicPr>
          <p:cNvPr id="11" name="Content Placeholder 10">
            <a:extLst>
              <a:ext uri="{FF2B5EF4-FFF2-40B4-BE49-F238E27FC236}">
                <a16:creationId xmlns:a16="http://schemas.microsoft.com/office/drawing/2014/main" id="{A394CDC6-2B2A-4678-B0A9-84A79BCC369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52888" y="2738282"/>
            <a:ext cx="2324424" cy="2238687"/>
          </a:xfrm>
        </p:spPr>
      </p:pic>
    </p:spTree>
    <p:extLst>
      <p:ext uri="{BB962C8B-B14F-4D97-AF65-F5344CB8AC3E}">
        <p14:creationId xmlns:p14="http://schemas.microsoft.com/office/powerpoint/2010/main" val="2843270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Methods</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r>
              <a:rPr lang="en-GB" dirty="0"/>
              <a:t>Produce simple technology component models in PEPA</a:t>
            </a:r>
          </a:p>
          <a:p>
            <a:r>
              <a:rPr lang="en-GB" dirty="0"/>
              <a:t>Compose into system models</a:t>
            </a:r>
          </a:p>
          <a:p>
            <a:pPr lvl="1"/>
            <a:r>
              <a:rPr lang="en-GB" dirty="0"/>
              <a:t>Simple Microservices</a:t>
            </a:r>
          </a:p>
          <a:p>
            <a:pPr lvl="1"/>
            <a:r>
              <a:rPr lang="en-GB" dirty="0"/>
              <a:t>Shared Queue and Distributed Database</a:t>
            </a:r>
          </a:p>
          <a:p>
            <a:pPr lvl="1"/>
            <a:r>
              <a:rPr lang="en-GB" dirty="0"/>
              <a:t>Shared Queue and Distributed Database with Replication</a:t>
            </a:r>
          </a:p>
          <a:p>
            <a:r>
              <a:rPr lang="en-GB" dirty="0"/>
              <a:t>Experiment with models using PEPA Eclipse plugin</a:t>
            </a:r>
          </a:p>
          <a:p>
            <a:r>
              <a:rPr lang="en-GB" dirty="0"/>
              <a:t>Test model results against actual built systems</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14</a:t>
            </a:fld>
            <a:endParaRPr lang="en-US" dirty="0"/>
          </a:p>
        </p:txBody>
      </p:sp>
    </p:spTree>
    <p:extLst>
      <p:ext uri="{BB962C8B-B14F-4D97-AF65-F5344CB8AC3E}">
        <p14:creationId xmlns:p14="http://schemas.microsoft.com/office/powerpoint/2010/main" val="3491127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r>
              <a:rPr lang="en-GB" dirty="0"/>
              <a:t>Build systems in Microsoft Azure cloud</a:t>
            </a:r>
          </a:p>
          <a:p>
            <a:pPr lvl="1"/>
            <a:r>
              <a:rPr lang="en-GB" dirty="0"/>
              <a:t>Java and Java Spring</a:t>
            </a:r>
          </a:p>
          <a:p>
            <a:pPr lvl="1"/>
            <a:r>
              <a:rPr lang="en-GB" dirty="0"/>
              <a:t>Cassandra Database</a:t>
            </a:r>
          </a:p>
          <a:p>
            <a:pPr lvl="1"/>
            <a:r>
              <a:rPr lang="en-GB" dirty="0"/>
              <a:t>Microsoft Azure Storage Queues</a:t>
            </a:r>
          </a:p>
          <a:p>
            <a:r>
              <a:rPr lang="en-GB" i="1" dirty="0"/>
              <a:t>Instrument</a:t>
            </a:r>
            <a:r>
              <a:rPr lang="en-GB" dirty="0"/>
              <a:t> the systems using </a:t>
            </a:r>
            <a:r>
              <a:rPr lang="en-GB" dirty="0" err="1"/>
              <a:t>CodaHale</a:t>
            </a:r>
            <a:r>
              <a:rPr lang="en-GB" dirty="0"/>
              <a:t> Metrics</a:t>
            </a:r>
          </a:p>
          <a:p>
            <a:pPr lvl="1"/>
            <a:r>
              <a:rPr lang="en-GB" dirty="0"/>
              <a:t>Counts every request, takes a 1-minute rolling average every 10s</a:t>
            </a:r>
          </a:p>
          <a:p>
            <a:pPr lvl="1"/>
            <a:r>
              <a:rPr lang="en-GB" dirty="0"/>
              <a:t>Test and measure each system 5 times and average the results</a:t>
            </a:r>
          </a:p>
          <a:p>
            <a:r>
              <a:rPr lang="en-GB" dirty="0"/>
              <a:t>Simulate skewed demand with Apache JMeter test plans</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15</a:t>
            </a:fld>
            <a:endParaRPr lang="en-US" dirty="0"/>
          </a:p>
        </p:txBody>
      </p:sp>
    </p:spTree>
    <p:extLst>
      <p:ext uri="{BB962C8B-B14F-4D97-AF65-F5344CB8AC3E}">
        <p14:creationId xmlns:p14="http://schemas.microsoft.com/office/powerpoint/2010/main" val="4283894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a:xfrm>
            <a:off x="822959" y="1845734"/>
            <a:ext cx="7543801" cy="4023360"/>
          </a:xfrm>
        </p:spPr>
        <p:txBody>
          <a:bodyPr/>
          <a:lstStyle/>
          <a:p>
            <a:r>
              <a:rPr lang="en-GB" dirty="0"/>
              <a:t>Apache JMeter test plan</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16</a:t>
            </a:fld>
            <a:endParaRPr lang="en-US" dirty="0"/>
          </a:p>
        </p:txBody>
      </p:sp>
      <p:pic>
        <p:nvPicPr>
          <p:cNvPr id="6" name="Picture 5">
            <a:extLst>
              <a:ext uri="{FF2B5EF4-FFF2-40B4-BE49-F238E27FC236}">
                <a16:creationId xmlns:a16="http://schemas.microsoft.com/office/drawing/2014/main" id="{19E8EFD4-F5F6-4AE4-85D1-FE8A6CE4FD79}"/>
              </a:ext>
            </a:extLst>
          </p:cNvPr>
          <p:cNvPicPr>
            <a:picLocks noChangeAspect="1"/>
          </p:cNvPicPr>
          <p:nvPr/>
        </p:nvPicPr>
        <p:blipFill rotWithShape="1">
          <a:blip r:embed="rId2">
            <a:extLst>
              <a:ext uri="{28A0092B-C50C-407E-A947-70E740481C1C}">
                <a14:useLocalDpi xmlns:a14="http://schemas.microsoft.com/office/drawing/2010/main" val="0"/>
              </a:ext>
            </a:extLst>
          </a:blip>
          <a:srcRect r="54353" b="54094"/>
          <a:stretch/>
        </p:blipFill>
        <p:spPr>
          <a:xfrm>
            <a:off x="1587934" y="2281966"/>
            <a:ext cx="6013850" cy="3779968"/>
          </a:xfrm>
          <a:prstGeom prst="rect">
            <a:avLst/>
          </a:prstGeom>
        </p:spPr>
      </p:pic>
    </p:spTree>
    <p:extLst>
      <p:ext uri="{BB962C8B-B14F-4D97-AF65-F5344CB8AC3E}">
        <p14:creationId xmlns:p14="http://schemas.microsoft.com/office/powerpoint/2010/main" val="1482572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a:t>
            </a:r>
          </a:p>
        </p:txBody>
      </p:sp>
      <p:sp>
        <p:nvSpPr>
          <p:cNvPr id="3" name="Content Placeholder 2"/>
          <p:cNvSpPr>
            <a:spLocks noGrp="1"/>
          </p:cNvSpPr>
          <p:nvPr>
            <p:ph idx="1"/>
          </p:nvPr>
        </p:nvSpPr>
        <p:spPr/>
        <p:txBody>
          <a:bodyPr/>
          <a:lstStyle/>
          <a:p>
            <a:r>
              <a:rPr lang="en-GB" dirty="0"/>
              <a:t>Simple microservices</a:t>
            </a:r>
          </a:p>
        </p:txBody>
      </p:sp>
      <p:sp>
        <p:nvSpPr>
          <p:cNvPr id="4" name="Slide Number Placeholder 3"/>
          <p:cNvSpPr>
            <a:spLocks noGrp="1"/>
          </p:cNvSpPr>
          <p:nvPr>
            <p:ph type="sldNum" sz="quarter" idx="12"/>
          </p:nvPr>
        </p:nvSpPr>
        <p:spPr/>
        <p:txBody>
          <a:bodyPr/>
          <a:lstStyle/>
          <a:p>
            <a:fld id="{401CF334-2D5C-4859-84A6-CA7E6E43FAEB}" type="slidenum">
              <a:rPr lang="en-US" smtClean="0"/>
              <a:t>17</a:t>
            </a:fld>
            <a:endParaRPr lang="en-US" dirty="0"/>
          </a:p>
        </p:txBody>
      </p:sp>
      <p:pic>
        <p:nvPicPr>
          <p:cNvPr id="9" name="Picture 8">
            <a:extLst>
              <a:ext uri="{FF2B5EF4-FFF2-40B4-BE49-F238E27FC236}">
                <a16:creationId xmlns:a16="http://schemas.microsoft.com/office/drawing/2014/main" id="{61FA615A-DEA3-4AEF-A8CC-3B764A3FB1D1}"/>
              </a:ext>
            </a:extLst>
          </p:cNvPr>
          <p:cNvPicPr>
            <a:picLocks noChangeAspect="1"/>
          </p:cNvPicPr>
          <p:nvPr/>
        </p:nvPicPr>
        <p:blipFill>
          <a:blip r:embed="rId3"/>
          <a:stretch>
            <a:fillRect/>
          </a:stretch>
        </p:blipFill>
        <p:spPr>
          <a:xfrm>
            <a:off x="539889" y="2328053"/>
            <a:ext cx="8109939" cy="3110400"/>
          </a:xfrm>
          <a:prstGeom prst="rect">
            <a:avLst/>
          </a:prstGeom>
        </p:spPr>
      </p:pic>
    </p:spTree>
    <p:extLst>
      <p:ext uri="{BB962C8B-B14F-4D97-AF65-F5344CB8AC3E}">
        <p14:creationId xmlns:p14="http://schemas.microsoft.com/office/powerpoint/2010/main" val="4155348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a:t>
            </a:r>
          </a:p>
        </p:txBody>
      </p:sp>
      <p:sp>
        <p:nvSpPr>
          <p:cNvPr id="3" name="Content Placeholder 2"/>
          <p:cNvSpPr>
            <a:spLocks noGrp="1"/>
          </p:cNvSpPr>
          <p:nvPr>
            <p:ph idx="1"/>
          </p:nvPr>
        </p:nvSpPr>
        <p:spPr/>
        <p:txBody>
          <a:bodyPr/>
          <a:lstStyle/>
          <a:p>
            <a:r>
              <a:rPr lang="en-GB" dirty="0"/>
              <a:t>Shared Queue and Distributed Database</a:t>
            </a:r>
          </a:p>
        </p:txBody>
      </p:sp>
      <p:sp>
        <p:nvSpPr>
          <p:cNvPr id="4" name="Slide Number Placeholder 3"/>
          <p:cNvSpPr>
            <a:spLocks noGrp="1"/>
          </p:cNvSpPr>
          <p:nvPr>
            <p:ph type="sldNum" sz="quarter" idx="12"/>
          </p:nvPr>
        </p:nvSpPr>
        <p:spPr/>
        <p:txBody>
          <a:bodyPr/>
          <a:lstStyle/>
          <a:p>
            <a:fld id="{401CF334-2D5C-4859-84A6-CA7E6E43FAEB}" type="slidenum">
              <a:rPr lang="en-US" smtClean="0"/>
              <a:t>18</a:t>
            </a:fld>
            <a:endParaRPr lang="en-US" dirty="0"/>
          </a:p>
        </p:txBody>
      </p:sp>
      <p:pic>
        <p:nvPicPr>
          <p:cNvPr id="5" name="Picture 4">
            <a:extLst>
              <a:ext uri="{FF2B5EF4-FFF2-40B4-BE49-F238E27FC236}">
                <a16:creationId xmlns:a16="http://schemas.microsoft.com/office/drawing/2014/main" id="{BAE0C57A-C977-4A8F-91ED-3571C8497E67}"/>
              </a:ext>
            </a:extLst>
          </p:cNvPr>
          <p:cNvPicPr>
            <a:picLocks noChangeAspect="1"/>
          </p:cNvPicPr>
          <p:nvPr/>
        </p:nvPicPr>
        <p:blipFill>
          <a:blip r:embed="rId2"/>
          <a:stretch>
            <a:fillRect/>
          </a:stretch>
        </p:blipFill>
        <p:spPr>
          <a:xfrm>
            <a:off x="539889" y="2328053"/>
            <a:ext cx="8109939" cy="3110400"/>
          </a:xfrm>
          <a:prstGeom prst="rect">
            <a:avLst/>
          </a:prstGeom>
        </p:spPr>
      </p:pic>
    </p:spTree>
    <p:extLst>
      <p:ext uri="{BB962C8B-B14F-4D97-AF65-F5344CB8AC3E}">
        <p14:creationId xmlns:p14="http://schemas.microsoft.com/office/powerpoint/2010/main" val="1568543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a:t>
            </a:r>
          </a:p>
        </p:txBody>
      </p:sp>
      <p:sp>
        <p:nvSpPr>
          <p:cNvPr id="3" name="Content Placeholder 2"/>
          <p:cNvSpPr>
            <a:spLocks noGrp="1"/>
          </p:cNvSpPr>
          <p:nvPr>
            <p:ph idx="1"/>
          </p:nvPr>
        </p:nvSpPr>
        <p:spPr/>
        <p:txBody>
          <a:bodyPr/>
          <a:lstStyle/>
          <a:p>
            <a:r>
              <a:rPr lang="en-GB" dirty="0"/>
              <a:t>Shared Queue and Distributed Database with Replication</a:t>
            </a:r>
          </a:p>
        </p:txBody>
      </p:sp>
      <p:sp>
        <p:nvSpPr>
          <p:cNvPr id="4" name="Slide Number Placeholder 3"/>
          <p:cNvSpPr>
            <a:spLocks noGrp="1"/>
          </p:cNvSpPr>
          <p:nvPr>
            <p:ph type="sldNum" sz="quarter" idx="12"/>
          </p:nvPr>
        </p:nvSpPr>
        <p:spPr/>
        <p:txBody>
          <a:bodyPr/>
          <a:lstStyle/>
          <a:p>
            <a:fld id="{401CF334-2D5C-4859-84A6-CA7E6E43FAEB}" type="slidenum">
              <a:rPr lang="en-US" smtClean="0"/>
              <a:t>19</a:t>
            </a:fld>
            <a:endParaRPr lang="en-US" dirty="0"/>
          </a:p>
        </p:txBody>
      </p:sp>
      <p:pic>
        <p:nvPicPr>
          <p:cNvPr id="5" name="Picture 4">
            <a:extLst>
              <a:ext uri="{FF2B5EF4-FFF2-40B4-BE49-F238E27FC236}">
                <a16:creationId xmlns:a16="http://schemas.microsoft.com/office/drawing/2014/main" id="{C2C9E375-BD4A-4F84-A3A9-8A15C2EA35C7}"/>
              </a:ext>
            </a:extLst>
          </p:cNvPr>
          <p:cNvPicPr>
            <a:picLocks noChangeAspect="1"/>
          </p:cNvPicPr>
          <p:nvPr/>
        </p:nvPicPr>
        <p:blipFill>
          <a:blip r:embed="rId2"/>
          <a:stretch>
            <a:fillRect/>
          </a:stretch>
        </p:blipFill>
        <p:spPr>
          <a:xfrm>
            <a:off x="539889" y="2328053"/>
            <a:ext cx="8109939" cy="3110400"/>
          </a:xfrm>
          <a:prstGeom prst="rect">
            <a:avLst/>
          </a:prstGeom>
        </p:spPr>
      </p:pic>
    </p:spTree>
    <p:extLst>
      <p:ext uri="{BB962C8B-B14F-4D97-AF65-F5344CB8AC3E}">
        <p14:creationId xmlns:p14="http://schemas.microsoft.com/office/powerpoint/2010/main" val="3964229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GB" dirty="0"/>
              <a:t>On-line Transaction Processing applications often have </a:t>
            </a:r>
            <a:r>
              <a:rPr lang="en-GB" dirty="0">
                <a:solidFill>
                  <a:srgbClr val="FF0000"/>
                </a:solidFill>
              </a:rPr>
              <a:t>skewed demand</a:t>
            </a:r>
            <a:r>
              <a:rPr lang="en-GB" dirty="0"/>
              <a:t> for some resources</a:t>
            </a:r>
          </a:p>
          <a:p>
            <a:r>
              <a:rPr lang="en-GB" dirty="0"/>
              <a:t>Overloading the whole system affects:</a:t>
            </a:r>
          </a:p>
          <a:p>
            <a:r>
              <a:rPr lang="en-GB" dirty="0"/>
              <a:t>- reputation</a:t>
            </a:r>
          </a:p>
          <a:p>
            <a:r>
              <a:rPr lang="en-GB" dirty="0"/>
              <a:t>- revenue</a:t>
            </a:r>
          </a:p>
          <a:p>
            <a:r>
              <a:rPr lang="en-GB" dirty="0"/>
              <a:t>Cloud technologies may maintain throughput to low demand resources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2</a:t>
            </a:fld>
            <a:endParaRPr lang="en-US" dirty="0"/>
          </a:p>
        </p:txBody>
      </p:sp>
    </p:spTree>
    <p:extLst>
      <p:ext uri="{BB962C8B-B14F-4D97-AF65-F5344CB8AC3E}">
        <p14:creationId xmlns:p14="http://schemas.microsoft.com/office/powerpoint/2010/main" val="1851896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System Model</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lstStyle/>
          <a:p>
            <a:r>
              <a:rPr lang="en-GB" dirty="0"/>
              <a:t>Shared Queue and Distributed Database</a:t>
            </a:r>
          </a:p>
          <a:p>
            <a:r>
              <a:rPr lang="en-GB" i="1" dirty="0"/>
              <a:t>(animation of PEPA model, Eclipse version, composing queue and distributed DB?)</a:t>
            </a:r>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20</a:t>
            </a:fld>
            <a:endParaRPr lang="en-US" dirty="0"/>
          </a:p>
        </p:txBody>
      </p:sp>
    </p:spTree>
    <p:extLst>
      <p:ext uri="{BB962C8B-B14F-4D97-AF65-F5344CB8AC3E}">
        <p14:creationId xmlns:p14="http://schemas.microsoft.com/office/powerpoint/2010/main" val="777191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(model vs built)</a:t>
            </a:r>
          </a:p>
        </p:txBody>
      </p:sp>
      <p:graphicFrame>
        <p:nvGraphicFramePr>
          <p:cNvPr id="8" name="Content Placeholder 7">
            <a:extLst>
              <a:ext uri="{FF2B5EF4-FFF2-40B4-BE49-F238E27FC236}">
                <a16:creationId xmlns:a16="http://schemas.microsoft.com/office/drawing/2014/main" id="{A1E119B4-2BD6-4607-9767-386B5DE8D7B1}"/>
              </a:ext>
            </a:extLst>
          </p:cNvPr>
          <p:cNvGraphicFramePr>
            <a:graphicFrameLocks noGrp="1"/>
          </p:cNvGraphicFramePr>
          <p:nvPr>
            <p:ph sz="half" idx="1"/>
            <p:extLst>
              <p:ext uri="{D42A27DB-BD31-4B8C-83A1-F6EECF244321}">
                <p14:modId xmlns:p14="http://schemas.microsoft.com/office/powerpoint/2010/main" val="1427138724"/>
              </p:ext>
            </p:extLst>
          </p:nvPr>
        </p:nvGraphicFramePr>
        <p:xfrm>
          <a:off x="822325" y="1846263"/>
          <a:ext cx="3703640" cy="4079240"/>
        </p:xfrm>
        <a:graphic>
          <a:graphicData uri="http://schemas.openxmlformats.org/drawingml/2006/table">
            <a:tbl>
              <a:tblPr firstRow="1" bandRow="1">
                <a:tableStyleId>{5C22544A-7EE6-4342-B048-85BDC9FD1C3A}</a:tableStyleId>
              </a:tblPr>
              <a:tblGrid>
                <a:gridCol w="925910">
                  <a:extLst>
                    <a:ext uri="{9D8B030D-6E8A-4147-A177-3AD203B41FA5}">
                      <a16:colId xmlns:a16="http://schemas.microsoft.com/office/drawing/2014/main" val="1406570694"/>
                    </a:ext>
                  </a:extLst>
                </a:gridCol>
                <a:gridCol w="925910">
                  <a:extLst>
                    <a:ext uri="{9D8B030D-6E8A-4147-A177-3AD203B41FA5}">
                      <a16:colId xmlns:a16="http://schemas.microsoft.com/office/drawing/2014/main" val="1426960188"/>
                    </a:ext>
                  </a:extLst>
                </a:gridCol>
                <a:gridCol w="925910">
                  <a:extLst>
                    <a:ext uri="{9D8B030D-6E8A-4147-A177-3AD203B41FA5}">
                      <a16:colId xmlns:a16="http://schemas.microsoft.com/office/drawing/2014/main" val="3973390902"/>
                    </a:ext>
                  </a:extLst>
                </a:gridCol>
                <a:gridCol w="925910">
                  <a:extLst>
                    <a:ext uri="{9D8B030D-6E8A-4147-A177-3AD203B41FA5}">
                      <a16:colId xmlns:a16="http://schemas.microsoft.com/office/drawing/2014/main" val="2834625601"/>
                    </a:ext>
                  </a:extLst>
                </a:gridCol>
              </a:tblGrid>
              <a:tr h="370840">
                <a:tc>
                  <a:txBody>
                    <a:bodyPr/>
                    <a:lstStyle/>
                    <a:p>
                      <a:r>
                        <a:rPr lang="en-GB" sz="1600" dirty="0"/>
                        <a:t>Demand</a:t>
                      </a:r>
                    </a:p>
                  </a:txBody>
                  <a:tcPr/>
                </a:tc>
                <a:tc>
                  <a:txBody>
                    <a:bodyPr/>
                    <a:lstStyle/>
                    <a:p>
                      <a:r>
                        <a:rPr lang="en-GB" sz="1600" dirty="0"/>
                        <a:t>Athletics</a:t>
                      </a:r>
                    </a:p>
                  </a:txBody>
                  <a:tcPr/>
                </a:tc>
                <a:tc>
                  <a:txBody>
                    <a:bodyPr/>
                    <a:lstStyle/>
                    <a:p>
                      <a:r>
                        <a:rPr lang="en-GB" sz="1600" dirty="0"/>
                        <a:t>Cycling</a:t>
                      </a:r>
                    </a:p>
                  </a:txBody>
                  <a:tcPr/>
                </a:tc>
                <a:tc>
                  <a:txBody>
                    <a:bodyPr/>
                    <a:lstStyle/>
                    <a:p>
                      <a:r>
                        <a:rPr lang="en-GB" sz="1600" dirty="0"/>
                        <a:t>Ratio</a:t>
                      </a:r>
                    </a:p>
                  </a:txBody>
                  <a:tcPr/>
                </a:tc>
                <a:extLst>
                  <a:ext uri="{0D108BD9-81ED-4DB2-BD59-A6C34878D82A}">
                    <a16:rowId xmlns:a16="http://schemas.microsoft.com/office/drawing/2014/main" val="1870306594"/>
                  </a:ext>
                </a:extLst>
              </a:tr>
              <a:tr h="370840">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1</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3985783423"/>
                  </a:ext>
                </a:extLst>
              </a:tr>
              <a:tr h="370840">
                <a:tc>
                  <a:txBody>
                    <a:bodyPr/>
                    <a:lstStyle/>
                    <a:p>
                      <a:pPr algn="ctr" fontAlgn="b"/>
                      <a:r>
                        <a:rPr lang="en-GB" sz="16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1</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2</a:t>
                      </a:r>
                    </a:p>
                  </a:txBody>
                  <a:tcPr marL="9525" marR="9525" marT="9525" marB="0" anchor="ctr"/>
                </a:tc>
                <a:extLst>
                  <a:ext uri="{0D108BD9-81ED-4DB2-BD59-A6C34878D82A}">
                    <a16:rowId xmlns:a16="http://schemas.microsoft.com/office/drawing/2014/main" val="1742434764"/>
                  </a:ext>
                </a:extLst>
              </a:tr>
              <a:tr h="370840">
                <a:tc>
                  <a:txBody>
                    <a:bodyPr/>
                    <a:lstStyle/>
                    <a:p>
                      <a:pPr algn="ctr" fontAlgn="b"/>
                      <a:r>
                        <a:rPr lang="en-GB" sz="16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1</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3</a:t>
                      </a:r>
                    </a:p>
                  </a:txBody>
                  <a:tcPr marL="9525" marR="9525" marT="9525" marB="0" anchor="ctr"/>
                </a:tc>
                <a:extLst>
                  <a:ext uri="{0D108BD9-81ED-4DB2-BD59-A6C34878D82A}">
                    <a16:rowId xmlns:a16="http://schemas.microsoft.com/office/drawing/2014/main" val="1276547311"/>
                  </a:ext>
                </a:extLst>
              </a:tr>
              <a:tr h="370840">
                <a:tc>
                  <a:txBody>
                    <a:bodyPr/>
                    <a:lstStyle/>
                    <a:p>
                      <a:pPr algn="ctr" fontAlgn="b"/>
                      <a:r>
                        <a:rPr lang="en-GB" sz="1600" b="0" i="0" u="none" strike="noStrike" dirty="0">
                          <a:solidFill>
                            <a:srgbClr val="000000"/>
                          </a:solidFill>
                          <a:effectLst/>
                          <a:latin typeface="Calibri" panose="020F0502020204030204" pitchFamily="34" charset="0"/>
                        </a:rPr>
                        <a:t>4</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4</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1</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2294245662"/>
                  </a:ext>
                </a:extLst>
              </a:tr>
              <a:tr h="370840">
                <a:tc>
                  <a:txBody>
                    <a:bodyPr/>
                    <a:lstStyle/>
                    <a:p>
                      <a:pPr algn="ctr" fontAlgn="b"/>
                      <a:r>
                        <a:rPr lang="en-GB" sz="16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1</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5</a:t>
                      </a:r>
                    </a:p>
                  </a:txBody>
                  <a:tcPr marL="9525" marR="9525" marT="9525" marB="0" anchor="ctr"/>
                </a:tc>
                <a:extLst>
                  <a:ext uri="{0D108BD9-81ED-4DB2-BD59-A6C34878D82A}">
                    <a16:rowId xmlns:a16="http://schemas.microsoft.com/office/drawing/2014/main" val="1892319451"/>
                  </a:ext>
                </a:extLst>
              </a:tr>
              <a:tr h="370840">
                <a:tc>
                  <a:txBody>
                    <a:bodyPr/>
                    <a:lstStyle/>
                    <a:p>
                      <a:pPr algn="ctr" fontAlgn="b"/>
                      <a:r>
                        <a:rPr lang="en-GB" sz="1600" b="0" i="0" u="none" strike="noStrike" dirty="0">
                          <a:solidFill>
                            <a:srgbClr val="000000"/>
                          </a:solidFill>
                          <a:effectLst/>
                          <a:latin typeface="Calibri" panose="020F0502020204030204" pitchFamily="34" charset="0"/>
                        </a:rPr>
                        <a:t>6</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5.98</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1</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6</a:t>
                      </a:r>
                    </a:p>
                  </a:txBody>
                  <a:tcPr marL="9525" marR="9525" marT="9525" marB="0" anchor="ctr"/>
                </a:tc>
                <a:extLst>
                  <a:ext uri="{0D108BD9-81ED-4DB2-BD59-A6C34878D82A}">
                    <a16:rowId xmlns:a16="http://schemas.microsoft.com/office/drawing/2014/main" val="240970906"/>
                  </a:ext>
                </a:extLst>
              </a:tr>
              <a:tr h="370840">
                <a:tc>
                  <a:txBody>
                    <a:bodyPr/>
                    <a:lstStyle/>
                    <a:p>
                      <a:pPr algn="ctr" fontAlgn="b"/>
                      <a:r>
                        <a:rPr lang="en-GB" sz="1600" b="0" i="0" u="none" strike="noStrike" dirty="0">
                          <a:solidFill>
                            <a:srgbClr val="000000"/>
                          </a:solidFill>
                          <a:effectLst/>
                          <a:latin typeface="Calibri" panose="020F0502020204030204" pitchFamily="34" charset="0"/>
                        </a:rPr>
                        <a:t>7</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6.93</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0.99</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7</a:t>
                      </a:r>
                    </a:p>
                  </a:txBody>
                  <a:tcPr marL="9525" marR="9525" marT="9525" marB="0" anchor="ctr"/>
                </a:tc>
                <a:extLst>
                  <a:ext uri="{0D108BD9-81ED-4DB2-BD59-A6C34878D82A}">
                    <a16:rowId xmlns:a16="http://schemas.microsoft.com/office/drawing/2014/main" val="993591139"/>
                  </a:ext>
                </a:extLst>
              </a:tr>
              <a:tr h="370840">
                <a:tc>
                  <a:txBody>
                    <a:bodyPr/>
                    <a:lstStyle/>
                    <a:p>
                      <a:pPr algn="ctr" fontAlgn="b"/>
                      <a:r>
                        <a:rPr lang="en-GB" sz="1600" b="0" i="0" u="none" strike="noStrike" dirty="0">
                          <a:solidFill>
                            <a:srgbClr val="000000"/>
                          </a:solidFill>
                          <a:effectLst/>
                          <a:latin typeface="Calibri" panose="020F0502020204030204" pitchFamily="34" charset="0"/>
                        </a:rPr>
                        <a:t>8</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7.76</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0.97</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8</a:t>
                      </a:r>
                    </a:p>
                  </a:txBody>
                  <a:tcPr marL="9525" marR="9525" marT="9525" marB="0" anchor="ctr"/>
                </a:tc>
                <a:extLst>
                  <a:ext uri="{0D108BD9-81ED-4DB2-BD59-A6C34878D82A}">
                    <a16:rowId xmlns:a16="http://schemas.microsoft.com/office/drawing/2014/main" val="1532024690"/>
                  </a:ext>
                </a:extLst>
              </a:tr>
              <a:tr h="370840">
                <a:tc>
                  <a:txBody>
                    <a:bodyPr/>
                    <a:lstStyle/>
                    <a:p>
                      <a:pPr algn="ctr" fontAlgn="b"/>
                      <a:r>
                        <a:rPr lang="en-GB" sz="1600" b="0" i="0" u="none" strike="noStrike" dirty="0">
                          <a:solidFill>
                            <a:srgbClr val="000000"/>
                          </a:solidFill>
                          <a:effectLst/>
                          <a:latin typeface="Calibri" panose="020F0502020204030204" pitchFamily="34" charset="0"/>
                        </a:rPr>
                        <a:t>9</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8.4</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0.93</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3491365633"/>
                  </a:ext>
                </a:extLst>
              </a:tr>
              <a:tr h="370840">
                <a:tc>
                  <a:txBody>
                    <a:bodyPr/>
                    <a:lstStyle/>
                    <a:p>
                      <a:pPr algn="ctr" fontAlgn="b"/>
                      <a:r>
                        <a:rPr lang="en-GB" sz="1600" b="0" i="0" u="none" strike="noStrike" dirty="0">
                          <a:solidFill>
                            <a:srgbClr val="000000"/>
                          </a:solidFill>
                          <a:effectLst/>
                          <a:latin typeface="Calibri" panose="020F0502020204030204" pitchFamily="34" charset="0"/>
                        </a:rPr>
                        <a:t>10</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8.83</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0.88</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1363723758"/>
                  </a:ext>
                </a:extLst>
              </a:tr>
            </a:tbl>
          </a:graphicData>
        </a:graphic>
      </p:graphicFrame>
      <p:graphicFrame>
        <p:nvGraphicFramePr>
          <p:cNvPr id="9" name="Content Placeholder 8">
            <a:extLst>
              <a:ext uri="{FF2B5EF4-FFF2-40B4-BE49-F238E27FC236}">
                <a16:creationId xmlns:a16="http://schemas.microsoft.com/office/drawing/2014/main" id="{C5C85AA8-1AF9-411D-AD43-E69277E81AD3}"/>
              </a:ext>
            </a:extLst>
          </p:cNvPr>
          <p:cNvGraphicFramePr>
            <a:graphicFrameLocks noGrp="1"/>
          </p:cNvGraphicFramePr>
          <p:nvPr>
            <p:ph sz="half" idx="2"/>
            <p:extLst>
              <p:ext uri="{D42A27DB-BD31-4B8C-83A1-F6EECF244321}">
                <p14:modId xmlns:p14="http://schemas.microsoft.com/office/powerpoint/2010/main" val="3922306606"/>
              </p:ext>
            </p:extLst>
          </p:nvPr>
        </p:nvGraphicFramePr>
        <p:xfrm>
          <a:off x="4664075" y="1846263"/>
          <a:ext cx="3702052" cy="4079240"/>
        </p:xfrm>
        <a:graphic>
          <a:graphicData uri="http://schemas.openxmlformats.org/drawingml/2006/table">
            <a:tbl>
              <a:tblPr firstRow="1" bandRow="1">
                <a:tableStyleId>{5C22544A-7EE6-4342-B048-85BDC9FD1C3A}</a:tableStyleId>
              </a:tblPr>
              <a:tblGrid>
                <a:gridCol w="925513">
                  <a:extLst>
                    <a:ext uri="{9D8B030D-6E8A-4147-A177-3AD203B41FA5}">
                      <a16:colId xmlns:a16="http://schemas.microsoft.com/office/drawing/2014/main" val="4188845084"/>
                    </a:ext>
                  </a:extLst>
                </a:gridCol>
                <a:gridCol w="925513">
                  <a:extLst>
                    <a:ext uri="{9D8B030D-6E8A-4147-A177-3AD203B41FA5}">
                      <a16:colId xmlns:a16="http://schemas.microsoft.com/office/drawing/2014/main" val="1027616210"/>
                    </a:ext>
                  </a:extLst>
                </a:gridCol>
                <a:gridCol w="925513">
                  <a:extLst>
                    <a:ext uri="{9D8B030D-6E8A-4147-A177-3AD203B41FA5}">
                      <a16:colId xmlns:a16="http://schemas.microsoft.com/office/drawing/2014/main" val="3558032213"/>
                    </a:ext>
                  </a:extLst>
                </a:gridCol>
                <a:gridCol w="925513">
                  <a:extLst>
                    <a:ext uri="{9D8B030D-6E8A-4147-A177-3AD203B41FA5}">
                      <a16:colId xmlns:a16="http://schemas.microsoft.com/office/drawing/2014/main" val="1748598849"/>
                    </a:ext>
                  </a:extLst>
                </a:gridCol>
              </a:tblGrid>
              <a:tr h="370840">
                <a:tc>
                  <a:txBody>
                    <a:bodyPr/>
                    <a:lstStyle/>
                    <a:p>
                      <a:r>
                        <a:rPr lang="en-GB" sz="1600" dirty="0"/>
                        <a:t>Demand</a:t>
                      </a:r>
                    </a:p>
                  </a:txBody>
                  <a:tcPr/>
                </a:tc>
                <a:tc>
                  <a:txBody>
                    <a:bodyPr/>
                    <a:lstStyle/>
                    <a:p>
                      <a:r>
                        <a:rPr lang="en-GB" sz="1600" dirty="0"/>
                        <a:t>Athletics</a:t>
                      </a:r>
                    </a:p>
                  </a:txBody>
                  <a:tcPr/>
                </a:tc>
                <a:tc>
                  <a:txBody>
                    <a:bodyPr/>
                    <a:lstStyle/>
                    <a:p>
                      <a:r>
                        <a:rPr lang="en-GB" sz="1600" dirty="0"/>
                        <a:t>Cycling</a:t>
                      </a:r>
                    </a:p>
                  </a:txBody>
                  <a:tcPr/>
                </a:tc>
                <a:tc>
                  <a:txBody>
                    <a:bodyPr/>
                    <a:lstStyle/>
                    <a:p>
                      <a:r>
                        <a:rPr lang="en-GB" sz="1600" dirty="0"/>
                        <a:t>Ratio</a:t>
                      </a:r>
                    </a:p>
                  </a:txBody>
                  <a:tcPr/>
                </a:tc>
                <a:extLst>
                  <a:ext uri="{0D108BD9-81ED-4DB2-BD59-A6C34878D82A}">
                    <a16:rowId xmlns:a16="http://schemas.microsoft.com/office/drawing/2014/main" val="1088926538"/>
                  </a:ext>
                </a:extLst>
              </a:tr>
              <a:tr h="370840">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1</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2551805473"/>
                  </a:ext>
                </a:extLst>
              </a:tr>
              <a:tr h="370840">
                <a:tc>
                  <a:txBody>
                    <a:bodyPr/>
                    <a:lstStyle/>
                    <a:p>
                      <a:pPr algn="ctr" fontAlgn="b"/>
                      <a:r>
                        <a:rPr lang="en-GB" sz="16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1.96</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1.02</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1.92</a:t>
                      </a:r>
                    </a:p>
                  </a:txBody>
                  <a:tcPr marL="9525" marR="9525" marT="9525" marB="0" anchor="ctr"/>
                </a:tc>
                <a:extLst>
                  <a:ext uri="{0D108BD9-81ED-4DB2-BD59-A6C34878D82A}">
                    <a16:rowId xmlns:a16="http://schemas.microsoft.com/office/drawing/2014/main" val="2389804851"/>
                  </a:ext>
                </a:extLst>
              </a:tr>
              <a:tr h="370840">
                <a:tc>
                  <a:txBody>
                    <a:bodyPr/>
                    <a:lstStyle/>
                    <a:p>
                      <a:pPr algn="ctr" fontAlgn="b"/>
                      <a:r>
                        <a:rPr lang="en-GB" sz="16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3</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1.02</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2.94</a:t>
                      </a:r>
                    </a:p>
                  </a:txBody>
                  <a:tcPr marL="9525" marR="9525" marT="9525" marB="0" anchor="ctr"/>
                </a:tc>
                <a:extLst>
                  <a:ext uri="{0D108BD9-81ED-4DB2-BD59-A6C34878D82A}">
                    <a16:rowId xmlns:a16="http://schemas.microsoft.com/office/drawing/2014/main" val="2795008357"/>
                  </a:ext>
                </a:extLst>
              </a:tr>
              <a:tr h="370840">
                <a:tc>
                  <a:txBody>
                    <a:bodyPr/>
                    <a:lstStyle/>
                    <a:p>
                      <a:pPr algn="ctr" fontAlgn="b"/>
                      <a:r>
                        <a:rPr lang="en-GB" sz="1600" b="0" i="0" u="none" strike="noStrike" dirty="0">
                          <a:solidFill>
                            <a:srgbClr val="000000"/>
                          </a:solidFill>
                          <a:effectLst/>
                          <a:latin typeface="Calibri" panose="020F0502020204030204" pitchFamily="34" charset="0"/>
                        </a:rPr>
                        <a:t>4</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3.38</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1.02</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3.32</a:t>
                      </a:r>
                    </a:p>
                  </a:txBody>
                  <a:tcPr marL="9525" marR="9525" marT="9525" marB="0" anchor="ctr"/>
                </a:tc>
                <a:extLst>
                  <a:ext uri="{0D108BD9-81ED-4DB2-BD59-A6C34878D82A}">
                    <a16:rowId xmlns:a16="http://schemas.microsoft.com/office/drawing/2014/main" val="802757681"/>
                  </a:ext>
                </a:extLst>
              </a:tr>
              <a:tr h="370840">
                <a:tc>
                  <a:txBody>
                    <a:bodyPr/>
                    <a:lstStyle/>
                    <a:p>
                      <a:pPr algn="ctr" fontAlgn="b"/>
                      <a:r>
                        <a:rPr lang="en-GB" sz="16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3.51</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0.85</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4.13</a:t>
                      </a:r>
                    </a:p>
                  </a:txBody>
                  <a:tcPr marL="9525" marR="9525" marT="9525" marB="0" anchor="ctr"/>
                </a:tc>
                <a:extLst>
                  <a:ext uri="{0D108BD9-81ED-4DB2-BD59-A6C34878D82A}">
                    <a16:rowId xmlns:a16="http://schemas.microsoft.com/office/drawing/2014/main" val="3929121903"/>
                  </a:ext>
                </a:extLst>
              </a:tr>
              <a:tr h="370840">
                <a:tc>
                  <a:txBody>
                    <a:bodyPr/>
                    <a:lstStyle/>
                    <a:p>
                      <a:pPr algn="ctr" fontAlgn="b"/>
                      <a:r>
                        <a:rPr lang="en-GB" sz="1600" b="0" i="0" u="none" strike="noStrike" dirty="0">
                          <a:solidFill>
                            <a:srgbClr val="000000"/>
                          </a:solidFill>
                          <a:effectLst/>
                          <a:latin typeface="Calibri" panose="020F0502020204030204" pitchFamily="34" charset="0"/>
                        </a:rPr>
                        <a:t>6</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3.61</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0.7</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5.14</a:t>
                      </a:r>
                    </a:p>
                  </a:txBody>
                  <a:tcPr marL="9525" marR="9525" marT="9525" marB="0" anchor="ctr"/>
                </a:tc>
                <a:extLst>
                  <a:ext uri="{0D108BD9-81ED-4DB2-BD59-A6C34878D82A}">
                    <a16:rowId xmlns:a16="http://schemas.microsoft.com/office/drawing/2014/main" val="426831659"/>
                  </a:ext>
                </a:extLst>
              </a:tr>
              <a:tr h="370840">
                <a:tc>
                  <a:txBody>
                    <a:bodyPr/>
                    <a:lstStyle/>
                    <a:p>
                      <a:pPr algn="ctr" fontAlgn="b"/>
                      <a:r>
                        <a:rPr lang="en-GB" sz="1600" b="0" i="0" u="none" strike="noStrike" dirty="0">
                          <a:solidFill>
                            <a:srgbClr val="000000"/>
                          </a:solidFill>
                          <a:effectLst/>
                          <a:latin typeface="Calibri" panose="020F0502020204030204" pitchFamily="34" charset="0"/>
                        </a:rPr>
                        <a:t>7</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3.71</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0.6</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6.14</a:t>
                      </a:r>
                    </a:p>
                  </a:txBody>
                  <a:tcPr marL="9525" marR="9525" marT="9525" marB="0" anchor="ctr"/>
                </a:tc>
                <a:extLst>
                  <a:ext uri="{0D108BD9-81ED-4DB2-BD59-A6C34878D82A}">
                    <a16:rowId xmlns:a16="http://schemas.microsoft.com/office/drawing/2014/main" val="61176831"/>
                  </a:ext>
                </a:extLst>
              </a:tr>
              <a:tr h="370840">
                <a:tc>
                  <a:txBody>
                    <a:bodyPr/>
                    <a:lstStyle/>
                    <a:p>
                      <a:pPr algn="ctr" fontAlgn="b"/>
                      <a:r>
                        <a:rPr lang="en-GB" sz="1600" b="0" i="0" u="none" strike="noStrike" dirty="0">
                          <a:solidFill>
                            <a:srgbClr val="000000"/>
                          </a:solidFill>
                          <a:effectLst/>
                          <a:latin typeface="Calibri" panose="020F0502020204030204" pitchFamily="34" charset="0"/>
                        </a:rPr>
                        <a:t>8</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3.72</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0.53</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6.97</a:t>
                      </a:r>
                    </a:p>
                  </a:txBody>
                  <a:tcPr marL="9525" marR="9525" marT="9525" marB="0" anchor="ctr"/>
                </a:tc>
                <a:extLst>
                  <a:ext uri="{0D108BD9-81ED-4DB2-BD59-A6C34878D82A}">
                    <a16:rowId xmlns:a16="http://schemas.microsoft.com/office/drawing/2014/main" val="3692340057"/>
                  </a:ext>
                </a:extLst>
              </a:tr>
              <a:tr h="370840">
                <a:tc>
                  <a:txBody>
                    <a:bodyPr/>
                    <a:lstStyle/>
                    <a:p>
                      <a:pPr algn="ctr" fontAlgn="b"/>
                      <a:r>
                        <a:rPr lang="en-GB" sz="1600" b="0" i="0" u="none" strike="noStrike" dirty="0">
                          <a:solidFill>
                            <a:srgbClr val="000000"/>
                          </a:solidFill>
                          <a:effectLst/>
                          <a:latin typeface="Calibri" panose="020F0502020204030204" pitchFamily="34" charset="0"/>
                        </a:rPr>
                        <a:t>9</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3.7</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0.46</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7.98</a:t>
                      </a:r>
                    </a:p>
                  </a:txBody>
                  <a:tcPr marL="9525" marR="9525" marT="9525" marB="0" anchor="ctr"/>
                </a:tc>
                <a:extLst>
                  <a:ext uri="{0D108BD9-81ED-4DB2-BD59-A6C34878D82A}">
                    <a16:rowId xmlns:a16="http://schemas.microsoft.com/office/drawing/2014/main" val="3499443670"/>
                  </a:ext>
                </a:extLst>
              </a:tr>
              <a:tr h="370840">
                <a:tc>
                  <a:txBody>
                    <a:bodyPr/>
                    <a:lstStyle/>
                    <a:p>
                      <a:pPr algn="ctr" fontAlgn="b"/>
                      <a:r>
                        <a:rPr lang="en-GB" sz="1600" b="0" i="0" u="none" strike="noStrike" dirty="0">
                          <a:solidFill>
                            <a:srgbClr val="000000"/>
                          </a:solidFill>
                          <a:effectLst/>
                          <a:latin typeface="Calibri" panose="020F0502020204030204" pitchFamily="34" charset="0"/>
                        </a:rPr>
                        <a:t>10</a:t>
                      </a:r>
                    </a:p>
                  </a:txBody>
                  <a:tcPr marL="9525" marR="9525" marT="9525" marB="0" anchor="ctr"/>
                </a:tc>
                <a:tc>
                  <a:txBody>
                    <a:bodyPr/>
                    <a:lstStyle/>
                    <a:p>
                      <a:pPr algn="ctr" fontAlgn="b"/>
                      <a:r>
                        <a:rPr lang="en-GB" sz="1600" b="0" i="0" u="none" strike="noStrike">
                          <a:solidFill>
                            <a:srgbClr val="000000"/>
                          </a:solidFill>
                          <a:effectLst/>
                          <a:latin typeface="Calibri" panose="020F0502020204030204" pitchFamily="34" charset="0"/>
                        </a:rPr>
                        <a:t>3.77</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0.41</a:t>
                      </a:r>
                    </a:p>
                  </a:txBody>
                  <a:tcPr marL="9525" marR="9525" marT="9525" marB="0" anchor="ctr"/>
                </a:tc>
                <a:tc>
                  <a:txBody>
                    <a:bodyPr/>
                    <a:lstStyle/>
                    <a:p>
                      <a:pPr algn="ctr" fontAlgn="b"/>
                      <a:r>
                        <a:rPr lang="en-GB" sz="1600" b="0" i="0" u="none" strike="noStrike" dirty="0">
                          <a:solidFill>
                            <a:srgbClr val="000000"/>
                          </a:solidFill>
                          <a:effectLst/>
                          <a:latin typeface="Calibri" panose="020F0502020204030204" pitchFamily="34" charset="0"/>
                        </a:rPr>
                        <a:t>9.11</a:t>
                      </a:r>
                    </a:p>
                  </a:txBody>
                  <a:tcPr marL="9525" marR="9525" marT="9525" marB="0" anchor="ctr"/>
                </a:tc>
                <a:extLst>
                  <a:ext uri="{0D108BD9-81ED-4DB2-BD59-A6C34878D82A}">
                    <a16:rowId xmlns:a16="http://schemas.microsoft.com/office/drawing/2014/main" val="3897541375"/>
                  </a:ext>
                </a:extLst>
              </a:tr>
            </a:tbl>
          </a:graphicData>
        </a:graphic>
      </p:graphicFrame>
      <p:sp>
        <p:nvSpPr>
          <p:cNvPr id="4" name="Slide Number Placeholder 3"/>
          <p:cNvSpPr>
            <a:spLocks noGrp="1"/>
          </p:cNvSpPr>
          <p:nvPr>
            <p:ph type="sldNum" sz="quarter" idx="12"/>
          </p:nvPr>
        </p:nvSpPr>
        <p:spPr/>
        <p:txBody>
          <a:bodyPr/>
          <a:lstStyle/>
          <a:p>
            <a:fld id="{401CF334-2D5C-4859-84A6-CA7E6E43FAEB}" type="slidenum">
              <a:rPr lang="en-US" smtClean="0"/>
              <a:t>21</a:t>
            </a:fld>
            <a:endParaRPr lang="en-US" dirty="0"/>
          </a:p>
        </p:txBody>
      </p:sp>
    </p:spTree>
    <p:extLst>
      <p:ext uri="{BB962C8B-B14F-4D97-AF65-F5344CB8AC3E}">
        <p14:creationId xmlns:p14="http://schemas.microsoft.com/office/powerpoint/2010/main" val="771969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(model vs built)</a:t>
            </a:r>
          </a:p>
        </p:txBody>
      </p:sp>
      <p:graphicFrame>
        <p:nvGraphicFramePr>
          <p:cNvPr id="8" name="Content Placeholder 7">
            <a:extLst>
              <a:ext uri="{FF2B5EF4-FFF2-40B4-BE49-F238E27FC236}">
                <a16:creationId xmlns:a16="http://schemas.microsoft.com/office/drawing/2014/main" id="{CD04008F-49E2-492A-8A32-9EA89AE2CB7F}"/>
              </a:ext>
            </a:extLst>
          </p:cNvPr>
          <p:cNvGraphicFramePr>
            <a:graphicFrameLocks noGrp="1"/>
          </p:cNvGraphicFramePr>
          <p:nvPr>
            <p:ph sz="half" idx="1"/>
            <p:extLst>
              <p:ext uri="{D42A27DB-BD31-4B8C-83A1-F6EECF244321}">
                <p14:modId xmlns:p14="http://schemas.microsoft.com/office/powerpoint/2010/main" val="446584093"/>
              </p:ext>
            </p:extLst>
          </p:nvPr>
        </p:nvGraphicFramePr>
        <p:xfrm>
          <a:off x="822325" y="1846263"/>
          <a:ext cx="3703638" cy="402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ontent Placeholder 10">
            <a:extLst>
              <a:ext uri="{FF2B5EF4-FFF2-40B4-BE49-F238E27FC236}">
                <a16:creationId xmlns:a16="http://schemas.microsoft.com/office/drawing/2014/main" id="{CAAEC264-5A6E-45CA-929E-9BE1D89646D0}"/>
              </a:ext>
            </a:extLst>
          </p:cNvPr>
          <p:cNvGraphicFramePr>
            <a:graphicFrameLocks noGrp="1"/>
          </p:cNvGraphicFramePr>
          <p:nvPr>
            <p:ph sz="half" idx="2"/>
            <p:extLst>
              <p:ext uri="{D42A27DB-BD31-4B8C-83A1-F6EECF244321}">
                <p14:modId xmlns:p14="http://schemas.microsoft.com/office/powerpoint/2010/main" val="39121246"/>
              </p:ext>
            </p:extLst>
          </p:nvPr>
        </p:nvGraphicFramePr>
        <p:xfrm>
          <a:off x="4664075" y="1846263"/>
          <a:ext cx="3702050" cy="4022725"/>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401CF334-2D5C-4859-84A6-CA7E6E43FAEB}" type="slidenum">
              <a:rPr lang="en-US" smtClean="0"/>
              <a:t>22</a:t>
            </a:fld>
            <a:endParaRPr lang="en-US" dirty="0"/>
          </a:p>
        </p:txBody>
      </p:sp>
    </p:spTree>
    <p:extLst>
      <p:ext uri="{BB962C8B-B14F-4D97-AF65-F5344CB8AC3E}">
        <p14:creationId xmlns:p14="http://schemas.microsoft.com/office/powerpoint/2010/main" val="4101759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CBEE-4887-454D-B5E2-A834E8131464}"/>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496A287B-5251-481B-9A1A-9AFF0E287428}"/>
              </a:ext>
            </a:extLst>
          </p:cNvPr>
          <p:cNvSpPr>
            <a:spLocks noGrp="1"/>
          </p:cNvSpPr>
          <p:nvPr>
            <p:ph idx="1"/>
          </p:nvPr>
        </p:nvSpPr>
        <p:spPr/>
        <p:txBody>
          <a:bodyPr>
            <a:normAutofit/>
          </a:bodyPr>
          <a:lstStyle/>
          <a:p>
            <a:r>
              <a:rPr lang="en-GB" dirty="0"/>
              <a:t>Successful predictions</a:t>
            </a:r>
          </a:p>
          <a:p>
            <a:pPr lvl="1"/>
            <a:r>
              <a:rPr lang="en-GB" dirty="0"/>
              <a:t>Microservices architecture best at isolating skewed demand</a:t>
            </a:r>
          </a:p>
          <a:p>
            <a:pPr lvl="1"/>
            <a:r>
              <a:rPr lang="en-GB" dirty="0"/>
              <a:t>Shared queue chokes cycling throughput in proportion to the relative demand between cycling and athletics</a:t>
            </a:r>
          </a:p>
          <a:p>
            <a:pPr lvl="1"/>
            <a:r>
              <a:rPr lang="en-GB" dirty="0"/>
              <a:t>Where throughput is routed through a distributed database</a:t>
            </a:r>
          </a:p>
          <a:p>
            <a:pPr lvl="1"/>
            <a:r>
              <a:rPr lang="en-GB" dirty="0"/>
              <a:t>When using a distributed database with replication, the overall throughput is higher than for a database without replication</a:t>
            </a:r>
          </a:p>
          <a:p>
            <a:r>
              <a:rPr lang="en-GB" dirty="0"/>
              <a:t>Less successful predictions</a:t>
            </a:r>
          </a:p>
          <a:p>
            <a:pPr lvl="1"/>
            <a:r>
              <a:rPr lang="en-GB" dirty="0"/>
              <a:t>Built microservices system shows athletics demand impacting cycling</a:t>
            </a:r>
          </a:p>
          <a:p>
            <a:pPr lvl="1"/>
            <a:r>
              <a:rPr lang="en-GB" dirty="0"/>
              <a:t>Throughput not evenly spread between database nodes when using replication, not as high as expected</a:t>
            </a:r>
          </a:p>
          <a:p>
            <a:pPr lvl="1"/>
            <a:endParaRPr lang="en-GB" dirty="0"/>
          </a:p>
        </p:txBody>
      </p:sp>
      <p:sp>
        <p:nvSpPr>
          <p:cNvPr id="4" name="Slide Number Placeholder 3">
            <a:extLst>
              <a:ext uri="{FF2B5EF4-FFF2-40B4-BE49-F238E27FC236}">
                <a16:creationId xmlns:a16="http://schemas.microsoft.com/office/drawing/2014/main" id="{542F9970-95F2-464B-8788-6D5B27D74C14}"/>
              </a:ext>
            </a:extLst>
          </p:cNvPr>
          <p:cNvSpPr>
            <a:spLocks noGrp="1"/>
          </p:cNvSpPr>
          <p:nvPr>
            <p:ph type="sldNum" sz="quarter" idx="12"/>
          </p:nvPr>
        </p:nvSpPr>
        <p:spPr/>
        <p:txBody>
          <a:bodyPr/>
          <a:lstStyle/>
          <a:p>
            <a:fld id="{401CF334-2D5C-4859-84A6-CA7E6E43FAEB}" type="slidenum">
              <a:rPr lang="en-US" smtClean="0"/>
              <a:pPr/>
              <a:t>23</a:t>
            </a:fld>
            <a:endParaRPr lang="en-US" dirty="0"/>
          </a:p>
        </p:txBody>
      </p:sp>
    </p:spTree>
    <p:extLst>
      <p:ext uri="{BB962C8B-B14F-4D97-AF65-F5344CB8AC3E}">
        <p14:creationId xmlns:p14="http://schemas.microsoft.com/office/powerpoint/2010/main" val="4215942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Improved Models</a:t>
            </a:r>
          </a:p>
          <a:p>
            <a:r>
              <a:rPr lang="en-US" dirty="0"/>
              <a:t>System Experiments</a:t>
            </a:r>
          </a:p>
          <a:p>
            <a:r>
              <a:rPr lang="en-US" dirty="0"/>
              <a:t>Unknown Skewed Demand</a:t>
            </a:r>
          </a:p>
          <a:p>
            <a:r>
              <a:rPr lang="en-US" dirty="0"/>
              <a:t>New Models</a:t>
            </a:r>
          </a:p>
          <a:p>
            <a:pPr marL="0" indent="0">
              <a:buNone/>
            </a:pP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24</a:t>
            </a:fld>
            <a:endParaRPr lang="en-US" dirty="0"/>
          </a:p>
        </p:txBody>
      </p:sp>
    </p:spTree>
    <p:extLst>
      <p:ext uri="{BB962C8B-B14F-4D97-AF65-F5344CB8AC3E}">
        <p14:creationId xmlns:p14="http://schemas.microsoft.com/office/powerpoint/2010/main" val="68765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High profile total outages with skewed demand</a:t>
            </a:r>
          </a:p>
          <a:p>
            <a:r>
              <a:rPr lang="en-US" dirty="0"/>
              <a:t>- London 2012 Olympic tickets website</a:t>
            </a:r>
          </a:p>
          <a:p>
            <a:r>
              <a:rPr lang="en-US" dirty="0"/>
              <a:t>- HBO Go “True Detective” finale</a:t>
            </a:r>
          </a:p>
          <a:p>
            <a:r>
              <a:rPr lang="en-US" dirty="0"/>
              <a:t>- Apple iTunes iPhone 7 launch</a:t>
            </a:r>
          </a:p>
        </p:txBody>
      </p:sp>
      <p:sp>
        <p:nvSpPr>
          <p:cNvPr id="4" name="Slide Number Placeholder 3"/>
          <p:cNvSpPr>
            <a:spLocks noGrp="1"/>
          </p:cNvSpPr>
          <p:nvPr>
            <p:ph type="sldNum" sz="quarter" idx="12"/>
          </p:nvPr>
        </p:nvSpPr>
        <p:spPr/>
        <p:txBody>
          <a:bodyPr/>
          <a:lstStyle/>
          <a:p>
            <a:fld id="{401CF334-2D5C-4859-84A6-CA7E6E43FAEB}" type="slidenum">
              <a:rPr lang="en-US" smtClean="0"/>
              <a:t>3</a:t>
            </a:fld>
            <a:endParaRPr lang="en-US" dirty="0"/>
          </a:p>
        </p:txBody>
      </p:sp>
    </p:spTree>
    <p:extLst>
      <p:ext uri="{BB962C8B-B14F-4D97-AF65-F5344CB8AC3E}">
        <p14:creationId xmlns:p14="http://schemas.microsoft.com/office/powerpoint/2010/main" val="856707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Background Information – Use Case</a:t>
            </a:r>
          </a:p>
          <a:p>
            <a:r>
              <a:rPr lang="en-US" dirty="0"/>
              <a:t>Technologies</a:t>
            </a:r>
          </a:p>
          <a:p>
            <a:r>
              <a:rPr lang="en-US" dirty="0"/>
              <a:t>Modelling</a:t>
            </a:r>
          </a:p>
          <a:p>
            <a:r>
              <a:rPr lang="en-US" dirty="0"/>
              <a:t>Methods</a:t>
            </a:r>
          </a:p>
          <a:p>
            <a:r>
              <a:rPr lang="en-US" dirty="0"/>
              <a:t>Systems</a:t>
            </a:r>
          </a:p>
          <a:p>
            <a:r>
              <a:rPr lang="en-US" dirty="0"/>
              <a:t>Results</a:t>
            </a:r>
          </a:p>
          <a:p>
            <a:r>
              <a:rPr lang="en-US" dirty="0"/>
              <a:t>Conclusions &amp; Future Work</a:t>
            </a:r>
          </a:p>
        </p:txBody>
      </p:sp>
      <p:sp>
        <p:nvSpPr>
          <p:cNvPr id="4" name="Slide Number Placeholder 3"/>
          <p:cNvSpPr>
            <a:spLocks noGrp="1"/>
          </p:cNvSpPr>
          <p:nvPr>
            <p:ph type="sldNum" sz="quarter" idx="12"/>
          </p:nvPr>
        </p:nvSpPr>
        <p:spPr/>
        <p:txBody>
          <a:bodyPr/>
          <a:lstStyle/>
          <a:p>
            <a:fld id="{401CF334-2D5C-4859-84A6-CA7E6E43FAEB}" type="slidenum">
              <a:rPr lang="en-US" smtClean="0"/>
              <a:t>4</a:t>
            </a:fld>
            <a:endParaRPr lang="en-US" dirty="0"/>
          </a:p>
        </p:txBody>
      </p:sp>
    </p:spTree>
    <p:extLst>
      <p:ext uri="{BB962C8B-B14F-4D97-AF65-F5344CB8AC3E}">
        <p14:creationId xmlns:p14="http://schemas.microsoft.com/office/powerpoint/2010/main" val="99786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Information</a:t>
            </a:r>
          </a:p>
        </p:txBody>
      </p:sp>
      <p:sp>
        <p:nvSpPr>
          <p:cNvPr id="4" name="Slide Number Placeholder 3"/>
          <p:cNvSpPr>
            <a:spLocks noGrp="1"/>
          </p:cNvSpPr>
          <p:nvPr>
            <p:ph type="sldNum" sz="quarter" idx="12"/>
          </p:nvPr>
        </p:nvSpPr>
        <p:spPr/>
        <p:txBody>
          <a:bodyPr/>
          <a:lstStyle/>
          <a:p>
            <a:fld id="{401CF334-2D5C-4859-84A6-CA7E6E43FAEB}" type="slidenum">
              <a:rPr lang="en-US" smtClean="0"/>
              <a:t>5</a:t>
            </a:fld>
            <a:endParaRPr lang="en-US" dirty="0"/>
          </a:p>
        </p:txBody>
      </p:sp>
      <p:grpSp>
        <p:nvGrpSpPr>
          <p:cNvPr id="1179" name="Group 164"/>
          <p:cNvGrpSpPr>
            <a:grpSpLocks noChangeAspect="1"/>
          </p:cNvGrpSpPr>
          <p:nvPr/>
        </p:nvGrpSpPr>
        <p:grpSpPr bwMode="auto">
          <a:xfrm>
            <a:off x="612775" y="2604903"/>
            <a:ext cx="7918450" cy="2900362"/>
            <a:chOff x="1346" y="1607"/>
            <a:chExt cx="4988" cy="1827"/>
          </a:xfrm>
        </p:grpSpPr>
        <p:sp>
          <p:nvSpPr>
            <p:cNvPr id="1180" name="AutoShape 163"/>
            <p:cNvSpPr>
              <a:spLocks noChangeAspect="1" noChangeArrowheads="1" noTextEdit="1"/>
            </p:cNvSpPr>
            <p:nvPr/>
          </p:nvSpPr>
          <p:spPr bwMode="auto">
            <a:xfrm>
              <a:off x="1346" y="1607"/>
              <a:ext cx="4988" cy="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83" name="Rectangle 165"/>
            <p:cNvSpPr>
              <a:spLocks noChangeArrowheads="1"/>
            </p:cNvSpPr>
            <p:nvPr/>
          </p:nvSpPr>
          <p:spPr bwMode="auto">
            <a:xfrm>
              <a:off x="1358" y="2334"/>
              <a:ext cx="702" cy="382"/>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88" name="Rectangle 166"/>
            <p:cNvSpPr>
              <a:spLocks noChangeArrowheads="1"/>
            </p:cNvSpPr>
            <p:nvPr/>
          </p:nvSpPr>
          <p:spPr bwMode="auto">
            <a:xfrm>
              <a:off x="1358" y="2334"/>
              <a:ext cx="702" cy="382"/>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89" name="Rectangle 167"/>
            <p:cNvSpPr>
              <a:spLocks noChangeArrowheads="1"/>
            </p:cNvSpPr>
            <p:nvPr/>
          </p:nvSpPr>
          <p:spPr bwMode="auto">
            <a:xfrm>
              <a:off x="1469" y="2383"/>
              <a:ext cx="5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HTTP Load </a:t>
              </a:r>
              <a:endParaRPr lang="en-US" altLang="en-US" dirty="0"/>
            </a:p>
          </p:txBody>
        </p:sp>
        <p:sp>
          <p:nvSpPr>
            <p:cNvPr id="1090" name="Rectangle 168"/>
            <p:cNvSpPr>
              <a:spLocks noChangeArrowheads="1"/>
            </p:cNvSpPr>
            <p:nvPr/>
          </p:nvSpPr>
          <p:spPr bwMode="auto">
            <a:xfrm>
              <a:off x="1510" y="2518"/>
              <a:ext cx="40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Balancer</a:t>
              </a:r>
              <a:endParaRPr lang="en-US" altLang="en-US" dirty="0"/>
            </a:p>
          </p:txBody>
        </p:sp>
        <p:sp>
          <p:nvSpPr>
            <p:cNvPr id="1091" name="Rectangle 169"/>
            <p:cNvSpPr>
              <a:spLocks noChangeArrowheads="1"/>
            </p:cNvSpPr>
            <p:nvPr/>
          </p:nvSpPr>
          <p:spPr bwMode="auto">
            <a:xfrm>
              <a:off x="4996" y="2334"/>
              <a:ext cx="706" cy="382"/>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92" name="Rectangle 170"/>
            <p:cNvSpPr>
              <a:spLocks noChangeArrowheads="1"/>
            </p:cNvSpPr>
            <p:nvPr/>
          </p:nvSpPr>
          <p:spPr bwMode="auto">
            <a:xfrm>
              <a:off x="4996" y="2334"/>
              <a:ext cx="706" cy="382"/>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93" name="Rectangle 171"/>
            <p:cNvSpPr>
              <a:spLocks noChangeArrowheads="1"/>
            </p:cNvSpPr>
            <p:nvPr/>
          </p:nvSpPr>
          <p:spPr bwMode="auto">
            <a:xfrm>
              <a:off x="5119" y="2453"/>
              <a:ext cx="46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DB Engine</a:t>
              </a:r>
              <a:endParaRPr lang="en-US" altLang="en-US" dirty="0"/>
            </a:p>
          </p:txBody>
        </p:sp>
        <p:sp>
          <p:nvSpPr>
            <p:cNvPr id="1096" name="Rectangle 172"/>
            <p:cNvSpPr>
              <a:spLocks noChangeArrowheads="1"/>
            </p:cNvSpPr>
            <p:nvPr/>
          </p:nvSpPr>
          <p:spPr bwMode="auto">
            <a:xfrm>
              <a:off x="3173" y="2334"/>
              <a:ext cx="702" cy="382"/>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97" name="Rectangle 173"/>
            <p:cNvSpPr>
              <a:spLocks noChangeArrowheads="1"/>
            </p:cNvSpPr>
            <p:nvPr/>
          </p:nvSpPr>
          <p:spPr bwMode="auto">
            <a:xfrm>
              <a:off x="3173" y="2334"/>
              <a:ext cx="702" cy="382"/>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98" name="Rectangle 174"/>
            <p:cNvSpPr>
              <a:spLocks noChangeArrowheads="1"/>
            </p:cNvSpPr>
            <p:nvPr/>
          </p:nvSpPr>
          <p:spPr bwMode="auto">
            <a:xfrm>
              <a:off x="3251" y="2453"/>
              <a:ext cx="55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Middleware</a:t>
              </a:r>
              <a:endParaRPr lang="en-US" altLang="en-US" dirty="0"/>
            </a:p>
          </p:txBody>
        </p:sp>
        <p:sp>
          <p:nvSpPr>
            <p:cNvPr id="1099" name="Rectangle 175"/>
            <p:cNvSpPr>
              <a:spLocks noChangeArrowheads="1"/>
            </p:cNvSpPr>
            <p:nvPr/>
          </p:nvSpPr>
          <p:spPr bwMode="auto">
            <a:xfrm>
              <a:off x="2266" y="1623"/>
              <a:ext cx="702"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00" name="Rectangle 176"/>
            <p:cNvSpPr>
              <a:spLocks noChangeArrowheads="1"/>
            </p:cNvSpPr>
            <p:nvPr/>
          </p:nvSpPr>
          <p:spPr bwMode="auto">
            <a:xfrm>
              <a:off x="2266" y="1623"/>
              <a:ext cx="702" cy="386"/>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01" name="Rectangle 177"/>
            <p:cNvSpPr>
              <a:spLocks noChangeArrowheads="1"/>
            </p:cNvSpPr>
            <p:nvPr/>
          </p:nvSpPr>
          <p:spPr bwMode="auto">
            <a:xfrm>
              <a:off x="2311" y="1742"/>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1</a:t>
              </a:r>
              <a:endParaRPr lang="en-US" altLang="en-US" dirty="0"/>
            </a:p>
          </p:txBody>
        </p:sp>
        <p:sp>
          <p:nvSpPr>
            <p:cNvPr id="1104" name="Rectangle 178"/>
            <p:cNvSpPr>
              <a:spLocks noChangeArrowheads="1"/>
            </p:cNvSpPr>
            <p:nvPr/>
          </p:nvSpPr>
          <p:spPr bwMode="auto">
            <a:xfrm>
              <a:off x="2266" y="2182"/>
              <a:ext cx="702"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07" name="Rectangle 179"/>
            <p:cNvSpPr>
              <a:spLocks noChangeArrowheads="1"/>
            </p:cNvSpPr>
            <p:nvPr/>
          </p:nvSpPr>
          <p:spPr bwMode="auto">
            <a:xfrm>
              <a:off x="2266" y="2182"/>
              <a:ext cx="702" cy="386"/>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08" name="Rectangle 180"/>
            <p:cNvSpPr>
              <a:spLocks noChangeArrowheads="1"/>
            </p:cNvSpPr>
            <p:nvPr/>
          </p:nvSpPr>
          <p:spPr bwMode="auto">
            <a:xfrm>
              <a:off x="2311" y="2301"/>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2</a:t>
              </a:r>
              <a:endParaRPr lang="en-US" altLang="en-US" dirty="0"/>
            </a:p>
          </p:txBody>
        </p:sp>
        <p:sp>
          <p:nvSpPr>
            <p:cNvPr id="1109" name="Rectangle 181"/>
            <p:cNvSpPr>
              <a:spLocks noChangeArrowheads="1"/>
            </p:cNvSpPr>
            <p:nvPr/>
          </p:nvSpPr>
          <p:spPr bwMode="auto">
            <a:xfrm>
              <a:off x="2266" y="3032"/>
              <a:ext cx="702"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10" name="Rectangle 182"/>
            <p:cNvSpPr>
              <a:spLocks noChangeArrowheads="1"/>
            </p:cNvSpPr>
            <p:nvPr/>
          </p:nvSpPr>
          <p:spPr bwMode="auto">
            <a:xfrm>
              <a:off x="2266" y="3032"/>
              <a:ext cx="702" cy="386"/>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11" name="Rectangle 183"/>
            <p:cNvSpPr>
              <a:spLocks noChangeArrowheads="1"/>
            </p:cNvSpPr>
            <p:nvPr/>
          </p:nvSpPr>
          <p:spPr bwMode="auto">
            <a:xfrm>
              <a:off x="2352" y="3081"/>
              <a:ext cx="5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a:t>
              </a:r>
              <a:endParaRPr lang="en-US" altLang="en-US" dirty="0"/>
            </a:p>
          </p:txBody>
        </p:sp>
        <p:sp>
          <p:nvSpPr>
            <p:cNvPr id="1112" name="Rectangle 184"/>
            <p:cNvSpPr>
              <a:spLocks noChangeArrowheads="1"/>
            </p:cNvSpPr>
            <p:nvPr/>
          </p:nvSpPr>
          <p:spPr bwMode="auto">
            <a:xfrm>
              <a:off x="2573" y="3216"/>
              <a:ext cx="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m</a:t>
              </a:r>
              <a:endParaRPr lang="en-US" altLang="en-US" dirty="0"/>
            </a:p>
          </p:txBody>
        </p:sp>
        <p:sp>
          <p:nvSpPr>
            <p:cNvPr id="1113" name="Rectangle 185"/>
            <p:cNvSpPr>
              <a:spLocks noChangeArrowheads="1"/>
            </p:cNvSpPr>
            <p:nvPr/>
          </p:nvSpPr>
          <p:spPr bwMode="auto">
            <a:xfrm>
              <a:off x="2569" y="2715"/>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1116" name="Rectangle 186"/>
            <p:cNvSpPr>
              <a:spLocks noChangeArrowheads="1"/>
            </p:cNvSpPr>
            <p:nvPr/>
          </p:nvSpPr>
          <p:spPr bwMode="auto">
            <a:xfrm>
              <a:off x="4080" y="1623"/>
              <a:ext cx="706"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17" name="Rectangle 187"/>
            <p:cNvSpPr>
              <a:spLocks noChangeArrowheads="1"/>
            </p:cNvSpPr>
            <p:nvPr/>
          </p:nvSpPr>
          <p:spPr bwMode="auto">
            <a:xfrm>
              <a:off x="4080" y="1623"/>
              <a:ext cx="706" cy="386"/>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84" name="Rectangle 188"/>
            <p:cNvSpPr>
              <a:spLocks noChangeArrowheads="1"/>
            </p:cNvSpPr>
            <p:nvPr/>
          </p:nvSpPr>
          <p:spPr bwMode="auto">
            <a:xfrm>
              <a:off x="4261" y="1677"/>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Worker </a:t>
              </a:r>
              <a:endParaRPr lang="en-US" altLang="en-US" dirty="0"/>
            </a:p>
          </p:txBody>
        </p:sp>
        <p:sp>
          <p:nvSpPr>
            <p:cNvPr id="1185" name="Rectangle 189"/>
            <p:cNvSpPr>
              <a:spLocks noChangeArrowheads="1"/>
            </p:cNvSpPr>
            <p:nvPr/>
          </p:nvSpPr>
          <p:spPr bwMode="auto">
            <a:xfrm>
              <a:off x="4134" y="1812"/>
              <a:ext cx="6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Application 1</a:t>
              </a:r>
              <a:endParaRPr lang="en-US" altLang="en-US" dirty="0"/>
            </a:p>
          </p:txBody>
        </p:sp>
        <p:sp>
          <p:nvSpPr>
            <p:cNvPr id="1186" name="Rectangle 190"/>
            <p:cNvSpPr>
              <a:spLocks noChangeArrowheads="1"/>
            </p:cNvSpPr>
            <p:nvPr/>
          </p:nvSpPr>
          <p:spPr bwMode="auto">
            <a:xfrm>
              <a:off x="4080" y="2182"/>
              <a:ext cx="706"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87" name="Rectangle 191"/>
            <p:cNvSpPr>
              <a:spLocks noChangeArrowheads="1"/>
            </p:cNvSpPr>
            <p:nvPr/>
          </p:nvSpPr>
          <p:spPr bwMode="auto">
            <a:xfrm>
              <a:off x="4080" y="2182"/>
              <a:ext cx="706" cy="386"/>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88" name="Rectangle 192"/>
            <p:cNvSpPr>
              <a:spLocks noChangeArrowheads="1"/>
            </p:cNvSpPr>
            <p:nvPr/>
          </p:nvSpPr>
          <p:spPr bwMode="auto">
            <a:xfrm>
              <a:off x="4261" y="2231"/>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Worker </a:t>
              </a:r>
              <a:endParaRPr lang="en-US" altLang="en-US" dirty="0"/>
            </a:p>
          </p:txBody>
        </p:sp>
        <p:sp>
          <p:nvSpPr>
            <p:cNvPr id="1189" name="Rectangle 193"/>
            <p:cNvSpPr>
              <a:spLocks noChangeArrowheads="1"/>
            </p:cNvSpPr>
            <p:nvPr/>
          </p:nvSpPr>
          <p:spPr bwMode="auto">
            <a:xfrm>
              <a:off x="4134" y="2366"/>
              <a:ext cx="6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Application 2</a:t>
              </a:r>
              <a:endParaRPr lang="en-US" altLang="en-US" dirty="0"/>
            </a:p>
          </p:txBody>
        </p:sp>
        <p:sp>
          <p:nvSpPr>
            <p:cNvPr id="1190" name="Rectangle 194"/>
            <p:cNvSpPr>
              <a:spLocks noChangeArrowheads="1"/>
            </p:cNvSpPr>
            <p:nvPr/>
          </p:nvSpPr>
          <p:spPr bwMode="auto">
            <a:xfrm>
              <a:off x="4080" y="3032"/>
              <a:ext cx="706"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91" name="Rectangle 195"/>
            <p:cNvSpPr>
              <a:spLocks noChangeArrowheads="1"/>
            </p:cNvSpPr>
            <p:nvPr/>
          </p:nvSpPr>
          <p:spPr bwMode="auto">
            <a:xfrm>
              <a:off x="4080" y="3032"/>
              <a:ext cx="706" cy="386"/>
            </a:xfrm>
            <a:prstGeom prst="rect">
              <a:avLst/>
            </a:prstGeom>
            <a:noFill/>
            <a:ln w="63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92" name="Rectangle 196"/>
            <p:cNvSpPr>
              <a:spLocks noChangeArrowheads="1"/>
            </p:cNvSpPr>
            <p:nvPr/>
          </p:nvSpPr>
          <p:spPr bwMode="auto">
            <a:xfrm>
              <a:off x="4261" y="3081"/>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Worker </a:t>
              </a:r>
              <a:endParaRPr lang="en-US" altLang="en-US" dirty="0"/>
            </a:p>
          </p:txBody>
        </p:sp>
        <p:sp>
          <p:nvSpPr>
            <p:cNvPr id="1193" name="Rectangle 197"/>
            <p:cNvSpPr>
              <a:spLocks noChangeArrowheads="1"/>
            </p:cNvSpPr>
            <p:nvPr/>
          </p:nvSpPr>
          <p:spPr bwMode="auto">
            <a:xfrm>
              <a:off x="4134" y="3216"/>
              <a:ext cx="5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Application </a:t>
              </a:r>
              <a:endParaRPr lang="en-US" altLang="en-US" dirty="0"/>
            </a:p>
          </p:txBody>
        </p:sp>
        <p:sp>
          <p:nvSpPr>
            <p:cNvPr id="1194" name="Rectangle 198"/>
            <p:cNvSpPr>
              <a:spLocks noChangeArrowheads="1"/>
            </p:cNvSpPr>
            <p:nvPr/>
          </p:nvSpPr>
          <p:spPr bwMode="auto">
            <a:xfrm>
              <a:off x="4675" y="3216"/>
              <a:ext cx="5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n</a:t>
              </a:r>
              <a:endParaRPr lang="en-US" altLang="en-US" dirty="0"/>
            </a:p>
          </p:txBody>
        </p:sp>
        <p:sp>
          <p:nvSpPr>
            <p:cNvPr id="1195" name="Rectangle 199"/>
            <p:cNvSpPr>
              <a:spLocks noChangeArrowheads="1"/>
            </p:cNvSpPr>
            <p:nvPr/>
          </p:nvSpPr>
          <p:spPr bwMode="auto">
            <a:xfrm>
              <a:off x="4384" y="2715"/>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1196" name="Freeform 200"/>
            <p:cNvSpPr>
              <a:spLocks/>
            </p:cNvSpPr>
            <p:nvPr/>
          </p:nvSpPr>
          <p:spPr bwMode="auto">
            <a:xfrm>
              <a:off x="5903" y="1660"/>
              <a:ext cx="398" cy="358"/>
            </a:xfrm>
            <a:custGeom>
              <a:avLst/>
              <a:gdLst>
                <a:gd name="T0" fmla="*/ 0 w 398"/>
                <a:gd name="T1" fmla="*/ 317 h 358"/>
                <a:gd name="T2" fmla="*/ 4 w 398"/>
                <a:gd name="T3" fmla="*/ 325 h 358"/>
                <a:gd name="T4" fmla="*/ 16 w 398"/>
                <a:gd name="T5" fmla="*/ 333 h 358"/>
                <a:gd name="T6" fmla="*/ 37 w 398"/>
                <a:gd name="T7" fmla="*/ 337 h 358"/>
                <a:gd name="T8" fmla="*/ 57 w 398"/>
                <a:gd name="T9" fmla="*/ 345 h 358"/>
                <a:gd name="T10" fmla="*/ 90 w 398"/>
                <a:gd name="T11" fmla="*/ 349 h 358"/>
                <a:gd name="T12" fmla="*/ 123 w 398"/>
                <a:gd name="T13" fmla="*/ 353 h 358"/>
                <a:gd name="T14" fmla="*/ 201 w 398"/>
                <a:gd name="T15" fmla="*/ 358 h 358"/>
                <a:gd name="T16" fmla="*/ 279 w 398"/>
                <a:gd name="T17" fmla="*/ 353 h 358"/>
                <a:gd name="T18" fmla="*/ 312 w 398"/>
                <a:gd name="T19" fmla="*/ 349 h 358"/>
                <a:gd name="T20" fmla="*/ 341 w 398"/>
                <a:gd name="T21" fmla="*/ 345 h 358"/>
                <a:gd name="T22" fmla="*/ 365 w 398"/>
                <a:gd name="T23" fmla="*/ 337 h 358"/>
                <a:gd name="T24" fmla="*/ 382 w 398"/>
                <a:gd name="T25" fmla="*/ 333 h 358"/>
                <a:gd name="T26" fmla="*/ 394 w 398"/>
                <a:gd name="T27" fmla="*/ 325 h 358"/>
                <a:gd name="T28" fmla="*/ 398 w 398"/>
                <a:gd name="T29" fmla="*/ 317 h 358"/>
                <a:gd name="T30" fmla="*/ 398 w 398"/>
                <a:gd name="T31" fmla="*/ 317 h 358"/>
                <a:gd name="T32" fmla="*/ 398 w 398"/>
                <a:gd name="T33" fmla="*/ 0 h 358"/>
                <a:gd name="T34" fmla="*/ 0 w 398"/>
                <a:gd name="T35" fmla="*/ 0 h 358"/>
                <a:gd name="T36" fmla="*/ 0 w 398"/>
                <a:gd name="T37" fmla="*/ 317 h 358"/>
                <a:gd name="T38" fmla="*/ 0 w 398"/>
                <a:gd name="T39" fmla="*/ 31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358">
                  <a:moveTo>
                    <a:pt x="0" y="317"/>
                  </a:moveTo>
                  <a:lnTo>
                    <a:pt x="4" y="325"/>
                  </a:lnTo>
                  <a:lnTo>
                    <a:pt x="16" y="333"/>
                  </a:lnTo>
                  <a:lnTo>
                    <a:pt x="37" y="337"/>
                  </a:lnTo>
                  <a:lnTo>
                    <a:pt x="57" y="345"/>
                  </a:lnTo>
                  <a:lnTo>
                    <a:pt x="90" y="349"/>
                  </a:lnTo>
                  <a:lnTo>
                    <a:pt x="123" y="353"/>
                  </a:lnTo>
                  <a:lnTo>
                    <a:pt x="201" y="358"/>
                  </a:lnTo>
                  <a:lnTo>
                    <a:pt x="279" y="353"/>
                  </a:lnTo>
                  <a:lnTo>
                    <a:pt x="312" y="349"/>
                  </a:lnTo>
                  <a:lnTo>
                    <a:pt x="341" y="345"/>
                  </a:lnTo>
                  <a:lnTo>
                    <a:pt x="365" y="337"/>
                  </a:lnTo>
                  <a:lnTo>
                    <a:pt x="382" y="333"/>
                  </a:lnTo>
                  <a:lnTo>
                    <a:pt x="394" y="325"/>
                  </a:lnTo>
                  <a:lnTo>
                    <a:pt x="398" y="317"/>
                  </a:lnTo>
                  <a:lnTo>
                    <a:pt x="398" y="317"/>
                  </a:lnTo>
                  <a:lnTo>
                    <a:pt x="398" y="0"/>
                  </a:lnTo>
                  <a:lnTo>
                    <a:pt x="0" y="0"/>
                  </a:lnTo>
                  <a:lnTo>
                    <a:pt x="0" y="317"/>
                  </a:lnTo>
                  <a:lnTo>
                    <a:pt x="0" y="317"/>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97" name="Freeform 201"/>
            <p:cNvSpPr>
              <a:spLocks/>
            </p:cNvSpPr>
            <p:nvPr/>
          </p:nvSpPr>
          <p:spPr bwMode="auto">
            <a:xfrm>
              <a:off x="5903" y="1660"/>
              <a:ext cx="398" cy="358"/>
            </a:xfrm>
            <a:custGeom>
              <a:avLst/>
              <a:gdLst>
                <a:gd name="T0" fmla="*/ 0 w 398"/>
                <a:gd name="T1" fmla="*/ 317 h 358"/>
                <a:gd name="T2" fmla="*/ 4 w 398"/>
                <a:gd name="T3" fmla="*/ 325 h 358"/>
                <a:gd name="T4" fmla="*/ 16 w 398"/>
                <a:gd name="T5" fmla="*/ 333 h 358"/>
                <a:gd name="T6" fmla="*/ 37 w 398"/>
                <a:gd name="T7" fmla="*/ 337 h 358"/>
                <a:gd name="T8" fmla="*/ 57 w 398"/>
                <a:gd name="T9" fmla="*/ 345 h 358"/>
                <a:gd name="T10" fmla="*/ 90 w 398"/>
                <a:gd name="T11" fmla="*/ 349 h 358"/>
                <a:gd name="T12" fmla="*/ 123 w 398"/>
                <a:gd name="T13" fmla="*/ 353 h 358"/>
                <a:gd name="T14" fmla="*/ 201 w 398"/>
                <a:gd name="T15" fmla="*/ 358 h 358"/>
                <a:gd name="T16" fmla="*/ 279 w 398"/>
                <a:gd name="T17" fmla="*/ 353 h 358"/>
                <a:gd name="T18" fmla="*/ 312 w 398"/>
                <a:gd name="T19" fmla="*/ 349 h 358"/>
                <a:gd name="T20" fmla="*/ 341 w 398"/>
                <a:gd name="T21" fmla="*/ 345 h 358"/>
                <a:gd name="T22" fmla="*/ 365 w 398"/>
                <a:gd name="T23" fmla="*/ 337 h 358"/>
                <a:gd name="T24" fmla="*/ 382 w 398"/>
                <a:gd name="T25" fmla="*/ 333 h 358"/>
                <a:gd name="T26" fmla="*/ 394 w 398"/>
                <a:gd name="T27" fmla="*/ 325 h 358"/>
                <a:gd name="T28" fmla="*/ 398 w 398"/>
                <a:gd name="T29" fmla="*/ 317 h 358"/>
                <a:gd name="T30" fmla="*/ 398 w 398"/>
                <a:gd name="T31" fmla="*/ 317 h 358"/>
                <a:gd name="T32" fmla="*/ 398 w 398"/>
                <a:gd name="T33" fmla="*/ 0 h 358"/>
                <a:gd name="T34" fmla="*/ 0 w 398"/>
                <a:gd name="T35" fmla="*/ 0 h 358"/>
                <a:gd name="T36" fmla="*/ 0 w 398"/>
                <a:gd name="T37" fmla="*/ 317 h 358"/>
                <a:gd name="T38" fmla="*/ 0 w 398"/>
                <a:gd name="T39" fmla="*/ 31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358">
                  <a:moveTo>
                    <a:pt x="0" y="317"/>
                  </a:moveTo>
                  <a:lnTo>
                    <a:pt x="4" y="325"/>
                  </a:lnTo>
                  <a:lnTo>
                    <a:pt x="16" y="333"/>
                  </a:lnTo>
                  <a:lnTo>
                    <a:pt x="37" y="337"/>
                  </a:lnTo>
                  <a:lnTo>
                    <a:pt x="57" y="345"/>
                  </a:lnTo>
                  <a:lnTo>
                    <a:pt x="90" y="349"/>
                  </a:lnTo>
                  <a:lnTo>
                    <a:pt x="123" y="353"/>
                  </a:lnTo>
                  <a:lnTo>
                    <a:pt x="201" y="358"/>
                  </a:lnTo>
                  <a:lnTo>
                    <a:pt x="279" y="353"/>
                  </a:lnTo>
                  <a:lnTo>
                    <a:pt x="312" y="349"/>
                  </a:lnTo>
                  <a:lnTo>
                    <a:pt x="341" y="345"/>
                  </a:lnTo>
                  <a:lnTo>
                    <a:pt x="365" y="337"/>
                  </a:lnTo>
                  <a:lnTo>
                    <a:pt x="382" y="333"/>
                  </a:lnTo>
                  <a:lnTo>
                    <a:pt x="394" y="325"/>
                  </a:lnTo>
                  <a:lnTo>
                    <a:pt x="398" y="317"/>
                  </a:lnTo>
                  <a:lnTo>
                    <a:pt x="398" y="317"/>
                  </a:lnTo>
                  <a:lnTo>
                    <a:pt x="398" y="0"/>
                  </a:lnTo>
                  <a:lnTo>
                    <a:pt x="0" y="0"/>
                  </a:lnTo>
                  <a:lnTo>
                    <a:pt x="0" y="317"/>
                  </a:lnTo>
                  <a:lnTo>
                    <a:pt x="0" y="31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98" name="Freeform 202"/>
            <p:cNvSpPr>
              <a:spLocks/>
            </p:cNvSpPr>
            <p:nvPr/>
          </p:nvSpPr>
          <p:spPr bwMode="auto">
            <a:xfrm>
              <a:off x="5903" y="1619"/>
              <a:ext cx="398" cy="78"/>
            </a:xfrm>
            <a:custGeom>
              <a:avLst/>
              <a:gdLst>
                <a:gd name="T0" fmla="*/ 0 w 398"/>
                <a:gd name="T1" fmla="*/ 41 h 78"/>
                <a:gd name="T2" fmla="*/ 4 w 398"/>
                <a:gd name="T3" fmla="*/ 33 h 78"/>
                <a:gd name="T4" fmla="*/ 16 w 398"/>
                <a:gd name="T5" fmla="*/ 25 h 78"/>
                <a:gd name="T6" fmla="*/ 37 w 398"/>
                <a:gd name="T7" fmla="*/ 17 h 78"/>
                <a:gd name="T8" fmla="*/ 57 w 398"/>
                <a:gd name="T9" fmla="*/ 13 h 78"/>
                <a:gd name="T10" fmla="*/ 90 w 398"/>
                <a:gd name="T11" fmla="*/ 9 h 78"/>
                <a:gd name="T12" fmla="*/ 123 w 398"/>
                <a:gd name="T13" fmla="*/ 4 h 78"/>
                <a:gd name="T14" fmla="*/ 201 w 398"/>
                <a:gd name="T15" fmla="*/ 0 h 78"/>
                <a:gd name="T16" fmla="*/ 279 w 398"/>
                <a:gd name="T17" fmla="*/ 4 h 78"/>
                <a:gd name="T18" fmla="*/ 312 w 398"/>
                <a:gd name="T19" fmla="*/ 9 h 78"/>
                <a:gd name="T20" fmla="*/ 341 w 398"/>
                <a:gd name="T21" fmla="*/ 13 h 78"/>
                <a:gd name="T22" fmla="*/ 365 w 398"/>
                <a:gd name="T23" fmla="*/ 17 h 78"/>
                <a:gd name="T24" fmla="*/ 382 w 398"/>
                <a:gd name="T25" fmla="*/ 25 h 78"/>
                <a:gd name="T26" fmla="*/ 394 w 398"/>
                <a:gd name="T27" fmla="*/ 33 h 78"/>
                <a:gd name="T28" fmla="*/ 398 w 398"/>
                <a:gd name="T29" fmla="*/ 41 h 78"/>
                <a:gd name="T30" fmla="*/ 394 w 398"/>
                <a:gd name="T31" fmla="*/ 50 h 78"/>
                <a:gd name="T32" fmla="*/ 382 w 398"/>
                <a:gd name="T33" fmla="*/ 54 h 78"/>
                <a:gd name="T34" fmla="*/ 365 w 398"/>
                <a:gd name="T35" fmla="*/ 62 h 78"/>
                <a:gd name="T36" fmla="*/ 341 w 398"/>
                <a:gd name="T37" fmla="*/ 66 h 78"/>
                <a:gd name="T38" fmla="*/ 312 w 398"/>
                <a:gd name="T39" fmla="*/ 74 h 78"/>
                <a:gd name="T40" fmla="*/ 279 w 398"/>
                <a:gd name="T41" fmla="*/ 78 h 78"/>
                <a:gd name="T42" fmla="*/ 201 w 398"/>
                <a:gd name="T43" fmla="*/ 78 h 78"/>
                <a:gd name="T44" fmla="*/ 123 w 398"/>
                <a:gd name="T45" fmla="*/ 78 h 78"/>
                <a:gd name="T46" fmla="*/ 90 w 398"/>
                <a:gd name="T47" fmla="*/ 74 h 78"/>
                <a:gd name="T48" fmla="*/ 57 w 398"/>
                <a:gd name="T49" fmla="*/ 66 h 78"/>
                <a:gd name="T50" fmla="*/ 37 w 398"/>
                <a:gd name="T51" fmla="*/ 62 h 78"/>
                <a:gd name="T52" fmla="*/ 16 w 398"/>
                <a:gd name="T53" fmla="*/ 54 h 78"/>
                <a:gd name="T54" fmla="*/ 4 w 398"/>
                <a:gd name="T55" fmla="*/ 50 h 78"/>
                <a:gd name="T56" fmla="*/ 0 w 398"/>
                <a:gd name="T57" fmla="*/ 4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78">
                  <a:moveTo>
                    <a:pt x="0" y="41"/>
                  </a:moveTo>
                  <a:lnTo>
                    <a:pt x="4" y="33"/>
                  </a:lnTo>
                  <a:lnTo>
                    <a:pt x="16" y="25"/>
                  </a:lnTo>
                  <a:lnTo>
                    <a:pt x="37" y="17"/>
                  </a:lnTo>
                  <a:lnTo>
                    <a:pt x="57" y="13"/>
                  </a:lnTo>
                  <a:lnTo>
                    <a:pt x="90" y="9"/>
                  </a:lnTo>
                  <a:lnTo>
                    <a:pt x="123" y="4"/>
                  </a:lnTo>
                  <a:lnTo>
                    <a:pt x="201" y="0"/>
                  </a:lnTo>
                  <a:lnTo>
                    <a:pt x="279" y="4"/>
                  </a:lnTo>
                  <a:lnTo>
                    <a:pt x="312" y="9"/>
                  </a:lnTo>
                  <a:lnTo>
                    <a:pt x="341" y="13"/>
                  </a:lnTo>
                  <a:lnTo>
                    <a:pt x="365" y="17"/>
                  </a:lnTo>
                  <a:lnTo>
                    <a:pt x="382" y="25"/>
                  </a:lnTo>
                  <a:lnTo>
                    <a:pt x="394" y="33"/>
                  </a:lnTo>
                  <a:lnTo>
                    <a:pt x="398" y="41"/>
                  </a:lnTo>
                  <a:lnTo>
                    <a:pt x="394" y="50"/>
                  </a:lnTo>
                  <a:lnTo>
                    <a:pt x="382" y="54"/>
                  </a:lnTo>
                  <a:lnTo>
                    <a:pt x="365" y="62"/>
                  </a:lnTo>
                  <a:lnTo>
                    <a:pt x="341" y="66"/>
                  </a:lnTo>
                  <a:lnTo>
                    <a:pt x="312" y="74"/>
                  </a:lnTo>
                  <a:lnTo>
                    <a:pt x="279" y="78"/>
                  </a:lnTo>
                  <a:lnTo>
                    <a:pt x="201" y="78"/>
                  </a:lnTo>
                  <a:lnTo>
                    <a:pt x="123" y="78"/>
                  </a:lnTo>
                  <a:lnTo>
                    <a:pt x="90" y="74"/>
                  </a:lnTo>
                  <a:lnTo>
                    <a:pt x="57" y="66"/>
                  </a:lnTo>
                  <a:lnTo>
                    <a:pt x="37" y="62"/>
                  </a:lnTo>
                  <a:lnTo>
                    <a:pt x="16" y="54"/>
                  </a:lnTo>
                  <a:lnTo>
                    <a:pt x="4" y="50"/>
                  </a:lnTo>
                  <a:lnTo>
                    <a:pt x="0" y="41"/>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99" name="Freeform 203"/>
            <p:cNvSpPr>
              <a:spLocks/>
            </p:cNvSpPr>
            <p:nvPr/>
          </p:nvSpPr>
          <p:spPr bwMode="auto">
            <a:xfrm>
              <a:off x="5903" y="1619"/>
              <a:ext cx="398" cy="78"/>
            </a:xfrm>
            <a:custGeom>
              <a:avLst/>
              <a:gdLst>
                <a:gd name="T0" fmla="*/ 0 w 398"/>
                <a:gd name="T1" fmla="*/ 41 h 78"/>
                <a:gd name="T2" fmla="*/ 4 w 398"/>
                <a:gd name="T3" fmla="*/ 33 h 78"/>
                <a:gd name="T4" fmla="*/ 16 w 398"/>
                <a:gd name="T5" fmla="*/ 25 h 78"/>
                <a:gd name="T6" fmla="*/ 37 w 398"/>
                <a:gd name="T7" fmla="*/ 17 h 78"/>
                <a:gd name="T8" fmla="*/ 57 w 398"/>
                <a:gd name="T9" fmla="*/ 13 h 78"/>
                <a:gd name="T10" fmla="*/ 90 w 398"/>
                <a:gd name="T11" fmla="*/ 9 h 78"/>
                <a:gd name="T12" fmla="*/ 123 w 398"/>
                <a:gd name="T13" fmla="*/ 4 h 78"/>
                <a:gd name="T14" fmla="*/ 201 w 398"/>
                <a:gd name="T15" fmla="*/ 0 h 78"/>
                <a:gd name="T16" fmla="*/ 279 w 398"/>
                <a:gd name="T17" fmla="*/ 4 h 78"/>
                <a:gd name="T18" fmla="*/ 312 w 398"/>
                <a:gd name="T19" fmla="*/ 9 h 78"/>
                <a:gd name="T20" fmla="*/ 341 w 398"/>
                <a:gd name="T21" fmla="*/ 13 h 78"/>
                <a:gd name="T22" fmla="*/ 365 w 398"/>
                <a:gd name="T23" fmla="*/ 17 h 78"/>
                <a:gd name="T24" fmla="*/ 382 w 398"/>
                <a:gd name="T25" fmla="*/ 25 h 78"/>
                <a:gd name="T26" fmla="*/ 394 w 398"/>
                <a:gd name="T27" fmla="*/ 33 h 78"/>
                <a:gd name="T28" fmla="*/ 398 w 398"/>
                <a:gd name="T29" fmla="*/ 41 h 78"/>
                <a:gd name="T30" fmla="*/ 394 w 398"/>
                <a:gd name="T31" fmla="*/ 50 h 78"/>
                <a:gd name="T32" fmla="*/ 382 w 398"/>
                <a:gd name="T33" fmla="*/ 54 h 78"/>
                <a:gd name="T34" fmla="*/ 365 w 398"/>
                <a:gd name="T35" fmla="*/ 62 h 78"/>
                <a:gd name="T36" fmla="*/ 341 w 398"/>
                <a:gd name="T37" fmla="*/ 66 h 78"/>
                <a:gd name="T38" fmla="*/ 312 w 398"/>
                <a:gd name="T39" fmla="*/ 74 h 78"/>
                <a:gd name="T40" fmla="*/ 279 w 398"/>
                <a:gd name="T41" fmla="*/ 78 h 78"/>
                <a:gd name="T42" fmla="*/ 201 w 398"/>
                <a:gd name="T43" fmla="*/ 78 h 78"/>
                <a:gd name="T44" fmla="*/ 123 w 398"/>
                <a:gd name="T45" fmla="*/ 78 h 78"/>
                <a:gd name="T46" fmla="*/ 90 w 398"/>
                <a:gd name="T47" fmla="*/ 74 h 78"/>
                <a:gd name="T48" fmla="*/ 57 w 398"/>
                <a:gd name="T49" fmla="*/ 66 h 78"/>
                <a:gd name="T50" fmla="*/ 37 w 398"/>
                <a:gd name="T51" fmla="*/ 62 h 78"/>
                <a:gd name="T52" fmla="*/ 16 w 398"/>
                <a:gd name="T53" fmla="*/ 54 h 78"/>
                <a:gd name="T54" fmla="*/ 4 w 398"/>
                <a:gd name="T55" fmla="*/ 50 h 78"/>
                <a:gd name="T56" fmla="*/ 0 w 398"/>
                <a:gd name="T57" fmla="*/ 4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78">
                  <a:moveTo>
                    <a:pt x="0" y="41"/>
                  </a:moveTo>
                  <a:lnTo>
                    <a:pt x="4" y="33"/>
                  </a:lnTo>
                  <a:lnTo>
                    <a:pt x="16" y="25"/>
                  </a:lnTo>
                  <a:lnTo>
                    <a:pt x="37" y="17"/>
                  </a:lnTo>
                  <a:lnTo>
                    <a:pt x="57" y="13"/>
                  </a:lnTo>
                  <a:lnTo>
                    <a:pt x="90" y="9"/>
                  </a:lnTo>
                  <a:lnTo>
                    <a:pt x="123" y="4"/>
                  </a:lnTo>
                  <a:lnTo>
                    <a:pt x="201" y="0"/>
                  </a:lnTo>
                  <a:lnTo>
                    <a:pt x="279" y="4"/>
                  </a:lnTo>
                  <a:lnTo>
                    <a:pt x="312" y="9"/>
                  </a:lnTo>
                  <a:lnTo>
                    <a:pt x="341" y="13"/>
                  </a:lnTo>
                  <a:lnTo>
                    <a:pt x="365" y="17"/>
                  </a:lnTo>
                  <a:lnTo>
                    <a:pt x="382" y="25"/>
                  </a:lnTo>
                  <a:lnTo>
                    <a:pt x="394" y="33"/>
                  </a:lnTo>
                  <a:lnTo>
                    <a:pt x="398" y="41"/>
                  </a:lnTo>
                  <a:lnTo>
                    <a:pt x="394" y="50"/>
                  </a:lnTo>
                  <a:lnTo>
                    <a:pt x="382" y="54"/>
                  </a:lnTo>
                  <a:lnTo>
                    <a:pt x="365" y="62"/>
                  </a:lnTo>
                  <a:lnTo>
                    <a:pt x="341" y="66"/>
                  </a:lnTo>
                  <a:lnTo>
                    <a:pt x="312" y="74"/>
                  </a:lnTo>
                  <a:lnTo>
                    <a:pt x="279" y="78"/>
                  </a:lnTo>
                  <a:lnTo>
                    <a:pt x="201" y="78"/>
                  </a:lnTo>
                  <a:lnTo>
                    <a:pt x="123" y="78"/>
                  </a:lnTo>
                  <a:lnTo>
                    <a:pt x="90" y="74"/>
                  </a:lnTo>
                  <a:lnTo>
                    <a:pt x="57" y="66"/>
                  </a:lnTo>
                  <a:lnTo>
                    <a:pt x="37" y="62"/>
                  </a:lnTo>
                  <a:lnTo>
                    <a:pt x="16" y="54"/>
                  </a:lnTo>
                  <a:lnTo>
                    <a:pt x="4" y="50"/>
                  </a:lnTo>
                  <a:lnTo>
                    <a:pt x="0" y="4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00" name="Rectangle 204"/>
            <p:cNvSpPr>
              <a:spLocks noChangeArrowheads="1"/>
            </p:cNvSpPr>
            <p:nvPr/>
          </p:nvSpPr>
          <p:spPr bwMode="auto">
            <a:xfrm>
              <a:off x="5997" y="1677"/>
              <a:ext cx="2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Data </a:t>
              </a:r>
              <a:endParaRPr lang="en-US" altLang="en-US" dirty="0"/>
            </a:p>
          </p:txBody>
        </p:sp>
        <p:sp>
          <p:nvSpPr>
            <p:cNvPr id="1201" name="Rectangle 205"/>
            <p:cNvSpPr>
              <a:spLocks noChangeArrowheads="1"/>
            </p:cNvSpPr>
            <p:nvPr/>
          </p:nvSpPr>
          <p:spPr bwMode="auto">
            <a:xfrm>
              <a:off x="5940" y="1812"/>
              <a:ext cx="3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Node 1</a:t>
              </a:r>
              <a:endParaRPr lang="en-US" altLang="en-US" dirty="0"/>
            </a:p>
          </p:txBody>
        </p:sp>
        <p:sp>
          <p:nvSpPr>
            <p:cNvPr id="1202" name="Freeform 206"/>
            <p:cNvSpPr>
              <a:spLocks/>
            </p:cNvSpPr>
            <p:nvPr/>
          </p:nvSpPr>
          <p:spPr bwMode="auto">
            <a:xfrm>
              <a:off x="5903" y="2215"/>
              <a:ext cx="398" cy="357"/>
            </a:xfrm>
            <a:custGeom>
              <a:avLst/>
              <a:gdLst>
                <a:gd name="T0" fmla="*/ 0 w 398"/>
                <a:gd name="T1" fmla="*/ 316 h 357"/>
                <a:gd name="T2" fmla="*/ 4 w 398"/>
                <a:gd name="T3" fmla="*/ 324 h 357"/>
                <a:gd name="T4" fmla="*/ 16 w 398"/>
                <a:gd name="T5" fmla="*/ 332 h 357"/>
                <a:gd name="T6" fmla="*/ 37 w 398"/>
                <a:gd name="T7" fmla="*/ 340 h 357"/>
                <a:gd name="T8" fmla="*/ 57 w 398"/>
                <a:gd name="T9" fmla="*/ 345 h 357"/>
                <a:gd name="T10" fmla="*/ 90 w 398"/>
                <a:gd name="T11" fmla="*/ 349 h 357"/>
                <a:gd name="T12" fmla="*/ 123 w 398"/>
                <a:gd name="T13" fmla="*/ 353 h 357"/>
                <a:gd name="T14" fmla="*/ 201 w 398"/>
                <a:gd name="T15" fmla="*/ 357 h 357"/>
                <a:gd name="T16" fmla="*/ 279 w 398"/>
                <a:gd name="T17" fmla="*/ 353 h 357"/>
                <a:gd name="T18" fmla="*/ 312 w 398"/>
                <a:gd name="T19" fmla="*/ 349 h 357"/>
                <a:gd name="T20" fmla="*/ 341 w 398"/>
                <a:gd name="T21" fmla="*/ 345 h 357"/>
                <a:gd name="T22" fmla="*/ 365 w 398"/>
                <a:gd name="T23" fmla="*/ 340 h 357"/>
                <a:gd name="T24" fmla="*/ 382 w 398"/>
                <a:gd name="T25" fmla="*/ 332 h 357"/>
                <a:gd name="T26" fmla="*/ 394 w 398"/>
                <a:gd name="T27" fmla="*/ 324 h 357"/>
                <a:gd name="T28" fmla="*/ 398 w 398"/>
                <a:gd name="T29" fmla="*/ 316 h 357"/>
                <a:gd name="T30" fmla="*/ 398 w 398"/>
                <a:gd name="T31" fmla="*/ 316 h 357"/>
                <a:gd name="T32" fmla="*/ 398 w 398"/>
                <a:gd name="T33" fmla="*/ 0 h 357"/>
                <a:gd name="T34" fmla="*/ 0 w 398"/>
                <a:gd name="T35" fmla="*/ 0 h 357"/>
                <a:gd name="T36" fmla="*/ 0 w 398"/>
                <a:gd name="T37" fmla="*/ 316 h 357"/>
                <a:gd name="T38" fmla="*/ 0 w 398"/>
                <a:gd name="T39" fmla="*/ 316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357">
                  <a:moveTo>
                    <a:pt x="0" y="316"/>
                  </a:moveTo>
                  <a:lnTo>
                    <a:pt x="4" y="324"/>
                  </a:lnTo>
                  <a:lnTo>
                    <a:pt x="16" y="332"/>
                  </a:lnTo>
                  <a:lnTo>
                    <a:pt x="37" y="340"/>
                  </a:lnTo>
                  <a:lnTo>
                    <a:pt x="57" y="345"/>
                  </a:lnTo>
                  <a:lnTo>
                    <a:pt x="90" y="349"/>
                  </a:lnTo>
                  <a:lnTo>
                    <a:pt x="123" y="353"/>
                  </a:lnTo>
                  <a:lnTo>
                    <a:pt x="201" y="357"/>
                  </a:lnTo>
                  <a:lnTo>
                    <a:pt x="279" y="353"/>
                  </a:lnTo>
                  <a:lnTo>
                    <a:pt x="312" y="349"/>
                  </a:lnTo>
                  <a:lnTo>
                    <a:pt x="341" y="345"/>
                  </a:lnTo>
                  <a:lnTo>
                    <a:pt x="365" y="340"/>
                  </a:lnTo>
                  <a:lnTo>
                    <a:pt x="382" y="332"/>
                  </a:lnTo>
                  <a:lnTo>
                    <a:pt x="394" y="324"/>
                  </a:lnTo>
                  <a:lnTo>
                    <a:pt x="398" y="316"/>
                  </a:lnTo>
                  <a:lnTo>
                    <a:pt x="398" y="316"/>
                  </a:lnTo>
                  <a:lnTo>
                    <a:pt x="398" y="0"/>
                  </a:lnTo>
                  <a:lnTo>
                    <a:pt x="0" y="0"/>
                  </a:lnTo>
                  <a:lnTo>
                    <a:pt x="0" y="316"/>
                  </a:lnTo>
                  <a:lnTo>
                    <a:pt x="0" y="31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03" name="Freeform 207"/>
            <p:cNvSpPr>
              <a:spLocks/>
            </p:cNvSpPr>
            <p:nvPr/>
          </p:nvSpPr>
          <p:spPr bwMode="auto">
            <a:xfrm>
              <a:off x="5903" y="2215"/>
              <a:ext cx="398" cy="357"/>
            </a:xfrm>
            <a:custGeom>
              <a:avLst/>
              <a:gdLst>
                <a:gd name="T0" fmla="*/ 0 w 398"/>
                <a:gd name="T1" fmla="*/ 316 h 357"/>
                <a:gd name="T2" fmla="*/ 4 w 398"/>
                <a:gd name="T3" fmla="*/ 324 h 357"/>
                <a:gd name="T4" fmla="*/ 16 w 398"/>
                <a:gd name="T5" fmla="*/ 332 h 357"/>
                <a:gd name="T6" fmla="*/ 37 w 398"/>
                <a:gd name="T7" fmla="*/ 340 h 357"/>
                <a:gd name="T8" fmla="*/ 57 w 398"/>
                <a:gd name="T9" fmla="*/ 345 h 357"/>
                <a:gd name="T10" fmla="*/ 90 w 398"/>
                <a:gd name="T11" fmla="*/ 349 h 357"/>
                <a:gd name="T12" fmla="*/ 123 w 398"/>
                <a:gd name="T13" fmla="*/ 353 h 357"/>
                <a:gd name="T14" fmla="*/ 201 w 398"/>
                <a:gd name="T15" fmla="*/ 357 h 357"/>
                <a:gd name="T16" fmla="*/ 279 w 398"/>
                <a:gd name="T17" fmla="*/ 353 h 357"/>
                <a:gd name="T18" fmla="*/ 312 w 398"/>
                <a:gd name="T19" fmla="*/ 349 h 357"/>
                <a:gd name="T20" fmla="*/ 341 w 398"/>
                <a:gd name="T21" fmla="*/ 345 h 357"/>
                <a:gd name="T22" fmla="*/ 365 w 398"/>
                <a:gd name="T23" fmla="*/ 340 h 357"/>
                <a:gd name="T24" fmla="*/ 382 w 398"/>
                <a:gd name="T25" fmla="*/ 332 h 357"/>
                <a:gd name="T26" fmla="*/ 394 w 398"/>
                <a:gd name="T27" fmla="*/ 324 h 357"/>
                <a:gd name="T28" fmla="*/ 398 w 398"/>
                <a:gd name="T29" fmla="*/ 316 h 357"/>
                <a:gd name="T30" fmla="*/ 398 w 398"/>
                <a:gd name="T31" fmla="*/ 316 h 357"/>
                <a:gd name="T32" fmla="*/ 398 w 398"/>
                <a:gd name="T33" fmla="*/ 0 h 357"/>
                <a:gd name="T34" fmla="*/ 0 w 398"/>
                <a:gd name="T35" fmla="*/ 0 h 357"/>
                <a:gd name="T36" fmla="*/ 0 w 398"/>
                <a:gd name="T37" fmla="*/ 316 h 357"/>
                <a:gd name="T38" fmla="*/ 0 w 398"/>
                <a:gd name="T39" fmla="*/ 316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357">
                  <a:moveTo>
                    <a:pt x="0" y="316"/>
                  </a:moveTo>
                  <a:lnTo>
                    <a:pt x="4" y="324"/>
                  </a:lnTo>
                  <a:lnTo>
                    <a:pt x="16" y="332"/>
                  </a:lnTo>
                  <a:lnTo>
                    <a:pt x="37" y="340"/>
                  </a:lnTo>
                  <a:lnTo>
                    <a:pt x="57" y="345"/>
                  </a:lnTo>
                  <a:lnTo>
                    <a:pt x="90" y="349"/>
                  </a:lnTo>
                  <a:lnTo>
                    <a:pt x="123" y="353"/>
                  </a:lnTo>
                  <a:lnTo>
                    <a:pt x="201" y="357"/>
                  </a:lnTo>
                  <a:lnTo>
                    <a:pt x="279" y="353"/>
                  </a:lnTo>
                  <a:lnTo>
                    <a:pt x="312" y="349"/>
                  </a:lnTo>
                  <a:lnTo>
                    <a:pt x="341" y="345"/>
                  </a:lnTo>
                  <a:lnTo>
                    <a:pt x="365" y="340"/>
                  </a:lnTo>
                  <a:lnTo>
                    <a:pt x="382" y="332"/>
                  </a:lnTo>
                  <a:lnTo>
                    <a:pt x="394" y="324"/>
                  </a:lnTo>
                  <a:lnTo>
                    <a:pt x="398" y="316"/>
                  </a:lnTo>
                  <a:lnTo>
                    <a:pt x="398" y="316"/>
                  </a:lnTo>
                  <a:lnTo>
                    <a:pt x="398" y="0"/>
                  </a:lnTo>
                  <a:lnTo>
                    <a:pt x="0" y="0"/>
                  </a:lnTo>
                  <a:lnTo>
                    <a:pt x="0" y="316"/>
                  </a:lnTo>
                  <a:lnTo>
                    <a:pt x="0" y="316"/>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04" name="Freeform 208"/>
            <p:cNvSpPr>
              <a:spLocks/>
            </p:cNvSpPr>
            <p:nvPr/>
          </p:nvSpPr>
          <p:spPr bwMode="auto">
            <a:xfrm>
              <a:off x="5903" y="2174"/>
              <a:ext cx="398" cy="82"/>
            </a:xfrm>
            <a:custGeom>
              <a:avLst/>
              <a:gdLst>
                <a:gd name="T0" fmla="*/ 0 w 398"/>
                <a:gd name="T1" fmla="*/ 41 h 82"/>
                <a:gd name="T2" fmla="*/ 4 w 398"/>
                <a:gd name="T3" fmla="*/ 32 h 82"/>
                <a:gd name="T4" fmla="*/ 16 w 398"/>
                <a:gd name="T5" fmla="*/ 24 h 82"/>
                <a:gd name="T6" fmla="*/ 37 w 398"/>
                <a:gd name="T7" fmla="*/ 20 h 82"/>
                <a:gd name="T8" fmla="*/ 57 w 398"/>
                <a:gd name="T9" fmla="*/ 12 h 82"/>
                <a:gd name="T10" fmla="*/ 90 w 398"/>
                <a:gd name="T11" fmla="*/ 8 h 82"/>
                <a:gd name="T12" fmla="*/ 123 w 398"/>
                <a:gd name="T13" fmla="*/ 4 h 82"/>
                <a:gd name="T14" fmla="*/ 201 w 398"/>
                <a:gd name="T15" fmla="*/ 0 h 82"/>
                <a:gd name="T16" fmla="*/ 279 w 398"/>
                <a:gd name="T17" fmla="*/ 4 h 82"/>
                <a:gd name="T18" fmla="*/ 312 w 398"/>
                <a:gd name="T19" fmla="*/ 8 h 82"/>
                <a:gd name="T20" fmla="*/ 341 w 398"/>
                <a:gd name="T21" fmla="*/ 12 h 82"/>
                <a:gd name="T22" fmla="*/ 365 w 398"/>
                <a:gd name="T23" fmla="*/ 20 h 82"/>
                <a:gd name="T24" fmla="*/ 382 w 398"/>
                <a:gd name="T25" fmla="*/ 24 h 82"/>
                <a:gd name="T26" fmla="*/ 394 w 398"/>
                <a:gd name="T27" fmla="*/ 32 h 82"/>
                <a:gd name="T28" fmla="*/ 398 w 398"/>
                <a:gd name="T29" fmla="*/ 41 h 82"/>
                <a:gd name="T30" fmla="*/ 394 w 398"/>
                <a:gd name="T31" fmla="*/ 49 h 82"/>
                <a:gd name="T32" fmla="*/ 382 w 398"/>
                <a:gd name="T33" fmla="*/ 57 h 82"/>
                <a:gd name="T34" fmla="*/ 365 w 398"/>
                <a:gd name="T35" fmla="*/ 61 h 82"/>
                <a:gd name="T36" fmla="*/ 341 w 398"/>
                <a:gd name="T37" fmla="*/ 69 h 82"/>
                <a:gd name="T38" fmla="*/ 312 w 398"/>
                <a:gd name="T39" fmla="*/ 73 h 82"/>
                <a:gd name="T40" fmla="*/ 279 w 398"/>
                <a:gd name="T41" fmla="*/ 78 h 82"/>
                <a:gd name="T42" fmla="*/ 201 w 398"/>
                <a:gd name="T43" fmla="*/ 82 h 82"/>
                <a:gd name="T44" fmla="*/ 123 w 398"/>
                <a:gd name="T45" fmla="*/ 78 h 82"/>
                <a:gd name="T46" fmla="*/ 90 w 398"/>
                <a:gd name="T47" fmla="*/ 73 h 82"/>
                <a:gd name="T48" fmla="*/ 57 w 398"/>
                <a:gd name="T49" fmla="*/ 69 h 82"/>
                <a:gd name="T50" fmla="*/ 37 w 398"/>
                <a:gd name="T51" fmla="*/ 61 h 82"/>
                <a:gd name="T52" fmla="*/ 16 w 398"/>
                <a:gd name="T53" fmla="*/ 57 h 82"/>
                <a:gd name="T54" fmla="*/ 4 w 398"/>
                <a:gd name="T55" fmla="*/ 49 h 82"/>
                <a:gd name="T56" fmla="*/ 0 w 398"/>
                <a:gd name="T57"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82">
                  <a:moveTo>
                    <a:pt x="0" y="41"/>
                  </a:moveTo>
                  <a:lnTo>
                    <a:pt x="4" y="32"/>
                  </a:lnTo>
                  <a:lnTo>
                    <a:pt x="16" y="24"/>
                  </a:lnTo>
                  <a:lnTo>
                    <a:pt x="37" y="20"/>
                  </a:lnTo>
                  <a:lnTo>
                    <a:pt x="57" y="12"/>
                  </a:lnTo>
                  <a:lnTo>
                    <a:pt x="90" y="8"/>
                  </a:lnTo>
                  <a:lnTo>
                    <a:pt x="123" y="4"/>
                  </a:lnTo>
                  <a:lnTo>
                    <a:pt x="201" y="0"/>
                  </a:lnTo>
                  <a:lnTo>
                    <a:pt x="279" y="4"/>
                  </a:lnTo>
                  <a:lnTo>
                    <a:pt x="312" y="8"/>
                  </a:lnTo>
                  <a:lnTo>
                    <a:pt x="341" y="12"/>
                  </a:lnTo>
                  <a:lnTo>
                    <a:pt x="365" y="20"/>
                  </a:lnTo>
                  <a:lnTo>
                    <a:pt x="382" y="24"/>
                  </a:lnTo>
                  <a:lnTo>
                    <a:pt x="394" y="32"/>
                  </a:lnTo>
                  <a:lnTo>
                    <a:pt x="398" y="41"/>
                  </a:lnTo>
                  <a:lnTo>
                    <a:pt x="394" y="49"/>
                  </a:lnTo>
                  <a:lnTo>
                    <a:pt x="382" y="57"/>
                  </a:lnTo>
                  <a:lnTo>
                    <a:pt x="365" y="61"/>
                  </a:lnTo>
                  <a:lnTo>
                    <a:pt x="341" y="69"/>
                  </a:lnTo>
                  <a:lnTo>
                    <a:pt x="312" y="73"/>
                  </a:lnTo>
                  <a:lnTo>
                    <a:pt x="279" y="78"/>
                  </a:lnTo>
                  <a:lnTo>
                    <a:pt x="201" y="82"/>
                  </a:lnTo>
                  <a:lnTo>
                    <a:pt x="123" y="78"/>
                  </a:lnTo>
                  <a:lnTo>
                    <a:pt x="90" y="73"/>
                  </a:lnTo>
                  <a:lnTo>
                    <a:pt x="57" y="69"/>
                  </a:lnTo>
                  <a:lnTo>
                    <a:pt x="37" y="61"/>
                  </a:lnTo>
                  <a:lnTo>
                    <a:pt x="16" y="57"/>
                  </a:lnTo>
                  <a:lnTo>
                    <a:pt x="4" y="49"/>
                  </a:lnTo>
                  <a:lnTo>
                    <a:pt x="0" y="41"/>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05" name="Freeform 209"/>
            <p:cNvSpPr>
              <a:spLocks/>
            </p:cNvSpPr>
            <p:nvPr/>
          </p:nvSpPr>
          <p:spPr bwMode="auto">
            <a:xfrm>
              <a:off x="5903" y="2174"/>
              <a:ext cx="398" cy="82"/>
            </a:xfrm>
            <a:custGeom>
              <a:avLst/>
              <a:gdLst>
                <a:gd name="T0" fmla="*/ 0 w 398"/>
                <a:gd name="T1" fmla="*/ 41 h 82"/>
                <a:gd name="T2" fmla="*/ 4 w 398"/>
                <a:gd name="T3" fmla="*/ 32 h 82"/>
                <a:gd name="T4" fmla="*/ 16 w 398"/>
                <a:gd name="T5" fmla="*/ 24 h 82"/>
                <a:gd name="T6" fmla="*/ 37 w 398"/>
                <a:gd name="T7" fmla="*/ 20 h 82"/>
                <a:gd name="T8" fmla="*/ 57 w 398"/>
                <a:gd name="T9" fmla="*/ 12 h 82"/>
                <a:gd name="T10" fmla="*/ 90 w 398"/>
                <a:gd name="T11" fmla="*/ 8 h 82"/>
                <a:gd name="T12" fmla="*/ 123 w 398"/>
                <a:gd name="T13" fmla="*/ 4 h 82"/>
                <a:gd name="T14" fmla="*/ 201 w 398"/>
                <a:gd name="T15" fmla="*/ 0 h 82"/>
                <a:gd name="T16" fmla="*/ 279 w 398"/>
                <a:gd name="T17" fmla="*/ 4 h 82"/>
                <a:gd name="T18" fmla="*/ 312 w 398"/>
                <a:gd name="T19" fmla="*/ 8 h 82"/>
                <a:gd name="T20" fmla="*/ 341 w 398"/>
                <a:gd name="T21" fmla="*/ 12 h 82"/>
                <a:gd name="T22" fmla="*/ 365 w 398"/>
                <a:gd name="T23" fmla="*/ 20 h 82"/>
                <a:gd name="T24" fmla="*/ 382 w 398"/>
                <a:gd name="T25" fmla="*/ 24 h 82"/>
                <a:gd name="T26" fmla="*/ 394 w 398"/>
                <a:gd name="T27" fmla="*/ 32 h 82"/>
                <a:gd name="T28" fmla="*/ 398 w 398"/>
                <a:gd name="T29" fmla="*/ 41 h 82"/>
                <a:gd name="T30" fmla="*/ 394 w 398"/>
                <a:gd name="T31" fmla="*/ 49 h 82"/>
                <a:gd name="T32" fmla="*/ 382 w 398"/>
                <a:gd name="T33" fmla="*/ 57 h 82"/>
                <a:gd name="T34" fmla="*/ 365 w 398"/>
                <a:gd name="T35" fmla="*/ 61 h 82"/>
                <a:gd name="T36" fmla="*/ 341 w 398"/>
                <a:gd name="T37" fmla="*/ 69 h 82"/>
                <a:gd name="T38" fmla="*/ 312 w 398"/>
                <a:gd name="T39" fmla="*/ 73 h 82"/>
                <a:gd name="T40" fmla="*/ 279 w 398"/>
                <a:gd name="T41" fmla="*/ 78 h 82"/>
                <a:gd name="T42" fmla="*/ 201 w 398"/>
                <a:gd name="T43" fmla="*/ 82 h 82"/>
                <a:gd name="T44" fmla="*/ 123 w 398"/>
                <a:gd name="T45" fmla="*/ 78 h 82"/>
                <a:gd name="T46" fmla="*/ 90 w 398"/>
                <a:gd name="T47" fmla="*/ 73 h 82"/>
                <a:gd name="T48" fmla="*/ 57 w 398"/>
                <a:gd name="T49" fmla="*/ 69 h 82"/>
                <a:gd name="T50" fmla="*/ 37 w 398"/>
                <a:gd name="T51" fmla="*/ 61 h 82"/>
                <a:gd name="T52" fmla="*/ 16 w 398"/>
                <a:gd name="T53" fmla="*/ 57 h 82"/>
                <a:gd name="T54" fmla="*/ 4 w 398"/>
                <a:gd name="T55" fmla="*/ 49 h 82"/>
                <a:gd name="T56" fmla="*/ 0 w 398"/>
                <a:gd name="T57"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82">
                  <a:moveTo>
                    <a:pt x="0" y="41"/>
                  </a:moveTo>
                  <a:lnTo>
                    <a:pt x="4" y="32"/>
                  </a:lnTo>
                  <a:lnTo>
                    <a:pt x="16" y="24"/>
                  </a:lnTo>
                  <a:lnTo>
                    <a:pt x="37" y="20"/>
                  </a:lnTo>
                  <a:lnTo>
                    <a:pt x="57" y="12"/>
                  </a:lnTo>
                  <a:lnTo>
                    <a:pt x="90" y="8"/>
                  </a:lnTo>
                  <a:lnTo>
                    <a:pt x="123" y="4"/>
                  </a:lnTo>
                  <a:lnTo>
                    <a:pt x="201" y="0"/>
                  </a:lnTo>
                  <a:lnTo>
                    <a:pt x="279" y="4"/>
                  </a:lnTo>
                  <a:lnTo>
                    <a:pt x="312" y="8"/>
                  </a:lnTo>
                  <a:lnTo>
                    <a:pt x="341" y="12"/>
                  </a:lnTo>
                  <a:lnTo>
                    <a:pt x="365" y="20"/>
                  </a:lnTo>
                  <a:lnTo>
                    <a:pt x="382" y="24"/>
                  </a:lnTo>
                  <a:lnTo>
                    <a:pt x="394" y="32"/>
                  </a:lnTo>
                  <a:lnTo>
                    <a:pt x="398" y="41"/>
                  </a:lnTo>
                  <a:lnTo>
                    <a:pt x="394" y="49"/>
                  </a:lnTo>
                  <a:lnTo>
                    <a:pt x="382" y="57"/>
                  </a:lnTo>
                  <a:lnTo>
                    <a:pt x="365" y="61"/>
                  </a:lnTo>
                  <a:lnTo>
                    <a:pt x="341" y="69"/>
                  </a:lnTo>
                  <a:lnTo>
                    <a:pt x="312" y="73"/>
                  </a:lnTo>
                  <a:lnTo>
                    <a:pt x="279" y="78"/>
                  </a:lnTo>
                  <a:lnTo>
                    <a:pt x="201" y="82"/>
                  </a:lnTo>
                  <a:lnTo>
                    <a:pt x="123" y="78"/>
                  </a:lnTo>
                  <a:lnTo>
                    <a:pt x="90" y="73"/>
                  </a:lnTo>
                  <a:lnTo>
                    <a:pt x="57" y="69"/>
                  </a:lnTo>
                  <a:lnTo>
                    <a:pt x="37" y="61"/>
                  </a:lnTo>
                  <a:lnTo>
                    <a:pt x="16" y="57"/>
                  </a:lnTo>
                  <a:lnTo>
                    <a:pt x="4" y="49"/>
                  </a:lnTo>
                  <a:lnTo>
                    <a:pt x="0" y="4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06" name="Rectangle 210"/>
            <p:cNvSpPr>
              <a:spLocks noChangeArrowheads="1"/>
            </p:cNvSpPr>
            <p:nvPr/>
          </p:nvSpPr>
          <p:spPr bwMode="auto">
            <a:xfrm>
              <a:off x="5997" y="2231"/>
              <a:ext cx="2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Data </a:t>
              </a:r>
              <a:endParaRPr lang="en-US" altLang="en-US" dirty="0"/>
            </a:p>
          </p:txBody>
        </p:sp>
        <p:sp>
          <p:nvSpPr>
            <p:cNvPr id="1207" name="Rectangle 211"/>
            <p:cNvSpPr>
              <a:spLocks noChangeArrowheads="1"/>
            </p:cNvSpPr>
            <p:nvPr/>
          </p:nvSpPr>
          <p:spPr bwMode="auto">
            <a:xfrm>
              <a:off x="5940" y="2366"/>
              <a:ext cx="3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Node 2</a:t>
              </a:r>
              <a:endParaRPr lang="en-US" altLang="en-US" dirty="0"/>
            </a:p>
          </p:txBody>
        </p:sp>
        <p:sp>
          <p:nvSpPr>
            <p:cNvPr id="1208" name="Rectangle 212"/>
            <p:cNvSpPr>
              <a:spLocks noChangeArrowheads="1"/>
            </p:cNvSpPr>
            <p:nvPr/>
          </p:nvSpPr>
          <p:spPr bwMode="auto">
            <a:xfrm>
              <a:off x="6059" y="2715"/>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1209" name="Freeform 213"/>
            <p:cNvSpPr>
              <a:spLocks/>
            </p:cNvSpPr>
            <p:nvPr/>
          </p:nvSpPr>
          <p:spPr bwMode="auto">
            <a:xfrm>
              <a:off x="5903" y="3064"/>
              <a:ext cx="398" cy="358"/>
            </a:xfrm>
            <a:custGeom>
              <a:avLst/>
              <a:gdLst>
                <a:gd name="T0" fmla="*/ 0 w 398"/>
                <a:gd name="T1" fmla="*/ 317 h 358"/>
                <a:gd name="T2" fmla="*/ 4 w 398"/>
                <a:gd name="T3" fmla="*/ 325 h 358"/>
                <a:gd name="T4" fmla="*/ 16 w 398"/>
                <a:gd name="T5" fmla="*/ 333 h 358"/>
                <a:gd name="T6" fmla="*/ 37 w 398"/>
                <a:gd name="T7" fmla="*/ 341 h 358"/>
                <a:gd name="T8" fmla="*/ 57 w 398"/>
                <a:gd name="T9" fmla="*/ 345 h 358"/>
                <a:gd name="T10" fmla="*/ 90 w 398"/>
                <a:gd name="T11" fmla="*/ 349 h 358"/>
                <a:gd name="T12" fmla="*/ 123 w 398"/>
                <a:gd name="T13" fmla="*/ 354 h 358"/>
                <a:gd name="T14" fmla="*/ 201 w 398"/>
                <a:gd name="T15" fmla="*/ 358 h 358"/>
                <a:gd name="T16" fmla="*/ 279 w 398"/>
                <a:gd name="T17" fmla="*/ 354 h 358"/>
                <a:gd name="T18" fmla="*/ 312 w 398"/>
                <a:gd name="T19" fmla="*/ 349 h 358"/>
                <a:gd name="T20" fmla="*/ 341 w 398"/>
                <a:gd name="T21" fmla="*/ 345 h 358"/>
                <a:gd name="T22" fmla="*/ 365 w 398"/>
                <a:gd name="T23" fmla="*/ 341 h 358"/>
                <a:gd name="T24" fmla="*/ 382 w 398"/>
                <a:gd name="T25" fmla="*/ 333 h 358"/>
                <a:gd name="T26" fmla="*/ 394 w 398"/>
                <a:gd name="T27" fmla="*/ 325 h 358"/>
                <a:gd name="T28" fmla="*/ 398 w 398"/>
                <a:gd name="T29" fmla="*/ 317 h 358"/>
                <a:gd name="T30" fmla="*/ 398 w 398"/>
                <a:gd name="T31" fmla="*/ 317 h 358"/>
                <a:gd name="T32" fmla="*/ 398 w 398"/>
                <a:gd name="T33" fmla="*/ 0 h 358"/>
                <a:gd name="T34" fmla="*/ 0 w 398"/>
                <a:gd name="T35" fmla="*/ 0 h 358"/>
                <a:gd name="T36" fmla="*/ 0 w 398"/>
                <a:gd name="T37" fmla="*/ 317 h 358"/>
                <a:gd name="T38" fmla="*/ 0 w 398"/>
                <a:gd name="T39" fmla="*/ 31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358">
                  <a:moveTo>
                    <a:pt x="0" y="317"/>
                  </a:moveTo>
                  <a:lnTo>
                    <a:pt x="4" y="325"/>
                  </a:lnTo>
                  <a:lnTo>
                    <a:pt x="16" y="333"/>
                  </a:lnTo>
                  <a:lnTo>
                    <a:pt x="37" y="341"/>
                  </a:lnTo>
                  <a:lnTo>
                    <a:pt x="57" y="345"/>
                  </a:lnTo>
                  <a:lnTo>
                    <a:pt x="90" y="349"/>
                  </a:lnTo>
                  <a:lnTo>
                    <a:pt x="123" y="354"/>
                  </a:lnTo>
                  <a:lnTo>
                    <a:pt x="201" y="358"/>
                  </a:lnTo>
                  <a:lnTo>
                    <a:pt x="279" y="354"/>
                  </a:lnTo>
                  <a:lnTo>
                    <a:pt x="312" y="349"/>
                  </a:lnTo>
                  <a:lnTo>
                    <a:pt x="341" y="345"/>
                  </a:lnTo>
                  <a:lnTo>
                    <a:pt x="365" y="341"/>
                  </a:lnTo>
                  <a:lnTo>
                    <a:pt x="382" y="333"/>
                  </a:lnTo>
                  <a:lnTo>
                    <a:pt x="394" y="325"/>
                  </a:lnTo>
                  <a:lnTo>
                    <a:pt x="398" y="317"/>
                  </a:lnTo>
                  <a:lnTo>
                    <a:pt x="398" y="317"/>
                  </a:lnTo>
                  <a:lnTo>
                    <a:pt x="398" y="0"/>
                  </a:lnTo>
                  <a:lnTo>
                    <a:pt x="0" y="0"/>
                  </a:lnTo>
                  <a:lnTo>
                    <a:pt x="0" y="317"/>
                  </a:lnTo>
                  <a:lnTo>
                    <a:pt x="0" y="317"/>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10" name="Freeform 214"/>
            <p:cNvSpPr>
              <a:spLocks/>
            </p:cNvSpPr>
            <p:nvPr/>
          </p:nvSpPr>
          <p:spPr bwMode="auto">
            <a:xfrm>
              <a:off x="5903" y="3064"/>
              <a:ext cx="398" cy="358"/>
            </a:xfrm>
            <a:custGeom>
              <a:avLst/>
              <a:gdLst>
                <a:gd name="T0" fmla="*/ 0 w 398"/>
                <a:gd name="T1" fmla="*/ 317 h 358"/>
                <a:gd name="T2" fmla="*/ 4 w 398"/>
                <a:gd name="T3" fmla="*/ 325 h 358"/>
                <a:gd name="T4" fmla="*/ 16 w 398"/>
                <a:gd name="T5" fmla="*/ 333 h 358"/>
                <a:gd name="T6" fmla="*/ 37 w 398"/>
                <a:gd name="T7" fmla="*/ 341 h 358"/>
                <a:gd name="T8" fmla="*/ 57 w 398"/>
                <a:gd name="T9" fmla="*/ 345 h 358"/>
                <a:gd name="T10" fmla="*/ 90 w 398"/>
                <a:gd name="T11" fmla="*/ 349 h 358"/>
                <a:gd name="T12" fmla="*/ 123 w 398"/>
                <a:gd name="T13" fmla="*/ 354 h 358"/>
                <a:gd name="T14" fmla="*/ 201 w 398"/>
                <a:gd name="T15" fmla="*/ 358 h 358"/>
                <a:gd name="T16" fmla="*/ 279 w 398"/>
                <a:gd name="T17" fmla="*/ 354 h 358"/>
                <a:gd name="T18" fmla="*/ 312 w 398"/>
                <a:gd name="T19" fmla="*/ 349 h 358"/>
                <a:gd name="T20" fmla="*/ 341 w 398"/>
                <a:gd name="T21" fmla="*/ 345 h 358"/>
                <a:gd name="T22" fmla="*/ 365 w 398"/>
                <a:gd name="T23" fmla="*/ 341 h 358"/>
                <a:gd name="T24" fmla="*/ 382 w 398"/>
                <a:gd name="T25" fmla="*/ 333 h 358"/>
                <a:gd name="T26" fmla="*/ 394 w 398"/>
                <a:gd name="T27" fmla="*/ 325 h 358"/>
                <a:gd name="T28" fmla="*/ 398 w 398"/>
                <a:gd name="T29" fmla="*/ 317 h 358"/>
                <a:gd name="T30" fmla="*/ 398 w 398"/>
                <a:gd name="T31" fmla="*/ 317 h 358"/>
                <a:gd name="T32" fmla="*/ 398 w 398"/>
                <a:gd name="T33" fmla="*/ 0 h 358"/>
                <a:gd name="T34" fmla="*/ 0 w 398"/>
                <a:gd name="T35" fmla="*/ 0 h 358"/>
                <a:gd name="T36" fmla="*/ 0 w 398"/>
                <a:gd name="T37" fmla="*/ 317 h 358"/>
                <a:gd name="T38" fmla="*/ 0 w 398"/>
                <a:gd name="T39" fmla="*/ 31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358">
                  <a:moveTo>
                    <a:pt x="0" y="317"/>
                  </a:moveTo>
                  <a:lnTo>
                    <a:pt x="4" y="325"/>
                  </a:lnTo>
                  <a:lnTo>
                    <a:pt x="16" y="333"/>
                  </a:lnTo>
                  <a:lnTo>
                    <a:pt x="37" y="341"/>
                  </a:lnTo>
                  <a:lnTo>
                    <a:pt x="57" y="345"/>
                  </a:lnTo>
                  <a:lnTo>
                    <a:pt x="90" y="349"/>
                  </a:lnTo>
                  <a:lnTo>
                    <a:pt x="123" y="354"/>
                  </a:lnTo>
                  <a:lnTo>
                    <a:pt x="201" y="358"/>
                  </a:lnTo>
                  <a:lnTo>
                    <a:pt x="279" y="354"/>
                  </a:lnTo>
                  <a:lnTo>
                    <a:pt x="312" y="349"/>
                  </a:lnTo>
                  <a:lnTo>
                    <a:pt x="341" y="345"/>
                  </a:lnTo>
                  <a:lnTo>
                    <a:pt x="365" y="341"/>
                  </a:lnTo>
                  <a:lnTo>
                    <a:pt x="382" y="333"/>
                  </a:lnTo>
                  <a:lnTo>
                    <a:pt x="394" y="325"/>
                  </a:lnTo>
                  <a:lnTo>
                    <a:pt x="398" y="317"/>
                  </a:lnTo>
                  <a:lnTo>
                    <a:pt x="398" y="317"/>
                  </a:lnTo>
                  <a:lnTo>
                    <a:pt x="398" y="0"/>
                  </a:lnTo>
                  <a:lnTo>
                    <a:pt x="0" y="0"/>
                  </a:lnTo>
                  <a:lnTo>
                    <a:pt x="0" y="317"/>
                  </a:lnTo>
                  <a:lnTo>
                    <a:pt x="0" y="31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11" name="Freeform 215"/>
            <p:cNvSpPr>
              <a:spLocks/>
            </p:cNvSpPr>
            <p:nvPr/>
          </p:nvSpPr>
          <p:spPr bwMode="auto">
            <a:xfrm>
              <a:off x="5903" y="3023"/>
              <a:ext cx="398" cy="83"/>
            </a:xfrm>
            <a:custGeom>
              <a:avLst/>
              <a:gdLst>
                <a:gd name="T0" fmla="*/ 0 w 398"/>
                <a:gd name="T1" fmla="*/ 41 h 83"/>
                <a:gd name="T2" fmla="*/ 4 w 398"/>
                <a:gd name="T3" fmla="*/ 33 h 83"/>
                <a:gd name="T4" fmla="*/ 16 w 398"/>
                <a:gd name="T5" fmla="*/ 25 h 83"/>
                <a:gd name="T6" fmla="*/ 37 w 398"/>
                <a:gd name="T7" fmla="*/ 21 h 83"/>
                <a:gd name="T8" fmla="*/ 57 w 398"/>
                <a:gd name="T9" fmla="*/ 13 h 83"/>
                <a:gd name="T10" fmla="*/ 90 w 398"/>
                <a:gd name="T11" fmla="*/ 9 h 83"/>
                <a:gd name="T12" fmla="*/ 123 w 398"/>
                <a:gd name="T13" fmla="*/ 5 h 83"/>
                <a:gd name="T14" fmla="*/ 201 w 398"/>
                <a:gd name="T15" fmla="*/ 0 h 83"/>
                <a:gd name="T16" fmla="*/ 279 w 398"/>
                <a:gd name="T17" fmla="*/ 5 h 83"/>
                <a:gd name="T18" fmla="*/ 312 w 398"/>
                <a:gd name="T19" fmla="*/ 9 h 83"/>
                <a:gd name="T20" fmla="*/ 341 w 398"/>
                <a:gd name="T21" fmla="*/ 13 h 83"/>
                <a:gd name="T22" fmla="*/ 365 w 398"/>
                <a:gd name="T23" fmla="*/ 21 h 83"/>
                <a:gd name="T24" fmla="*/ 382 w 398"/>
                <a:gd name="T25" fmla="*/ 25 h 83"/>
                <a:gd name="T26" fmla="*/ 394 w 398"/>
                <a:gd name="T27" fmla="*/ 33 h 83"/>
                <a:gd name="T28" fmla="*/ 398 w 398"/>
                <a:gd name="T29" fmla="*/ 41 h 83"/>
                <a:gd name="T30" fmla="*/ 394 w 398"/>
                <a:gd name="T31" fmla="*/ 50 h 83"/>
                <a:gd name="T32" fmla="*/ 382 w 398"/>
                <a:gd name="T33" fmla="*/ 58 h 83"/>
                <a:gd name="T34" fmla="*/ 365 w 398"/>
                <a:gd name="T35" fmla="*/ 62 h 83"/>
                <a:gd name="T36" fmla="*/ 341 w 398"/>
                <a:gd name="T37" fmla="*/ 70 h 83"/>
                <a:gd name="T38" fmla="*/ 312 w 398"/>
                <a:gd name="T39" fmla="*/ 74 h 83"/>
                <a:gd name="T40" fmla="*/ 279 w 398"/>
                <a:gd name="T41" fmla="*/ 78 h 83"/>
                <a:gd name="T42" fmla="*/ 201 w 398"/>
                <a:gd name="T43" fmla="*/ 83 h 83"/>
                <a:gd name="T44" fmla="*/ 123 w 398"/>
                <a:gd name="T45" fmla="*/ 78 h 83"/>
                <a:gd name="T46" fmla="*/ 90 w 398"/>
                <a:gd name="T47" fmla="*/ 74 h 83"/>
                <a:gd name="T48" fmla="*/ 57 w 398"/>
                <a:gd name="T49" fmla="*/ 70 h 83"/>
                <a:gd name="T50" fmla="*/ 37 w 398"/>
                <a:gd name="T51" fmla="*/ 62 h 83"/>
                <a:gd name="T52" fmla="*/ 16 w 398"/>
                <a:gd name="T53" fmla="*/ 58 h 83"/>
                <a:gd name="T54" fmla="*/ 4 w 398"/>
                <a:gd name="T55" fmla="*/ 50 h 83"/>
                <a:gd name="T56" fmla="*/ 0 w 398"/>
                <a:gd name="T57"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83">
                  <a:moveTo>
                    <a:pt x="0" y="41"/>
                  </a:moveTo>
                  <a:lnTo>
                    <a:pt x="4" y="33"/>
                  </a:lnTo>
                  <a:lnTo>
                    <a:pt x="16" y="25"/>
                  </a:lnTo>
                  <a:lnTo>
                    <a:pt x="37" y="21"/>
                  </a:lnTo>
                  <a:lnTo>
                    <a:pt x="57" y="13"/>
                  </a:lnTo>
                  <a:lnTo>
                    <a:pt x="90" y="9"/>
                  </a:lnTo>
                  <a:lnTo>
                    <a:pt x="123" y="5"/>
                  </a:lnTo>
                  <a:lnTo>
                    <a:pt x="201" y="0"/>
                  </a:lnTo>
                  <a:lnTo>
                    <a:pt x="279" y="5"/>
                  </a:lnTo>
                  <a:lnTo>
                    <a:pt x="312" y="9"/>
                  </a:lnTo>
                  <a:lnTo>
                    <a:pt x="341" y="13"/>
                  </a:lnTo>
                  <a:lnTo>
                    <a:pt x="365" y="21"/>
                  </a:lnTo>
                  <a:lnTo>
                    <a:pt x="382" y="25"/>
                  </a:lnTo>
                  <a:lnTo>
                    <a:pt x="394" y="33"/>
                  </a:lnTo>
                  <a:lnTo>
                    <a:pt x="398" y="41"/>
                  </a:lnTo>
                  <a:lnTo>
                    <a:pt x="394" y="50"/>
                  </a:lnTo>
                  <a:lnTo>
                    <a:pt x="382" y="58"/>
                  </a:lnTo>
                  <a:lnTo>
                    <a:pt x="365" y="62"/>
                  </a:lnTo>
                  <a:lnTo>
                    <a:pt x="341" y="70"/>
                  </a:lnTo>
                  <a:lnTo>
                    <a:pt x="312" y="74"/>
                  </a:lnTo>
                  <a:lnTo>
                    <a:pt x="279" y="78"/>
                  </a:lnTo>
                  <a:lnTo>
                    <a:pt x="201" y="83"/>
                  </a:lnTo>
                  <a:lnTo>
                    <a:pt x="123" y="78"/>
                  </a:lnTo>
                  <a:lnTo>
                    <a:pt x="90" y="74"/>
                  </a:lnTo>
                  <a:lnTo>
                    <a:pt x="57" y="70"/>
                  </a:lnTo>
                  <a:lnTo>
                    <a:pt x="37" y="62"/>
                  </a:lnTo>
                  <a:lnTo>
                    <a:pt x="16" y="58"/>
                  </a:lnTo>
                  <a:lnTo>
                    <a:pt x="4" y="50"/>
                  </a:lnTo>
                  <a:lnTo>
                    <a:pt x="0" y="41"/>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12" name="Freeform 216"/>
            <p:cNvSpPr>
              <a:spLocks/>
            </p:cNvSpPr>
            <p:nvPr/>
          </p:nvSpPr>
          <p:spPr bwMode="auto">
            <a:xfrm>
              <a:off x="5903" y="3023"/>
              <a:ext cx="398" cy="83"/>
            </a:xfrm>
            <a:custGeom>
              <a:avLst/>
              <a:gdLst>
                <a:gd name="T0" fmla="*/ 0 w 398"/>
                <a:gd name="T1" fmla="*/ 41 h 83"/>
                <a:gd name="T2" fmla="*/ 4 w 398"/>
                <a:gd name="T3" fmla="*/ 33 h 83"/>
                <a:gd name="T4" fmla="*/ 16 w 398"/>
                <a:gd name="T5" fmla="*/ 25 h 83"/>
                <a:gd name="T6" fmla="*/ 37 w 398"/>
                <a:gd name="T7" fmla="*/ 21 h 83"/>
                <a:gd name="T8" fmla="*/ 57 w 398"/>
                <a:gd name="T9" fmla="*/ 13 h 83"/>
                <a:gd name="T10" fmla="*/ 90 w 398"/>
                <a:gd name="T11" fmla="*/ 9 h 83"/>
                <a:gd name="T12" fmla="*/ 123 w 398"/>
                <a:gd name="T13" fmla="*/ 5 h 83"/>
                <a:gd name="T14" fmla="*/ 201 w 398"/>
                <a:gd name="T15" fmla="*/ 0 h 83"/>
                <a:gd name="T16" fmla="*/ 279 w 398"/>
                <a:gd name="T17" fmla="*/ 5 h 83"/>
                <a:gd name="T18" fmla="*/ 312 w 398"/>
                <a:gd name="T19" fmla="*/ 9 h 83"/>
                <a:gd name="T20" fmla="*/ 341 w 398"/>
                <a:gd name="T21" fmla="*/ 13 h 83"/>
                <a:gd name="T22" fmla="*/ 365 w 398"/>
                <a:gd name="T23" fmla="*/ 21 h 83"/>
                <a:gd name="T24" fmla="*/ 382 w 398"/>
                <a:gd name="T25" fmla="*/ 25 h 83"/>
                <a:gd name="T26" fmla="*/ 394 w 398"/>
                <a:gd name="T27" fmla="*/ 33 h 83"/>
                <a:gd name="T28" fmla="*/ 398 w 398"/>
                <a:gd name="T29" fmla="*/ 41 h 83"/>
                <a:gd name="T30" fmla="*/ 394 w 398"/>
                <a:gd name="T31" fmla="*/ 50 h 83"/>
                <a:gd name="T32" fmla="*/ 382 w 398"/>
                <a:gd name="T33" fmla="*/ 58 h 83"/>
                <a:gd name="T34" fmla="*/ 365 w 398"/>
                <a:gd name="T35" fmla="*/ 62 h 83"/>
                <a:gd name="T36" fmla="*/ 341 w 398"/>
                <a:gd name="T37" fmla="*/ 70 h 83"/>
                <a:gd name="T38" fmla="*/ 312 w 398"/>
                <a:gd name="T39" fmla="*/ 74 h 83"/>
                <a:gd name="T40" fmla="*/ 279 w 398"/>
                <a:gd name="T41" fmla="*/ 78 h 83"/>
                <a:gd name="T42" fmla="*/ 201 w 398"/>
                <a:gd name="T43" fmla="*/ 83 h 83"/>
                <a:gd name="T44" fmla="*/ 123 w 398"/>
                <a:gd name="T45" fmla="*/ 78 h 83"/>
                <a:gd name="T46" fmla="*/ 90 w 398"/>
                <a:gd name="T47" fmla="*/ 74 h 83"/>
                <a:gd name="T48" fmla="*/ 57 w 398"/>
                <a:gd name="T49" fmla="*/ 70 h 83"/>
                <a:gd name="T50" fmla="*/ 37 w 398"/>
                <a:gd name="T51" fmla="*/ 62 h 83"/>
                <a:gd name="T52" fmla="*/ 16 w 398"/>
                <a:gd name="T53" fmla="*/ 58 h 83"/>
                <a:gd name="T54" fmla="*/ 4 w 398"/>
                <a:gd name="T55" fmla="*/ 50 h 83"/>
                <a:gd name="T56" fmla="*/ 0 w 398"/>
                <a:gd name="T57"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8" h="83">
                  <a:moveTo>
                    <a:pt x="0" y="41"/>
                  </a:moveTo>
                  <a:lnTo>
                    <a:pt x="4" y="33"/>
                  </a:lnTo>
                  <a:lnTo>
                    <a:pt x="16" y="25"/>
                  </a:lnTo>
                  <a:lnTo>
                    <a:pt x="37" y="21"/>
                  </a:lnTo>
                  <a:lnTo>
                    <a:pt x="57" y="13"/>
                  </a:lnTo>
                  <a:lnTo>
                    <a:pt x="90" y="9"/>
                  </a:lnTo>
                  <a:lnTo>
                    <a:pt x="123" y="5"/>
                  </a:lnTo>
                  <a:lnTo>
                    <a:pt x="201" y="0"/>
                  </a:lnTo>
                  <a:lnTo>
                    <a:pt x="279" y="5"/>
                  </a:lnTo>
                  <a:lnTo>
                    <a:pt x="312" y="9"/>
                  </a:lnTo>
                  <a:lnTo>
                    <a:pt x="341" y="13"/>
                  </a:lnTo>
                  <a:lnTo>
                    <a:pt x="365" y="21"/>
                  </a:lnTo>
                  <a:lnTo>
                    <a:pt x="382" y="25"/>
                  </a:lnTo>
                  <a:lnTo>
                    <a:pt x="394" y="33"/>
                  </a:lnTo>
                  <a:lnTo>
                    <a:pt x="398" y="41"/>
                  </a:lnTo>
                  <a:lnTo>
                    <a:pt x="394" y="50"/>
                  </a:lnTo>
                  <a:lnTo>
                    <a:pt x="382" y="58"/>
                  </a:lnTo>
                  <a:lnTo>
                    <a:pt x="365" y="62"/>
                  </a:lnTo>
                  <a:lnTo>
                    <a:pt x="341" y="70"/>
                  </a:lnTo>
                  <a:lnTo>
                    <a:pt x="312" y="74"/>
                  </a:lnTo>
                  <a:lnTo>
                    <a:pt x="279" y="78"/>
                  </a:lnTo>
                  <a:lnTo>
                    <a:pt x="201" y="83"/>
                  </a:lnTo>
                  <a:lnTo>
                    <a:pt x="123" y="78"/>
                  </a:lnTo>
                  <a:lnTo>
                    <a:pt x="90" y="74"/>
                  </a:lnTo>
                  <a:lnTo>
                    <a:pt x="57" y="70"/>
                  </a:lnTo>
                  <a:lnTo>
                    <a:pt x="37" y="62"/>
                  </a:lnTo>
                  <a:lnTo>
                    <a:pt x="16" y="58"/>
                  </a:lnTo>
                  <a:lnTo>
                    <a:pt x="4" y="50"/>
                  </a:lnTo>
                  <a:lnTo>
                    <a:pt x="0" y="4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13" name="Rectangle 217"/>
            <p:cNvSpPr>
              <a:spLocks noChangeArrowheads="1"/>
            </p:cNvSpPr>
            <p:nvPr/>
          </p:nvSpPr>
          <p:spPr bwMode="auto">
            <a:xfrm>
              <a:off x="5997" y="3081"/>
              <a:ext cx="2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Data </a:t>
              </a:r>
              <a:endParaRPr lang="en-US" altLang="en-US" dirty="0"/>
            </a:p>
          </p:txBody>
        </p:sp>
        <p:sp>
          <p:nvSpPr>
            <p:cNvPr id="1214" name="Rectangle 218"/>
            <p:cNvSpPr>
              <a:spLocks noChangeArrowheads="1"/>
            </p:cNvSpPr>
            <p:nvPr/>
          </p:nvSpPr>
          <p:spPr bwMode="auto">
            <a:xfrm>
              <a:off x="5940" y="3216"/>
              <a:ext cx="27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Node </a:t>
              </a:r>
              <a:endParaRPr lang="en-US" altLang="en-US" dirty="0"/>
            </a:p>
          </p:txBody>
        </p:sp>
        <p:sp>
          <p:nvSpPr>
            <p:cNvPr id="1215" name="Rectangle 219"/>
            <p:cNvSpPr>
              <a:spLocks noChangeArrowheads="1"/>
            </p:cNvSpPr>
            <p:nvPr/>
          </p:nvSpPr>
          <p:spPr bwMode="auto">
            <a:xfrm>
              <a:off x="6211" y="3216"/>
              <a:ext cx="5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p</a:t>
              </a:r>
              <a:endParaRPr lang="en-US" altLang="en-US" dirty="0"/>
            </a:p>
          </p:txBody>
        </p:sp>
        <p:sp>
          <p:nvSpPr>
            <p:cNvPr id="1216" name="Freeform 220"/>
            <p:cNvSpPr>
              <a:spLocks/>
            </p:cNvSpPr>
            <p:nvPr/>
          </p:nvSpPr>
          <p:spPr bwMode="auto">
            <a:xfrm>
              <a:off x="2060" y="1816"/>
              <a:ext cx="156" cy="711"/>
            </a:xfrm>
            <a:custGeom>
              <a:avLst/>
              <a:gdLst>
                <a:gd name="T0" fmla="*/ 0 w 156"/>
                <a:gd name="T1" fmla="*/ 711 h 711"/>
                <a:gd name="T2" fmla="*/ 87 w 156"/>
                <a:gd name="T3" fmla="*/ 711 h 711"/>
                <a:gd name="T4" fmla="*/ 87 w 156"/>
                <a:gd name="T5" fmla="*/ 0 h 711"/>
                <a:gd name="T6" fmla="*/ 156 w 156"/>
                <a:gd name="T7" fmla="*/ 0 h 711"/>
              </a:gdLst>
              <a:ahLst/>
              <a:cxnLst>
                <a:cxn ang="0">
                  <a:pos x="T0" y="T1"/>
                </a:cxn>
                <a:cxn ang="0">
                  <a:pos x="T2" y="T3"/>
                </a:cxn>
                <a:cxn ang="0">
                  <a:pos x="T4" y="T5"/>
                </a:cxn>
                <a:cxn ang="0">
                  <a:pos x="T6" y="T7"/>
                </a:cxn>
              </a:cxnLst>
              <a:rect l="0" t="0" r="r" b="b"/>
              <a:pathLst>
                <a:path w="156" h="711">
                  <a:moveTo>
                    <a:pt x="0" y="711"/>
                  </a:moveTo>
                  <a:lnTo>
                    <a:pt x="87" y="711"/>
                  </a:lnTo>
                  <a:lnTo>
                    <a:pt x="87" y="0"/>
                  </a:lnTo>
                  <a:lnTo>
                    <a:pt x="156"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17" name="Freeform 221"/>
            <p:cNvSpPr>
              <a:spLocks/>
            </p:cNvSpPr>
            <p:nvPr/>
          </p:nvSpPr>
          <p:spPr bwMode="auto">
            <a:xfrm>
              <a:off x="2208" y="1788"/>
              <a:ext cx="58" cy="57"/>
            </a:xfrm>
            <a:custGeom>
              <a:avLst/>
              <a:gdLst>
                <a:gd name="T0" fmla="*/ 0 w 58"/>
                <a:gd name="T1" fmla="*/ 0 h 57"/>
                <a:gd name="T2" fmla="*/ 58 w 58"/>
                <a:gd name="T3" fmla="*/ 28 h 57"/>
                <a:gd name="T4" fmla="*/ 0 w 58"/>
                <a:gd name="T5" fmla="*/ 57 h 57"/>
                <a:gd name="T6" fmla="*/ 0 w 58"/>
                <a:gd name="T7" fmla="*/ 0 h 57"/>
              </a:gdLst>
              <a:ahLst/>
              <a:cxnLst>
                <a:cxn ang="0">
                  <a:pos x="T0" y="T1"/>
                </a:cxn>
                <a:cxn ang="0">
                  <a:pos x="T2" y="T3"/>
                </a:cxn>
                <a:cxn ang="0">
                  <a:pos x="T4" y="T5"/>
                </a:cxn>
                <a:cxn ang="0">
                  <a:pos x="T6" y="T7"/>
                </a:cxn>
              </a:cxnLst>
              <a:rect l="0" t="0" r="r" b="b"/>
              <a:pathLst>
                <a:path w="58" h="57">
                  <a:moveTo>
                    <a:pt x="0" y="0"/>
                  </a:moveTo>
                  <a:lnTo>
                    <a:pt x="58" y="28"/>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18" name="Freeform 222"/>
            <p:cNvSpPr>
              <a:spLocks/>
            </p:cNvSpPr>
            <p:nvPr/>
          </p:nvSpPr>
          <p:spPr bwMode="auto">
            <a:xfrm>
              <a:off x="2060" y="2375"/>
              <a:ext cx="156" cy="152"/>
            </a:xfrm>
            <a:custGeom>
              <a:avLst/>
              <a:gdLst>
                <a:gd name="T0" fmla="*/ 0 w 156"/>
                <a:gd name="T1" fmla="*/ 152 h 152"/>
                <a:gd name="T2" fmla="*/ 87 w 156"/>
                <a:gd name="T3" fmla="*/ 152 h 152"/>
                <a:gd name="T4" fmla="*/ 87 w 156"/>
                <a:gd name="T5" fmla="*/ 0 h 152"/>
                <a:gd name="T6" fmla="*/ 156 w 156"/>
                <a:gd name="T7" fmla="*/ 0 h 152"/>
              </a:gdLst>
              <a:ahLst/>
              <a:cxnLst>
                <a:cxn ang="0">
                  <a:pos x="T0" y="T1"/>
                </a:cxn>
                <a:cxn ang="0">
                  <a:pos x="T2" y="T3"/>
                </a:cxn>
                <a:cxn ang="0">
                  <a:pos x="T4" y="T5"/>
                </a:cxn>
                <a:cxn ang="0">
                  <a:pos x="T6" y="T7"/>
                </a:cxn>
              </a:cxnLst>
              <a:rect l="0" t="0" r="r" b="b"/>
              <a:pathLst>
                <a:path w="156" h="152">
                  <a:moveTo>
                    <a:pt x="0" y="152"/>
                  </a:moveTo>
                  <a:lnTo>
                    <a:pt x="87" y="152"/>
                  </a:lnTo>
                  <a:lnTo>
                    <a:pt x="87" y="0"/>
                  </a:lnTo>
                  <a:lnTo>
                    <a:pt x="156"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19" name="Freeform 223"/>
            <p:cNvSpPr>
              <a:spLocks/>
            </p:cNvSpPr>
            <p:nvPr/>
          </p:nvSpPr>
          <p:spPr bwMode="auto">
            <a:xfrm>
              <a:off x="2208" y="2346"/>
              <a:ext cx="58" cy="53"/>
            </a:xfrm>
            <a:custGeom>
              <a:avLst/>
              <a:gdLst>
                <a:gd name="T0" fmla="*/ 0 w 58"/>
                <a:gd name="T1" fmla="*/ 0 h 53"/>
                <a:gd name="T2" fmla="*/ 58 w 58"/>
                <a:gd name="T3" fmla="*/ 29 h 53"/>
                <a:gd name="T4" fmla="*/ 0 w 58"/>
                <a:gd name="T5" fmla="*/ 53 h 53"/>
                <a:gd name="T6" fmla="*/ 0 w 58"/>
                <a:gd name="T7" fmla="*/ 0 h 53"/>
              </a:gdLst>
              <a:ahLst/>
              <a:cxnLst>
                <a:cxn ang="0">
                  <a:pos x="T0" y="T1"/>
                </a:cxn>
                <a:cxn ang="0">
                  <a:pos x="T2" y="T3"/>
                </a:cxn>
                <a:cxn ang="0">
                  <a:pos x="T4" y="T5"/>
                </a:cxn>
                <a:cxn ang="0">
                  <a:pos x="T6" y="T7"/>
                </a:cxn>
              </a:cxnLst>
              <a:rect l="0" t="0" r="r" b="b"/>
              <a:pathLst>
                <a:path w="58" h="53">
                  <a:moveTo>
                    <a:pt x="0" y="0"/>
                  </a:moveTo>
                  <a:lnTo>
                    <a:pt x="58"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0" name="Freeform 224"/>
            <p:cNvSpPr>
              <a:spLocks/>
            </p:cNvSpPr>
            <p:nvPr/>
          </p:nvSpPr>
          <p:spPr bwMode="auto">
            <a:xfrm>
              <a:off x="2060" y="2527"/>
              <a:ext cx="156" cy="698"/>
            </a:xfrm>
            <a:custGeom>
              <a:avLst/>
              <a:gdLst>
                <a:gd name="T0" fmla="*/ 0 w 156"/>
                <a:gd name="T1" fmla="*/ 0 h 698"/>
                <a:gd name="T2" fmla="*/ 87 w 156"/>
                <a:gd name="T3" fmla="*/ 0 h 698"/>
                <a:gd name="T4" fmla="*/ 87 w 156"/>
                <a:gd name="T5" fmla="*/ 698 h 698"/>
                <a:gd name="T6" fmla="*/ 156 w 156"/>
                <a:gd name="T7" fmla="*/ 698 h 698"/>
              </a:gdLst>
              <a:ahLst/>
              <a:cxnLst>
                <a:cxn ang="0">
                  <a:pos x="T0" y="T1"/>
                </a:cxn>
                <a:cxn ang="0">
                  <a:pos x="T2" y="T3"/>
                </a:cxn>
                <a:cxn ang="0">
                  <a:pos x="T4" y="T5"/>
                </a:cxn>
                <a:cxn ang="0">
                  <a:pos x="T6" y="T7"/>
                </a:cxn>
              </a:cxnLst>
              <a:rect l="0" t="0" r="r" b="b"/>
              <a:pathLst>
                <a:path w="156" h="698">
                  <a:moveTo>
                    <a:pt x="0" y="0"/>
                  </a:moveTo>
                  <a:lnTo>
                    <a:pt x="87" y="0"/>
                  </a:lnTo>
                  <a:lnTo>
                    <a:pt x="87" y="698"/>
                  </a:lnTo>
                  <a:lnTo>
                    <a:pt x="156" y="69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21" name="Freeform 225"/>
            <p:cNvSpPr>
              <a:spLocks/>
            </p:cNvSpPr>
            <p:nvPr/>
          </p:nvSpPr>
          <p:spPr bwMode="auto">
            <a:xfrm>
              <a:off x="2208" y="3196"/>
              <a:ext cx="58" cy="57"/>
            </a:xfrm>
            <a:custGeom>
              <a:avLst/>
              <a:gdLst>
                <a:gd name="T0" fmla="*/ 0 w 58"/>
                <a:gd name="T1" fmla="*/ 0 h 57"/>
                <a:gd name="T2" fmla="*/ 58 w 58"/>
                <a:gd name="T3" fmla="*/ 29 h 57"/>
                <a:gd name="T4" fmla="*/ 0 w 58"/>
                <a:gd name="T5" fmla="*/ 57 h 57"/>
                <a:gd name="T6" fmla="*/ 0 w 58"/>
                <a:gd name="T7" fmla="*/ 0 h 57"/>
              </a:gdLst>
              <a:ahLst/>
              <a:cxnLst>
                <a:cxn ang="0">
                  <a:pos x="T0" y="T1"/>
                </a:cxn>
                <a:cxn ang="0">
                  <a:pos x="T2" y="T3"/>
                </a:cxn>
                <a:cxn ang="0">
                  <a:pos x="T4" y="T5"/>
                </a:cxn>
                <a:cxn ang="0">
                  <a:pos x="T6" y="T7"/>
                </a:cxn>
              </a:cxnLst>
              <a:rect l="0" t="0" r="r" b="b"/>
              <a:pathLst>
                <a:path w="58" h="57">
                  <a:moveTo>
                    <a:pt x="0" y="0"/>
                  </a:moveTo>
                  <a:lnTo>
                    <a:pt x="58" y="29"/>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2" name="Freeform 226"/>
            <p:cNvSpPr>
              <a:spLocks/>
            </p:cNvSpPr>
            <p:nvPr/>
          </p:nvSpPr>
          <p:spPr bwMode="auto">
            <a:xfrm>
              <a:off x="3017" y="1816"/>
              <a:ext cx="107" cy="711"/>
            </a:xfrm>
            <a:custGeom>
              <a:avLst/>
              <a:gdLst>
                <a:gd name="T0" fmla="*/ 0 w 107"/>
                <a:gd name="T1" fmla="*/ 0 h 711"/>
                <a:gd name="T2" fmla="*/ 37 w 107"/>
                <a:gd name="T3" fmla="*/ 0 h 711"/>
                <a:gd name="T4" fmla="*/ 37 w 107"/>
                <a:gd name="T5" fmla="*/ 711 h 711"/>
                <a:gd name="T6" fmla="*/ 107 w 107"/>
                <a:gd name="T7" fmla="*/ 711 h 711"/>
              </a:gdLst>
              <a:ahLst/>
              <a:cxnLst>
                <a:cxn ang="0">
                  <a:pos x="T0" y="T1"/>
                </a:cxn>
                <a:cxn ang="0">
                  <a:pos x="T2" y="T3"/>
                </a:cxn>
                <a:cxn ang="0">
                  <a:pos x="T4" y="T5"/>
                </a:cxn>
                <a:cxn ang="0">
                  <a:pos x="T6" y="T7"/>
                </a:cxn>
              </a:cxnLst>
              <a:rect l="0" t="0" r="r" b="b"/>
              <a:pathLst>
                <a:path w="107" h="711">
                  <a:moveTo>
                    <a:pt x="0" y="0"/>
                  </a:moveTo>
                  <a:lnTo>
                    <a:pt x="37" y="0"/>
                  </a:lnTo>
                  <a:lnTo>
                    <a:pt x="37" y="711"/>
                  </a:lnTo>
                  <a:lnTo>
                    <a:pt x="107" y="71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23" name="Freeform 227"/>
            <p:cNvSpPr>
              <a:spLocks/>
            </p:cNvSpPr>
            <p:nvPr/>
          </p:nvSpPr>
          <p:spPr bwMode="auto">
            <a:xfrm>
              <a:off x="2968" y="1788"/>
              <a:ext cx="57" cy="57"/>
            </a:xfrm>
            <a:custGeom>
              <a:avLst/>
              <a:gdLst>
                <a:gd name="T0" fmla="*/ 57 w 57"/>
                <a:gd name="T1" fmla="*/ 57 h 57"/>
                <a:gd name="T2" fmla="*/ 0 w 57"/>
                <a:gd name="T3" fmla="*/ 28 h 57"/>
                <a:gd name="T4" fmla="*/ 57 w 57"/>
                <a:gd name="T5" fmla="*/ 0 h 57"/>
                <a:gd name="T6" fmla="*/ 57 w 57"/>
                <a:gd name="T7" fmla="*/ 57 h 57"/>
              </a:gdLst>
              <a:ahLst/>
              <a:cxnLst>
                <a:cxn ang="0">
                  <a:pos x="T0" y="T1"/>
                </a:cxn>
                <a:cxn ang="0">
                  <a:pos x="T2" y="T3"/>
                </a:cxn>
                <a:cxn ang="0">
                  <a:pos x="T4" y="T5"/>
                </a:cxn>
                <a:cxn ang="0">
                  <a:pos x="T6" y="T7"/>
                </a:cxn>
              </a:cxnLst>
              <a:rect l="0" t="0" r="r" b="b"/>
              <a:pathLst>
                <a:path w="57" h="57">
                  <a:moveTo>
                    <a:pt x="57" y="57"/>
                  </a:moveTo>
                  <a:lnTo>
                    <a:pt x="0" y="28"/>
                  </a:lnTo>
                  <a:lnTo>
                    <a:pt x="57" y="0"/>
                  </a:lnTo>
                  <a:lnTo>
                    <a:pt x="57"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4" name="Freeform 228"/>
            <p:cNvSpPr>
              <a:spLocks/>
            </p:cNvSpPr>
            <p:nvPr/>
          </p:nvSpPr>
          <p:spPr bwMode="auto">
            <a:xfrm>
              <a:off x="3115" y="2498"/>
              <a:ext cx="58" cy="53"/>
            </a:xfrm>
            <a:custGeom>
              <a:avLst/>
              <a:gdLst>
                <a:gd name="T0" fmla="*/ 0 w 58"/>
                <a:gd name="T1" fmla="*/ 0 h 53"/>
                <a:gd name="T2" fmla="*/ 58 w 58"/>
                <a:gd name="T3" fmla="*/ 29 h 53"/>
                <a:gd name="T4" fmla="*/ 0 w 58"/>
                <a:gd name="T5" fmla="*/ 53 h 53"/>
                <a:gd name="T6" fmla="*/ 0 w 58"/>
                <a:gd name="T7" fmla="*/ 0 h 53"/>
              </a:gdLst>
              <a:ahLst/>
              <a:cxnLst>
                <a:cxn ang="0">
                  <a:pos x="T0" y="T1"/>
                </a:cxn>
                <a:cxn ang="0">
                  <a:pos x="T2" y="T3"/>
                </a:cxn>
                <a:cxn ang="0">
                  <a:pos x="T4" y="T5"/>
                </a:cxn>
                <a:cxn ang="0">
                  <a:pos x="T6" y="T7"/>
                </a:cxn>
              </a:cxnLst>
              <a:rect l="0" t="0" r="r" b="b"/>
              <a:pathLst>
                <a:path w="58" h="53">
                  <a:moveTo>
                    <a:pt x="0" y="0"/>
                  </a:moveTo>
                  <a:lnTo>
                    <a:pt x="58"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5" name="Freeform 229"/>
            <p:cNvSpPr>
              <a:spLocks/>
            </p:cNvSpPr>
            <p:nvPr/>
          </p:nvSpPr>
          <p:spPr bwMode="auto">
            <a:xfrm>
              <a:off x="3017" y="2375"/>
              <a:ext cx="107" cy="152"/>
            </a:xfrm>
            <a:custGeom>
              <a:avLst/>
              <a:gdLst>
                <a:gd name="T0" fmla="*/ 0 w 107"/>
                <a:gd name="T1" fmla="*/ 0 h 152"/>
                <a:gd name="T2" fmla="*/ 37 w 107"/>
                <a:gd name="T3" fmla="*/ 0 h 152"/>
                <a:gd name="T4" fmla="*/ 37 w 107"/>
                <a:gd name="T5" fmla="*/ 152 h 152"/>
                <a:gd name="T6" fmla="*/ 107 w 107"/>
                <a:gd name="T7" fmla="*/ 152 h 152"/>
              </a:gdLst>
              <a:ahLst/>
              <a:cxnLst>
                <a:cxn ang="0">
                  <a:pos x="T0" y="T1"/>
                </a:cxn>
                <a:cxn ang="0">
                  <a:pos x="T2" y="T3"/>
                </a:cxn>
                <a:cxn ang="0">
                  <a:pos x="T4" y="T5"/>
                </a:cxn>
                <a:cxn ang="0">
                  <a:pos x="T6" y="T7"/>
                </a:cxn>
              </a:cxnLst>
              <a:rect l="0" t="0" r="r" b="b"/>
              <a:pathLst>
                <a:path w="107" h="152">
                  <a:moveTo>
                    <a:pt x="0" y="0"/>
                  </a:moveTo>
                  <a:lnTo>
                    <a:pt x="37" y="0"/>
                  </a:lnTo>
                  <a:lnTo>
                    <a:pt x="37" y="152"/>
                  </a:lnTo>
                  <a:lnTo>
                    <a:pt x="107" y="15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26" name="Freeform 230"/>
            <p:cNvSpPr>
              <a:spLocks/>
            </p:cNvSpPr>
            <p:nvPr/>
          </p:nvSpPr>
          <p:spPr bwMode="auto">
            <a:xfrm>
              <a:off x="2968" y="2346"/>
              <a:ext cx="57" cy="53"/>
            </a:xfrm>
            <a:custGeom>
              <a:avLst/>
              <a:gdLst>
                <a:gd name="T0" fmla="*/ 57 w 57"/>
                <a:gd name="T1" fmla="*/ 53 h 53"/>
                <a:gd name="T2" fmla="*/ 0 w 57"/>
                <a:gd name="T3" fmla="*/ 29 h 53"/>
                <a:gd name="T4" fmla="*/ 57 w 57"/>
                <a:gd name="T5" fmla="*/ 0 h 53"/>
                <a:gd name="T6" fmla="*/ 57 w 57"/>
                <a:gd name="T7" fmla="*/ 53 h 53"/>
              </a:gdLst>
              <a:ahLst/>
              <a:cxnLst>
                <a:cxn ang="0">
                  <a:pos x="T0" y="T1"/>
                </a:cxn>
                <a:cxn ang="0">
                  <a:pos x="T2" y="T3"/>
                </a:cxn>
                <a:cxn ang="0">
                  <a:pos x="T4" y="T5"/>
                </a:cxn>
                <a:cxn ang="0">
                  <a:pos x="T6" y="T7"/>
                </a:cxn>
              </a:cxnLst>
              <a:rect l="0" t="0" r="r" b="b"/>
              <a:pathLst>
                <a:path w="57" h="53">
                  <a:moveTo>
                    <a:pt x="57" y="53"/>
                  </a:moveTo>
                  <a:lnTo>
                    <a:pt x="0" y="29"/>
                  </a:lnTo>
                  <a:lnTo>
                    <a:pt x="57" y="0"/>
                  </a:lnTo>
                  <a:lnTo>
                    <a:pt x="5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7" name="Freeform 231"/>
            <p:cNvSpPr>
              <a:spLocks/>
            </p:cNvSpPr>
            <p:nvPr/>
          </p:nvSpPr>
          <p:spPr bwMode="auto">
            <a:xfrm>
              <a:off x="3115" y="2498"/>
              <a:ext cx="58" cy="53"/>
            </a:xfrm>
            <a:custGeom>
              <a:avLst/>
              <a:gdLst>
                <a:gd name="T0" fmla="*/ 0 w 58"/>
                <a:gd name="T1" fmla="*/ 0 h 53"/>
                <a:gd name="T2" fmla="*/ 58 w 58"/>
                <a:gd name="T3" fmla="*/ 29 h 53"/>
                <a:gd name="T4" fmla="*/ 0 w 58"/>
                <a:gd name="T5" fmla="*/ 53 h 53"/>
                <a:gd name="T6" fmla="*/ 0 w 58"/>
                <a:gd name="T7" fmla="*/ 0 h 53"/>
              </a:gdLst>
              <a:ahLst/>
              <a:cxnLst>
                <a:cxn ang="0">
                  <a:pos x="T0" y="T1"/>
                </a:cxn>
                <a:cxn ang="0">
                  <a:pos x="T2" y="T3"/>
                </a:cxn>
                <a:cxn ang="0">
                  <a:pos x="T4" y="T5"/>
                </a:cxn>
                <a:cxn ang="0">
                  <a:pos x="T6" y="T7"/>
                </a:cxn>
              </a:cxnLst>
              <a:rect l="0" t="0" r="r" b="b"/>
              <a:pathLst>
                <a:path w="58" h="53">
                  <a:moveTo>
                    <a:pt x="0" y="0"/>
                  </a:moveTo>
                  <a:lnTo>
                    <a:pt x="58"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8" name="Freeform 232"/>
            <p:cNvSpPr>
              <a:spLocks/>
            </p:cNvSpPr>
            <p:nvPr/>
          </p:nvSpPr>
          <p:spPr bwMode="auto">
            <a:xfrm>
              <a:off x="3017" y="2527"/>
              <a:ext cx="107" cy="698"/>
            </a:xfrm>
            <a:custGeom>
              <a:avLst/>
              <a:gdLst>
                <a:gd name="T0" fmla="*/ 0 w 107"/>
                <a:gd name="T1" fmla="*/ 698 h 698"/>
                <a:gd name="T2" fmla="*/ 37 w 107"/>
                <a:gd name="T3" fmla="*/ 698 h 698"/>
                <a:gd name="T4" fmla="*/ 37 w 107"/>
                <a:gd name="T5" fmla="*/ 0 h 698"/>
                <a:gd name="T6" fmla="*/ 107 w 107"/>
                <a:gd name="T7" fmla="*/ 0 h 698"/>
              </a:gdLst>
              <a:ahLst/>
              <a:cxnLst>
                <a:cxn ang="0">
                  <a:pos x="T0" y="T1"/>
                </a:cxn>
                <a:cxn ang="0">
                  <a:pos x="T2" y="T3"/>
                </a:cxn>
                <a:cxn ang="0">
                  <a:pos x="T4" y="T5"/>
                </a:cxn>
                <a:cxn ang="0">
                  <a:pos x="T6" y="T7"/>
                </a:cxn>
              </a:cxnLst>
              <a:rect l="0" t="0" r="r" b="b"/>
              <a:pathLst>
                <a:path w="107" h="698">
                  <a:moveTo>
                    <a:pt x="0" y="698"/>
                  </a:moveTo>
                  <a:lnTo>
                    <a:pt x="37" y="698"/>
                  </a:lnTo>
                  <a:lnTo>
                    <a:pt x="37" y="0"/>
                  </a:lnTo>
                  <a:lnTo>
                    <a:pt x="10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29" name="Freeform 233"/>
            <p:cNvSpPr>
              <a:spLocks/>
            </p:cNvSpPr>
            <p:nvPr/>
          </p:nvSpPr>
          <p:spPr bwMode="auto">
            <a:xfrm>
              <a:off x="2968" y="3196"/>
              <a:ext cx="57" cy="57"/>
            </a:xfrm>
            <a:custGeom>
              <a:avLst/>
              <a:gdLst>
                <a:gd name="T0" fmla="*/ 57 w 57"/>
                <a:gd name="T1" fmla="*/ 57 h 57"/>
                <a:gd name="T2" fmla="*/ 0 w 57"/>
                <a:gd name="T3" fmla="*/ 29 h 57"/>
                <a:gd name="T4" fmla="*/ 57 w 57"/>
                <a:gd name="T5" fmla="*/ 0 h 57"/>
                <a:gd name="T6" fmla="*/ 57 w 57"/>
                <a:gd name="T7" fmla="*/ 57 h 57"/>
              </a:gdLst>
              <a:ahLst/>
              <a:cxnLst>
                <a:cxn ang="0">
                  <a:pos x="T0" y="T1"/>
                </a:cxn>
                <a:cxn ang="0">
                  <a:pos x="T2" y="T3"/>
                </a:cxn>
                <a:cxn ang="0">
                  <a:pos x="T4" y="T5"/>
                </a:cxn>
                <a:cxn ang="0">
                  <a:pos x="T6" y="T7"/>
                </a:cxn>
              </a:cxnLst>
              <a:rect l="0" t="0" r="r" b="b"/>
              <a:pathLst>
                <a:path w="57" h="57">
                  <a:moveTo>
                    <a:pt x="57" y="57"/>
                  </a:moveTo>
                  <a:lnTo>
                    <a:pt x="0" y="29"/>
                  </a:lnTo>
                  <a:lnTo>
                    <a:pt x="57" y="0"/>
                  </a:lnTo>
                  <a:lnTo>
                    <a:pt x="57"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0" name="Freeform 234"/>
            <p:cNvSpPr>
              <a:spLocks/>
            </p:cNvSpPr>
            <p:nvPr/>
          </p:nvSpPr>
          <p:spPr bwMode="auto">
            <a:xfrm>
              <a:off x="3115" y="2498"/>
              <a:ext cx="58" cy="53"/>
            </a:xfrm>
            <a:custGeom>
              <a:avLst/>
              <a:gdLst>
                <a:gd name="T0" fmla="*/ 0 w 58"/>
                <a:gd name="T1" fmla="*/ 0 h 53"/>
                <a:gd name="T2" fmla="*/ 58 w 58"/>
                <a:gd name="T3" fmla="*/ 29 h 53"/>
                <a:gd name="T4" fmla="*/ 0 w 58"/>
                <a:gd name="T5" fmla="*/ 53 h 53"/>
                <a:gd name="T6" fmla="*/ 0 w 58"/>
                <a:gd name="T7" fmla="*/ 0 h 53"/>
              </a:gdLst>
              <a:ahLst/>
              <a:cxnLst>
                <a:cxn ang="0">
                  <a:pos x="T0" y="T1"/>
                </a:cxn>
                <a:cxn ang="0">
                  <a:pos x="T2" y="T3"/>
                </a:cxn>
                <a:cxn ang="0">
                  <a:pos x="T4" y="T5"/>
                </a:cxn>
                <a:cxn ang="0">
                  <a:pos x="T6" y="T7"/>
                </a:cxn>
              </a:cxnLst>
              <a:rect l="0" t="0" r="r" b="b"/>
              <a:pathLst>
                <a:path w="58" h="53">
                  <a:moveTo>
                    <a:pt x="0" y="0"/>
                  </a:moveTo>
                  <a:lnTo>
                    <a:pt x="58"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1" name="Freeform 235"/>
            <p:cNvSpPr>
              <a:spLocks/>
            </p:cNvSpPr>
            <p:nvPr/>
          </p:nvSpPr>
          <p:spPr bwMode="auto">
            <a:xfrm>
              <a:off x="3924" y="1816"/>
              <a:ext cx="107" cy="711"/>
            </a:xfrm>
            <a:custGeom>
              <a:avLst/>
              <a:gdLst>
                <a:gd name="T0" fmla="*/ 0 w 107"/>
                <a:gd name="T1" fmla="*/ 711 h 711"/>
                <a:gd name="T2" fmla="*/ 37 w 107"/>
                <a:gd name="T3" fmla="*/ 711 h 711"/>
                <a:gd name="T4" fmla="*/ 37 w 107"/>
                <a:gd name="T5" fmla="*/ 0 h 711"/>
                <a:gd name="T6" fmla="*/ 107 w 107"/>
                <a:gd name="T7" fmla="*/ 0 h 711"/>
              </a:gdLst>
              <a:ahLst/>
              <a:cxnLst>
                <a:cxn ang="0">
                  <a:pos x="T0" y="T1"/>
                </a:cxn>
                <a:cxn ang="0">
                  <a:pos x="T2" y="T3"/>
                </a:cxn>
                <a:cxn ang="0">
                  <a:pos x="T4" y="T5"/>
                </a:cxn>
                <a:cxn ang="0">
                  <a:pos x="T6" y="T7"/>
                </a:cxn>
              </a:cxnLst>
              <a:rect l="0" t="0" r="r" b="b"/>
              <a:pathLst>
                <a:path w="107" h="711">
                  <a:moveTo>
                    <a:pt x="0" y="711"/>
                  </a:moveTo>
                  <a:lnTo>
                    <a:pt x="37" y="711"/>
                  </a:lnTo>
                  <a:lnTo>
                    <a:pt x="37" y="0"/>
                  </a:lnTo>
                  <a:lnTo>
                    <a:pt x="10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32" name="Freeform 236"/>
            <p:cNvSpPr>
              <a:spLocks/>
            </p:cNvSpPr>
            <p:nvPr/>
          </p:nvSpPr>
          <p:spPr bwMode="auto">
            <a:xfrm>
              <a:off x="3875" y="2498"/>
              <a:ext cx="57" cy="53"/>
            </a:xfrm>
            <a:custGeom>
              <a:avLst/>
              <a:gdLst>
                <a:gd name="T0" fmla="*/ 57 w 57"/>
                <a:gd name="T1" fmla="*/ 53 h 53"/>
                <a:gd name="T2" fmla="*/ 0 w 57"/>
                <a:gd name="T3" fmla="*/ 29 h 53"/>
                <a:gd name="T4" fmla="*/ 57 w 57"/>
                <a:gd name="T5" fmla="*/ 0 h 53"/>
                <a:gd name="T6" fmla="*/ 57 w 57"/>
                <a:gd name="T7" fmla="*/ 53 h 53"/>
              </a:gdLst>
              <a:ahLst/>
              <a:cxnLst>
                <a:cxn ang="0">
                  <a:pos x="T0" y="T1"/>
                </a:cxn>
                <a:cxn ang="0">
                  <a:pos x="T2" y="T3"/>
                </a:cxn>
                <a:cxn ang="0">
                  <a:pos x="T4" y="T5"/>
                </a:cxn>
                <a:cxn ang="0">
                  <a:pos x="T6" y="T7"/>
                </a:cxn>
              </a:cxnLst>
              <a:rect l="0" t="0" r="r" b="b"/>
              <a:pathLst>
                <a:path w="57" h="53">
                  <a:moveTo>
                    <a:pt x="57" y="53"/>
                  </a:moveTo>
                  <a:lnTo>
                    <a:pt x="0" y="29"/>
                  </a:lnTo>
                  <a:lnTo>
                    <a:pt x="57" y="0"/>
                  </a:lnTo>
                  <a:lnTo>
                    <a:pt x="5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3" name="Freeform 237"/>
            <p:cNvSpPr>
              <a:spLocks/>
            </p:cNvSpPr>
            <p:nvPr/>
          </p:nvSpPr>
          <p:spPr bwMode="auto">
            <a:xfrm>
              <a:off x="4023" y="1788"/>
              <a:ext cx="57" cy="57"/>
            </a:xfrm>
            <a:custGeom>
              <a:avLst/>
              <a:gdLst>
                <a:gd name="T0" fmla="*/ 0 w 57"/>
                <a:gd name="T1" fmla="*/ 0 h 57"/>
                <a:gd name="T2" fmla="*/ 57 w 57"/>
                <a:gd name="T3" fmla="*/ 28 h 57"/>
                <a:gd name="T4" fmla="*/ 0 w 57"/>
                <a:gd name="T5" fmla="*/ 57 h 57"/>
                <a:gd name="T6" fmla="*/ 0 w 57"/>
                <a:gd name="T7" fmla="*/ 0 h 57"/>
              </a:gdLst>
              <a:ahLst/>
              <a:cxnLst>
                <a:cxn ang="0">
                  <a:pos x="T0" y="T1"/>
                </a:cxn>
                <a:cxn ang="0">
                  <a:pos x="T2" y="T3"/>
                </a:cxn>
                <a:cxn ang="0">
                  <a:pos x="T4" y="T5"/>
                </a:cxn>
                <a:cxn ang="0">
                  <a:pos x="T6" y="T7"/>
                </a:cxn>
              </a:cxnLst>
              <a:rect l="0" t="0" r="r" b="b"/>
              <a:pathLst>
                <a:path w="57" h="57">
                  <a:moveTo>
                    <a:pt x="0" y="0"/>
                  </a:moveTo>
                  <a:lnTo>
                    <a:pt x="57" y="28"/>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4" name="Freeform 238"/>
            <p:cNvSpPr>
              <a:spLocks/>
            </p:cNvSpPr>
            <p:nvPr/>
          </p:nvSpPr>
          <p:spPr bwMode="auto">
            <a:xfrm>
              <a:off x="3924" y="2375"/>
              <a:ext cx="107" cy="152"/>
            </a:xfrm>
            <a:custGeom>
              <a:avLst/>
              <a:gdLst>
                <a:gd name="T0" fmla="*/ 0 w 107"/>
                <a:gd name="T1" fmla="*/ 152 h 152"/>
                <a:gd name="T2" fmla="*/ 37 w 107"/>
                <a:gd name="T3" fmla="*/ 152 h 152"/>
                <a:gd name="T4" fmla="*/ 37 w 107"/>
                <a:gd name="T5" fmla="*/ 0 h 152"/>
                <a:gd name="T6" fmla="*/ 107 w 107"/>
                <a:gd name="T7" fmla="*/ 0 h 152"/>
              </a:gdLst>
              <a:ahLst/>
              <a:cxnLst>
                <a:cxn ang="0">
                  <a:pos x="T0" y="T1"/>
                </a:cxn>
                <a:cxn ang="0">
                  <a:pos x="T2" y="T3"/>
                </a:cxn>
                <a:cxn ang="0">
                  <a:pos x="T4" y="T5"/>
                </a:cxn>
                <a:cxn ang="0">
                  <a:pos x="T6" y="T7"/>
                </a:cxn>
              </a:cxnLst>
              <a:rect l="0" t="0" r="r" b="b"/>
              <a:pathLst>
                <a:path w="107" h="152">
                  <a:moveTo>
                    <a:pt x="0" y="152"/>
                  </a:moveTo>
                  <a:lnTo>
                    <a:pt x="37" y="152"/>
                  </a:lnTo>
                  <a:lnTo>
                    <a:pt x="37" y="0"/>
                  </a:lnTo>
                  <a:lnTo>
                    <a:pt x="10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35" name="Freeform 239"/>
            <p:cNvSpPr>
              <a:spLocks/>
            </p:cNvSpPr>
            <p:nvPr/>
          </p:nvSpPr>
          <p:spPr bwMode="auto">
            <a:xfrm>
              <a:off x="3875" y="2498"/>
              <a:ext cx="57" cy="53"/>
            </a:xfrm>
            <a:custGeom>
              <a:avLst/>
              <a:gdLst>
                <a:gd name="T0" fmla="*/ 57 w 57"/>
                <a:gd name="T1" fmla="*/ 53 h 53"/>
                <a:gd name="T2" fmla="*/ 0 w 57"/>
                <a:gd name="T3" fmla="*/ 29 h 53"/>
                <a:gd name="T4" fmla="*/ 57 w 57"/>
                <a:gd name="T5" fmla="*/ 0 h 53"/>
                <a:gd name="T6" fmla="*/ 57 w 57"/>
                <a:gd name="T7" fmla="*/ 53 h 53"/>
              </a:gdLst>
              <a:ahLst/>
              <a:cxnLst>
                <a:cxn ang="0">
                  <a:pos x="T0" y="T1"/>
                </a:cxn>
                <a:cxn ang="0">
                  <a:pos x="T2" y="T3"/>
                </a:cxn>
                <a:cxn ang="0">
                  <a:pos x="T4" y="T5"/>
                </a:cxn>
                <a:cxn ang="0">
                  <a:pos x="T6" y="T7"/>
                </a:cxn>
              </a:cxnLst>
              <a:rect l="0" t="0" r="r" b="b"/>
              <a:pathLst>
                <a:path w="57" h="53">
                  <a:moveTo>
                    <a:pt x="57" y="53"/>
                  </a:moveTo>
                  <a:lnTo>
                    <a:pt x="0" y="29"/>
                  </a:lnTo>
                  <a:lnTo>
                    <a:pt x="57" y="0"/>
                  </a:lnTo>
                  <a:lnTo>
                    <a:pt x="5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6" name="Freeform 240"/>
            <p:cNvSpPr>
              <a:spLocks/>
            </p:cNvSpPr>
            <p:nvPr/>
          </p:nvSpPr>
          <p:spPr bwMode="auto">
            <a:xfrm>
              <a:off x="4023" y="2346"/>
              <a:ext cx="57" cy="53"/>
            </a:xfrm>
            <a:custGeom>
              <a:avLst/>
              <a:gdLst>
                <a:gd name="T0" fmla="*/ 0 w 57"/>
                <a:gd name="T1" fmla="*/ 0 h 53"/>
                <a:gd name="T2" fmla="*/ 57 w 57"/>
                <a:gd name="T3" fmla="*/ 29 h 53"/>
                <a:gd name="T4" fmla="*/ 0 w 57"/>
                <a:gd name="T5" fmla="*/ 53 h 53"/>
                <a:gd name="T6" fmla="*/ 0 w 57"/>
                <a:gd name="T7" fmla="*/ 0 h 53"/>
              </a:gdLst>
              <a:ahLst/>
              <a:cxnLst>
                <a:cxn ang="0">
                  <a:pos x="T0" y="T1"/>
                </a:cxn>
                <a:cxn ang="0">
                  <a:pos x="T2" y="T3"/>
                </a:cxn>
                <a:cxn ang="0">
                  <a:pos x="T4" y="T5"/>
                </a:cxn>
                <a:cxn ang="0">
                  <a:pos x="T6" y="T7"/>
                </a:cxn>
              </a:cxnLst>
              <a:rect l="0" t="0" r="r" b="b"/>
              <a:pathLst>
                <a:path w="57" h="53">
                  <a:moveTo>
                    <a:pt x="0" y="0"/>
                  </a:moveTo>
                  <a:lnTo>
                    <a:pt x="57"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7" name="Freeform 241"/>
            <p:cNvSpPr>
              <a:spLocks/>
            </p:cNvSpPr>
            <p:nvPr/>
          </p:nvSpPr>
          <p:spPr bwMode="auto">
            <a:xfrm>
              <a:off x="3924" y="2527"/>
              <a:ext cx="107" cy="698"/>
            </a:xfrm>
            <a:custGeom>
              <a:avLst/>
              <a:gdLst>
                <a:gd name="T0" fmla="*/ 0 w 107"/>
                <a:gd name="T1" fmla="*/ 0 h 698"/>
                <a:gd name="T2" fmla="*/ 37 w 107"/>
                <a:gd name="T3" fmla="*/ 0 h 698"/>
                <a:gd name="T4" fmla="*/ 37 w 107"/>
                <a:gd name="T5" fmla="*/ 698 h 698"/>
                <a:gd name="T6" fmla="*/ 107 w 107"/>
                <a:gd name="T7" fmla="*/ 698 h 698"/>
              </a:gdLst>
              <a:ahLst/>
              <a:cxnLst>
                <a:cxn ang="0">
                  <a:pos x="T0" y="T1"/>
                </a:cxn>
                <a:cxn ang="0">
                  <a:pos x="T2" y="T3"/>
                </a:cxn>
                <a:cxn ang="0">
                  <a:pos x="T4" y="T5"/>
                </a:cxn>
                <a:cxn ang="0">
                  <a:pos x="T6" y="T7"/>
                </a:cxn>
              </a:cxnLst>
              <a:rect l="0" t="0" r="r" b="b"/>
              <a:pathLst>
                <a:path w="107" h="698">
                  <a:moveTo>
                    <a:pt x="0" y="0"/>
                  </a:moveTo>
                  <a:lnTo>
                    <a:pt x="37" y="0"/>
                  </a:lnTo>
                  <a:lnTo>
                    <a:pt x="37" y="698"/>
                  </a:lnTo>
                  <a:lnTo>
                    <a:pt x="107" y="69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38" name="Freeform 242"/>
            <p:cNvSpPr>
              <a:spLocks/>
            </p:cNvSpPr>
            <p:nvPr/>
          </p:nvSpPr>
          <p:spPr bwMode="auto">
            <a:xfrm>
              <a:off x="3875" y="2498"/>
              <a:ext cx="57" cy="53"/>
            </a:xfrm>
            <a:custGeom>
              <a:avLst/>
              <a:gdLst>
                <a:gd name="T0" fmla="*/ 57 w 57"/>
                <a:gd name="T1" fmla="*/ 53 h 53"/>
                <a:gd name="T2" fmla="*/ 0 w 57"/>
                <a:gd name="T3" fmla="*/ 29 h 53"/>
                <a:gd name="T4" fmla="*/ 57 w 57"/>
                <a:gd name="T5" fmla="*/ 0 h 53"/>
                <a:gd name="T6" fmla="*/ 57 w 57"/>
                <a:gd name="T7" fmla="*/ 53 h 53"/>
              </a:gdLst>
              <a:ahLst/>
              <a:cxnLst>
                <a:cxn ang="0">
                  <a:pos x="T0" y="T1"/>
                </a:cxn>
                <a:cxn ang="0">
                  <a:pos x="T2" y="T3"/>
                </a:cxn>
                <a:cxn ang="0">
                  <a:pos x="T4" y="T5"/>
                </a:cxn>
                <a:cxn ang="0">
                  <a:pos x="T6" y="T7"/>
                </a:cxn>
              </a:cxnLst>
              <a:rect l="0" t="0" r="r" b="b"/>
              <a:pathLst>
                <a:path w="57" h="53">
                  <a:moveTo>
                    <a:pt x="57" y="53"/>
                  </a:moveTo>
                  <a:lnTo>
                    <a:pt x="0" y="29"/>
                  </a:lnTo>
                  <a:lnTo>
                    <a:pt x="57" y="0"/>
                  </a:lnTo>
                  <a:lnTo>
                    <a:pt x="57"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9" name="Freeform 243"/>
            <p:cNvSpPr>
              <a:spLocks/>
            </p:cNvSpPr>
            <p:nvPr/>
          </p:nvSpPr>
          <p:spPr bwMode="auto">
            <a:xfrm>
              <a:off x="4023" y="3196"/>
              <a:ext cx="57" cy="57"/>
            </a:xfrm>
            <a:custGeom>
              <a:avLst/>
              <a:gdLst>
                <a:gd name="T0" fmla="*/ 0 w 57"/>
                <a:gd name="T1" fmla="*/ 0 h 57"/>
                <a:gd name="T2" fmla="*/ 57 w 57"/>
                <a:gd name="T3" fmla="*/ 29 h 57"/>
                <a:gd name="T4" fmla="*/ 0 w 57"/>
                <a:gd name="T5" fmla="*/ 57 h 57"/>
                <a:gd name="T6" fmla="*/ 0 w 57"/>
                <a:gd name="T7" fmla="*/ 0 h 57"/>
              </a:gdLst>
              <a:ahLst/>
              <a:cxnLst>
                <a:cxn ang="0">
                  <a:pos x="T0" y="T1"/>
                </a:cxn>
                <a:cxn ang="0">
                  <a:pos x="T2" y="T3"/>
                </a:cxn>
                <a:cxn ang="0">
                  <a:pos x="T4" y="T5"/>
                </a:cxn>
                <a:cxn ang="0">
                  <a:pos x="T6" y="T7"/>
                </a:cxn>
              </a:cxnLst>
              <a:rect l="0" t="0" r="r" b="b"/>
              <a:pathLst>
                <a:path w="57" h="57">
                  <a:moveTo>
                    <a:pt x="0" y="0"/>
                  </a:moveTo>
                  <a:lnTo>
                    <a:pt x="57" y="29"/>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0" name="Freeform 244"/>
            <p:cNvSpPr>
              <a:spLocks/>
            </p:cNvSpPr>
            <p:nvPr/>
          </p:nvSpPr>
          <p:spPr bwMode="auto">
            <a:xfrm>
              <a:off x="4836" y="1816"/>
              <a:ext cx="110" cy="711"/>
            </a:xfrm>
            <a:custGeom>
              <a:avLst/>
              <a:gdLst>
                <a:gd name="T0" fmla="*/ 0 w 110"/>
                <a:gd name="T1" fmla="*/ 0 h 711"/>
                <a:gd name="T2" fmla="*/ 32 w 110"/>
                <a:gd name="T3" fmla="*/ 0 h 711"/>
                <a:gd name="T4" fmla="*/ 32 w 110"/>
                <a:gd name="T5" fmla="*/ 711 h 711"/>
                <a:gd name="T6" fmla="*/ 110 w 110"/>
                <a:gd name="T7" fmla="*/ 711 h 711"/>
              </a:gdLst>
              <a:ahLst/>
              <a:cxnLst>
                <a:cxn ang="0">
                  <a:pos x="T0" y="T1"/>
                </a:cxn>
                <a:cxn ang="0">
                  <a:pos x="T2" y="T3"/>
                </a:cxn>
                <a:cxn ang="0">
                  <a:pos x="T4" y="T5"/>
                </a:cxn>
                <a:cxn ang="0">
                  <a:pos x="T6" y="T7"/>
                </a:cxn>
              </a:cxnLst>
              <a:rect l="0" t="0" r="r" b="b"/>
              <a:pathLst>
                <a:path w="110" h="711">
                  <a:moveTo>
                    <a:pt x="0" y="0"/>
                  </a:moveTo>
                  <a:lnTo>
                    <a:pt x="32" y="0"/>
                  </a:lnTo>
                  <a:lnTo>
                    <a:pt x="32" y="711"/>
                  </a:lnTo>
                  <a:lnTo>
                    <a:pt x="110" y="71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41" name="Freeform 245"/>
            <p:cNvSpPr>
              <a:spLocks/>
            </p:cNvSpPr>
            <p:nvPr/>
          </p:nvSpPr>
          <p:spPr bwMode="auto">
            <a:xfrm>
              <a:off x="4786" y="1788"/>
              <a:ext cx="54" cy="57"/>
            </a:xfrm>
            <a:custGeom>
              <a:avLst/>
              <a:gdLst>
                <a:gd name="T0" fmla="*/ 54 w 54"/>
                <a:gd name="T1" fmla="*/ 57 h 57"/>
                <a:gd name="T2" fmla="*/ 0 w 54"/>
                <a:gd name="T3" fmla="*/ 28 h 57"/>
                <a:gd name="T4" fmla="*/ 54 w 54"/>
                <a:gd name="T5" fmla="*/ 0 h 57"/>
                <a:gd name="T6" fmla="*/ 54 w 54"/>
                <a:gd name="T7" fmla="*/ 57 h 57"/>
              </a:gdLst>
              <a:ahLst/>
              <a:cxnLst>
                <a:cxn ang="0">
                  <a:pos x="T0" y="T1"/>
                </a:cxn>
                <a:cxn ang="0">
                  <a:pos x="T2" y="T3"/>
                </a:cxn>
                <a:cxn ang="0">
                  <a:pos x="T4" y="T5"/>
                </a:cxn>
                <a:cxn ang="0">
                  <a:pos x="T6" y="T7"/>
                </a:cxn>
              </a:cxnLst>
              <a:rect l="0" t="0" r="r" b="b"/>
              <a:pathLst>
                <a:path w="54" h="57">
                  <a:moveTo>
                    <a:pt x="54" y="57"/>
                  </a:moveTo>
                  <a:lnTo>
                    <a:pt x="0" y="28"/>
                  </a:lnTo>
                  <a:lnTo>
                    <a:pt x="54" y="0"/>
                  </a:lnTo>
                  <a:lnTo>
                    <a:pt x="54"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2" name="Freeform 246"/>
            <p:cNvSpPr>
              <a:spLocks/>
            </p:cNvSpPr>
            <p:nvPr/>
          </p:nvSpPr>
          <p:spPr bwMode="auto">
            <a:xfrm>
              <a:off x="4942" y="2498"/>
              <a:ext cx="54" cy="53"/>
            </a:xfrm>
            <a:custGeom>
              <a:avLst/>
              <a:gdLst>
                <a:gd name="T0" fmla="*/ 0 w 54"/>
                <a:gd name="T1" fmla="*/ 0 h 53"/>
                <a:gd name="T2" fmla="*/ 54 w 54"/>
                <a:gd name="T3" fmla="*/ 29 h 53"/>
                <a:gd name="T4" fmla="*/ 0 w 54"/>
                <a:gd name="T5" fmla="*/ 53 h 53"/>
                <a:gd name="T6" fmla="*/ 0 w 54"/>
                <a:gd name="T7" fmla="*/ 0 h 53"/>
              </a:gdLst>
              <a:ahLst/>
              <a:cxnLst>
                <a:cxn ang="0">
                  <a:pos x="T0" y="T1"/>
                </a:cxn>
                <a:cxn ang="0">
                  <a:pos x="T2" y="T3"/>
                </a:cxn>
                <a:cxn ang="0">
                  <a:pos x="T4" y="T5"/>
                </a:cxn>
                <a:cxn ang="0">
                  <a:pos x="T6" y="T7"/>
                </a:cxn>
              </a:cxnLst>
              <a:rect l="0" t="0" r="r" b="b"/>
              <a:pathLst>
                <a:path w="54" h="53">
                  <a:moveTo>
                    <a:pt x="0" y="0"/>
                  </a:moveTo>
                  <a:lnTo>
                    <a:pt x="54"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3" name="Freeform 247"/>
            <p:cNvSpPr>
              <a:spLocks/>
            </p:cNvSpPr>
            <p:nvPr/>
          </p:nvSpPr>
          <p:spPr bwMode="auto">
            <a:xfrm>
              <a:off x="4836" y="2375"/>
              <a:ext cx="110" cy="152"/>
            </a:xfrm>
            <a:custGeom>
              <a:avLst/>
              <a:gdLst>
                <a:gd name="T0" fmla="*/ 0 w 110"/>
                <a:gd name="T1" fmla="*/ 0 h 152"/>
                <a:gd name="T2" fmla="*/ 32 w 110"/>
                <a:gd name="T3" fmla="*/ 0 h 152"/>
                <a:gd name="T4" fmla="*/ 32 w 110"/>
                <a:gd name="T5" fmla="*/ 152 h 152"/>
                <a:gd name="T6" fmla="*/ 110 w 110"/>
                <a:gd name="T7" fmla="*/ 152 h 152"/>
              </a:gdLst>
              <a:ahLst/>
              <a:cxnLst>
                <a:cxn ang="0">
                  <a:pos x="T0" y="T1"/>
                </a:cxn>
                <a:cxn ang="0">
                  <a:pos x="T2" y="T3"/>
                </a:cxn>
                <a:cxn ang="0">
                  <a:pos x="T4" y="T5"/>
                </a:cxn>
                <a:cxn ang="0">
                  <a:pos x="T6" y="T7"/>
                </a:cxn>
              </a:cxnLst>
              <a:rect l="0" t="0" r="r" b="b"/>
              <a:pathLst>
                <a:path w="110" h="152">
                  <a:moveTo>
                    <a:pt x="0" y="0"/>
                  </a:moveTo>
                  <a:lnTo>
                    <a:pt x="32" y="0"/>
                  </a:lnTo>
                  <a:lnTo>
                    <a:pt x="32" y="152"/>
                  </a:lnTo>
                  <a:lnTo>
                    <a:pt x="110" y="15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44" name="Freeform 248"/>
            <p:cNvSpPr>
              <a:spLocks/>
            </p:cNvSpPr>
            <p:nvPr/>
          </p:nvSpPr>
          <p:spPr bwMode="auto">
            <a:xfrm>
              <a:off x="4786" y="2346"/>
              <a:ext cx="54" cy="53"/>
            </a:xfrm>
            <a:custGeom>
              <a:avLst/>
              <a:gdLst>
                <a:gd name="T0" fmla="*/ 54 w 54"/>
                <a:gd name="T1" fmla="*/ 53 h 53"/>
                <a:gd name="T2" fmla="*/ 0 w 54"/>
                <a:gd name="T3" fmla="*/ 29 h 53"/>
                <a:gd name="T4" fmla="*/ 54 w 54"/>
                <a:gd name="T5" fmla="*/ 0 h 53"/>
                <a:gd name="T6" fmla="*/ 54 w 54"/>
                <a:gd name="T7" fmla="*/ 53 h 53"/>
              </a:gdLst>
              <a:ahLst/>
              <a:cxnLst>
                <a:cxn ang="0">
                  <a:pos x="T0" y="T1"/>
                </a:cxn>
                <a:cxn ang="0">
                  <a:pos x="T2" y="T3"/>
                </a:cxn>
                <a:cxn ang="0">
                  <a:pos x="T4" y="T5"/>
                </a:cxn>
                <a:cxn ang="0">
                  <a:pos x="T6" y="T7"/>
                </a:cxn>
              </a:cxnLst>
              <a:rect l="0" t="0" r="r" b="b"/>
              <a:pathLst>
                <a:path w="54" h="53">
                  <a:moveTo>
                    <a:pt x="54" y="53"/>
                  </a:moveTo>
                  <a:lnTo>
                    <a:pt x="0" y="29"/>
                  </a:lnTo>
                  <a:lnTo>
                    <a:pt x="54" y="0"/>
                  </a:lnTo>
                  <a:lnTo>
                    <a:pt x="5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5" name="Freeform 249"/>
            <p:cNvSpPr>
              <a:spLocks/>
            </p:cNvSpPr>
            <p:nvPr/>
          </p:nvSpPr>
          <p:spPr bwMode="auto">
            <a:xfrm>
              <a:off x="4942" y="2498"/>
              <a:ext cx="54" cy="53"/>
            </a:xfrm>
            <a:custGeom>
              <a:avLst/>
              <a:gdLst>
                <a:gd name="T0" fmla="*/ 0 w 54"/>
                <a:gd name="T1" fmla="*/ 0 h 53"/>
                <a:gd name="T2" fmla="*/ 54 w 54"/>
                <a:gd name="T3" fmla="*/ 29 h 53"/>
                <a:gd name="T4" fmla="*/ 0 w 54"/>
                <a:gd name="T5" fmla="*/ 53 h 53"/>
                <a:gd name="T6" fmla="*/ 0 w 54"/>
                <a:gd name="T7" fmla="*/ 0 h 53"/>
              </a:gdLst>
              <a:ahLst/>
              <a:cxnLst>
                <a:cxn ang="0">
                  <a:pos x="T0" y="T1"/>
                </a:cxn>
                <a:cxn ang="0">
                  <a:pos x="T2" y="T3"/>
                </a:cxn>
                <a:cxn ang="0">
                  <a:pos x="T4" y="T5"/>
                </a:cxn>
                <a:cxn ang="0">
                  <a:pos x="T6" y="T7"/>
                </a:cxn>
              </a:cxnLst>
              <a:rect l="0" t="0" r="r" b="b"/>
              <a:pathLst>
                <a:path w="54" h="53">
                  <a:moveTo>
                    <a:pt x="0" y="0"/>
                  </a:moveTo>
                  <a:lnTo>
                    <a:pt x="54"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6" name="Freeform 250"/>
            <p:cNvSpPr>
              <a:spLocks/>
            </p:cNvSpPr>
            <p:nvPr/>
          </p:nvSpPr>
          <p:spPr bwMode="auto">
            <a:xfrm>
              <a:off x="4836" y="2527"/>
              <a:ext cx="110" cy="698"/>
            </a:xfrm>
            <a:custGeom>
              <a:avLst/>
              <a:gdLst>
                <a:gd name="T0" fmla="*/ 0 w 110"/>
                <a:gd name="T1" fmla="*/ 698 h 698"/>
                <a:gd name="T2" fmla="*/ 32 w 110"/>
                <a:gd name="T3" fmla="*/ 698 h 698"/>
                <a:gd name="T4" fmla="*/ 32 w 110"/>
                <a:gd name="T5" fmla="*/ 0 h 698"/>
                <a:gd name="T6" fmla="*/ 110 w 110"/>
                <a:gd name="T7" fmla="*/ 0 h 698"/>
              </a:gdLst>
              <a:ahLst/>
              <a:cxnLst>
                <a:cxn ang="0">
                  <a:pos x="T0" y="T1"/>
                </a:cxn>
                <a:cxn ang="0">
                  <a:pos x="T2" y="T3"/>
                </a:cxn>
                <a:cxn ang="0">
                  <a:pos x="T4" y="T5"/>
                </a:cxn>
                <a:cxn ang="0">
                  <a:pos x="T6" y="T7"/>
                </a:cxn>
              </a:cxnLst>
              <a:rect l="0" t="0" r="r" b="b"/>
              <a:pathLst>
                <a:path w="110" h="698">
                  <a:moveTo>
                    <a:pt x="0" y="698"/>
                  </a:moveTo>
                  <a:lnTo>
                    <a:pt x="32" y="698"/>
                  </a:lnTo>
                  <a:lnTo>
                    <a:pt x="32" y="0"/>
                  </a:lnTo>
                  <a:lnTo>
                    <a:pt x="11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47" name="Freeform 251"/>
            <p:cNvSpPr>
              <a:spLocks/>
            </p:cNvSpPr>
            <p:nvPr/>
          </p:nvSpPr>
          <p:spPr bwMode="auto">
            <a:xfrm>
              <a:off x="4786" y="3196"/>
              <a:ext cx="54" cy="57"/>
            </a:xfrm>
            <a:custGeom>
              <a:avLst/>
              <a:gdLst>
                <a:gd name="T0" fmla="*/ 54 w 54"/>
                <a:gd name="T1" fmla="*/ 57 h 57"/>
                <a:gd name="T2" fmla="*/ 0 w 54"/>
                <a:gd name="T3" fmla="*/ 29 h 57"/>
                <a:gd name="T4" fmla="*/ 54 w 54"/>
                <a:gd name="T5" fmla="*/ 0 h 57"/>
                <a:gd name="T6" fmla="*/ 54 w 54"/>
                <a:gd name="T7" fmla="*/ 57 h 57"/>
              </a:gdLst>
              <a:ahLst/>
              <a:cxnLst>
                <a:cxn ang="0">
                  <a:pos x="T0" y="T1"/>
                </a:cxn>
                <a:cxn ang="0">
                  <a:pos x="T2" y="T3"/>
                </a:cxn>
                <a:cxn ang="0">
                  <a:pos x="T4" y="T5"/>
                </a:cxn>
                <a:cxn ang="0">
                  <a:pos x="T6" y="T7"/>
                </a:cxn>
              </a:cxnLst>
              <a:rect l="0" t="0" r="r" b="b"/>
              <a:pathLst>
                <a:path w="54" h="57">
                  <a:moveTo>
                    <a:pt x="54" y="57"/>
                  </a:moveTo>
                  <a:lnTo>
                    <a:pt x="0" y="29"/>
                  </a:lnTo>
                  <a:lnTo>
                    <a:pt x="54" y="0"/>
                  </a:lnTo>
                  <a:lnTo>
                    <a:pt x="54"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8" name="Freeform 252"/>
            <p:cNvSpPr>
              <a:spLocks/>
            </p:cNvSpPr>
            <p:nvPr/>
          </p:nvSpPr>
          <p:spPr bwMode="auto">
            <a:xfrm>
              <a:off x="4942" y="2498"/>
              <a:ext cx="54" cy="53"/>
            </a:xfrm>
            <a:custGeom>
              <a:avLst/>
              <a:gdLst>
                <a:gd name="T0" fmla="*/ 0 w 54"/>
                <a:gd name="T1" fmla="*/ 0 h 53"/>
                <a:gd name="T2" fmla="*/ 54 w 54"/>
                <a:gd name="T3" fmla="*/ 29 h 53"/>
                <a:gd name="T4" fmla="*/ 0 w 54"/>
                <a:gd name="T5" fmla="*/ 53 h 53"/>
                <a:gd name="T6" fmla="*/ 0 w 54"/>
                <a:gd name="T7" fmla="*/ 0 h 53"/>
              </a:gdLst>
              <a:ahLst/>
              <a:cxnLst>
                <a:cxn ang="0">
                  <a:pos x="T0" y="T1"/>
                </a:cxn>
                <a:cxn ang="0">
                  <a:pos x="T2" y="T3"/>
                </a:cxn>
                <a:cxn ang="0">
                  <a:pos x="T4" y="T5"/>
                </a:cxn>
                <a:cxn ang="0">
                  <a:pos x="T6" y="T7"/>
                </a:cxn>
              </a:cxnLst>
              <a:rect l="0" t="0" r="r" b="b"/>
              <a:pathLst>
                <a:path w="54" h="53">
                  <a:moveTo>
                    <a:pt x="0" y="0"/>
                  </a:moveTo>
                  <a:lnTo>
                    <a:pt x="54"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9" name="Freeform 253"/>
            <p:cNvSpPr>
              <a:spLocks/>
            </p:cNvSpPr>
            <p:nvPr/>
          </p:nvSpPr>
          <p:spPr bwMode="auto">
            <a:xfrm>
              <a:off x="5751" y="1816"/>
              <a:ext cx="103" cy="711"/>
            </a:xfrm>
            <a:custGeom>
              <a:avLst/>
              <a:gdLst>
                <a:gd name="T0" fmla="*/ 0 w 103"/>
                <a:gd name="T1" fmla="*/ 711 h 711"/>
                <a:gd name="T2" fmla="*/ 33 w 103"/>
                <a:gd name="T3" fmla="*/ 711 h 711"/>
                <a:gd name="T4" fmla="*/ 33 w 103"/>
                <a:gd name="T5" fmla="*/ 0 h 711"/>
                <a:gd name="T6" fmla="*/ 103 w 103"/>
                <a:gd name="T7" fmla="*/ 0 h 711"/>
              </a:gdLst>
              <a:ahLst/>
              <a:cxnLst>
                <a:cxn ang="0">
                  <a:pos x="T0" y="T1"/>
                </a:cxn>
                <a:cxn ang="0">
                  <a:pos x="T2" y="T3"/>
                </a:cxn>
                <a:cxn ang="0">
                  <a:pos x="T4" y="T5"/>
                </a:cxn>
                <a:cxn ang="0">
                  <a:pos x="T6" y="T7"/>
                </a:cxn>
              </a:cxnLst>
              <a:rect l="0" t="0" r="r" b="b"/>
              <a:pathLst>
                <a:path w="103" h="711">
                  <a:moveTo>
                    <a:pt x="0" y="711"/>
                  </a:moveTo>
                  <a:lnTo>
                    <a:pt x="33" y="711"/>
                  </a:lnTo>
                  <a:lnTo>
                    <a:pt x="33" y="0"/>
                  </a:lnTo>
                  <a:lnTo>
                    <a:pt x="103"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50" name="Freeform 254"/>
            <p:cNvSpPr>
              <a:spLocks/>
            </p:cNvSpPr>
            <p:nvPr/>
          </p:nvSpPr>
          <p:spPr bwMode="auto">
            <a:xfrm>
              <a:off x="5702" y="2498"/>
              <a:ext cx="53" cy="53"/>
            </a:xfrm>
            <a:custGeom>
              <a:avLst/>
              <a:gdLst>
                <a:gd name="T0" fmla="*/ 53 w 53"/>
                <a:gd name="T1" fmla="*/ 53 h 53"/>
                <a:gd name="T2" fmla="*/ 0 w 53"/>
                <a:gd name="T3" fmla="*/ 29 h 53"/>
                <a:gd name="T4" fmla="*/ 53 w 53"/>
                <a:gd name="T5" fmla="*/ 0 h 53"/>
                <a:gd name="T6" fmla="*/ 53 w 53"/>
                <a:gd name="T7" fmla="*/ 53 h 53"/>
              </a:gdLst>
              <a:ahLst/>
              <a:cxnLst>
                <a:cxn ang="0">
                  <a:pos x="T0" y="T1"/>
                </a:cxn>
                <a:cxn ang="0">
                  <a:pos x="T2" y="T3"/>
                </a:cxn>
                <a:cxn ang="0">
                  <a:pos x="T4" y="T5"/>
                </a:cxn>
                <a:cxn ang="0">
                  <a:pos x="T6" y="T7"/>
                </a:cxn>
              </a:cxnLst>
              <a:rect l="0" t="0" r="r" b="b"/>
              <a:pathLst>
                <a:path w="53" h="53">
                  <a:moveTo>
                    <a:pt x="53" y="53"/>
                  </a:moveTo>
                  <a:lnTo>
                    <a:pt x="0" y="29"/>
                  </a:lnTo>
                  <a:lnTo>
                    <a:pt x="53" y="0"/>
                  </a:lnTo>
                  <a:lnTo>
                    <a:pt x="53"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51" name="Freeform 255"/>
            <p:cNvSpPr>
              <a:spLocks/>
            </p:cNvSpPr>
            <p:nvPr/>
          </p:nvSpPr>
          <p:spPr bwMode="auto">
            <a:xfrm>
              <a:off x="5850" y="1788"/>
              <a:ext cx="53" cy="57"/>
            </a:xfrm>
            <a:custGeom>
              <a:avLst/>
              <a:gdLst>
                <a:gd name="T0" fmla="*/ 0 w 53"/>
                <a:gd name="T1" fmla="*/ 0 h 57"/>
                <a:gd name="T2" fmla="*/ 53 w 53"/>
                <a:gd name="T3" fmla="*/ 28 h 57"/>
                <a:gd name="T4" fmla="*/ 0 w 53"/>
                <a:gd name="T5" fmla="*/ 57 h 57"/>
                <a:gd name="T6" fmla="*/ 0 w 53"/>
                <a:gd name="T7" fmla="*/ 0 h 57"/>
              </a:gdLst>
              <a:ahLst/>
              <a:cxnLst>
                <a:cxn ang="0">
                  <a:pos x="T0" y="T1"/>
                </a:cxn>
                <a:cxn ang="0">
                  <a:pos x="T2" y="T3"/>
                </a:cxn>
                <a:cxn ang="0">
                  <a:pos x="T4" y="T5"/>
                </a:cxn>
                <a:cxn ang="0">
                  <a:pos x="T6" y="T7"/>
                </a:cxn>
              </a:cxnLst>
              <a:rect l="0" t="0" r="r" b="b"/>
              <a:pathLst>
                <a:path w="53" h="57">
                  <a:moveTo>
                    <a:pt x="0" y="0"/>
                  </a:moveTo>
                  <a:lnTo>
                    <a:pt x="53" y="28"/>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52" name="Freeform 256"/>
            <p:cNvSpPr>
              <a:spLocks/>
            </p:cNvSpPr>
            <p:nvPr/>
          </p:nvSpPr>
          <p:spPr bwMode="auto">
            <a:xfrm>
              <a:off x="5751" y="2375"/>
              <a:ext cx="103" cy="152"/>
            </a:xfrm>
            <a:custGeom>
              <a:avLst/>
              <a:gdLst>
                <a:gd name="T0" fmla="*/ 0 w 103"/>
                <a:gd name="T1" fmla="*/ 152 h 152"/>
                <a:gd name="T2" fmla="*/ 33 w 103"/>
                <a:gd name="T3" fmla="*/ 152 h 152"/>
                <a:gd name="T4" fmla="*/ 33 w 103"/>
                <a:gd name="T5" fmla="*/ 0 h 152"/>
                <a:gd name="T6" fmla="*/ 103 w 103"/>
                <a:gd name="T7" fmla="*/ 0 h 152"/>
              </a:gdLst>
              <a:ahLst/>
              <a:cxnLst>
                <a:cxn ang="0">
                  <a:pos x="T0" y="T1"/>
                </a:cxn>
                <a:cxn ang="0">
                  <a:pos x="T2" y="T3"/>
                </a:cxn>
                <a:cxn ang="0">
                  <a:pos x="T4" y="T5"/>
                </a:cxn>
                <a:cxn ang="0">
                  <a:pos x="T6" y="T7"/>
                </a:cxn>
              </a:cxnLst>
              <a:rect l="0" t="0" r="r" b="b"/>
              <a:pathLst>
                <a:path w="103" h="152">
                  <a:moveTo>
                    <a:pt x="0" y="152"/>
                  </a:moveTo>
                  <a:lnTo>
                    <a:pt x="33" y="152"/>
                  </a:lnTo>
                  <a:lnTo>
                    <a:pt x="33" y="0"/>
                  </a:lnTo>
                  <a:lnTo>
                    <a:pt x="103"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53" name="Freeform 257"/>
            <p:cNvSpPr>
              <a:spLocks/>
            </p:cNvSpPr>
            <p:nvPr/>
          </p:nvSpPr>
          <p:spPr bwMode="auto">
            <a:xfrm>
              <a:off x="5702" y="2498"/>
              <a:ext cx="53" cy="53"/>
            </a:xfrm>
            <a:custGeom>
              <a:avLst/>
              <a:gdLst>
                <a:gd name="T0" fmla="*/ 53 w 53"/>
                <a:gd name="T1" fmla="*/ 53 h 53"/>
                <a:gd name="T2" fmla="*/ 0 w 53"/>
                <a:gd name="T3" fmla="*/ 29 h 53"/>
                <a:gd name="T4" fmla="*/ 53 w 53"/>
                <a:gd name="T5" fmla="*/ 0 h 53"/>
                <a:gd name="T6" fmla="*/ 53 w 53"/>
                <a:gd name="T7" fmla="*/ 53 h 53"/>
              </a:gdLst>
              <a:ahLst/>
              <a:cxnLst>
                <a:cxn ang="0">
                  <a:pos x="T0" y="T1"/>
                </a:cxn>
                <a:cxn ang="0">
                  <a:pos x="T2" y="T3"/>
                </a:cxn>
                <a:cxn ang="0">
                  <a:pos x="T4" y="T5"/>
                </a:cxn>
                <a:cxn ang="0">
                  <a:pos x="T6" y="T7"/>
                </a:cxn>
              </a:cxnLst>
              <a:rect l="0" t="0" r="r" b="b"/>
              <a:pathLst>
                <a:path w="53" h="53">
                  <a:moveTo>
                    <a:pt x="53" y="53"/>
                  </a:moveTo>
                  <a:lnTo>
                    <a:pt x="0" y="29"/>
                  </a:lnTo>
                  <a:lnTo>
                    <a:pt x="53" y="0"/>
                  </a:lnTo>
                  <a:lnTo>
                    <a:pt x="53"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54" name="Freeform 258"/>
            <p:cNvSpPr>
              <a:spLocks/>
            </p:cNvSpPr>
            <p:nvPr/>
          </p:nvSpPr>
          <p:spPr bwMode="auto">
            <a:xfrm>
              <a:off x="5850" y="2346"/>
              <a:ext cx="53" cy="53"/>
            </a:xfrm>
            <a:custGeom>
              <a:avLst/>
              <a:gdLst>
                <a:gd name="T0" fmla="*/ 0 w 53"/>
                <a:gd name="T1" fmla="*/ 0 h 53"/>
                <a:gd name="T2" fmla="*/ 53 w 53"/>
                <a:gd name="T3" fmla="*/ 29 h 53"/>
                <a:gd name="T4" fmla="*/ 0 w 53"/>
                <a:gd name="T5" fmla="*/ 53 h 53"/>
                <a:gd name="T6" fmla="*/ 0 w 53"/>
                <a:gd name="T7" fmla="*/ 0 h 53"/>
              </a:gdLst>
              <a:ahLst/>
              <a:cxnLst>
                <a:cxn ang="0">
                  <a:pos x="T0" y="T1"/>
                </a:cxn>
                <a:cxn ang="0">
                  <a:pos x="T2" y="T3"/>
                </a:cxn>
                <a:cxn ang="0">
                  <a:pos x="T4" y="T5"/>
                </a:cxn>
                <a:cxn ang="0">
                  <a:pos x="T6" y="T7"/>
                </a:cxn>
              </a:cxnLst>
              <a:rect l="0" t="0" r="r" b="b"/>
              <a:pathLst>
                <a:path w="53" h="53">
                  <a:moveTo>
                    <a:pt x="0" y="0"/>
                  </a:moveTo>
                  <a:lnTo>
                    <a:pt x="53" y="29"/>
                  </a:lnTo>
                  <a:lnTo>
                    <a:pt x="0"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55" name="Freeform 259"/>
            <p:cNvSpPr>
              <a:spLocks/>
            </p:cNvSpPr>
            <p:nvPr/>
          </p:nvSpPr>
          <p:spPr bwMode="auto">
            <a:xfrm>
              <a:off x="5751" y="2527"/>
              <a:ext cx="103" cy="698"/>
            </a:xfrm>
            <a:custGeom>
              <a:avLst/>
              <a:gdLst>
                <a:gd name="T0" fmla="*/ 0 w 103"/>
                <a:gd name="T1" fmla="*/ 0 h 698"/>
                <a:gd name="T2" fmla="*/ 33 w 103"/>
                <a:gd name="T3" fmla="*/ 0 h 698"/>
                <a:gd name="T4" fmla="*/ 33 w 103"/>
                <a:gd name="T5" fmla="*/ 698 h 698"/>
                <a:gd name="T6" fmla="*/ 103 w 103"/>
                <a:gd name="T7" fmla="*/ 698 h 698"/>
              </a:gdLst>
              <a:ahLst/>
              <a:cxnLst>
                <a:cxn ang="0">
                  <a:pos x="T0" y="T1"/>
                </a:cxn>
                <a:cxn ang="0">
                  <a:pos x="T2" y="T3"/>
                </a:cxn>
                <a:cxn ang="0">
                  <a:pos x="T4" y="T5"/>
                </a:cxn>
                <a:cxn ang="0">
                  <a:pos x="T6" y="T7"/>
                </a:cxn>
              </a:cxnLst>
              <a:rect l="0" t="0" r="r" b="b"/>
              <a:pathLst>
                <a:path w="103" h="698">
                  <a:moveTo>
                    <a:pt x="0" y="0"/>
                  </a:moveTo>
                  <a:lnTo>
                    <a:pt x="33" y="0"/>
                  </a:lnTo>
                  <a:lnTo>
                    <a:pt x="33" y="698"/>
                  </a:lnTo>
                  <a:lnTo>
                    <a:pt x="103" y="69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56" name="Freeform 260"/>
            <p:cNvSpPr>
              <a:spLocks/>
            </p:cNvSpPr>
            <p:nvPr/>
          </p:nvSpPr>
          <p:spPr bwMode="auto">
            <a:xfrm>
              <a:off x="5702" y="2498"/>
              <a:ext cx="53" cy="53"/>
            </a:xfrm>
            <a:custGeom>
              <a:avLst/>
              <a:gdLst>
                <a:gd name="T0" fmla="*/ 53 w 53"/>
                <a:gd name="T1" fmla="*/ 53 h 53"/>
                <a:gd name="T2" fmla="*/ 0 w 53"/>
                <a:gd name="T3" fmla="*/ 29 h 53"/>
                <a:gd name="T4" fmla="*/ 53 w 53"/>
                <a:gd name="T5" fmla="*/ 0 h 53"/>
                <a:gd name="T6" fmla="*/ 53 w 53"/>
                <a:gd name="T7" fmla="*/ 53 h 53"/>
              </a:gdLst>
              <a:ahLst/>
              <a:cxnLst>
                <a:cxn ang="0">
                  <a:pos x="T0" y="T1"/>
                </a:cxn>
                <a:cxn ang="0">
                  <a:pos x="T2" y="T3"/>
                </a:cxn>
                <a:cxn ang="0">
                  <a:pos x="T4" y="T5"/>
                </a:cxn>
                <a:cxn ang="0">
                  <a:pos x="T6" y="T7"/>
                </a:cxn>
              </a:cxnLst>
              <a:rect l="0" t="0" r="r" b="b"/>
              <a:pathLst>
                <a:path w="53" h="53">
                  <a:moveTo>
                    <a:pt x="53" y="53"/>
                  </a:moveTo>
                  <a:lnTo>
                    <a:pt x="0" y="29"/>
                  </a:lnTo>
                  <a:lnTo>
                    <a:pt x="53" y="0"/>
                  </a:lnTo>
                  <a:lnTo>
                    <a:pt x="53"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57" name="Freeform 261"/>
            <p:cNvSpPr>
              <a:spLocks/>
            </p:cNvSpPr>
            <p:nvPr/>
          </p:nvSpPr>
          <p:spPr bwMode="auto">
            <a:xfrm>
              <a:off x="5850" y="3196"/>
              <a:ext cx="53" cy="57"/>
            </a:xfrm>
            <a:custGeom>
              <a:avLst/>
              <a:gdLst>
                <a:gd name="T0" fmla="*/ 0 w 53"/>
                <a:gd name="T1" fmla="*/ 0 h 57"/>
                <a:gd name="T2" fmla="*/ 53 w 53"/>
                <a:gd name="T3" fmla="*/ 29 h 57"/>
                <a:gd name="T4" fmla="*/ 0 w 53"/>
                <a:gd name="T5" fmla="*/ 57 h 57"/>
                <a:gd name="T6" fmla="*/ 0 w 53"/>
                <a:gd name="T7" fmla="*/ 0 h 57"/>
              </a:gdLst>
              <a:ahLst/>
              <a:cxnLst>
                <a:cxn ang="0">
                  <a:pos x="T0" y="T1"/>
                </a:cxn>
                <a:cxn ang="0">
                  <a:pos x="T2" y="T3"/>
                </a:cxn>
                <a:cxn ang="0">
                  <a:pos x="T4" y="T5"/>
                </a:cxn>
                <a:cxn ang="0">
                  <a:pos x="T6" y="T7"/>
                </a:cxn>
              </a:cxnLst>
              <a:rect l="0" t="0" r="r" b="b"/>
              <a:pathLst>
                <a:path w="53" h="57">
                  <a:moveTo>
                    <a:pt x="0" y="0"/>
                  </a:moveTo>
                  <a:lnTo>
                    <a:pt x="53" y="29"/>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6" name="Rectangle 5"/>
          <p:cNvSpPr/>
          <p:nvPr/>
        </p:nvSpPr>
        <p:spPr>
          <a:xfrm>
            <a:off x="668338" y="1736595"/>
            <a:ext cx="4572000" cy="461665"/>
          </a:xfrm>
          <a:prstGeom prst="rect">
            <a:avLst/>
          </a:prstGeom>
        </p:spPr>
        <p:txBody>
          <a:bodyPr>
            <a:spAutoFit/>
          </a:bodyPr>
          <a:lstStyle/>
          <a:p>
            <a:r>
              <a:rPr lang="en-GB" sz="2400" dirty="0"/>
              <a:t>Use Case: multi-tier ticketing</a:t>
            </a:r>
          </a:p>
        </p:txBody>
      </p:sp>
    </p:spTree>
    <p:extLst>
      <p:ext uri="{BB962C8B-B14F-4D97-AF65-F5344CB8AC3E}">
        <p14:creationId xmlns:p14="http://schemas.microsoft.com/office/powerpoint/2010/main" val="38488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a:t>
            </a:r>
          </a:p>
        </p:txBody>
      </p:sp>
      <p:sp>
        <p:nvSpPr>
          <p:cNvPr id="3" name="Text Placeholder 2"/>
          <p:cNvSpPr>
            <a:spLocks noGrp="1"/>
          </p:cNvSpPr>
          <p:nvPr>
            <p:ph idx="1"/>
          </p:nvPr>
        </p:nvSpPr>
        <p:spPr/>
        <p:txBody>
          <a:bodyPr>
            <a:normAutofit/>
          </a:bodyPr>
          <a:lstStyle/>
          <a:p>
            <a:r>
              <a:rPr lang="en-US" dirty="0"/>
              <a:t>Adapting to demand</a:t>
            </a:r>
          </a:p>
          <a:p>
            <a:pPr lvl="1"/>
            <a:r>
              <a:rPr lang="en-US" dirty="0"/>
              <a:t>Elastic scaling</a:t>
            </a:r>
          </a:p>
          <a:p>
            <a:r>
              <a:rPr lang="en-US" dirty="0"/>
              <a:t>Sharing demand</a:t>
            </a:r>
          </a:p>
          <a:p>
            <a:pPr lvl="1"/>
            <a:r>
              <a:rPr lang="en-US" dirty="0"/>
              <a:t>Content-blind HTTP load-balancing</a:t>
            </a:r>
          </a:p>
          <a:p>
            <a:pPr lvl="1"/>
            <a:r>
              <a:rPr lang="en-US" dirty="0">
                <a:solidFill>
                  <a:srgbClr val="FF0000"/>
                </a:solidFill>
              </a:rPr>
              <a:t>Shared middleware</a:t>
            </a:r>
          </a:p>
          <a:p>
            <a:r>
              <a:rPr lang="en-US" dirty="0"/>
              <a:t>Isolating demand</a:t>
            </a:r>
          </a:p>
          <a:p>
            <a:pPr lvl="1"/>
            <a:r>
              <a:rPr lang="en-US" dirty="0"/>
              <a:t>Content-aware HTTP load balancing</a:t>
            </a:r>
          </a:p>
          <a:p>
            <a:pPr lvl="1"/>
            <a:r>
              <a:rPr lang="en-US" dirty="0">
                <a:solidFill>
                  <a:srgbClr val="FF0000"/>
                </a:solidFill>
              </a:rPr>
              <a:t>Distributed databases</a:t>
            </a:r>
          </a:p>
          <a:p>
            <a:pPr lvl="1"/>
            <a:r>
              <a:rPr lang="en-US" dirty="0">
                <a:solidFill>
                  <a:srgbClr val="FF0000"/>
                </a:solidFill>
              </a:rPr>
              <a:t>Microservices</a:t>
            </a:r>
          </a:p>
          <a:p>
            <a:endParaRPr lang="en-US" dirty="0"/>
          </a:p>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6</a:t>
            </a:fld>
            <a:endParaRPr lang="en-US" dirty="0"/>
          </a:p>
        </p:txBody>
      </p:sp>
    </p:spTree>
    <p:extLst>
      <p:ext uri="{BB962C8B-B14F-4D97-AF65-F5344CB8AC3E}">
        <p14:creationId xmlns:p14="http://schemas.microsoft.com/office/powerpoint/2010/main" val="395057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
        <p:nvSpPr>
          <p:cNvPr id="4" name="Slide Number Placeholder 3"/>
          <p:cNvSpPr>
            <a:spLocks noGrp="1"/>
          </p:cNvSpPr>
          <p:nvPr>
            <p:ph type="sldNum" sz="quarter" idx="12"/>
          </p:nvPr>
        </p:nvSpPr>
        <p:spPr/>
        <p:txBody>
          <a:bodyPr/>
          <a:lstStyle/>
          <a:p>
            <a:fld id="{401CF334-2D5C-4859-84A6-CA7E6E43FAEB}" type="slidenum">
              <a:rPr lang="en-US" smtClean="0"/>
              <a:t>7</a:t>
            </a:fld>
            <a:endParaRPr lang="en-US" dirty="0"/>
          </a:p>
        </p:txBody>
      </p:sp>
      <p:grpSp>
        <p:nvGrpSpPr>
          <p:cNvPr id="7" name="Group 4"/>
          <p:cNvGrpSpPr>
            <a:grpSpLocks noChangeAspect="1"/>
          </p:cNvGrpSpPr>
          <p:nvPr/>
        </p:nvGrpSpPr>
        <p:grpSpPr bwMode="auto">
          <a:xfrm>
            <a:off x="2024064" y="2562225"/>
            <a:ext cx="5095875" cy="2878138"/>
            <a:chOff x="2235" y="1614"/>
            <a:chExt cx="3210" cy="1813"/>
          </a:xfrm>
        </p:grpSpPr>
        <p:sp>
          <p:nvSpPr>
            <p:cNvPr id="8" name="AutoShape 3"/>
            <p:cNvSpPr>
              <a:spLocks noChangeAspect="1" noChangeArrowheads="1" noTextEdit="1"/>
            </p:cNvSpPr>
            <p:nvPr/>
          </p:nvSpPr>
          <p:spPr bwMode="auto">
            <a:xfrm>
              <a:off x="2235" y="1614"/>
              <a:ext cx="3210" cy="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Rectangle 5"/>
            <p:cNvSpPr>
              <a:spLocks noChangeArrowheads="1"/>
            </p:cNvSpPr>
            <p:nvPr/>
          </p:nvSpPr>
          <p:spPr bwMode="auto">
            <a:xfrm>
              <a:off x="3493" y="2176"/>
              <a:ext cx="702" cy="385"/>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Rectangle 6"/>
            <p:cNvSpPr>
              <a:spLocks noChangeArrowheads="1"/>
            </p:cNvSpPr>
            <p:nvPr/>
          </p:nvSpPr>
          <p:spPr bwMode="auto">
            <a:xfrm>
              <a:off x="3493" y="2176"/>
              <a:ext cx="702" cy="385"/>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1" name="Rectangle 7"/>
            <p:cNvSpPr>
              <a:spLocks noChangeArrowheads="1"/>
            </p:cNvSpPr>
            <p:nvPr/>
          </p:nvSpPr>
          <p:spPr bwMode="auto">
            <a:xfrm>
              <a:off x="3641" y="2228"/>
              <a:ext cx="2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Point</a:t>
              </a:r>
              <a:endParaRPr lang="en-US" altLang="en-US" dirty="0"/>
            </a:p>
          </p:txBody>
        </p:sp>
        <p:sp>
          <p:nvSpPr>
            <p:cNvPr id="12" name="Rectangle 8"/>
            <p:cNvSpPr>
              <a:spLocks noChangeArrowheads="1"/>
            </p:cNvSpPr>
            <p:nvPr/>
          </p:nvSpPr>
          <p:spPr bwMode="auto">
            <a:xfrm>
              <a:off x="3881" y="2228"/>
              <a:ext cx="3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13" name="Rectangle 9"/>
            <p:cNvSpPr>
              <a:spLocks noChangeArrowheads="1"/>
            </p:cNvSpPr>
            <p:nvPr/>
          </p:nvSpPr>
          <p:spPr bwMode="auto">
            <a:xfrm>
              <a:off x="3915" y="2228"/>
              <a:ext cx="9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to</a:t>
              </a:r>
              <a:endParaRPr lang="en-US" altLang="en-US" dirty="0"/>
            </a:p>
          </p:txBody>
        </p:sp>
        <p:sp>
          <p:nvSpPr>
            <p:cNvPr id="14" name="Rectangle 10"/>
            <p:cNvSpPr>
              <a:spLocks noChangeArrowheads="1"/>
            </p:cNvSpPr>
            <p:nvPr/>
          </p:nvSpPr>
          <p:spPr bwMode="auto">
            <a:xfrm>
              <a:off x="4010" y="2228"/>
              <a:ext cx="3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15" name="Rectangle 11"/>
            <p:cNvSpPr>
              <a:spLocks noChangeArrowheads="1"/>
            </p:cNvSpPr>
            <p:nvPr/>
          </p:nvSpPr>
          <p:spPr bwMode="auto">
            <a:xfrm>
              <a:off x="3559" y="2363"/>
              <a:ext cx="5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point Queue</a:t>
              </a:r>
              <a:endParaRPr lang="en-US" altLang="en-US" dirty="0"/>
            </a:p>
          </p:txBody>
        </p:sp>
        <p:sp>
          <p:nvSpPr>
            <p:cNvPr id="16" name="Rectangle 12"/>
            <p:cNvSpPr>
              <a:spLocks noChangeArrowheads="1"/>
            </p:cNvSpPr>
            <p:nvPr/>
          </p:nvSpPr>
          <p:spPr bwMode="auto">
            <a:xfrm>
              <a:off x="2256" y="1627"/>
              <a:ext cx="703" cy="383"/>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7" name="Rectangle 13"/>
            <p:cNvSpPr>
              <a:spLocks noChangeArrowheads="1"/>
            </p:cNvSpPr>
            <p:nvPr/>
          </p:nvSpPr>
          <p:spPr bwMode="auto">
            <a:xfrm>
              <a:off x="2256" y="1627"/>
              <a:ext cx="703" cy="383"/>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8" name="Rectangle 14"/>
            <p:cNvSpPr>
              <a:spLocks noChangeArrowheads="1"/>
            </p:cNvSpPr>
            <p:nvPr/>
          </p:nvSpPr>
          <p:spPr bwMode="auto">
            <a:xfrm>
              <a:off x="2301" y="1746"/>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1</a:t>
              </a:r>
              <a:endParaRPr lang="en-US" altLang="en-US" dirty="0"/>
            </a:p>
          </p:txBody>
        </p:sp>
        <p:sp>
          <p:nvSpPr>
            <p:cNvPr id="19" name="Rectangle 15"/>
            <p:cNvSpPr>
              <a:spLocks noChangeArrowheads="1"/>
            </p:cNvSpPr>
            <p:nvPr/>
          </p:nvSpPr>
          <p:spPr bwMode="auto">
            <a:xfrm>
              <a:off x="2256" y="2181"/>
              <a:ext cx="703"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Rectangle 16"/>
            <p:cNvSpPr>
              <a:spLocks noChangeArrowheads="1"/>
            </p:cNvSpPr>
            <p:nvPr/>
          </p:nvSpPr>
          <p:spPr bwMode="auto">
            <a:xfrm>
              <a:off x="2256" y="2181"/>
              <a:ext cx="703" cy="386"/>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1" name="Rectangle 17"/>
            <p:cNvSpPr>
              <a:spLocks noChangeArrowheads="1"/>
            </p:cNvSpPr>
            <p:nvPr/>
          </p:nvSpPr>
          <p:spPr bwMode="auto">
            <a:xfrm>
              <a:off x="2301" y="2300"/>
              <a:ext cx="6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2</a:t>
              </a:r>
              <a:endParaRPr lang="en-US" altLang="en-US" dirty="0"/>
            </a:p>
          </p:txBody>
        </p:sp>
        <p:sp>
          <p:nvSpPr>
            <p:cNvPr id="22" name="Rectangle 18"/>
            <p:cNvSpPr>
              <a:spLocks noChangeArrowheads="1"/>
            </p:cNvSpPr>
            <p:nvPr/>
          </p:nvSpPr>
          <p:spPr bwMode="auto">
            <a:xfrm>
              <a:off x="2256" y="3031"/>
              <a:ext cx="703" cy="383"/>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3" name="Rectangle 19"/>
            <p:cNvSpPr>
              <a:spLocks noChangeArrowheads="1"/>
            </p:cNvSpPr>
            <p:nvPr/>
          </p:nvSpPr>
          <p:spPr bwMode="auto">
            <a:xfrm>
              <a:off x="2256" y="3031"/>
              <a:ext cx="703" cy="383"/>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4" name="Rectangle 20"/>
            <p:cNvSpPr>
              <a:spLocks noChangeArrowheads="1"/>
            </p:cNvSpPr>
            <p:nvPr/>
          </p:nvSpPr>
          <p:spPr bwMode="auto">
            <a:xfrm>
              <a:off x="2341" y="3083"/>
              <a:ext cx="5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Web Server </a:t>
              </a:r>
              <a:endParaRPr lang="en-US" altLang="en-US" dirty="0"/>
            </a:p>
          </p:txBody>
        </p:sp>
        <p:sp>
          <p:nvSpPr>
            <p:cNvPr id="25" name="Rectangle 21"/>
            <p:cNvSpPr>
              <a:spLocks noChangeArrowheads="1"/>
            </p:cNvSpPr>
            <p:nvPr/>
          </p:nvSpPr>
          <p:spPr bwMode="auto">
            <a:xfrm>
              <a:off x="2563" y="3218"/>
              <a:ext cx="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m</a:t>
              </a:r>
              <a:endParaRPr lang="en-US" altLang="en-US" dirty="0"/>
            </a:p>
          </p:txBody>
        </p:sp>
        <p:sp>
          <p:nvSpPr>
            <p:cNvPr id="26" name="Rectangle 22"/>
            <p:cNvSpPr>
              <a:spLocks noChangeArrowheads="1"/>
            </p:cNvSpPr>
            <p:nvPr/>
          </p:nvSpPr>
          <p:spPr bwMode="auto">
            <a:xfrm>
              <a:off x="2557" y="2714"/>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27" name="Rectangle 23"/>
            <p:cNvSpPr>
              <a:spLocks noChangeArrowheads="1"/>
            </p:cNvSpPr>
            <p:nvPr/>
          </p:nvSpPr>
          <p:spPr bwMode="auto">
            <a:xfrm>
              <a:off x="4729" y="1627"/>
              <a:ext cx="703" cy="383"/>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Rectangle 24"/>
            <p:cNvSpPr>
              <a:spLocks noChangeArrowheads="1"/>
            </p:cNvSpPr>
            <p:nvPr/>
          </p:nvSpPr>
          <p:spPr bwMode="auto">
            <a:xfrm>
              <a:off x="4729" y="1627"/>
              <a:ext cx="703" cy="383"/>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9" name="Rectangle 25"/>
            <p:cNvSpPr>
              <a:spLocks noChangeArrowheads="1"/>
            </p:cNvSpPr>
            <p:nvPr/>
          </p:nvSpPr>
          <p:spPr bwMode="auto">
            <a:xfrm>
              <a:off x="4909" y="1680"/>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Worker </a:t>
              </a:r>
              <a:endParaRPr lang="en-US" altLang="en-US" dirty="0"/>
            </a:p>
          </p:txBody>
        </p:sp>
        <p:sp>
          <p:nvSpPr>
            <p:cNvPr id="30" name="Rectangle 26"/>
            <p:cNvSpPr>
              <a:spLocks noChangeArrowheads="1"/>
            </p:cNvSpPr>
            <p:nvPr/>
          </p:nvSpPr>
          <p:spPr bwMode="auto">
            <a:xfrm>
              <a:off x="4779" y="1814"/>
              <a:ext cx="6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Application 1</a:t>
              </a:r>
              <a:endParaRPr lang="en-US" altLang="en-US" dirty="0"/>
            </a:p>
          </p:txBody>
        </p:sp>
        <p:sp>
          <p:nvSpPr>
            <p:cNvPr id="31" name="Rectangle 27"/>
            <p:cNvSpPr>
              <a:spLocks noChangeArrowheads="1"/>
            </p:cNvSpPr>
            <p:nvPr/>
          </p:nvSpPr>
          <p:spPr bwMode="auto">
            <a:xfrm>
              <a:off x="4729" y="2181"/>
              <a:ext cx="703" cy="386"/>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2" name="Rectangle 28"/>
            <p:cNvSpPr>
              <a:spLocks noChangeArrowheads="1"/>
            </p:cNvSpPr>
            <p:nvPr/>
          </p:nvSpPr>
          <p:spPr bwMode="auto">
            <a:xfrm>
              <a:off x="4729" y="2181"/>
              <a:ext cx="703" cy="386"/>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3" name="Rectangle 29"/>
            <p:cNvSpPr>
              <a:spLocks noChangeArrowheads="1"/>
            </p:cNvSpPr>
            <p:nvPr/>
          </p:nvSpPr>
          <p:spPr bwMode="auto">
            <a:xfrm>
              <a:off x="4909" y="2234"/>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Worker </a:t>
              </a:r>
              <a:endParaRPr lang="en-US" altLang="en-US" dirty="0"/>
            </a:p>
          </p:txBody>
        </p:sp>
        <p:sp>
          <p:nvSpPr>
            <p:cNvPr id="34" name="Rectangle 30"/>
            <p:cNvSpPr>
              <a:spLocks noChangeArrowheads="1"/>
            </p:cNvSpPr>
            <p:nvPr/>
          </p:nvSpPr>
          <p:spPr bwMode="auto">
            <a:xfrm>
              <a:off x="4779" y="2368"/>
              <a:ext cx="6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Application 2</a:t>
              </a:r>
              <a:endParaRPr lang="en-US" altLang="en-US" dirty="0"/>
            </a:p>
          </p:txBody>
        </p:sp>
        <p:sp>
          <p:nvSpPr>
            <p:cNvPr id="35" name="Rectangle 31"/>
            <p:cNvSpPr>
              <a:spLocks noChangeArrowheads="1"/>
            </p:cNvSpPr>
            <p:nvPr/>
          </p:nvSpPr>
          <p:spPr bwMode="auto">
            <a:xfrm>
              <a:off x="4729" y="3031"/>
              <a:ext cx="703" cy="383"/>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6" name="Rectangle 32"/>
            <p:cNvSpPr>
              <a:spLocks noChangeArrowheads="1"/>
            </p:cNvSpPr>
            <p:nvPr/>
          </p:nvSpPr>
          <p:spPr bwMode="auto">
            <a:xfrm>
              <a:off x="4729" y="3031"/>
              <a:ext cx="703" cy="383"/>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7" name="Rectangle 33"/>
            <p:cNvSpPr>
              <a:spLocks noChangeArrowheads="1"/>
            </p:cNvSpPr>
            <p:nvPr/>
          </p:nvSpPr>
          <p:spPr bwMode="auto">
            <a:xfrm>
              <a:off x="4909" y="3083"/>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Worker </a:t>
              </a:r>
              <a:endParaRPr lang="en-US" altLang="en-US" dirty="0"/>
            </a:p>
          </p:txBody>
        </p:sp>
        <p:sp>
          <p:nvSpPr>
            <p:cNvPr id="38" name="Rectangle 34"/>
            <p:cNvSpPr>
              <a:spLocks noChangeArrowheads="1"/>
            </p:cNvSpPr>
            <p:nvPr/>
          </p:nvSpPr>
          <p:spPr bwMode="auto">
            <a:xfrm>
              <a:off x="4779" y="3218"/>
              <a:ext cx="5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Application </a:t>
              </a:r>
              <a:endParaRPr lang="en-US" altLang="en-US" dirty="0"/>
            </a:p>
          </p:txBody>
        </p:sp>
        <p:sp>
          <p:nvSpPr>
            <p:cNvPr id="39" name="Rectangle 35"/>
            <p:cNvSpPr>
              <a:spLocks noChangeArrowheads="1"/>
            </p:cNvSpPr>
            <p:nvPr/>
          </p:nvSpPr>
          <p:spPr bwMode="auto">
            <a:xfrm>
              <a:off x="5321" y="3218"/>
              <a:ext cx="5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dirty="0">
                  <a:solidFill>
                    <a:srgbClr val="000000"/>
                  </a:solidFill>
                  <a:latin typeface="Calibri" panose="020F0502020204030204" pitchFamily="34" charset="0"/>
                </a:rPr>
                <a:t>n</a:t>
              </a:r>
              <a:endParaRPr lang="en-US" altLang="en-US" dirty="0"/>
            </a:p>
          </p:txBody>
        </p:sp>
        <p:sp>
          <p:nvSpPr>
            <p:cNvPr id="40" name="Rectangle 36"/>
            <p:cNvSpPr>
              <a:spLocks noChangeArrowheads="1"/>
            </p:cNvSpPr>
            <p:nvPr/>
          </p:nvSpPr>
          <p:spPr bwMode="auto">
            <a:xfrm>
              <a:off x="5030" y="2714"/>
              <a:ext cx="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latin typeface="Calibri" panose="020F0502020204030204" pitchFamily="34" charset="0"/>
                </a:rPr>
                <a:t>...</a:t>
              </a:r>
              <a:endParaRPr lang="en-US" altLang="en-US" dirty="0"/>
            </a:p>
          </p:txBody>
        </p:sp>
        <p:sp>
          <p:nvSpPr>
            <p:cNvPr id="41" name="Line 37"/>
            <p:cNvSpPr>
              <a:spLocks noChangeShapeType="1"/>
            </p:cNvSpPr>
            <p:nvPr/>
          </p:nvSpPr>
          <p:spPr bwMode="auto">
            <a:xfrm>
              <a:off x="2959" y="1820"/>
              <a:ext cx="494" cy="406"/>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2" name="Freeform 38"/>
            <p:cNvSpPr>
              <a:spLocks/>
            </p:cNvSpPr>
            <p:nvPr/>
          </p:nvSpPr>
          <p:spPr bwMode="auto">
            <a:xfrm>
              <a:off x="3429" y="2200"/>
              <a:ext cx="64" cy="58"/>
            </a:xfrm>
            <a:custGeom>
              <a:avLst/>
              <a:gdLst>
                <a:gd name="T0" fmla="*/ 37 w 64"/>
                <a:gd name="T1" fmla="*/ 0 h 58"/>
                <a:gd name="T2" fmla="*/ 64 w 64"/>
                <a:gd name="T3" fmla="*/ 58 h 58"/>
                <a:gd name="T4" fmla="*/ 0 w 64"/>
                <a:gd name="T5" fmla="*/ 45 h 58"/>
                <a:gd name="T6" fmla="*/ 37 w 64"/>
                <a:gd name="T7" fmla="*/ 0 h 58"/>
              </a:gdLst>
              <a:ahLst/>
              <a:cxnLst>
                <a:cxn ang="0">
                  <a:pos x="T0" y="T1"/>
                </a:cxn>
                <a:cxn ang="0">
                  <a:pos x="T2" y="T3"/>
                </a:cxn>
                <a:cxn ang="0">
                  <a:pos x="T4" y="T5"/>
                </a:cxn>
                <a:cxn ang="0">
                  <a:pos x="T6" y="T7"/>
                </a:cxn>
              </a:cxnLst>
              <a:rect l="0" t="0" r="r" b="b"/>
              <a:pathLst>
                <a:path w="64" h="58">
                  <a:moveTo>
                    <a:pt x="37" y="0"/>
                  </a:moveTo>
                  <a:lnTo>
                    <a:pt x="64" y="58"/>
                  </a:lnTo>
                  <a:lnTo>
                    <a:pt x="0" y="45"/>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Line 39"/>
            <p:cNvSpPr>
              <a:spLocks noChangeShapeType="1"/>
            </p:cNvSpPr>
            <p:nvPr/>
          </p:nvSpPr>
          <p:spPr bwMode="auto">
            <a:xfrm flipV="1">
              <a:off x="2959" y="2369"/>
              <a:ext cx="483" cy="5"/>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4" name="Freeform 40"/>
            <p:cNvSpPr>
              <a:spLocks/>
            </p:cNvSpPr>
            <p:nvPr/>
          </p:nvSpPr>
          <p:spPr bwMode="auto">
            <a:xfrm>
              <a:off x="3434" y="2340"/>
              <a:ext cx="59" cy="58"/>
            </a:xfrm>
            <a:custGeom>
              <a:avLst/>
              <a:gdLst>
                <a:gd name="T0" fmla="*/ 0 w 59"/>
                <a:gd name="T1" fmla="*/ 0 h 58"/>
                <a:gd name="T2" fmla="*/ 59 w 59"/>
                <a:gd name="T3" fmla="*/ 29 h 58"/>
                <a:gd name="T4" fmla="*/ 0 w 59"/>
                <a:gd name="T5" fmla="*/ 58 h 58"/>
                <a:gd name="T6" fmla="*/ 0 w 59"/>
                <a:gd name="T7" fmla="*/ 0 h 58"/>
              </a:gdLst>
              <a:ahLst/>
              <a:cxnLst>
                <a:cxn ang="0">
                  <a:pos x="T0" y="T1"/>
                </a:cxn>
                <a:cxn ang="0">
                  <a:pos x="T2" y="T3"/>
                </a:cxn>
                <a:cxn ang="0">
                  <a:pos x="T4" y="T5"/>
                </a:cxn>
                <a:cxn ang="0">
                  <a:pos x="T6" y="T7"/>
                </a:cxn>
              </a:cxnLst>
              <a:rect l="0" t="0" r="r" b="b"/>
              <a:pathLst>
                <a:path w="59" h="58">
                  <a:moveTo>
                    <a:pt x="0" y="0"/>
                  </a:moveTo>
                  <a:lnTo>
                    <a:pt x="59" y="29"/>
                  </a:lnTo>
                  <a:lnTo>
                    <a:pt x="0" y="5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5" name="Line 41"/>
            <p:cNvSpPr>
              <a:spLocks noChangeShapeType="1"/>
            </p:cNvSpPr>
            <p:nvPr/>
          </p:nvSpPr>
          <p:spPr bwMode="auto">
            <a:xfrm flipV="1">
              <a:off x="2959" y="2509"/>
              <a:ext cx="505" cy="712"/>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42"/>
            <p:cNvSpPr>
              <a:spLocks/>
            </p:cNvSpPr>
            <p:nvPr/>
          </p:nvSpPr>
          <p:spPr bwMode="auto">
            <a:xfrm>
              <a:off x="3437" y="2469"/>
              <a:ext cx="56" cy="63"/>
            </a:xfrm>
            <a:custGeom>
              <a:avLst/>
              <a:gdLst>
                <a:gd name="T0" fmla="*/ 0 w 56"/>
                <a:gd name="T1" fmla="*/ 29 h 63"/>
                <a:gd name="T2" fmla="*/ 56 w 56"/>
                <a:gd name="T3" fmla="*/ 0 h 63"/>
                <a:gd name="T4" fmla="*/ 45 w 56"/>
                <a:gd name="T5" fmla="*/ 63 h 63"/>
                <a:gd name="T6" fmla="*/ 0 w 56"/>
                <a:gd name="T7" fmla="*/ 29 h 63"/>
              </a:gdLst>
              <a:ahLst/>
              <a:cxnLst>
                <a:cxn ang="0">
                  <a:pos x="T0" y="T1"/>
                </a:cxn>
                <a:cxn ang="0">
                  <a:pos x="T2" y="T3"/>
                </a:cxn>
                <a:cxn ang="0">
                  <a:pos x="T4" y="T5"/>
                </a:cxn>
                <a:cxn ang="0">
                  <a:pos x="T6" y="T7"/>
                </a:cxn>
              </a:cxnLst>
              <a:rect l="0" t="0" r="r" b="b"/>
              <a:pathLst>
                <a:path w="56" h="63">
                  <a:moveTo>
                    <a:pt x="0" y="29"/>
                  </a:moveTo>
                  <a:lnTo>
                    <a:pt x="56" y="0"/>
                  </a:lnTo>
                  <a:lnTo>
                    <a:pt x="45" y="63"/>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43"/>
            <p:cNvSpPr>
              <a:spLocks noEditPoints="1"/>
            </p:cNvSpPr>
            <p:nvPr/>
          </p:nvSpPr>
          <p:spPr bwMode="auto">
            <a:xfrm>
              <a:off x="4190" y="1854"/>
              <a:ext cx="497" cy="407"/>
            </a:xfrm>
            <a:custGeom>
              <a:avLst/>
              <a:gdLst>
                <a:gd name="T0" fmla="*/ 45 w 497"/>
                <a:gd name="T1" fmla="*/ 367 h 407"/>
                <a:gd name="T2" fmla="*/ 50 w 497"/>
                <a:gd name="T3" fmla="*/ 372 h 407"/>
                <a:gd name="T4" fmla="*/ 3 w 497"/>
                <a:gd name="T5" fmla="*/ 407 h 407"/>
                <a:gd name="T6" fmla="*/ 3 w 497"/>
                <a:gd name="T7" fmla="*/ 401 h 407"/>
                <a:gd name="T8" fmla="*/ 77 w 497"/>
                <a:gd name="T9" fmla="*/ 341 h 407"/>
                <a:gd name="T10" fmla="*/ 122 w 497"/>
                <a:gd name="T11" fmla="*/ 304 h 407"/>
                <a:gd name="T12" fmla="*/ 127 w 497"/>
                <a:gd name="T13" fmla="*/ 309 h 407"/>
                <a:gd name="T14" fmla="*/ 82 w 497"/>
                <a:gd name="T15" fmla="*/ 346 h 407"/>
                <a:gd name="T16" fmla="*/ 77 w 497"/>
                <a:gd name="T17" fmla="*/ 346 h 407"/>
                <a:gd name="T18" fmla="*/ 77 w 497"/>
                <a:gd name="T19" fmla="*/ 341 h 407"/>
                <a:gd name="T20" fmla="*/ 193 w 497"/>
                <a:gd name="T21" fmla="*/ 243 h 407"/>
                <a:gd name="T22" fmla="*/ 201 w 497"/>
                <a:gd name="T23" fmla="*/ 248 h 407"/>
                <a:gd name="T24" fmla="*/ 156 w 497"/>
                <a:gd name="T25" fmla="*/ 285 h 407"/>
                <a:gd name="T26" fmla="*/ 151 w 497"/>
                <a:gd name="T27" fmla="*/ 280 h 407"/>
                <a:gd name="T28" fmla="*/ 225 w 497"/>
                <a:gd name="T29" fmla="*/ 219 h 407"/>
                <a:gd name="T30" fmla="*/ 270 w 497"/>
                <a:gd name="T31" fmla="*/ 182 h 407"/>
                <a:gd name="T32" fmla="*/ 272 w 497"/>
                <a:gd name="T33" fmla="*/ 188 h 407"/>
                <a:gd name="T34" fmla="*/ 227 w 497"/>
                <a:gd name="T35" fmla="*/ 224 h 407"/>
                <a:gd name="T36" fmla="*/ 222 w 497"/>
                <a:gd name="T37" fmla="*/ 222 h 407"/>
                <a:gd name="T38" fmla="*/ 225 w 497"/>
                <a:gd name="T39" fmla="*/ 219 h 407"/>
                <a:gd name="T40" fmla="*/ 341 w 497"/>
                <a:gd name="T41" fmla="*/ 122 h 407"/>
                <a:gd name="T42" fmla="*/ 346 w 497"/>
                <a:gd name="T43" fmla="*/ 127 h 407"/>
                <a:gd name="T44" fmla="*/ 299 w 497"/>
                <a:gd name="T45" fmla="*/ 164 h 407"/>
                <a:gd name="T46" fmla="*/ 299 w 497"/>
                <a:gd name="T47" fmla="*/ 156 h 407"/>
                <a:gd name="T48" fmla="*/ 373 w 497"/>
                <a:gd name="T49" fmla="*/ 95 h 407"/>
                <a:gd name="T50" fmla="*/ 417 w 497"/>
                <a:gd name="T51" fmla="*/ 58 h 407"/>
                <a:gd name="T52" fmla="*/ 423 w 497"/>
                <a:gd name="T53" fmla="*/ 63 h 407"/>
                <a:gd name="T54" fmla="*/ 378 w 497"/>
                <a:gd name="T55" fmla="*/ 103 h 407"/>
                <a:gd name="T56" fmla="*/ 373 w 497"/>
                <a:gd name="T57" fmla="*/ 100 h 407"/>
                <a:gd name="T58" fmla="*/ 373 w 497"/>
                <a:gd name="T59" fmla="*/ 95 h 407"/>
                <a:gd name="T60" fmla="*/ 489 w 497"/>
                <a:gd name="T61" fmla="*/ 0 h 407"/>
                <a:gd name="T62" fmla="*/ 497 w 497"/>
                <a:gd name="T63" fmla="*/ 3 h 407"/>
                <a:gd name="T64" fmla="*/ 452 w 497"/>
                <a:gd name="T65" fmla="*/ 42 h 407"/>
                <a:gd name="T66" fmla="*/ 447 w 497"/>
                <a:gd name="T67" fmla="*/ 34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07">
                  <a:moveTo>
                    <a:pt x="3" y="401"/>
                  </a:moveTo>
                  <a:lnTo>
                    <a:pt x="45" y="367"/>
                  </a:lnTo>
                  <a:lnTo>
                    <a:pt x="50" y="367"/>
                  </a:lnTo>
                  <a:lnTo>
                    <a:pt x="50" y="372"/>
                  </a:lnTo>
                  <a:lnTo>
                    <a:pt x="8" y="407"/>
                  </a:lnTo>
                  <a:lnTo>
                    <a:pt x="3" y="407"/>
                  </a:lnTo>
                  <a:lnTo>
                    <a:pt x="0" y="404"/>
                  </a:lnTo>
                  <a:lnTo>
                    <a:pt x="3" y="401"/>
                  </a:lnTo>
                  <a:lnTo>
                    <a:pt x="3" y="401"/>
                  </a:lnTo>
                  <a:close/>
                  <a:moveTo>
                    <a:pt x="77" y="341"/>
                  </a:moveTo>
                  <a:lnTo>
                    <a:pt x="119" y="304"/>
                  </a:lnTo>
                  <a:lnTo>
                    <a:pt x="122" y="304"/>
                  </a:lnTo>
                  <a:lnTo>
                    <a:pt x="124" y="306"/>
                  </a:lnTo>
                  <a:lnTo>
                    <a:pt x="127" y="309"/>
                  </a:lnTo>
                  <a:lnTo>
                    <a:pt x="124" y="312"/>
                  </a:lnTo>
                  <a:lnTo>
                    <a:pt x="82" y="346"/>
                  </a:lnTo>
                  <a:lnTo>
                    <a:pt x="79" y="348"/>
                  </a:lnTo>
                  <a:lnTo>
                    <a:pt x="77" y="346"/>
                  </a:lnTo>
                  <a:lnTo>
                    <a:pt x="77" y="341"/>
                  </a:lnTo>
                  <a:lnTo>
                    <a:pt x="77" y="341"/>
                  </a:lnTo>
                  <a:close/>
                  <a:moveTo>
                    <a:pt x="151" y="280"/>
                  </a:moveTo>
                  <a:lnTo>
                    <a:pt x="193" y="243"/>
                  </a:lnTo>
                  <a:lnTo>
                    <a:pt x="198" y="246"/>
                  </a:lnTo>
                  <a:lnTo>
                    <a:pt x="201" y="248"/>
                  </a:lnTo>
                  <a:lnTo>
                    <a:pt x="198" y="251"/>
                  </a:lnTo>
                  <a:lnTo>
                    <a:pt x="156" y="285"/>
                  </a:lnTo>
                  <a:lnTo>
                    <a:pt x="151" y="285"/>
                  </a:lnTo>
                  <a:lnTo>
                    <a:pt x="151" y="280"/>
                  </a:lnTo>
                  <a:lnTo>
                    <a:pt x="151" y="280"/>
                  </a:lnTo>
                  <a:close/>
                  <a:moveTo>
                    <a:pt x="225" y="219"/>
                  </a:moveTo>
                  <a:lnTo>
                    <a:pt x="267" y="182"/>
                  </a:lnTo>
                  <a:lnTo>
                    <a:pt x="270" y="182"/>
                  </a:lnTo>
                  <a:lnTo>
                    <a:pt x="272" y="182"/>
                  </a:lnTo>
                  <a:lnTo>
                    <a:pt x="272" y="188"/>
                  </a:lnTo>
                  <a:lnTo>
                    <a:pt x="230" y="224"/>
                  </a:lnTo>
                  <a:lnTo>
                    <a:pt x="227" y="224"/>
                  </a:lnTo>
                  <a:lnTo>
                    <a:pt x="225" y="224"/>
                  </a:lnTo>
                  <a:lnTo>
                    <a:pt x="222" y="222"/>
                  </a:lnTo>
                  <a:lnTo>
                    <a:pt x="225" y="219"/>
                  </a:lnTo>
                  <a:lnTo>
                    <a:pt x="225" y="219"/>
                  </a:lnTo>
                  <a:close/>
                  <a:moveTo>
                    <a:pt x="299" y="156"/>
                  </a:moveTo>
                  <a:lnTo>
                    <a:pt x="341" y="122"/>
                  </a:lnTo>
                  <a:lnTo>
                    <a:pt x="346" y="122"/>
                  </a:lnTo>
                  <a:lnTo>
                    <a:pt x="346" y="127"/>
                  </a:lnTo>
                  <a:lnTo>
                    <a:pt x="304" y="164"/>
                  </a:lnTo>
                  <a:lnTo>
                    <a:pt x="299" y="164"/>
                  </a:lnTo>
                  <a:lnTo>
                    <a:pt x="296" y="161"/>
                  </a:lnTo>
                  <a:lnTo>
                    <a:pt x="299" y="156"/>
                  </a:lnTo>
                  <a:lnTo>
                    <a:pt x="299" y="156"/>
                  </a:lnTo>
                  <a:close/>
                  <a:moveTo>
                    <a:pt x="373" y="95"/>
                  </a:moveTo>
                  <a:lnTo>
                    <a:pt x="415" y="61"/>
                  </a:lnTo>
                  <a:lnTo>
                    <a:pt x="417" y="58"/>
                  </a:lnTo>
                  <a:lnTo>
                    <a:pt x="420" y="61"/>
                  </a:lnTo>
                  <a:lnTo>
                    <a:pt x="423" y="63"/>
                  </a:lnTo>
                  <a:lnTo>
                    <a:pt x="420" y="66"/>
                  </a:lnTo>
                  <a:lnTo>
                    <a:pt x="378" y="103"/>
                  </a:lnTo>
                  <a:lnTo>
                    <a:pt x="375" y="103"/>
                  </a:lnTo>
                  <a:lnTo>
                    <a:pt x="373" y="100"/>
                  </a:lnTo>
                  <a:lnTo>
                    <a:pt x="373" y="95"/>
                  </a:lnTo>
                  <a:lnTo>
                    <a:pt x="373" y="95"/>
                  </a:lnTo>
                  <a:close/>
                  <a:moveTo>
                    <a:pt x="447" y="34"/>
                  </a:moveTo>
                  <a:lnTo>
                    <a:pt x="489" y="0"/>
                  </a:lnTo>
                  <a:lnTo>
                    <a:pt x="494" y="0"/>
                  </a:lnTo>
                  <a:lnTo>
                    <a:pt x="497" y="3"/>
                  </a:lnTo>
                  <a:lnTo>
                    <a:pt x="494" y="5"/>
                  </a:lnTo>
                  <a:lnTo>
                    <a:pt x="452" y="42"/>
                  </a:lnTo>
                  <a:lnTo>
                    <a:pt x="447" y="40"/>
                  </a:lnTo>
                  <a:lnTo>
                    <a:pt x="447" y="34"/>
                  </a:lnTo>
                  <a:lnTo>
                    <a:pt x="447" y="34"/>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8" name="Freeform 44"/>
            <p:cNvSpPr>
              <a:spLocks/>
            </p:cNvSpPr>
            <p:nvPr/>
          </p:nvSpPr>
          <p:spPr bwMode="auto">
            <a:xfrm>
              <a:off x="4666" y="1820"/>
              <a:ext cx="63" cy="55"/>
            </a:xfrm>
            <a:custGeom>
              <a:avLst/>
              <a:gdLst>
                <a:gd name="T0" fmla="*/ 0 w 63"/>
                <a:gd name="T1" fmla="*/ 13 h 55"/>
                <a:gd name="T2" fmla="*/ 63 w 63"/>
                <a:gd name="T3" fmla="*/ 0 h 55"/>
                <a:gd name="T4" fmla="*/ 37 w 63"/>
                <a:gd name="T5" fmla="*/ 55 h 55"/>
                <a:gd name="T6" fmla="*/ 0 w 63"/>
                <a:gd name="T7" fmla="*/ 13 h 55"/>
              </a:gdLst>
              <a:ahLst/>
              <a:cxnLst>
                <a:cxn ang="0">
                  <a:pos x="T0" y="T1"/>
                </a:cxn>
                <a:cxn ang="0">
                  <a:pos x="T2" y="T3"/>
                </a:cxn>
                <a:cxn ang="0">
                  <a:pos x="T4" y="T5"/>
                </a:cxn>
                <a:cxn ang="0">
                  <a:pos x="T6" y="T7"/>
                </a:cxn>
              </a:cxnLst>
              <a:rect l="0" t="0" r="r" b="b"/>
              <a:pathLst>
                <a:path w="63" h="55">
                  <a:moveTo>
                    <a:pt x="0" y="13"/>
                  </a:moveTo>
                  <a:lnTo>
                    <a:pt x="63" y="0"/>
                  </a:lnTo>
                  <a:lnTo>
                    <a:pt x="37" y="55"/>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9" name="Freeform 45"/>
            <p:cNvSpPr>
              <a:spLocks noEditPoints="1"/>
            </p:cNvSpPr>
            <p:nvPr/>
          </p:nvSpPr>
          <p:spPr bwMode="auto">
            <a:xfrm>
              <a:off x="4190" y="2363"/>
              <a:ext cx="491" cy="14"/>
            </a:xfrm>
            <a:custGeom>
              <a:avLst/>
              <a:gdLst>
                <a:gd name="T0" fmla="*/ 61 w 491"/>
                <a:gd name="T1" fmla="*/ 3 h 14"/>
                <a:gd name="T2" fmla="*/ 63 w 491"/>
                <a:gd name="T3" fmla="*/ 6 h 14"/>
                <a:gd name="T4" fmla="*/ 61 w 491"/>
                <a:gd name="T5" fmla="*/ 11 h 14"/>
                <a:gd name="T6" fmla="*/ 3 w 491"/>
                <a:gd name="T7" fmla="*/ 8 h 14"/>
                <a:gd name="T8" fmla="*/ 3 w 491"/>
                <a:gd name="T9" fmla="*/ 3 h 14"/>
                <a:gd name="T10" fmla="*/ 5 w 491"/>
                <a:gd name="T11" fmla="*/ 0 h 14"/>
                <a:gd name="T12" fmla="*/ 156 w 491"/>
                <a:gd name="T13" fmla="*/ 3 h 14"/>
                <a:gd name="T14" fmla="*/ 161 w 491"/>
                <a:gd name="T15" fmla="*/ 6 h 14"/>
                <a:gd name="T16" fmla="*/ 156 w 491"/>
                <a:gd name="T17" fmla="*/ 11 h 14"/>
                <a:gd name="T18" fmla="*/ 98 w 491"/>
                <a:gd name="T19" fmla="*/ 8 h 14"/>
                <a:gd name="T20" fmla="*/ 98 w 491"/>
                <a:gd name="T21" fmla="*/ 3 h 14"/>
                <a:gd name="T22" fmla="*/ 100 w 491"/>
                <a:gd name="T23" fmla="*/ 3 h 14"/>
                <a:gd name="T24" fmla="*/ 254 w 491"/>
                <a:gd name="T25" fmla="*/ 3 h 14"/>
                <a:gd name="T26" fmla="*/ 256 w 491"/>
                <a:gd name="T27" fmla="*/ 8 h 14"/>
                <a:gd name="T28" fmla="*/ 254 w 491"/>
                <a:gd name="T29" fmla="*/ 11 h 14"/>
                <a:gd name="T30" fmla="*/ 193 w 491"/>
                <a:gd name="T31" fmla="*/ 11 h 14"/>
                <a:gd name="T32" fmla="*/ 196 w 491"/>
                <a:gd name="T33" fmla="*/ 3 h 14"/>
                <a:gd name="T34" fmla="*/ 293 w 491"/>
                <a:gd name="T35" fmla="*/ 3 h 14"/>
                <a:gd name="T36" fmla="*/ 351 w 491"/>
                <a:gd name="T37" fmla="*/ 6 h 14"/>
                <a:gd name="T38" fmla="*/ 351 w 491"/>
                <a:gd name="T39" fmla="*/ 11 h 14"/>
                <a:gd name="T40" fmla="*/ 293 w 491"/>
                <a:gd name="T41" fmla="*/ 11 h 14"/>
                <a:gd name="T42" fmla="*/ 288 w 491"/>
                <a:gd name="T43" fmla="*/ 8 h 14"/>
                <a:gd name="T44" fmla="*/ 293 w 491"/>
                <a:gd name="T45" fmla="*/ 3 h 14"/>
                <a:gd name="T46" fmla="*/ 388 w 491"/>
                <a:gd name="T47" fmla="*/ 6 h 14"/>
                <a:gd name="T48" fmla="*/ 447 w 491"/>
                <a:gd name="T49" fmla="*/ 6 h 14"/>
                <a:gd name="T50" fmla="*/ 447 w 491"/>
                <a:gd name="T51" fmla="*/ 11 h 14"/>
                <a:gd name="T52" fmla="*/ 388 w 491"/>
                <a:gd name="T53" fmla="*/ 14 h 14"/>
                <a:gd name="T54" fmla="*/ 386 w 491"/>
                <a:gd name="T55" fmla="*/ 8 h 14"/>
                <a:gd name="T56" fmla="*/ 388 w 491"/>
                <a:gd name="T57" fmla="*/ 6 h 14"/>
                <a:gd name="T58" fmla="*/ 484 w 491"/>
                <a:gd name="T59" fmla="*/ 6 h 14"/>
                <a:gd name="T60" fmla="*/ 491 w 491"/>
                <a:gd name="T61" fmla="*/ 6 h 14"/>
                <a:gd name="T62" fmla="*/ 491 w 491"/>
                <a:gd name="T63" fmla="*/ 14 h 14"/>
                <a:gd name="T64" fmla="*/ 484 w 491"/>
                <a:gd name="T65" fmla="*/ 14 h 14"/>
                <a:gd name="T66" fmla="*/ 481 w 491"/>
                <a:gd name="T67" fmla="*/ 11 h 14"/>
                <a:gd name="T68" fmla="*/ 484 w 491"/>
                <a:gd name="T69"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1" h="14">
                  <a:moveTo>
                    <a:pt x="5" y="0"/>
                  </a:moveTo>
                  <a:lnTo>
                    <a:pt x="61" y="3"/>
                  </a:lnTo>
                  <a:lnTo>
                    <a:pt x="63" y="3"/>
                  </a:lnTo>
                  <a:lnTo>
                    <a:pt x="63" y="6"/>
                  </a:lnTo>
                  <a:lnTo>
                    <a:pt x="63" y="8"/>
                  </a:lnTo>
                  <a:lnTo>
                    <a:pt x="61" y="11"/>
                  </a:lnTo>
                  <a:lnTo>
                    <a:pt x="5" y="8"/>
                  </a:lnTo>
                  <a:lnTo>
                    <a:pt x="3" y="8"/>
                  </a:lnTo>
                  <a:lnTo>
                    <a:pt x="0" y="6"/>
                  </a:lnTo>
                  <a:lnTo>
                    <a:pt x="3" y="3"/>
                  </a:lnTo>
                  <a:lnTo>
                    <a:pt x="5" y="0"/>
                  </a:lnTo>
                  <a:lnTo>
                    <a:pt x="5" y="0"/>
                  </a:lnTo>
                  <a:close/>
                  <a:moveTo>
                    <a:pt x="100" y="3"/>
                  </a:moveTo>
                  <a:lnTo>
                    <a:pt x="156" y="3"/>
                  </a:lnTo>
                  <a:lnTo>
                    <a:pt x="159" y="3"/>
                  </a:lnTo>
                  <a:lnTo>
                    <a:pt x="161" y="6"/>
                  </a:lnTo>
                  <a:lnTo>
                    <a:pt x="159" y="8"/>
                  </a:lnTo>
                  <a:lnTo>
                    <a:pt x="156" y="11"/>
                  </a:lnTo>
                  <a:lnTo>
                    <a:pt x="100" y="11"/>
                  </a:lnTo>
                  <a:lnTo>
                    <a:pt x="98" y="8"/>
                  </a:lnTo>
                  <a:lnTo>
                    <a:pt x="98" y="6"/>
                  </a:lnTo>
                  <a:lnTo>
                    <a:pt x="98" y="3"/>
                  </a:lnTo>
                  <a:lnTo>
                    <a:pt x="100" y="3"/>
                  </a:lnTo>
                  <a:lnTo>
                    <a:pt x="100" y="3"/>
                  </a:lnTo>
                  <a:close/>
                  <a:moveTo>
                    <a:pt x="196" y="3"/>
                  </a:moveTo>
                  <a:lnTo>
                    <a:pt x="254" y="3"/>
                  </a:lnTo>
                  <a:lnTo>
                    <a:pt x="256" y="6"/>
                  </a:lnTo>
                  <a:lnTo>
                    <a:pt x="256" y="8"/>
                  </a:lnTo>
                  <a:lnTo>
                    <a:pt x="256" y="11"/>
                  </a:lnTo>
                  <a:lnTo>
                    <a:pt x="254" y="11"/>
                  </a:lnTo>
                  <a:lnTo>
                    <a:pt x="196" y="11"/>
                  </a:lnTo>
                  <a:lnTo>
                    <a:pt x="193" y="11"/>
                  </a:lnTo>
                  <a:lnTo>
                    <a:pt x="193" y="8"/>
                  </a:lnTo>
                  <a:lnTo>
                    <a:pt x="196" y="3"/>
                  </a:lnTo>
                  <a:lnTo>
                    <a:pt x="196" y="3"/>
                  </a:lnTo>
                  <a:close/>
                  <a:moveTo>
                    <a:pt x="293" y="3"/>
                  </a:moveTo>
                  <a:lnTo>
                    <a:pt x="349" y="6"/>
                  </a:lnTo>
                  <a:lnTo>
                    <a:pt x="351" y="6"/>
                  </a:lnTo>
                  <a:lnTo>
                    <a:pt x="354" y="8"/>
                  </a:lnTo>
                  <a:lnTo>
                    <a:pt x="351" y="11"/>
                  </a:lnTo>
                  <a:lnTo>
                    <a:pt x="349" y="14"/>
                  </a:lnTo>
                  <a:lnTo>
                    <a:pt x="293" y="11"/>
                  </a:lnTo>
                  <a:lnTo>
                    <a:pt x="291" y="11"/>
                  </a:lnTo>
                  <a:lnTo>
                    <a:pt x="288" y="8"/>
                  </a:lnTo>
                  <a:lnTo>
                    <a:pt x="291" y="6"/>
                  </a:lnTo>
                  <a:lnTo>
                    <a:pt x="293" y="3"/>
                  </a:lnTo>
                  <a:lnTo>
                    <a:pt x="293" y="3"/>
                  </a:lnTo>
                  <a:close/>
                  <a:moveTo>
                    <a:pt x="388" y="6"/>
                  </a:moveTo>
                  <a:lnTo>
                    <a:pt x="444" y="6"/>
                  </a:lnTo>
                  <a:lnTo>
                    <a:pt x="447" y="6"/>
                  </a:lnTo>
                  <a:lnTo>
                    <a:pt x="449" y="8"/>
                  </a:lnTo>
                  <a:lnTo>
                    <a:pt x="447" y="11"/>
                  </a:lnTo>
                  <a:lnTo>
                    <a:pt x="444" y="14"/>
                  </a:lnTo>
                  <a:lnTo>
                    <a:pt x="388" y="14"/>
                  </a:lnTo>
                  <a:lnTo>
                    <a:pt x="386" y="11"/>
                  </a:lnTo>
                  <a:lnTo>
                    <a:pt x="386" y="8"/>
                  </a:lnTo>
                  <a:lnTo>
                    <a:pt x="386" y="6"/>
                  </a:lnTo>
                  <a:lnTo>
                    <a:pt x="388" y="6"/>
                  </a:lnTo>
                  <a:lnTo>
                    <a:pt x="388" y="6"/>
                  </a:lnTo>
                  <a:close/>
                  <a:moveTo>
                    <a:pt x="484" y="6"/>
                  </a:moveTo>
                  <a:lnTo>
                    <a:pt x="489" y="6"/>
                  </a:lnTo>
                  <a:lnTo>
                    <a:pt x="491" y="6"/>
                  </a:lnTo>
                  <a:lnTo>
                    <a:pt x="491" y="11"/>
                  </a:lnTo>
                  <a:lnTo>
                    <a:pt x="491" y="14"/>
                  </a:lnTo>
                  <a:lnTo>
                    <a:pt x="489" y="14"/>
                  </a:lnTo>
                  <a:lnTo>
                    <a:pt x="484" y="14"/>
                  </a:lnTo>
                  <a:lnTo>
                    <a:pt x="481" y="14"/>
                  </a:lnTo>
                  <a:lnTo>
                    <a:pt x="481" y="11"/>
                  </a:lnTo>
                  <a:lnTo>
                    <a:pt x="481" y="6"/>
                  </a:lnTo>
                  <a:lnTo>
                    <a:pt x="484" y="6"/>
                  </a:lnTo>
                  <a:lnTo>
                    <a:pt x="484" y="6"/>
                  </a:lnTo>
                  <a:close/>
                </a:path>
              </a:pathLst>
            </a:custGeom>
            <a:solidFill>
              <a:srgbClr val="000000"/>
            </a:solidFill>
            <a:ln w="476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0" name="Freeform 46"/>
            <p:cNvSpPr>
              <a:spLocks/>
            </p:cNvSpPr>
            <p:nvPr/>
          </p:nvSpPr>
          <p:spPr bwMode="auto">
            <a:xfrm>
              <a:off x="4671" y="2345"/>
              <a:ext cx="58" cy="55"/>
            </a:xfrm>
            <a:custGeom>
              <a:avLst/>
              <a:gdLst>
                <a:gd name="T0" fmla="*/ 0 w 58"/>
                <a:gd name="T1" fmla="*/ 0 h 55"/>
                <a:gd name="T2" fmla="*/ 58 w 58"/>
                <a:gd name="T3" fmla="*/ 29 h 55"/>
                <a:gd name="T4" fmla="*/ 0 w 58"/>
                <a:gd name="T5" fmla="*/ 55 h 55"/>
                <a:gd name="T6" fmla="*/ 0 w 58"/>
                <a:gd name="T7" fmla="*/ 0 h 55"/>
              </a:gdLst>
              <a:ahLst/>
              <a:cxnLst>
                <a:cxn ang="0">
                  <a:pos x="T0" y="T1"/>
                </a:cxn>
                <a:cxn ang="0">
                  <a:pos x="T2" y="T3"/>
                </a:cxn>
                <a:cxn ang="0">
                  <a:pos x="T4" y="T5"/>
                </a:cxn>
                <a:cxn ang="0">
                  <a:pos x="T6" y="T7"/>
                </a:cxn>
              </a:cxnLst>
              <a:rect l="0" t="0" r="r" b="b"/>
              <a:pathLst>
                <a:path w="58" h="55">
                  <a:moveTo>
                    <a:pt x="0" y="0"/>
                  </a:moveTo>
                  <a:lnTo>
                    <a:pt x="58" y="29"/>
                  </a:lnTo>
                  <a:lnTo>
                    <a:pt x="0" y="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1" name="Line 47"/>
            <p:cNvSpPr>
              <a:spLocks noChangeShapeType="1"/>
            </p:cNvSpPr>
            <p:nvPr/>
          </p:nvSpPr>
          <p:spPr bwMode="auto">
            <a:xfrm>
              <a:off x="4195" y="2485"/>
              <a:ext cx="505" cy="697"/>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2" name="Freeform 48"/>
            <p:cNvSpPr>
              <a:spLocks/>
            </p:cNvSpPr>
            <p:nvPr/>
          </p:nvSpPr>
          <p:spPr bwMode="auto">
            <a:xfrm>
              <a:off x="4671" y="3160"/>
              <a:ext cx="58" cy="61"/>
            </a:xfrm>
            <a:custGeom>
              <a:avLst/>
              <a:gdLst>
                <a:gd name="T0" fmla="*/ 47 w 58"/>
                <a:gd name="T1" fmla="*/ 0 h 61"/>
                <a:gd name="T2" fmla="*/ 58 w 58"/>
                <a:gd name="T3" fmla="*/ 61 h 61"/>
                <a:gd name="T4" fmla="*/ 0 w 58"/>
                <a:gd name="T5" fmla="*/ 32 h 61"/>
                <a:gd name="T6" fmla="*/ 47 w 58"/>
                <a:gd name="T7" fmla="*/ 0 h 61"/>
              </a:gdLst>
              <a:ahLst/>
              <a:cxnLst>
                <a:cxn ang="0">
                  <a:pos x="T0" y="T1"/>
                </a:cxn>
                <a:cxn ang="0">
                  <a:pos x="T2" y="T3"/>
                </a:cxn>
                <a:cxn ang="0">
                  <a:pos x="T4" y="T5"/>
                </a:cxn>
                <a:cxn ang="0">
                  <a:pos x="T6" y="T7"/>
                </a:cxn>
              </a:cxnLst>
              <a:rect l="0" t="0" r="r" b="b"/>
              <a:pathLst>
                <a:path w="58" h="61">
                  <a:moveTo>
                    <a:pt x="47" y="0"/>
                  </a:moveTo>
                  <a:lnTo>
                    <a:pt x="58" y="61"/>
                  </a:lnTo>
                  <a:lnTo>
                    <a:pt x="0" y="32"/>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53" name="Rectangle 52"/>
          <p:cNvSpPr/>
          <p:nvPr/>
        </p:nvSpPr>
        <p:spPr>
          <a:xfrm>
            <a:off x="668337" y="1736595"/>
            <a:ext cx="5394327" cy="400110"/>
          </a:xfrm>
          <a:prstGeom prst="rect">
            <a:avLst/>
          </a:prstGeom>
        </p:spPr>
        <p:txBody>
          <a:bodyPr wrap="square">
            <a:spAutoFit/>
          </a:bodyPr>
          <a:lstStyle/>
          <a:p>
            <a:r>
              <a:rPr lang="en-GB" sz="2000" dirty="0"/>
              <a:t>Decouple web server/worker application demand</a:t>
            </a:r>
          </a:p>
        </p:txBody>
      </p:sp>
      <p:sp>
        <p:nvSpPr>
          <p:cNvPr id="54" name="Arrow: Right 53"/>
          <p:cNvSpPr/>
          <p:nvPr/>
        </p:nvSpPr>
        <p:spPr>
          <a:xfrm>
            <a:off x="668337" y="2440781"/>
            <a:ext cx="1139715" cy="892176"/>
          </a:xfrm>
          <a:prstGeom prst="rightArrow">
            <a:avLst>
              <a:gd name="adj1" fmla="val 43023"/>
              <a:gd name="adj2" fmla="val 5000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Arrow: Right 54"/>
          <p:cNvSpPr/>
          <p:nvPr/>
        </p:nvSpPr>
        <p:spPr>
          <a:xfrm>
            <a:off x="5334512" y="2644775"/>
            <a:ext cx="490727" cy="35650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95624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Databases</a:t>
            </a:r>
          </a:p>
        </p:txBody>
      </p:sp>
      <p:sp>
        <p:nvSpPr>
          <p:cNvPr id="4" name="Slide Number Placeholder 3"/>
          <p:cNvSpPr>
            <a:spLocks noGrp="1"/>
          </p:cNvSpPr>
          <p:nvPr>
            <p:ph type="sldNum" sz="quarter" idx="12"/>
          </p:nvPr>
        </p:nvSpPr>
        <p:spPr/>
        <p:txBody>
          <a:bodyPr/>
          <a:lstStyle/>
          <a:p>
            <a:fld id="{401CF334-2D5C-4859-84A6-CA7E6E43FAEB}" type="slidenum">
              <a:rPr lang="en-US" smtClean="0"/>
              <a:t>8</a:t>
            </a:fld>
            <a:endParaRPr lang="en-US" dirty="0"/>
          </a:p>
        </p:txBody>
      </p:sp>
      <p:grpSp>
        <p:nvGrpSpPr>
          <p:cNvPr id="7" name="Group 4"/>
          <p:cNvGrpSpPr>
            <a:grpSpLocks noChangeAspect="1"/>
          </p:cNvGrpSpPr>
          <p:nvPr/>
        </p:nvGrpSpPr>
        <p:grpSpPr bwMode="auto">
          <a:xfrm>
            <a:off x="2673350" y="1825625"/>
            <a:ext cx="3784600" cy="4351338"/>
            <a:chOff x="2648" y="1150"/>
            <a:chExt cx="2384" cy="2741"/>
          </a:xfrm>
        </p:grpSpPr>
        <p:sp>
          <p:nvSpPr>
            <p:cNvPr id="8" name="AutoShape 3"/>
            <p:cNvSpPr>
              <a:spLocks noChangeAspect="1" noChangeArrowheads="1" noTextEdit="1"/>
            </p:cNvSpPr>
            <p:nvPr/>
          </p:nvSpPr>
          <p:spPr bwMode="auto">
            <a:xfrm>
              <a:off x="2648" y="1150"/>
              <a:ext cx="2384" cy="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5"/>
            <p:cNvSpPr>
              <a:spLocks/>
            </p:cNvSpPr>
            <p:nvPr/>
          </p:nvSpPr>
          <p:spPr bwMode="auto">
            <a:xfrm>
              <a:off x="2704" y="1389"/>
              <a:ext cx="2274" cy="2272"/>
            </a:xfrm>
            <a:custGeom>
              <a:avLst/>
              <a:gdLst>
                <a:gd name="T0" fmla="*/ 0 w 2274"/>
                <a:gd name="T1" fmla="*/ 1077 h 2272"/>
                <a:gd name="T2" fmla="*/ 12 w 2274"/>
                <a:gd name="T3" fmla="*/ 962 h 2272"/>
                <a:gd name="T4" fmla="*/ 34 w 2274"/>
                <a:gd name="T5" fmla="*/ 852 h 2272"/>
                <a:gd name="T6" fmla="*/ 68 w 2274"/>
                <a:gd name="T7" fmla="*/ 745 h 2272"/>
                <a:gd name="T8" fmla="*/ 111 w 2274"/>
                <a:gd name="T9" fmla="*/ 644 h 2272"/>
                <a:gd name="T10" fmla="*/ 165 w 2274"/>
                <a:gd name="T11" fmla="*/ 547 h 2272"/>
                <a:gd name="T12" fmla="*/ 260 w 2274"/>
                <a:gd name="T13" fmla="*/ 414 h 2272"/>
                <a:gd name="T14" fmla="*/ 414 w 2274"/>
                <a:gd name="T15" fmla="*/ 258 h 2272"/>
                <a:gd name="T16" fmla="*/ 547 w 2274"/>
                <a:gd name="T17" fmla="*/ 163 h 2272"/>
                <a:gd name="T18" fmla="*/ 645 w 2274"/>
                <a:gd name="T19" fmla="*/ 111 h 2272"/>
                <a:gd name="T20" fmla="*/ 746 w 2274"/>
                <a:gd name="T21" fmla="*/ 68 h 2272"/>
                <a:gd name="T22" fmla="*/ 852 w 2274"/>
                <a:gd name="T23" fmla="*/ 34 h 2272"/>
                <a:gd name="T24" fmla="*/ 963 w 2274"/>
                <a:gd name="T25" fmla="*/ 12 h 2272"/>
                <a:gd name="T26" fmla="*/ 1078 w 2274"/>
                <a:gd name="T27" fmla="*/ 0 h 2272"/>
                <a:gd name="T28" fmla="*/ 1196 w 2274"/>
                <a:gd name="T29" fmla="*/ 0 h 2272"/>
                <a:gd name="T30" fmla="*/ 1311 w 2274"/>
                <a:gd name="T31" fmla="*/ 12 h 2272"/>
                <a:gd name="T32" fmla="*/ 1422 w 2274"/>
                <a:gd name="T33" fmla="*/ 34 h 2272"/>
                <a:gd name="T34" fmla="*/ 1528 w 2274"/>
                <a:gd name="T35" fmla="*/ 68 h 2272"/>
                <a:gd name="T36" fmla="*/ 1630 w 2274"/>
                <a:gd name="T37" fmla="*/ 111 h 2272"/>
                <a:gd name="T38" fmla="*/ 1727 w 2274"/>
                <a:gd name="T39" fmla="*/ 163 h 2272"/>
                <a:gd name="T40" fmla="*/ 1860 w 2274"/>
                <a:gd name="T41" fmla="*/ 258 h 2272"/>
                <a:gd name="T42" fmla="*/ 2014 w 2274"/>
                <a:gd name="T43" fmla="*/ 414 h 2272"/>
                <a:gd name="T44" fmla="*/ 2111 w 2274"/>
                <a:gd name="T45" fmla="*/ 547 h 2272"/>
                <a:gd name="T46" fmla="*/ 2163 w 2274"/>
                <a:gd name="T47" fmla="*/ 644 h 2272"/>
                <a:gd name="T48" fmla="*/ 2206 w 2274"/>
                <a:gd name="T49" fmla="*/ 745 h 2272"/>
                <a:gd name="T50" fmla="*/ 2240 w 2274"/>
                <a:gd name="T51" fmla="*/ 852 h 2272"/>
                <a:gd name="T52" fmla="*/ 2262 w 2274"/>
                <a:gd name="T53" fmla="*/ 962 h 2272"/>
                <a:gd name="T54" fmla="*/ 2274 w 2274"/>
                <a:gd name="T55" fmla="*/ 1077 h 2272"/>
                <a:gd name="T56" fmla="*/ 2274 w 2274"/>
                <a:gd name="T57" fmla="*/ 1136 h 2272"/>
                <a:gd name="T58" fmla="*/ 2269 w 2274"/>
                <a:gd name="T59" fmla="*/ 1251 h 2272"/>
                <a:gd name="T60" fmla="*/ 2251 w 2274"/>
                <a:gd name="T61" fmla="*/ 1364 h 2272"/>
                <a:gd name="T62" fmla="*/ 2224 w 2274"/>
                <a:gd name="T63" fmla="*/ 1472 h 2272"/>
                <a:gd name="T64" fmla="*/ 2186 w 2274"/>
                <a:gd name="T65" fmla="*/ 1576 h 2272"/>
                <a:gd name="T66" fmla="*/ 2138 w 2274"/>
                <a:gd name="T67" fmla="*/ 1676 h 2272"/>
                <a:gd name="T68" fmla="*/ 2079 w 2274"/>
                <a:gd name="T69" fmla="*/ 1770 h 2272"/>
                <a:gd name="T70" fmla="*/ 1942 w 2274"/>
                <a:gd name="T71" fmla="*/ 1938 h 2272"/>
                <a:gd name="T72" fmla="*/ 1772 w 2274"/>
                <a:gd name="T73" fmla="*/ 2078 h 2272"/>
                <a:gd name="T74" fmla="*/ 1679 w 2274"/>
                <a:gd name="T75" fmla="*/ 2134 h 2272"/>
                <a:gd name="T76" fmla="*/ 1580 w 2274"/>
                <a:gd name="T77" fmla="*/ 2181 h 2272"/>
                <a:gd name="T78" fmla="*/ 1476 w 2274"/>
                <a:gd name="T79" fmla="*/ 2220 h 2272"/>
                <a:gd name="T80" fmla="*/ 1365 w 2274"/>
                <a:gd name="T81" fmla="*/ 2247 h 2272"/>
                <a:gd name="T82" fmla="*/ 1252 w 2274"/>
                <a:gd name="T83" fmla="*/ 2265 h 2272"/>
                <a:gd name="T84" fmla="*/ 1137 w 2274"/>
                <a:gd name="T85" fmla="*/ 2272 h 2272"/>
                <a:gd name="T86" fmla="*/ 1022 w 2274"/>
                <a:gd name="T87" fmla="*/ 2265 h 2272"/>
                <a:gd name="T88" fmla="*/ 909 w 2274"/>
                <a:gd name="T89" fmla="*/ 2247 h 2272"/>
                <a:gd name="T90" fmla="*/ 798 w 2274"/>
                <a:gd name="T91" fmla="*/ 2220 h 2272"/>
                <a:gd name="T92" fmla="*/ 694 w 2274"/>
                <a:gd name="T93" fmla="*/ 2181 h 2272"/>
                <a:gd name="T94" fmla="*/ 595 w 2274"/>
                <a:gd name="T95" fmla="*/ 2134 h 2272"/>
                <a:gd name="T96" fmla="*/ 502 w 2274"/>
                <a:gd name="T97" fmla="*/ 2078 h 2272"/>
                <a:gd name="T98" fmla="*/ 333 w 2274"/>
                <a:gd name="T99" fmla="*/ 1938 h 2272"/>
                <a:gd name="T100" fmla="*/ 195 w 2274"/>
                <a:gd name="T101" fmla="*/ 1770 h 2272"/>
                <a:gd name="T102" fmla="*/ 136 w 2274"/>
                <a:gd name="T103" fmla="*/ 1676 h 2272"/>
                <a:gd name="T104" fmla="*/ 89 w 2274"/>
                <a:gd name="T105" fmla="*/ 1576 h 2272"/>
                <a:gd name="T106" fmla="*/ 50 w 2274"/>
                <a:gd name="T107" fmla="*/ 1472 h 2272"/>
                <a:gd name="T108" fmla="*/ 23 w 2274"/>
                <a:gd name="T109" fmla="*/ 1364 h 2272"/>
                <a:gd name="T110" fmla="*/ 5 w 2274"/>
                <a:gd name="T111" fmla="*/ 1251 h 2272"/>
                <a:gd name="T112" fmla="*/ 0 w 2274"/>
                <a:gd name="T113" fmla="*/ 1136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4" h="2272">
                  <a:moveTo>
                    <a:pt x="0" y="1136"/>
                  </a:moveTo>
                  <a:lnTo>
                    <a:pt x="0" y="1077"/>
                  </a:lnTo>
                  <a:lnTo>
                    <a:pt x="5" y="1019"/>
                  </a:lnTo>
                  <a:lnTo>
                    <a:pt x="12" y="962"/>
                  </a:lnTo>
                  <a:lnTo>
                    <a:pt x="23" y="906"/>
                  </a:lnTo>
                  <a:lnTo>
                    <a:pt x="34" y="852"/>
                  </a:lnTo>
                  <a:lnTo>
                    <a:pt x="50" y="797"/>
                  </a:lnTo>
                  <a:lnTo>
                    <a:pt x="68" y="745"/>
                  </a:lnTo>
                  <a:lnTo>
                    <a:pt x="89" y="693"/>
                  </a:lnTo>
                  <a:lnTo>
                    <a:pt x="111" y="644"/>
                  </a:lnTo>
                  <a:lnTo>
                    <a:pt x="136" y="594"/>
                  </a:lnTo>
                  <a:lnTo>
                    <a:pt x="165" y="547"/>
                  </a:lnTo>
                  <a:lnTo>
                    <a:pt x="195" y="499"/>
                  </a:lnTo>
                  <a:lnTo>
                    <a:pt x="260" y="414"/>
                  </a:lnTo>
                  <a:lnTo>
                    <a:pt x="333" y="332"/>
                  </a:lnTo>
                  <a:lnTo>
                    <a:pt x="414" y="258"/>
                  </a:lnTo>
                  <a:lnTo>
                    <a:pt x="502" y="192"/>
                  </a:lnTo>
                  <a:lnTo>
                    <a:pt x="547" y="163"/>
                  </a:lnTo>
                  <a:lnTo>
                    <a:pt x="595" y="136"/>
                  </a:lnTo>
                  <a:lnTo>
                    <a:pt x="645" y="111"/>
                  </a:lnTo>
                  <a:lnTo>
                    <a:pt x="694" y="88"/>
                  </a:lnTo>
                  <a:lnTo>
                    <a:pt x="746" y="68"/>
                  </a:lnTo>
                  <a:lnTo>
                    <a:pt x="798" y="50"/>
                  </a:lnTo>
                  <a:lnTo>
                    <a:pt x="852" y="34"/>
                  </a:lnTo>
                  <a:lnTo>
                    <a:pt x="909" y="23"/>
                  </a:lnTo>
                  <a:lnTo>
                    <a:pt x="963" y="12"/>
                  </a:lnTo>
                  <a:lnTo>
                    <a:pt x="1022" y="5"/>
                  </a:lnTo>
                  <a:lnTo>
                    <a:pt x="1078" y="0"/>
                  </a:lnTo>
                  <a:lnTo>
                    <a:pt x="1137" y="0"/>
                  </a:lnTo>
                  <a:lnTo>
                    <a:pt x="1196" y="0"/>
                  </a:lnTo>
                  <a:lnTo>
                    <a:pt x="1252" y="5"/>
                  </a:lnTo>
                  <a:lnTo>
                    <a:pt x="1311" y="12"/>
                  </a:lnTo>
                  <a:lnTo>
                    <a:pt x="1365" y="23"/>
                  </a:lnTo>
                  <a:lnTo>
                    <a:pt x="1422" y="34"/>
                  </a:lnTo>
                  <a:lnTo>
                    <a:pt x="1476" y="50"/>
                  </a:lnTo>
                  <a:lnTo>
                    <a:pt x="1528" y="68"/>
                  </a:lnTo>
                  <a:lnTo>
                    <a:pt x="1580" y="88"/>
                  </a:lnTo>
                  <a:lnTo>
                    <a:pt x="1630" y="111"/>
                  </a:lnTo>
                  <a:lnTo>
                    <a:pt x="1679" y="136"/>
                  </a:lnTo>
                  <a:lnTo>
                    <a:pt x="1727" y="163"/>
                  </a:lnTo>
                  <a:lnTo>
                    <a:pt x="1772" y="192"/>
                  </a:lnTo>
                  <a:lnTo>
                    <a:pt x="1860" y="258"/>
                  </a:lnTo>
                  <a:lnTo>
                    <a:pt x="1942" y="332"/>
                  </a:lnTo>
                  <a:lnTo>
                    <a:pt x="2014" y="414"/>
                  </a:lnTo>
                  <a:lnTo>
                    <a:pt x="2079" y="499"/>
                  </a:lnTo>
                  <a:lnTo>
                    <a:pt x="2111" y="547"/>
                  </a:lnTo>
                  <a:lnTo>
                    <a:pt x="2138" y="594"/>
                  </a:lnTo>
                  <a:lnTo>
                    <a:pt x="2163" y="644"/>
                  </a:lnTo>
                  <a:lnTo>
                    <a:pt x="2186" y="693"/>
                  </a:lnTo>
                  <a:lnTo>
                    <a:pt x="2206" y="745"/>
                  </a:lnTo>
                  <a:lnTo>
                    <a:pt x="2224" y="797"/>
                  </a:lnTo>
                  <a:lnTo>
                    <a:pt x="2240" y="852"/>
                  </a:lnTo>
                  <a:lnTo>
                    <a:pt x="2251" y="906"/>
                  </a:lnTo>
                  <a:lnTo>
                    <a:pt x="2262" y="962"/>
                  </a:lnTo>
                  <a:lnTo>
                    <a:pt x="2269" y="1019"/>
                  </a:lnTo>
                  <a:lnTo>
                    <a:pt x="2274" y="1077"/>
                  </a:lnTo>
                  <a:lnTo>
                    <a:pt x="2274" y="1136"/>
                  </a:lnTo>
                  <a:lnTo>
                    <a:pt x="2274" y="1136"/>
                  </a:lnTo>
                  <a:lnTo>
                    <a:pt x="2274" y="1192"/>
                  </a:lnTo>
                  <a:lnTo>
                    <a:pt x="2269" y="1251"/>
                  </a:lnTo>
                  <a:lnTo>
                    <a:pt x="2262" y="1308"/>
                  </a:lnTo>
                  <a:lnTo>
                    <a:pt x="2251" y="1364"/>
                  </a:lnTo>
                  <a:lnTo>
                    <a:pt x="2240" y="1418"/>
                  </a:lnTo>
                  <a:lnTo>
                    <a:pt x="2224" y="1472"/>
                  </a:lnTo>
                  <a:lnTo>
                    <a:pt x="2206" y="1527"/>
                  </a:lnTo>
                  <a:lnTo>
                    <a:pt x="2186" y="1576"/>
                  </a:lnTo>
                  <a:lnTo>
                    <a:pt x="2163" y="1628"/>
                  </a:lnTo>
                  <a:lnTo>
                    <a:pt x="2138" y="1676"/>
                  </a:lnTo>
                  <a:lnTo>
                    <a:pt x="2111" y="1723"/>
                  </a:lnTo>
                  <a:lnTo>
                    <a:pt x="2079" y="1770"/>
                  </a:lnTo>
                  <a:lnTo>
                    <a:pt x="2014" y="1859"/>
                  </a:lnTo>
                  <a:lnTo>
                    <a:pt x="1942" y="1938"/>
                  </a:lnTo>
                  <a:lnTo>
                    <a:pt x="1860" y="2012"/>
                  </a:lnTo>
                  <a:lnTo>
                    <a:pt x="1772" y="2078"/>
                  </a:lnTo>
                  <a:lnTo>
                    <a:pt x="1727" y="2107"/>
                  </a:lnTo>
                  <a:lnTo>
                    <a:pt x="1679" y="2134"/>
                  </a:lnTo>
                  <a:lnTo>
                    <a:pt x="1630" y="2159"/>
                  </a:lnTo>
                  <a:lnTo>
                    <a:pt x="1580" y="2181"/>
                  </a:lnTo>
                  <a:lnTo>
                    <a:pt x="1528" y="2202"/>
                  </a:lnTo>
                  <a:lnTo>
                    <a:pt x="1476" y="2220"/>
                  </a:lnTo>
                  <a:lnTo>
                    <a:pt x="1422" y="2236"/>
                  </a:lnTo>
                  <a:lnTo>
                    <a:pt x="1365" y="2247"/>
                  </a:lnTo>
                  <a:lnTo>
                    <a:pt x="1311" y="2258"/>
                  </a:lnTo>
                  <a:lnTo>
                    <a:pt x="1252" y="2265"/>
                  </a:lnTo>
                  <a:lnTo>
                    <a:pt x="1196" y="2269"/>
                  </a:lnTo>
                  <a:lnTo>
                    <a:pt x="1137" y="2272"/>
                  </a:lnTo>
                  <a:lnTo>
                    <a:pt x="1078" y="2269"/>
                  </a:lnTo>
                  <a:lnTo>
                    <a:pt x="1022" y="2265"/>
                  </a:lnTo>
                  <a:lnTo>
                    <a:pt x="963" y="2258"/>
                  </a:lnTo>
                  <a:lnTo>
                    <a:pt x="909" y="2247"/>
                  </a:lnTo>
                  <a:lnTo>
                    <a:pt x="852" y="2236"/>
                  </a:lnTo>
                  <a:lnTo>
                    <a:pt x="798" y="2220"/>
                  </a:lnTo>
                  <a:lnTo>
                    <a:pt x="746" y="2202"/>
                  </a:lnTo>
                  <a:lnTo>
                    <a:pt x="694" y="2181"/>
                  </a:lnTo>
                  <a:lnTo>
                    <a:pt x="645" y="2159"/>
                  </a:lnTo>
                  <a:lnTo>
                    <a:pt x="595" y="2134"/>
                  </a:lnTo>
                  <a:lnTo>
                    <a:pt x="547" y="2107"/>
                  </a:lnTo>
                  <a:lnTo>
                    <a:pt x="502" y="2078"/>
                  </a:lnTo>
                  <a:lnTo>
                    <a:pt x="414" y="2012"/>
                  </a:lnTo>
                  <a:lnTo>
                    <a:pt x="333" y="1938"/>
                  </a:lnTo>
                  <a:lnTo>
                    <a:pt x="260" y="1859"/>
                  </a:lnTo>
                  <a:lnTo>
                    <a:pt x="195" y="1770"/>
                  </a:lnTo>
                  <a:lnTo>
                    <a:pt x="165" y="1723"/>
                  </a:lnTo>
                  <a:lnTo>
                    <a:pt x="136" y="1676"/>
                  </a:lnTo>
                  <a:lnTo>
                    <a:pt x="111" y="1628"/>
                  </a:lnTo>
                  <a:lnTo>
                    <a:pt x="89" y="1576"/>
                  </a:lnTo>
                  <a:lnTo>
                    <a:pt x="68" y="1527"/>
                  </a:lnTo>
                  <a:lnTo>
                    <a:pt x="50" y="1472"/>
                  </a:lnTo>
                  <a:lnTo>
                    <a:pt x="37" y="1418"/>
                  </a:lnTo>
                  <a:lnTo>
                    <a:pt x="23" y="1364"/>
                  </a:lnTo>
                  <a:lnTo>
                    <a:pt x="12" y="1308"/>
                  </a:lnTo>
                  <a:lnTo>
                    <a:pt x="5" y="1251"/>
                  </a:lnTo>
                  <a:lnTo>
                    <a:pt x="0" y="1192"/>
                  </a:lnTo>
                  <a:lnTo>
                    <a:pt x="0" y="113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 name="Freeform 6"/>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 name="Freeform 7"/>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 name="Freeform 8"/>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eeform 9"/>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4" name="Rectangle 10"/>
            <p:cNvSpPr>
              <a:spLocks noChangeArrowheads="1"/>
            </p:cNvSpPr>
            <p:nvPr/>
          </p:nvSpPr>
          <p:spPr bwMode="auto">
            <a:xfrm>
              <a:off x="3608" y="1322"/>
              <a:ext cx="44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5" name="Rectangle 11"/>
            <p:cNvSpPr>
              <a:spLocks noChangeArrowheads="1"/>
            </p:cNvSpPr>
            <p:nvPr/>
          </p:nvSpPr>
          <p:spPr bwMode="auto">
            <a:xfrm>
              <a:off x="3608" y="1322"/>
              <a:ext cx="446"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6" name="Rectangle 12"/>
            <p:cNvSpPr>
              <a:spLocks noChangeArrowheads="1"/>
            </p:cNvSpPr>
            <p:nvPr/>
          </p:nvSpPr>
          <p:spPr bwMode="auto">
            <a:xfrm>
              <a:off x="3658" y="1319"/>
              <a:ext cx="3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Athletics</a:t>
              </a:r>
              <a:endParaRPr lang="en-US" altLang="en-US" dirty="0"/>
            </a:p>
          </p:txBody>
        </p:sp>
        <p:sp>
          <p:nvSpPr>
            <p:cNvPr id="17" name="Freeform 13"/>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Freeform 16"/>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1" name="Rectangle 17"/>
            <p:cNvSpPr>
              <a:spLocks noChangeArrowheads="1"/>
            </p:cNvSpPr>
            <p:nvPr/>
          </p:nvSpPr>
          <p:spPr bwMode="auto">
            <a:xfrm>
              <a:off x="3608" y="3546"/>
              <a:ext cx="44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2" name="Rectangle 18"/>
            <p:cNvSpPr>
              <a:spLocks noChangeArrowheads="1"/>
            </p:cNvSpPr>
            <p:nvPr/>
          </p:nvSpPr>
          <p:spPr bwMode="auto">
            <a:xfrm>
              <a:off x="3608" y="3546"/>
              <a:ext cx="446"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3" name="Rectangle 19"/>
            <p:cNvSpPr>
              <a:spLocks noChangeArrowheads="1"/>
            </p:cNvSpPr>
            <p:nvPr/>
          </p:nvSpPr>
          <p:spPr bwMode="auto">
            <a:xfrm>
              <a:off x="3678" y="3545"/>
              <a:ext cx="3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Fencing</a:t>
              </a:r>
              <a:endParaRPr lang="en-US" altLang="en-US" dirty="0"/>
            </a:p>
          </p:txBody>
        </p:sp>
        <p:sp>
          <p:nvSpPr>
            <p:cNvPr id="24" name="Freeform 20"/>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5" name="Freeform 21"/>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6" name="Freeform 22"/>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23"/>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8" name="Rectangle 24"/>
            <p:cNvSpPr>
              <a:spLocks noChangeArrowheads="1"/>
            </p:cNvSpPr>
            <p:nvPr/>
          </p:nvSpPr>
          <p:spPr bwMode="auto">
            <a:xfrm>
              <a:off x="4576" y="1841"/>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9" name="Rectangle 25"/>
            <p:cNvSpPr>
              <a:spLocks noChangeArrowheads="1"/>
            </p:cNvSpPr>
            <p:nvPr/>
          </p:nvSpPr>
          <p:spPr bwMode="auto">
            <a:xfrm>
              <a:off x="4576" y="1841"/>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0" name="Rectangle 26"/>
            <p:cNvSpPr>
              <a:spLocks noChangeArrowheads="1"/>
            </p:cNvSpPr>
            <p:nvPr/>
          </p:nvSpPr>
          <p:spPr bwMode="auto">
            <a:xfrm>
              <a:off x="4659" y="1838"/>
              <a:ext cx="2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Cycling</a:t>
              </a:r>
              <a:endParaRPr lang="en-US" altLang="en-US" dirty="0"/>
            </a:p>
          </p:txBody>
        </p:sp>
        <p:sp>
          <p:nvSpPr>
            <p:cNvPr id="31" name="Freeform 27"/>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2" name="Freeform 28"/>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29"/>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4" name="Freeform 30"/>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5" name="Rectangle 31"/>
            <p:cNvSpPr>
              <a:spLocks noChangeArrowheads="1"/>
            </p:cNvSpPr>
            <p:nvPr/>
          </p:nvSpPr>
          <p:spPr bwMode="auto">
            <a:xfrm>
              <a:off x="4576" y="3175"/>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6" name="Rectangle 32"/>
            <p:cNvSpPr>
              <a:spLocks noChangeArrowheads="1"/>
            </p:cNvSpPr>
            <p:nvPr/>
          </p:nvSpPr>
          <p:spPr bwMode="auto">
            <a:xfrm>
              <a:off x="4576" y="3175"/>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7" name="Rectangle 33"/>
            <p:cNvSpPr>
              <a:spLocks noChangeArrowheads="1"/>
            </p:cNvSpPr>
            <p:nvPr/>
          </p:nvSpPr>
          <p:spPr bwMode="auto">
            <a:xfrm>
              <a:off x="4675" y="3173"/>
              <a:ext cx="2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Diving</a:t>
              </a:r>
              <a:endParaRPr lang="en-US" altLang="en-US" dirty="0"/>
            </a:p>
          </p:txBody>
        </p:sp>
        <p:sp>
          <p:nvSpPr>
            <p:cNvPr id="38" name="Freeform 34"/>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9" name="Freeform 35"/>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0" name="Freeform 36"/>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1" name="Freeform 37"/>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2" name="Rectangle 38"/>
            <p:cNvSpPr>
              <a:spLocks noChangeArrowheads="1"/>
            </p:cNvSpPr>
            <p:nvPr/>
          </p:nvSpPr>
          <p:spPr bwMode="auto">
            <a:xfrm>
              <a:off x="2659" y="3175"/>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Rectangle 39"/>
            <p:cNvSpPr>
              <a:spLocks noChangeArrowheads="1"/>
            </p:cNvSpPr>
            <p:nvPr/>
          </p:nvSpPr>
          <p:spPr bwMode="auto">
            <a:xfrm>
              <a:off x="2659" y="3175"/>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4" name="Rectangle 40"/>
            <p:cNvSpPr>
              <a:spLocks noChangeArrowheads="1"/>
            </p:cNvSpPr>
            <p:nvPr/>
          </p:nvSpPr>
          <p:spPr bwMode="auto">
            <a:xfrm>
              <a:off x="2788" y="3173"/>
              <a:ext cx="1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Judo</a:t>
              </a:r>
              <a:endParaRPr lang="en-US" altLang="en-US" dirty="0"/>
            </a:p>
          </p:txBody>
        </p:sp>
        <p:sp>
          <p:nvSpPr>
            <p:cNvPr id="45" name="Freeform 41"/>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42"/>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43"/>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8" name="Freeform 44"/>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9" name="Rectangle 45"/>
            <p:cNvSpPr>
              <a:spLocks noChangeArrowheads="1"/>
            </p:cNvSpPr>
            <p:nvPr/>
          </p:nvSpPr>
          <p:spPr bwMode="auto">
            <a:xfrm>
              <a:off x="2659" y="1841"/>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0" name="Rectangle 46"/>
            <p:cNvSpPr>
              <a:spLocks noChangeArrowheads="1"/>
            </p:cNvSpPr>
            <p:nvPr/>
          </p:nvSpPr>
          <p:spPr bwMode="auto">
            <a:xfrm>
              <a:off x="2659" y="1841"/>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1" name="Rectangle 47"/>
            <p:cNvSpPr>
              <a:spLocks noChangeArrowheads="1"/>
            </p:cNvSpPr>
            <p:nvPr/>
          </p:nvSpPr>
          <p:spPr bwMode="auto">
            <a:xfrm>
              <a:off x="2727" y="1838"/>
              <a:ext cx="30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Archery</a:t>
              </a:r>
              <a:endParaRPr lang="en-US" altLang="en-US" dirty="0"/>
            </a:p>
          </p:txBody>
        </p:sp>
      </p:grpSp>
      <p:sp>
        <p:nvSpPr>
          <p:cNvPr id="6" name="Arrow: Left 5"/>
          <p:cNvSpPr/>
          <p:nvPr/>
        </p:nvSpPr>
        <p:spPr>
          <a:xfrm>
            <a:off x="4988833" y="1691255"/>
            <a:ext cx="1288143" cy="98493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514341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Databases</a:t>
            </a:r>
          </a:p>
        </p:txBody>
      </p:sp>
      <p:sp>
        <p:nvSpPr>
          <p:cNvPr id="4" name="Slide Number Placeholder 3"/>
          <p:cNvSpPr>
            <a:spLocks noGrp="1"/>
          </p:cNvSpPr>
          <p:nvPr>
            <p:ph type="sldNum" sz="quarter" idx="12"/>
          </p:nvPr>
        </p:nvSpPr>
        <p:spPr/>
        <p:txBody>
          <a:bodyPr/>
          <a:lstStyle/>
          <a:p>
            <a:fld id="{401CF334-2D5C-4859-84A6-CA7E6E43FAEB}" type="slidenum">
              <a:rPr lang="en-US" smtClean="0"/>
              <a:t>9</a:t>
            </a:fld>
            <a:endParaRPr lang="en-US" dirty="0"/>
          </a:p>
        </p:txBody>
      </p:sp>
      <p:grpSp>
        <p:nvGrpSpPr>
          <p:cNvPr id="7" name="Group 4"/>
          <p:cNvGrpSpPr>
            <a:grpSpLocks noChangeAspect="1"/>
          </p:cNvGrpSpPr>
          <p:nvPr/>
        </p:nvGrpSpPr>
        <p:grpSpPr bwMode="auto">
          <a:xfrm>
            <a:off x="2679700" y="1825625"/>
            <a:ext cx="3784600" cy="4351338"/>
            <a:chOff x="2648" y="1150"/>
            <a:chExt cx="2384" cy="2741"/>
          </a:xfrm>
        </p:grpSpPr>
        <p:sp>
          <p:nvSpPr>
            <p:cNvPr id="8" name="AutoShape 3"/>
            <p:cNvSpPr>
              <a:spLocks noChangeAspect="1" noChangeArrowheads="1" noTextEdit="1"/>
            </p:cNvSpPr>
            <p:nvPr/>
          </p:nvSpPr>
          <p:spPr bwMode="auto">
            <a:xfrm>
              <a:off x="2648" y="1150"/>
              <a:ext cx="2384" cy="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5"/>
            <p:cNvSpPr>
              <a:spLocks/>
            </p:cNvSpPr>
            <p:nvPr/>
          </p:nvSpPr>
          <p:spPr bwMode="auto">
            <a:xfrm>
              <a:off x="2704" y="1389"/>
              <a:ext cx="2274" cy="2272"/>
            </a:xfrm>
            <a:custGeom>
              <a:avLst/>
              <a:gdLst>
                <a:gd name="T0" fmla="*/ 0 w 2274"/>
                <a:gd name="T1" fmla="*/ 1077 h 2272"/>
                <a:gd name="T2" fmla="*/ 12 w 2274"/>
                <a:gd name="T3" fmla="*/ 962 h 2272"/>
                <a:gd name="T4" fmla="*/ 34 w 2274"/>
                <a:gd name="T5" fmla="*/ 852 h 2272"/>
                <a:gd name="T6" fmla="*/ 68 w 2274"/>
                <a:gd name="T7" fmla="*/ 745 h 2272"/>
                <a:gd name="T8" fmla="*/ 111 w 2274"/>
                <a:gd name="T9" fmla="*/ 644 h 2272"/>
                <a:gd name="T10" fmla="*/ 165 w 2274"/>
                <a:gd name="T11" fmla="*/ 547 h 2272"/>
                <a:gd name="T12" fmla="*/ 260 w 2274"/>
                <a:gd name="T13" fmla="*/ 414 h 2272"/>
                <a:gd name="T14" fmla="*/ 414 w 2274"/>
                <a:gd name="T15" fmla="*/ 258 h 2272"/>
                <a:gd name="T16" fmla="*/ 547 w 2274"/>
                <a:gd name="T17" fmla="*/ 163 h 2272"/>
                <a:gd name="T18" fmla="*/ 645 w 2274"/>
                <a:gd name="T19" fmla="*/ 111 h 2272"/>
                <a:gd name="T20" fmla="*/ 746 w 2274"/>
                <a:gd name="T21" fmla="*/ 68 h 2272"/>
                <a:gd name="T22" fmla="*/ 852 w 2274"/>
                <a:gd name="T23" fmla="*/ 34 h 2272"/>
                <a:gd name="T24" fmla="*/ 963 w 2274"/>
                <a:gd name="T25" fmla="*/ 12 h 2272"/>
                <a:gd name="T26" fmla="*/ 1078 w 2274"/>
                <a:gd name="T27" fmla="*/ 0 h 2272"/>
                <a:gd name="T28" fmla="*/ 1196 w 2274"/>
                <a:gd name="T29" fmla="*/ 0 h 2272"/>
                <a:gd name="T30" fmla="*/ 1311 w 2274"/>
                <a:gd name="T31" fmla="*/ 12 h 2272"/>
                <a:gd name="T32" fmla="*/ 1422 w 2274"/>
                <a:gd name="T33" fmla="*/ 34 h 2272"/>
                <a:gd name="T34" fmla="*/ 1528 w 2274"/>
                <a:gd name="T35" fmla="*/ 68 h 2272"/>
                <a:gd name="T36" fmla="*/ 1630 w 2274"/>
                <a:gd name="T37" fmla="*/ 111 h 2272"/>
                <a:gd name="T38" fmla="*/ 1727 w 2274"/>
                <a:gd name="T39" fmla="*/ 163 h 2272"/>
                <a:gd name="T40" fmla="*/ 1860 w 2274"/>
                <a:gd name="T41" fmla="*/ 258 h 2272"/>
                <a:gd name="T42" fmla="*/ 2014 w 2274"/>
                <a:gd name="T43" fmla="*/ 414 h 2272"/>
                <a:gd name="T44" fmla="*/ 2111 w 2274"/>
                <a:gd name="T45" fmla="*/ 547 h 2272"/>
                <a:gd name="T46" fmla="*/ 2163 w 2274"/>
                <a:gd name="T47" fmla="*/ 644 h 2272"/>
                <a:gd name="T48" fmla="*/ 2206 w 2274"/>
                <a:gd name="T49" fmla="*/ 745 h 2272"/>
                <a:gd name="T50" fmla="*/ 2240 w 2274"/>
                <a:gd name="T51" fmla="*/ 852 h 2272"/>
                <a:gd name="T52" fmla="*/ 2262 w 2274"/>
                <a:gd name="T53" fmla="*/ 962 h 2272"/>
                <a:gd name="T54" fmla="*/ 2274 w 2274"/>
                <a:gd name="T55" fmla="*/ 1077 h 2272"/>
                <a:gd name="T56" fmla="*/ 2274 w 2274"/>
                <a:gd name="T57" fmla="*/ 1136 h 2272"/>
                <a:gd name="T58" fmla="*/ 2269 w 2274"/>
                <a:gd name="T59" fmla="*/ 1251 h 2272"/>
                <a:gd name="T60" fmla="*/ 2251 w 2274"/>
                <a:gd name="T61" fmla="*/ 1364 h 2272"/>
                <a:gd name="T62" fmla="*/ 2224 w 2274"/>
                <a:gd name="T63" fmla="*/ 1472 h 2272"/>
                <a:gd name="T64" fmla="*/ 2186 w 2274"/>
                <a:gd name="T65" fmla="*/ 1576 h 2272"/>
                <a:gd name="T66" fmla="*/ 2138 w 2274"/>
                <a:gd name="T67" fmla="*/ 1676 h 2272"/>
                <a:gd name="T68" fmla="*/ 2079 w 2274"/>
                <a:gd name="T69" fmla="*/ 1770 h 2272"/>
                <a:gd name="T70" fmla="*/ 1942 w 2274"/>
                <a:gd name="T71" fmla="*/ 1938 h 2272"/>
                <a:gd name="T72" fmla="*/ 1772 w 2274"/>
                <a:gd name="T73" fmla="*/ 2078 h 2272"/>
                <a:gd name="T74" fmla="*/ 1679 w 2274"/>
                <a:gd name="T75" fmla="*/ 2134 h 2272"/>
                <a:gd name="T76" fmla="*/ 1580 w 2274"/>
                <a:gd name="T77" fmla="*/ 2181 h 2272"/>
                <a:gd name="T78" fmla="*/ 1476 w 2274"/>
                <a:gd name="T79" fmla="*/ 2220 h 2272"/>
                <a:gd name="T80" fmla="*/ 1365 w 2274"/>
                <a:gd name="T81" fmla="*/ 2247 h 2272"/>
                <a:gd name="T82" fmla="*/ 1252 w 2274"/>
                <a:gd name="T83" fmla="*/ 2265 h 2272"/>
                <a:gd name="T84" fmla="*/ 1137 w 2274"/>
                <a:gd name="T85" fmla="*/ 2272 h 2272"/>
                <a:gd name="T86" fmla="*/ 1022 w 2274"/>
                <a:gd name="T87" fmla="*/ 2265 h 2272"/>
                <a:gd name="T88" fmla="*/ 909 w 2274"/>
                <a:gd name="T89" fmla="*/ 2247 h 2272"/>
                <a:gd name="T90" fmla="*/ 798 w 2274"/>
                <a:gd name="T91" fmla="*/ 2220 h 2272"/>
                <a:gd name="T92" fmla="*/ 694 w 2274"/>
                <a:gd name="T93" fmla="*/ 2181 h 2272"/>
                <a:gd name="T94" fmla="*/ 595 w 2274"/>
                <a:gd name="T95" fmla="*/ 2134 h 2272"/>
                <a:gd name="T96" fmla="*/ 502 w 2274"/>
                <a:gd name="T97" fmla="*/ 2078 h 2272"/>
                <a:gd name="T98" fmla="*/ 333 w 2274"/>
                <a:gd name="T99" fmla="*/ 1938 h 2272"/>
                <a:gd name="T100" fmla="*/ 195 w 2274"/>
                <a:gd name="T101" fmla="*/ 1770 h 2272"/>
                <a:gd name="T102" fmla="*/ 136 w 2274"/>
                <a:gd name="T103" fmla="*/ 1676 h 2272"/>
                <a:gd name="T104" fmla="*/ 89 w 2274"/>
                <a:gd name="T105" fmla="*/ 1576 h 2272"/>
                <a:gd name="T106" fmla="*/ 50 w 2274"/>
                <a:gd name="T107" fmla="*/ 1472 h 2272"/>
                <a:gd name="T108" fmla="*/ 23 w 2274"/>
                <a:gd name="T109" fmla="*/ 1364 h 2272"/>
                <a:gd name="T110" fmla="*/ 5 w 2274"/>
                <a:gd name="T111" fmla="*/ 1251 h 2272"/>
                <a:gd name="T112" fmla="*/ 0 w 2274"/>
                <a:gd name="T113" fmla="*/ 1136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4" h="2272">
                  <a:moveTo>
                    <a:pt x="0" y="1136"/>
                  </a:moveTo>
                  <a:lnTo>
                    <a:pt x="0" y="1077"/>
                  </a:lnTo>
                  <a:lnTo>
                    <a:pt x="5" y="1019"/>
                  </a:lnTo>
                  <a:lnTo>
                    <a:pt x="12" y="962"/>
                  </a:lnTo>
                  <a:lnTo>
                    <a:pt x="23" y="906"/>
                  </a:lnTo>
                  <a:lnTo>
                    <a:pt x="34" y="852"/>
                  </a:lnTo>
                  <a:lnTo>
                    <a:pt x="50" y="797"/>
                  </a:lnTo>
                  <a:lnTo>
                    <a:pt x="68" y="745"/>
                  </a:lnTo>
                  <a:lnTo>
                    <a:pt x="89" y="693"/>
                  </a:lnTo>
                  <a:lnTo>
                    <a:pt x="111" y="644"/>
                  </a:lnTo>
                  <a:lnTo>
                    <a:pt x="136" y="594"/>
                  </a:lnTo>
                  <a:lnTo>
                    <a:pt x="165" y="547"/>
                  </a:lnTo>
                  <a:lnTo>
                    <a:pt x="195" y="499"/>
                  </a:lnTo>
                  <a:lnTo>
                    <a:pt x="260" y="414"/>
                  </a:lnTo>
                  <a:lnTo>
                    <a:pt x="333" y="332"/>
                  </a:lnTo>
                  <a:lnTo>
                    <a:pt x="414" y="258"/>
                  </a:lnTo>
                  <a:lnTo>
                    <a:pt x="502" y="192"/>
                  </a:lnTo>
                  <a:lnTo>
                    <a:pt x="547" y="163"/>
                  </a:lnTo>
                  <a:lnTo>
                    <a:pt x="595" y="136"/>
                  </a:lnTo>
                  <a:lnTo>
                    <a:pt x="645" y="111"/>
                  </a:lnTo>
                  <a:lnTo>
                    <a:pt x="694" y="88"/>
                  </a:lnTo>
                  <a:lnTo>
                    <a:pt x="746" y="68"/>
                  </a:lnTo>
                  <a:lnTo>
                    <a:pt x="798" y="50"/>
                  </a:lnTo>
                  <a:lnTo>
                    <a:pt x="852" y="34"/>
                  </a:lnTo>
                  <a:lnTo>
                    <a:pt x="909" y="23"/>
                  </a:lnTo>
                  <a:lnTo>
                    <a:pt x="963" y="12"/>
                  </a:lnTo>
                  <a:lnTo>
                    <a:pt x="1022" y="5"/>
                  </a:lnTo>
                  <a:lnTo>
                    <a:pt x="1078" y="0"/>
                  </a:lnTo>
                  <a:lnTo>
                    <a:pt x="1137" y="0"/>
                  </a:lnTo>
                  <a:lnTo>
                    <a:pt x="1196" y="0"/>
                  </a:lnTo>
                  <a:lnTo>
                    <a:pt x="1252" y="5"/>
                  </a:lnTo>
                  <a:lnTo>
                    <a:pt x="1311" y="12"/>
                  </a:lnTo>
                  <a:lnTo>
                    <a:pt x="1365" y="23"/>
                  </a:lnTo>
                  <a:lnTo>
                    <a:pt x="1422" y="34"/>
                  </a:lnTo>
                  <a:lnTo>
                    <a:pt x="1476" y="50"/>
                  </a:lnTo>
                  <a:lnTo>
                    <a:pt x="1528" y="68"/>
                  </a:lnTo>
                  <a:lnTo>
                    <a:pt x="1580" y="88"/>
                  </a:lnTo>
                  <a:lnTo>
                    <a:pt x="1630" y="111"/>
                  </a:lnTo>
                  <a:lnTo>
                    <a:pt x="1679" y="136"/>
                  </a:lnTo>
                  <a:lnTo>
                    <a:pt x="1727" y="163"/>
                  </a:lnTo>
                  <a:lnTo>
                    <a:pt x="1772" y="192"/>
                  </a:lnTo>
                  <a:lnTo>
                    <a:pt x="1860" y="258"/>
                  </a:lnTo>
                  <a:lnTo>
                    <a:pt x="1942" y="332"/>
                  </a:lnTo>
                  <a:lnTo>
                    <a:pt x="2014" y="414"/>
                  </a:lnTo>
                  <a:lnTo>
                    <a:pt x="2079" y="499"/>
                  </a:lnTo>
                  <a:lnTo>
                    <a:pt x="2111" y="547"/>
                  </a:lnTo>
                  <a:lnTo>
                    <a:pt x="2138" y="594"/>
                  </a:lnTo>
                  <a:lnTo>
                    <a:pt x="2163" y="644"/>
                  </a:lnTo>
                  <a:lnTo>
                    <a:pt x="2186" y="693"/>
                  </a:lnTo>
                  <a:lnTo>
                    <a:pt x="2206" y="745"/>
                  </a:lnTo>
                  <a:lnTo>
                    <a:pt x="2224" y="797"/>
                  </a:lnTo>
                  <a:lnTo>
                    <a:pt x="2240" y="852"/>
                  </a:lnTo>
                  <a:lnTo>
                    <a:pt x="2251" y="906"/>
                  </a:lnTo>
                  <a:lnTo>
                    <a:pt x="2262" y="962"/>
                  </a:lnTo>
                  <a:lnTo>
                    <a:pt x="2269" y="1019"/>
                  </a:lnTo>
                  <a:lnTo>
                    <a:pt x="2274" y="1077"/>
                  </a:lnTo>
                  <a:lnTo>
                    <a:pt x="2274" y="1136"/>
                  </a:lnTo>
                  <a:lnTo>
                    <a:pt x="2274" y="1136"/>
                  </a:lnTo>
                  <a:lnTo>
                    <a:pt x="2274" y="1192"/>
                  </a:lnTo>
                  <a:lnTo>
                    <a:pt x="2269" y="1251"/>
                  </a:lnTo>
                  <a:lnTo>
                    <a:pt x="2262" y="1308"/>
                  </a:lnTo>
                  <a:lnTo>
                    <a:pt x="2251" y="1364"/>
                  </a:lnTo>
                  <a:lnTo>
                    <a:pt x="2240" y="1418"/>
                  </a:lnTo>
                  <a:lnTo>
                    <a:pt x="2224" y="1472"/>
                  </a:lnTo>
                  <a:lnTo>
                    <a:pt x="2206" y="1527"/>
                  </a:lnTo>
                  <a:lnTo>
                    <a:pt x="2186" y="1576"/>
                  </a:lnTo>
                  <a:lnTo>
                    <a:pt x="2163" y="1628"/>
                  </a:lnTo>
                  <a:lnTo>
                    <a:pt x="2138" y="1676"/>
                  </a:lnTo>
                  <a:lnTo>
                    <a:pt x="2111" y="1723"/>
                  </a:lnTo>
                  <a:lnTo>
                    <a:pt x="2079" y="1770"/>
                  </a:lnTo>
                  <a:lnTo>
                    <a:pt x="2014" y="1859"/>
                  </a:lnTo>
                  <a:lnTo>
                    <a:pt x="1942" y="1938"/>
                  </a:lnTo>
                  <a:lnTo>
                    <a:pt x="1860" y="2012"/>
                  </a:lnTo>
                  <a:lnTo>
                    <a:pt x="1772" y="2078"/>
                  </a:lnTo>
                  <a:lnTo>
                    <a:pt x="1727" y="2107"/>
                  </a:lnTo>
                  <a:lnTo>
                    <a:pt x="1679" y="2134"/>
                  </a:lnTo>
                  <a:lnTo>
                    <a:pt x="1630" y="2159"/>
                  </a:lnTo>
                  <a:lnTo>
                    <a:pt x="1580" y="2181"/>
                  </a:lnTo>
                  <a:lnTo>
                    <a:pt x="1528" y="2202"/>
                  </a:lnTo>
                  <a:lnTo>
                    <a:pt x="1476" y="2220"/>
                  </a:lnTo>
                  <a:lnTo>
                    <a:pt x="1422" y="2236"/>
                  </a:lnTo>
                  <a:lnTo>
                    <a:pt x="1365" y="2247"/>
                  </a:lnTo>
                  <a:lnTo>
                    <a:pt x="1311" y="2258"/>
                  </a:lnTo>
                  <a:lnTo>
                    <a:pt x="1252" y="2265"/>
                  </a:lnTo>
                  <a:lnTo>
                    <a:pt x="1196" y="2269"/>
                  </a:lnTo>
                  <a:lnTo>
                    <a:pt x="1137" y="2272"/>
                  </a:lnTo>
                  <a:lnTo>
                    <a:pt x="1078" y="2269"/>
                  </a:lnTo>
                  <a:lnTo>
                    <a:pt x="1022" y="2265"/>
                  </a:lnTo>
                  <a:lnTo>
                    <a:pt x="963" y="2258"/>
                  </a:lnTo>
                  <a:lnTo>
                    <a:pt x="909" y="2247"/>
                  </a:lnTo>
                  <a:lnTo>
                    <a:pt x="852" y="2236"/>
                  </a:lnTo>
                  <a:lnTo>
                    <a:pt x="798" y="2220"/>
                  </a:lnTo>
                  <a:lnTo>
                    <a:pt x="746" y="2202"/>
                  </a:lnTo>
                  <a:lnTo>
                    <a:pt x="694" y="2181"/>
                  </a:lnTo>
                  <a:lnTo>
                    <a:pt x="645" y="2159"/>
                  </a:lnTo>
                  <a:lnTo>
                    <a:pt x="595" y="2134"/>
                  </a:lnTo>
                  <a:lnTo>
                    <a:pt x="547" y="2107"/>
                  </a:lnTo>
                  <a:lnTo>
                    <a:pt x="502" y="2078"/>
                  </a:lnTo>
                  <a:lnTo>
                    <a:pt x="414" y="2012"/>
                  </a:lnTo>
                  <a:lnTo>
                    <a:pt x="333" y="1938"/>
                  </a:lnTo>
                  <a:lnTo>
                    <a:pt x="260" y="1859"/>
                  </a:lnTo>
                  <a:lnTo>
                    <a:pt x="195" y="1770"/>
                  </a:lnTo>
                  <a:lnTo>
                    <a:pt x="165" y="1723"/>
                  </a:lnTo>
                  <a:lnTo>
                    <a:pt x="136" y="1676"/>
                  </a:lnTo>
                  <a:lnTo>
                    <a:pt x="111" y="1628"/>
                  </a:lnTo>
                  <a:lnTo>
                    <a:pt x="89" y="1576"/>
                  </a:lnTo>
                  <a:lnTo>
                    <a:pt x="68" y="1527"/>
                  </a:lnTo>
                  <a:lnTo>
                    <a:pt x="50" y="1472"/>
                  </a:lnTo>
                  <a:lnTo>
                    <a:pt x="37" y="1418"/>
                  </a:lnTo>
                  <a:lnTo>
                    <a:pt x="23" y="1364"/>
                  </a:lnTo>
                  <a:lnTo>
                    <a:pt x="12" y="1308"/>
                  </a:lnTo>
                  <a:lnTo>
                    <a:pt x="5" y="1251"/>
                  </a:lnTo>
                  <a:lnTo>
                    <a:pt x="0" y="1192"/>
                  </a:lnTo>
                  <a:lnTo>
                    <a:pt x="0" y="113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0" name="Freeform 6"/>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 name="Freeform 7"/>
            <p:cNvSpPr>
              <a:spLocks/>
            </p:cNvSpPr>
            <p:nvPr/>
          </p:nvSpPr>
          <p:spPr bwMode="auto">
            <a:xfrm>
              <a:off x="3608" y="1211"/>
              <a:ext cx="446" cy="445"/>
            </a:xfrm>
            <a:custGeom>
              <a:avLst/>
              <a:gdLst>
                <a:gd name="T0" fmla="*/ 0 w 446"/>
                <a:gd name="T1" fmla="*/ 395 h 445"/>
                <a:gd name="T2" fmla="*/ 3 w 446"/>
                <a:gd name="T3" fmla="*/ 400 h 445"/>
                <a:gd name="T4" fmla="*/ 5 w 446"/>
                <a:gd name="T5" fmla="*/ 404 h 445"/>
                <a:gd name="T6" fmla="*/ 18 w 446"/>
                <a:gd name="T7" fmla="*/ 413 h 445"/>
                <a:gd name="T8" fmla="*/ 39 w 446"/>
                <a:gd name="T9" fmla="*/ 422 h 445"/>
                <a:gd name="T10" fmla="*/ 66 w 446"/>
                <a:gd name="T11" fmla="*/ 429 h 445"/>
                <a:gd name="T12" fmla="*/ 98 w 446"/>
                <a:gd name="T13" fmla="*/ 436 h 445"/>
                <a:gd name="T14" fmla="*/ 136 w 446"/>
                <a:gd name="T15" fmla="*/ 440 h 445"/>
                <a:gd name="T16" fmla="*/ 179 w 446"/>
                <a:gd name="T17" fmla="*/ 442 h 445"/>
                <a:gd name="T18" fmla="*/ 224 w 446"/>
                <a:gd name="T19" fmla="*/ 445 h 445"/>
                <a:gd name="T20" fmla="*/ 267 w 446"/>
                <a:gd name="T21" fmla="*/ 442 h 445"/>
                <a:gd name="T22" fmla="*/ 310 w 446"/>
                <a:gd name="T23" fmla="*/ 440 h 445"/>
                <a:gd name="T24" fmla="*/ 348 w 446"/>
                <a:gd name="T25" fmla="*/ 436 h 445"/>
                <a:gd name="T26" fmla="*/ 380 w 446"/>
                <a:gd name="T27" fmla="*/ 429 h 445"/>
                <a:gd name="T28" fmla="*/ 407 w 446"/>
                <a:gd name="T29" fmla="*/ 422 h 445"/>
                <a:gd name="T30" fmla="*/ 427 w 446"/>
                <a:gd name="T31" fmla="*/ 413 h 445"/>
                <a:gd name="T32" fmla="*/ 441 w 446"/>
                <a:gd name="T33" fmla="*/ 404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4"/>
                  </a:lnTo>
                  <a:lnTo>
                    <a:pt x="18" y="413"/>
                  </a:lnTo>
                  <a:lnTo>
                    <a:pt x="39" y="422"/>
                  </a:lnTo>
                  <a:lnTo>
                    <a:pt x="66" y="429"/>
                  </a:lnTo>
                  <a:lnTo>
                    <a:pt x="98" y="436"/>
                  </a:lnTo>
                  <a:lnTo>
                    <a:pt x="136" y="440"/>
                  </a:lnTo>
                  <a:lnTo>
                    <a:pt x="179" y="442"/>
                  </a:lnTo>
                  <a:lnTo>
                    <a:pt x="224" y="445"/>
                  </a:lnTo>
                  <a:lnTo>
                    <a:pt x="267" y="442"/>
                  </a:lnTo>
                  <a:lnTo>
                    <a:pt x="310" y="440"/>
                  </a:lnTo>
                  <a:lnTo>
                    <a:pt x="348" y="436"/>
                  </a:lnTo>
                  <a:lnTo>
                    <a:pt x="380" y="429"/>
                  </a:lnTo>
                  <a:lnTo>
                    <a:pt x="407" y="422"/>
                  </a:lnTo>
                  <a:lnTo>
                    <a:pt x="427" y="413"/>
                  </a:lnTo>
                  <a:lnTo>
                    <a:pt x="441" y="404"/>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2" name="Freeform 8"/>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eeform 9"/>
            <p:cNvSpPr>
              <a:spLocks/>
            </p:cNvSpPr>
            <p:nvPr/>
          </p:nvSpPr>
          <p:spPr bwMode="auto">
            <a:xfrm>
              <a:off x="3608" y="1161"/>
              <a:ext cx="446" cy="97"/>
            </a:xfrm>
            <a:custGeom>
              <a:avLst/>
              <a:gdLst>
                <a:gd name="T0" fmla="*/ 0 w 446"/>
                <a:gd name="T1" fmla="*/ 50 h 97"/>
                <a:gd name="T2" fmla="*/ 3 w 446"/>
                <a:gd name="T3" fmla="*/ 43 h 97"/>
                <a:gd name="T4" fmla="*/ 5 w 446"/>
                <a:gd name="T5" fmla="*/ 39 h 97"/>
                <a:gd name="T6" fmla="*/ 18 w 446"/>
                <a:gd name="T7" fmla="*/ 30 h 97"/>
                <a:gd name="T8" fmla="*/ 39 w 446"/>
                <a:gd name="T9" fmla="*/ 21 h 97"/>
                <a:gd name="T10" fmla="*/ 66 w 446"/>
                <a:gd name="T11" fmla="*/ 14 h 97"/>
                <a:gd name="T12" fmla="*/ 98 w 446"/>
                <a:gd name="T13" fmla="*/ 7 h 97"/>
                <a:gd name="T14" fmla="*/ 136 w 446"/>
                <a:gd name="T15" fmla="*/ 3 h 97"/>
                <a:gd name="T16" fmla="*/ 179 w 446"/>
                <a:gd name="T17" fmla="*/ 0 h 97"/>
                <a:gd name="T18" fmla="*/ 224 w 446"/>
                <a:gd name="T19" fmla="*/ 0 h 97"/>
                <a:gd name="T20" fmla="*/ 267 w 446"/>
                <a:gd name="T21" fmla="*/ 0 h 97"/>
                <a:gd name="T22" fmla="*/ 310 w 446"/>
                <a:gd name="T23" fmla="*/ 3 h 97"/>
                <a:gd name="T24" fmla="*/ 348 w 446"/>
                <a:gd name="T25" fmla="*/ 7 h 97"/>
                <a:gd name="T26" fmla="*/ 380 w 446"/>
                <a:gd name="T27" fmla="*/ 14 h 97"/>
                <a:gd name="T28" fmla="*/ 407 w 446"/>
                <a:gd name="T29" fmla="*/ 21 h 97"/>
                <a:gd name="T30" fmla="*/ 427 w 446"/>
                <a:gd name="T31" fmla="*/ 30 h 97"/>
                <a:gd name="T32" fmla="*/ 441 w 446"/>
                <a:gd name="T33" fmla="*/ 39 h 97"/>
                <a:gd name="T34" fmla="*/ 446 w 446"/>
                <a:gd name="T35" fmla="*/ 43 h 97"/>
                <a:gd name="T36" fmla="*/ 446 w 446"/>
                <a:gd name="T37" fmla="*/ 50 h 97"/>
                <a:gd name="T38" fmla="*/ 446 w 446"/>
                <a:gd name="T39" fmla="*/ 54 h 97"/>
                <a:gd name="T40" fmla="*/ 441 w 446"/>
                <a:gd name="T41" fmla="*/ 59 h 97"/>
                <a:gd name="T42" fmla="*/ 427 w 446"/>
                <a:gd name="T43" fmla="*/ 68 h 97"/>
                <a:gd name="T44" fmla="*/ 407 w 446"/>
                <a:gd name="T45" fmla="*/ 77 h 97"/>
                <a:gd name="T46" fmla="*/ 380 w 446"/>
                <a:gd name="T47" fmla="*/ 84 h 97"/>
                <a:gd name="T48" fmla="*/ 348 w 446"/>
                <a:gd name="T49" fmla="*/ 91 h 97"/>
                <a:gd name="T50" fmla="*/ 310 w 446"/>
                <a:gd name="T51" fmla="*/ 95 h 97"/>
                <a:gd name="T52" fmla="*/ 267 w 446"/>
                <a:gd name="T53" fmla="*/ 97 h 97"/>
                <a:gd name="T54" fmla="*/ 224 w 446"/>
                <a:gd name="T55" fmla="*/ 97 h 97"/>
                <a:gd name="T56" fmla="*/ 179 w 446"/>
                <a:gd name="T57" fmla="*/ 97 h 97"/>
                <a:gd name="T58" fmla="*/ 136 w 446"/>
                <a:gd name="T59" fmla="*/ 95 h 97"/>
                <a:gd name="T60" fmla="*/ 98 w 446"/>
                <a:gd name="T61" fmla="*/ 91 h 97"/>
                <a:gd name="T62" fmla="*/ 66 w 446"/>
                <a:gd name="T63" fmla="*/ 84 h 97"/>
                <a:gd name="T64" fmla="*/ 39 w 446"/>
                <a:gd name="T65" fmla="*/ 77 h 97"/>
                <a:gd name="T66" fmla="*/ 18 w 446"/>
                <a:gd name="T67" fmla="*/ 68 h 97"/>
                <a:gd name="T68" fmla="*/ 5 w 446"/>
                <a:gd name="T69" fmla="*/ 59 h 97"/>
                <a:gd name="T70" fmla="*/ 3 w 446"/>
                <a:gd name="T71" fmla="*/ 54 h 97"/>
                <a:gd name="T72" fmla="*/ 0 w 446"/>
                <a:gd name="T73"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97">
                  <a:moveTo>
                    <a:pt x="0" y="50"/>
                  </a:moveTo>
                  <a:lnTo>
                    <a:pt x="3" y="43"/>
                  </a:lnTo>
                  <a:lnTo>
                    <a:pt x="5" y="39"/>
                  </a:lnTo>
                  <a:lnTo>
                    <a:pt x="18" y="30"/>
                  </a:lnTo>
                  <a:lnTo>
                    <a:pt x="39" y="21"/>
                  </a:lnTo>
                  <a:lnTo>
                    <a:pt x="66" y="14"/>
                  </a:lnTo>
                  <a:lnTo>
                    <a:pt x="98" y="7"/>
                  </a:lnTo>
                  <a:lnTo>
                    <a:pt x="136" y="3"/>
                  </a:lnTo>
                  <a:lnTo>
                    <a:pt x="179" y="0"/>
                  </a:lnTo>
                  <a:lnTo>
                    <a:pt x="224" y="0"/>
                  </a:lnTo>
                  <a:lnTo>
                    <a:pt x="267" y="0"/>
                  </a:lnTo>
                  <a:lnTo>
                    <a:pt x="310" y="3"/>
                  </a:lnTo>
                  <a:lnTo>
                    <a:pt x="348" y="7"/>
                  </a:lnTo>
                  <a:lnTo>
                    <a:pt x="380" y="14"/>
                  </a:lnTo>
                  <a:lnTo>
                    <a:pt x="407" y="21"/>
                  </a:lnTo>
                  <a:lnTo>
                    <a:pt x="427" y="30"/>
                  </a:lnTo>
                  <a:lnTo>
                    <a:pt x="441" y="39"/>
                  </a:lnTo>
                  <a:lnTo>
                    <a:pt x="446" y="43"/>
                  </a:lnTo>
                  <a:lnTo>
                    <a:pt x="446" y="50"/>
                  </a:lnTo>
                  <a:lnTo>
                    <a:pt x="446" y="54"/>
                  </a:lnTo>
                  <a:lnTo>
                    <a:pt x="441" y="59"/>
                  </a:lnTo>
                  <a:lnTo>
                    <a:pt x="427" y="68"/>
                  </a:lnTo>
                  <a:lnTo>
                    <a:pt x="407" y="77"/>
                  </a:lnTo>
                  <a:lnTo>
                    <a:pt x="380" y="84"/>
                  </a:lnTo>
                  <a:lnTo>
                    <a:pt x="348" y="91"/>
                  </a:lnTo>
                  <a:lnTo>
                    <a:pt x="310" y="95"/>
                  </a:lnTo>
                  <a:lnTo>
                    <a:pt x="267" y="97"/>
                  </a:lnTo>
                  <a:lnTo>
                    <a:pt x="224" y="97"/>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4" name="Rectangle 10"/>
            <p:cNvSpPr>
              <a:spLocks noChangeArrowheads="1"/>
            </p:cNvSpPr>
            <p:nvPr/>
          </p:nvSpPr>
          <p:spPr bwMode="auto">
            <a:xfrm>
              <a:off x="3608" y="1285"/>
              <a:ext cx="446"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5" name="Rectangle 11"/>
            <p:cNvSpPr>
              <a:spLocks noChangeArrowheads="1"/>
            </p:cNvSpPr>
            <p:nvPr/>
          </p:nvSpPr>
          <p:spPr bwMode="auto">
            <a:xfrm>
              <a:off x="3608" y="1285"/>
              <a:ext cx="446"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6" name="Rectangle 12"/>
            <p:cNvSpPr>
              <a:spLocks noChangeArrowheads="1"/>
            </p:cNvSpPr>
            <p:nvPr/>
          </p:nvSpPr>
          <p:spPr bwMode="auto">
            <a:xfrm>
              <a:off x="3658" y="1283"/>
              <a:ext cx="3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Athletics</a:t>
              </a:r>
              <a:endParaRPr lang="en-US" altLang="en-US" dirty="0"/>
            </a:p>
          </p:txBody>
        </p:sp>
        <p:sp>
          <p:nvSpPr>
            <p:cNvPr id="17" name="Freeform 13"/>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p:nvSpPr>
          <p:spPr bwMode="auto">
            <a:xfrm>
              <a:off x="3608" y="3435"/>
              <a:ext cx="446" cy="445"/>
            </a:xfrm>
            <a:custGeom>
              <a:avLst/>
              <a:gdLst>
                <a:gd name="T0" fmla="*/ 0 w 446"/>
                <a:gd name="T1" fmla="*/ 395 h 445"/>
                <a:gd name="T2" fmla="*/ 3 w 446"/>
                <a:gd name="T3" fmla="*/ 400 h 445"/>
                <a:gd name="T4" fmla="*/ 5 w 446"/>
                <a:gd name="T5" fmla="*/ 406 h 445"/>
                <a:gd name="T6" fmla="*/ 18 w 446"/>
                <a:gd name="T7" fmla="*/ 415 h 445"/>
                <a:gd name="T8" fmla="*/ 39 w 446"/>
                <a:gd name="T9" fmla="*/ 422 h 445"/>
                <a:gd name="T10" fmla="*/ 66 w 446"/>
                <a:gd name="T11" fmla="*/ 431 h 445"/>
                <a:gd name="T12" fmla="*/ 98 w 446"/>
                <a:gd name="T13" fmla="*/ 436 h 445"/>
                <a:gd name="T14" fmla="*/ 136 w 446"/>
                <a:gd name="T15" fmla="*/ 440 h 445"/>
                <a:gd name="T16" fmla="*/ 179 w 446"/>
                <a:gd name="T17" fmla="*/ 445 h 445"/>
                <a:gd name="T18" fmla="*/ 224 w 446"/>
                <a:gd name="T19" fmla="*/ 445 h 445"/>
                <a:gd name="T20" fmla="*/ 267 w 446"/>
                <a:gd name="T21" fmla="*/ 445 h 445"/>
                <a:gd name="T22" fmla="*/ 310 w 446"/>
                <a:gd name="T23" fmla="*/ 440 h 445"/>
                <a:gd name="T24" fmla="*/ 348 w 446"/>
                <a:gd name="T25" fmla="*/ 436 h 445"/>
                <a:gd name="T26" fmla="*/ 380 w 446"/>
                <a:gd name="T27" fmla="*/ 431 h 445"/>
                <a:gd name="T28" fmla="*/ 407 w 446"/>
                <a:gd name="T29" fmla="*/ 422 h 445"/>
                <a:gd name="T30" fmla="*/ 427 w 446"/>
                <a:gd name="T31" fmla="*/ 415 h 445"/>
                <a:gd name="T32" fmla="*/ 441 w 446"/>
                <a:gd name="T33" fmla="*/ 406 h 445"/>
                <a:gd name="T34" fmla="*/ 446 w 446"/>
                <a:gd name="T35" fmla="*/ 400 h 445"/>
                <a:gd name="T36" fmla="*/ 446 w 446"/>
                <a:gd name="T37" fmla="*/ 395 h 445"/>
                <a:gd name="T38" fmla="*/ 446 w 446"/>
                <a:gd name="T39" fmla="*/ 395 h 445"/>
                <a:gd name="T40" fmla="*/ 446 w 446"/>
                <a:gd name="T41" fmla="*/ 0 h 445"/>
                <a:gd name="T42" fmla="*/ 0 w 446"/>
                <a:gd name="T43" fmla="*/ 0 h 445"/>
                <a:gd name="T44" fmla="*/ 0 w 446"/>
                <a:gd name="T45" fmla="*/ 395 h 445"/>
                <a:gd name="T46" fmla="*/ 0 w 446"/>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6" h="445">
                  <a:moveTo>
                    <a:pt x="0" y="395"/>
                  </a:moveTo>
                  <a:lnTo>
                    <a:pt x="3" y="400"/>
                  </a:lnTo>
                  <a:lnTo>
                    <a:pt x="5" y="406"/>
                  </a:lnTo>
                  <a:lnTo>
                    <a:pt x="18" y="415"/>
                  </a:lnTo>
                  <a:lnTo>
                    <a:pt x="39" y="422"/>
                  </a:lnTo>
                  <a:lnTo>
                    <a:pt x="66" y="431"/>
                  </a:lnTo>
                  <a:lnTo>
                    <a:pt x="98" y="436"/>
                  </a:lnTo>
                  <a:lnTo>
                    <a:pt x="136" y="440"/>
                  </a:lnTo>
                  <a:lnTo>
                    <a:pt x="179" y="445"/>
                  </a:lnTo>
                  <a:lnTo>
                    <a:pt x="224" y="445"/>
                  </a:lnTo>
                  <a:lnTo>
                    <a:pt x="267" y="445"/>
                  </a:lnTo>
                  <a:lnTo>
                    <a:pt x="310" y="440"/>
                  </a:lnTo>
                  <a:lnTo>
                    <a:pt x="348" y="436"/>
                  </a:lnTo>
                  <a:lnTo>
                    <a:pt x="380" y="431"/>
                  </a:lnTo>
                  <a:lnTo>
                    <a:pt x="407" y="422"/>
                  </a:lnTo>
                  <a:lnTo>
                    <a:pt x="427" y="415"/>
                  </a:lnTo>
                  <a:lnTo>
                    <a:pt x="441" y="406"/>
                  </a:lnTo>
                  <a:lnTo>
                    <a:pt x="446" y="400"/>
                  </a:lnTo>
                  <a:lnTo>
                    <a:pt x="446" y="395"/>
                  </a:lnTo>
                  <a:lnTo>
                    <a:pt x="446" y="395"/>
                  </a:lnTo>
                  <a:lnTo>
                    <a:pt x="446"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Freeform 16"/>
            <p:cNvSpPr>
              <a:spLocks/>
            </p:cNvSpPr>
            <p:nvPr/>
          </p:nvSpPr>
          <p:spPr bwMode="auto">
            <a:xfrm>
              <a:off x="3608" y="3385"/>
              <a:ext cx="446" cy="100"/>
            </a:xfrm>
            <a:custGeom>
              <a:avLst/>
              <a:gdLst>
                <a:gd name="T0" fmla="*/ 0 w 446"/>
                <a:gd name="T1" fmla="*/ 50 h 100"/>
                <a:gd name="T2" fmla="*/ 3 w 446"/>
                <a:gd name="T3" fmla="*/ 45 h 100"/>
                <a:gd name="T4" fmla="*/ 5 w 446"/>
                <a:gd name="T5" fmla="*/ 41 h 100"/>
                <a:gd name="T6" fmla="*/ 18 w 446"/>
                <a:gd name="T7" fmla="*/ 30 h 100"/>
                <a:gd name="T8" fmla="*/ 39 w 446"/>
                <a:gd name="T9" fmla="*/ 23 h 100"/>
                <a:gd name="T10" fmla="*/ 66 w 446"/>
                <a:gd name="T11" fmla="*/ 14 h 100"/>
                <a:gd name="T12" fmla="*/ 98 w 446"/>
                <a:gd name="T13" fmla="*/ 9 h 100"/>
                <a:gd name="T14" fmla="*/ 136 w 446"/>
                <a:gd name="T15" fmla="*/ 5 h 100"/>
                <a:gd name="T16" fmla="*/ 179 w 446"/>
                <a:gd name="T17" fmla="*/ 0 h 100"/>
                <a:gd name="T18" fmla="*/ 224 w 446"/>
                <a:gd name="T19" fmla="*/ 0 h 100"/>
                <a:gd name="T20" fmla="*/ 267 w 446"/>
                <a:gd name="T21" fmla="*/ 0 h 100"/>
                <a:gd name="T22" fmla="*/ 310 w 446"/>
                <a:gd name="T23" fmla="*/ 5 h 100"/>
                <a:gd name="T24" fmla="*/ 348 w 446"/>
                <a:gd name="T25" fmla="*/ 9 h 100"/>
                <a:gd name="T26" fmla="*/ 380 w 446"/>
                <a:gd name="T27" fmla="*/ 14 h 100"/>
                <a:gd name="T28" fmla="*/ 407 w 446"/>
                <a:gd name="T29" fmla="*/ 23 h 100"/>
                <a:gd name="T30" fmla="*/ 427 w 446"/>
                <a:gd name="T31" fmla="*/ 30 h 100"/>
                <a:gd name="T32" fmla="*/ 441 w 446"/>
                <a:gd name="T33" fmla="*/ 41 h 100"/>
                <a:gd name="T34" fmla="*/ 446 w 446"/>
                <a:gd name="T35" fmla="*/ 45 h 100"/>
                <a:gd name="T36" fmla="*/ 446 w 446"/>
                <a:gd name="T37" fmla="*/ 50 h 100"/>
                <a:gd name="T38" fmla="*/ 446 w 446"/>
                <a:gd name="T39" fmla="*/ 54 h 100"/>
                <a:gd name="T40" fmla="*/ 441 w 446"/>
                <a:gd name="T41" fmla="*/ 59 h 100"/>
                <a:gd name="T42" fmla="*/ 427 w 446"/>
                <a:gd name="T43" fmla="*/ 68 h 100"/>
                <a:gd name="T44" fmla="*/ 407 w 446"/>
                <a:gd name="T45" fmla="*/ 77 h 100"/>
                <a:gd name="T46" fmla="*/ 380 w 446"/>
                <a:gd name="T47" fmla="*/ 84 h 100"/>
                <a:gd name="T48" fmla="*/ 348 w 446"/>
                <a:gd name="T49" fmla="*/ 91 h 100"/>
                <a:gd name="T50" fmla="*/ 310 w 446"/>
                <a:gd name="T51" fmla="*/ 95 h 100"/>
                <a:gd name="T52" fmla="*/ 267 w 446"/>
                <a:gd name="T53" fmla="*/ 97 h 100"/>
                <a:gd name="T54" fmla="*/ 224 w 446"/>
                <a:gd name="T55" fmla="*/ 100 h 100"/>
                <a:gd name="T56" fmla="*/ 179 w 446"/>
                <a:gd name="T57" fmla="*/ 97 h 100"/>
                <a:gd name="T58" fmla="*/ 136 w 446"/>
                <a:gd name="T59" fmla="*/ 95 h 100"/>
                <a:gd name="T60" fmla="*/ 98 w 446"/>
                <a:gd name="T61" fmla="*/ 91 h 100"/>
                <a:gd name="T62" fmla="*/ 66 w 446"/>
                <a:gd name="T63" fmla="*/ 84 h 100"/>
                <a:gd name="T64" fmla="*/ 39 w 446"/>
                <a:gd name="T65" fmla="*/ 77 h 100"/>
                <a:gd name="T66" fmla="*/ 18 w 446"/>
                <a:gd name="T67" fmla="*/ 68 h 100"/>
                <a:gd name="T68" fmla="*/ 5 w 446"/>
                <a:gd name="T69" fmla="*/ 59 h 100"/>
                <a:gd name="T70" fmla="*/ 3 w 446"/>
                <a:gd name="T71" fmla="*/ 54 h 100"/>
                <a:gd name="T72" fmla="*/ 0 w 446"/>
                <a:gd name="T7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6" h="100">
                  <a:moveTo>
                    <a:pt x="0" y="50"/>
                  </a:moveTo>
                  <a:lnTo>
                    <a:pt x="3" y="45"/>
                  </a:lnTo>
                  <a:lnTo>
                    <a:pt x="5" y="41"/>
                  </a:lnTo>
                  <a:lnTo>
                    <a:pt x="18" y="30"/>
                  </a:lnTo>
                  <a:lnTo>
                    <a:pt x="39" y="23"/>
                  </a:lnTo>
                  <a:lnTo>
                    <a:pt x="66" y="14"/>
                  </a:lnTo>
                  <a:lnTo>
                    <a:pt x="98" y="9"/>
                  </a:lnTo>
                  <a:lnTo>
                    <a:pt x="136" y="5"/>
                  </a:lnTo>
                  <a:lnTo>
                    <a:pt x="179" y="0"/>
                  </a:lnTo>
                  <a:lnTo>
                    <a:pt x="224" y="0"/>
                  </a:lnTo>
                  <a:lnTo>
                    <a:pt x="267" y="0"/>
                  </a:lnTo>
                  <a:lnTo>
                    <a:pt x="310" y="5"/>
                  </a:lnTo>
                  <a:lnTo>
                    <a:pt x="348" y="9"/>
                  </a:lnTo>
                  <a:lnTo>
                    <a:pt x="380" y="14"/>
                  </a:lnTo>
                  <a:lnTo>
                    <a:pt x="407" y="23"/>
                  </a:lnTo>
                  <a:lnTo>
                    <a:pt x="427" y="30"/>
                  </a:lnTo>
                  <a:lnTo>
                    <a:pt x="441" y="41"/>
                  </a:lnTo>
                  <a:lnTo>
                    <a:pt x="446" y="45"/>
                  </a:lnTo>
                  <a:lnTo>
                    <a:pt x="446" y="50"/>
                  </a:lnTo>
                  <a:lnTo>
                    <a:pt x="446" y="54"/>
                  </a:lnTo>
                  <a:lnTo>
                    <a:pt x="441" y="59"/>
                  </a:lnTo>
                  <a:lnTo>
                    <a:pt x="427" y="68"/>
                  </a:lnTo>
                  <a:lnTo>
                    <a:pt x="407" y="77"/>
                  </a:lnTo>
                  <a:lnTo>
                    <a:pt x="380" y="84"/>
                  </a:lnTo>
                  <a:lnTo>
                    <a:pt x="348" y="91"/>
                  </a:lnTo>
                  <a:lnTo>
                    <a:pt x="310" y="95"/>
                  </a:lnTo>
                  <a:lnTo>
                    <a:pt x="267" y="97"/>
                  </a:lnTo>
                  <a:lnTo>
                    <a:pt x="224" y="100"/>
                  </a:lnTo>
                  <a:lnTo>
                    <a:pt x="179" y="97"/>
                  </a:lnTo>
                  <a:lnTo>
                    <a:pt x="136" y="95"/>
                  </a:lnTo>
                  <a:lnTo>
                    <a:pt x="98" y="91"/>
                  </a:lnTo>
                  <a:lnTo>
                    <a:pt x="66" y="84"/>
                  </a:lnTo>
                  <a:lnTo>
                    <a:pt x="39" y="77"/>
                  </a:lnTo>
                  <a:lnTo>
                    <a:pt x="18" y="68"/>
                  </a:lnTo>
                  <a:lnTo>
                    <a:pt x="5" y="59"/>
                  </a:lnTo>
                  <a:lnTo>
                    <a:pt x="3"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1" name="Rectangle 17"/>
            <p:cNvSpPr>
              <a:spLocks noChangeArrowheads="1"/>
            </p:cNvSpPr>
            <p:nvPr/>
          </p:nvSpPr>
          <p:spPr bwMode="auto">
            <a:xfrm>
              <a:off x="3608" y="3509"/>
              <a:ext cx="446"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2" name="Rectangle 18"/>
            <p:cNvSpPr>
              <a:spLocks noChangeArrowheads="1"/>
            </p:cNvSpPr>
            <p:nvPr/>
          </p:nvSpPr>
          <p:spPr bwMode="auto">
            <a:xfrm>
              <a:off x="3608" y="3509"/>
              <a:ext cx="446" cy="125"/>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3" name="Rectangle 19"/>
            <p:cNvSpPr>
              <a:spLocks noChangeArrowheads="1"/>
            </p:cNvSpPr>
            <p:nvPr/>
          </p:nvSpPr>
          <p:spPr bwMode="auto">
            <a:xfrm>
              <a:off x="3678" y="3507"/>
              <a:ext cx="3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Fencing</a:t>
              </a:r>
              <a:endParaRPr lang="en-US" altLang="en-US" dirty="0"/>
            </a:p>
          </p:txBody>
        </p:sp>
        <p:sp>
          <p:nvSpPr>
            <p:cNvPr id="24" name="Freeform 20"/>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5" name="Freeform 21"/>
            <p:cNvSpPr>
              <a:spLocks/>
            </p:cNvSpPr>
            <p:nvPr/>
          </p:nvSpPr>
          <p:spPr bwMode="auto">
            <a:xfrm>
              <a:off x="4576" y="1705"/>
              <a:ext cx="447" cy="445"/>
            </a:xfrm>
            <a:custGeom>
              <a:avLst/>
              <a:gdLst>
                <a:gd name="T0" fmla="*/ 0 w 447"/>
                <a:gd name="T1" fmla="*/ 396 h 445"/>
                <a:gd name="T2" fmla="*/ 2 w 447"/>
                <a:gd name="T3" fmla="*/ 400 h 445"/>
                <a:gd name="T4" fmla="*/ 4 w 447"/>
                <a:gd name="T5" fmla="*/ 405 h 445"/>
                <a:gd name="T6" fmla="*/ 18 w 447"/>
                <a:gd name="T7" fmla="*/ 414 h 445"/>
                <a:gd name="T8" fmla="*/ 38 w 447"/>
                <a:gd name="T9" fmla="*/ 423 h 445"/>
                <a:gd name="T10" fmla="*/ 65 w 447"/>
                <a:gd name="T11" fmla="*/ 429 h 445"/>
                <a:gd name="T12" fmla="*/ 99 w 447"/>
                <a:gd name="T13" fmla="*/ 436 h 445"/>
                <a:gd name="T14" fmla="*/ 137 w 447"/>
                <a:gd name="T15" fmla="*/ 441 h 445"/>
                <a:gd name="T16" fmla="*/ 178 w 447"/>
                <a:gd name="T17" fmla="*/ 443 h 445"/>
                <a:gd name="T18" fmla="*/ 223 w 447"/>
                <a:gd name="T19" fmla="*/ 445 h 445"/>
                <a:gd name="T20" fmla="*/ 268 w 447"/>
                <a:gd name="T21" fmla="*/ 443 h 445"/>
                <a:gd name="T22" fmla="*/ 309 w 447"/>
                <a:gd name="T23" fmla="*/ 441 h 445"/>
                <a:gd name="T24" fmla="*/ 348 w 447"/>
                <a:gd name="T25" fmla="*/ 436 h 445"/>
                <a:gd name="T26" fmla="*/ 381 w 447"/>
                <a:gd name="T27" fmla="*/ 429 h 445"/>
                <a:gd name="T28" fmla="*/ 409 w 447"/>
                <a:gd name="T29" fmla="*/ 423 h 445"/>
                <a:gd name="T30" fmla="*/ 429 w 447"/>
                <a:gd name="T31" fmla="*/ 414 h 445"/>
                <a:gd name="T32" fmla="*/ 442 w 447"/>
                <a:gd name="T33" fmla="*/ 405 h 445"/>
                <a:gd name="T34" fmla="*/ 445 w 447"/>
                <a:gd name="T35" fmla="*/ 400 h 445"/>
                <a:gd name="T36" fmla="*/ 447 w 447"/>
                <a:gd name="T37" fmla="*/ 396 h 445"/>
                <a:gd name="T38" fmla="*/ 447 w 447"/>
                <a:gd name="T39" fmla="*/ 396 h 445"/>
                <a:gd name="T40" fmla="*/ 447 w 447"/>
                <a:gd name="T41" fmla="*/ 0 h 445"/>
                <a:gd name="T42" fmla="*/ 0 w 447"/>
                <a:gd name="T43" fmla="*/ 0 h 445"/>
                <a:gd name="T44" fmla="*/ 0 w 447"/>
                <a:gd name="T45" fmla="*/ 396 h 445"/>
                <a:gd name="T46" fmla="*/ 0 w 447"/>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6"/>
                  </a:moveTo>
                  <a:lnTo>
                    <a:pt x="2" y="400"/>
                  </a:lnTo>
                  <a:lnTo>
                    <a:pt x="4" y="405"/>
                  </a:lnTo>
                  <a:lnTo>
                    <a:pt x="18" y="414"/>
                  </a:lnTo>
                  <a:lnTo>
                    <a:pt x="38" y="423"/>
                  </a:lnTo>
                  <a:lnTo>
                    <a:pt x="65" y="429"/>
                  </a:lnTo>
                  <a:lnTo>
                    <a:pt x="99" y="436"/>
                  </a:lnTo>
                  <a:lnTo>
                    <a:pt x="137" y="441"/>
                  </a:lnTo>
                  <a:lnTo>
                    <a:pt x="178" y="443"/>
                  </a:lnTo>
                  <a:lnTo>
                    <a:pt x="223" y="445"/>
                  </a:lnTo>
                  <a:lnTo>
                    <a:pt x="268" y="443"/>
                  </a:lnTo>
                  <a:lnTo>
                    <a:pt x="309" y="441"/>
                  </a:lnTo>
                  <a:lnTo>
                    <a:pt x="348" y="436"/>
                  </a:lnTo>
                  <a:lnTo>
                    <a:pt x="381" y="429"/>
                  </a:lnTo>
                  <a:lnTo>
                    <a:pt x="409" y="423"/>
                  </a:lnTo>
                  <a:lnTo>
                    <a:pt x="429" y="414"/>
                  </a:lnTo>
                  <a:lnTo>
                    <a:pt x="442" y="405"/>
                  </a:lnTo>
                  <a:lnTo>
                    <a:pt x="445" y="400"/>
                  </a:lnTo>
                  <a:lnTo>
                    <a:pt x="447" y="396"/>
                  </a:lnTo>
                  <a:lnTo>
                    <a:pt x="447" y="396"/>
                  </a:lnTo>
                  <a:lnTo>
                    <a:pt x="447"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6" name="Freeform 22"/>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23"/>
            <p:cNvSpPr>
              <a:spLocks/>
            </p:cNvSpPr>
            <p:nvPr/>
          </p:nvSpPr>
          <p:spPr bwMode="auto">
            <a:xfrm>
              <a:off x="4576" y="1656"/>
              <a:ext cx="447" cy="97"/>
            </a:xfrm>
            <a:custGeom>
              <a:avLst/>
              <a:gdLst>
                <a:gd name="T0" fmla="*/ 0 w 447"/>
                <a:gd name="T1" fmla="*/ 49 h 97"/>
                <a:gd name="T2" fmla="*/ 2 w 447"/>
                <a:gd name="T3" fmla="*/ 43 h 97"/>
                <a:gd name="T4" fmla="*/ 4 w 447"/>
                <a:gd name="T5" fmla="*/ 38 h 97"/>
                <a:gd name="T6" fmla="*/ 18 w 447"/>
                <a:gd name="T7" fmla="*/ 29 h 97"/>
                <a:gd name="T8" fmla="*/ 38 w 447"/>
                <a:gd name="T9" fmla="*/ 20 h 97"/>
                <a:gd name="T10" fmla="*/ 65 w 447"/>
                <a:gd name="T11" fmla="*/ 13 h 97"/>
                <a:gd name="T12" fmla="*/ 99 w 447"/>
                <a:gd name="T13" fmla="*/ 7 h 97"/>
                <a:gd name="T14" fmla="*/ 137 w 447"/>
                <a:gd name="T15" fmla="*/ 2 h 97"/>
                <a:gd name="T16" fmla="*/ 178 w 447"/>
                <a:gd name="T17" fmla="*/ 0 h 97"/>
                <a:gd name="T18" fmla="*/ 223 w 447"/>
                <a:gd name="T19" fmla="*/ 0 h 97"/>
                <a:gd name="T20" fmla="*/ 268 w 447"/>
                <a:gd name="T21" fmla="*/ 0 h 97"/>
                <a:gd name="T22" fmla="*/ 309 w 447"/>
                <a:gd name="T23" fmla="*/ 2 h 97"/>
                <a:gd name="T24" fmla="*/ 348 w 447"/>
                <a:gd name="T25" fmla="*/ 7 h 97"/>
                <a:gd name="T26" fmla="*/ 381 w 447"/>
                <a:gd name="T27" fmla="*/ 13 h 97"/>
                <a:gd name="T28" fmla="*/ 409 w 447"/>
                <a:gd name="T29" fmla="*/ 20 h 97"/>
                <a:gd name="T30" fmla="*/ 429 w 447"/>
                <a:gd name="T31" fmla="*/ 29 h 97"/>
                <a:gd name="T32" fmla="*/ 442 w 447"/>
                <a:gd name="T33" fmla="*/ 38 h 97"/>
                <a:gd name="T34" fmla="*/ 445 w 447"/>
                <a:gd name="T35" fmla="*/ 43 h 97"/>
                <a:gd name="T36" fmla="*/ 447 w 447"/>
                <a:gd name="T37" fmla="*/ 49 h 97"/>
                <a:gd name="T38" fmla="*/ 445 w 447"/>
                <a:gd name="T39" fmla="*/ 54 h 97"/>
                <a:gd name="T40" fmla="*/ 442 w 447"/>
                <a:gd name="T41" fmla="*/ 58 h 97"/>
                <a:gd name="T42" fmla="*/ 429 w 447"/>
                <a:gd name="T43" fmla="*/ 67 h 97"/>
                <a:gd name="T44" fmla="*/ 409 w 447"/>
                <a:gd name="T45" fmla="*/ 77 h 97"/>
                <a:gd name="T46" fmla="*/ 381 w 447"/>
                <a:gd name="T47" fmla="*/ 83 h 97"/>
                <a:gd name="T48" fmla="*/ 348 w 447"/>
                <a:gd name="T49" fmla="*/ 90 h 97"/>
                <a:gd name="T50" fmla="*/ 309 w 447"/>
                <a:gd name="T51" fmla="*/ 95 h 97"/>
                <a:gd name="T52" fmla="*/ 268 w 447"/>
                <a:gd name="T53" fmla="*/ 97 h 97"/>
                <a:gd name="T54" fmla="*/ 223 w 447"/>
                <a:gd name="T55" fmla="*/ 97 h 97"/>
                <a:gd name="T56" fmla="*/ 178 w 447"/>
                <a:gd name="T57" fmla="*/ 97 h 97"/>
                <a:gd name="T58" fmla="*/ 137 w 447"/>
                <a:gd name="T59" fmla="*/ 95 h 97"/>
                <a:gd name="T60" fmla="*/ 99 w 447"/>
                <a:gd name="T61" fmla="*/ 90 h 97"/>
                <a:gd name="T62" fmla="*/ 65 w 447"/>
                <a:gd name="T63" fmla="*/ 83 h 97"/>
                <a:gd name="T64" fmla="*/ 38 w 447"/>
                <a:gd name="T65" fmla="*/ 77 h 97"/>
                <a:gd name="T66" fmla="*/ 18 w 447"/>
                <a:gd name="T67" fmla="*/ 67 h 97"/>
                <a:gd name="T68" fmla="*/ 4 w 447"/>
                <a:gd name="T69" fmla="*/ 58 h 97"/>
                <a:gd name="T70" fmla="*/ 2 w 447"/>
                <a:gd name="T71" fmla="*/ 54 h 97"/>
                <a:gd name="T72" fmla="*/ 0 w 447"/>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7">
                  <a:moveTo>
                    <a:pt x="0" y="49"/>
                  </a:moveTo>
                  <a:lnTo>
                    <a:pt x="2" y="43"/>
                  </a:lnTo>
                  <a:lnTo>
                    <a:pt x="4" y="38"/>
                  </a:lnTo>
                  <a:lnTo>
                    <a:pt x="18" y="29"/>
                  </a:lnTo>
                  <a:lnTo>
                    <a:pt x="38" y="20"/>
                  </a:lnTo>
                  <a:lnTo>
                    <a:pt x="65" y="13"/>
                  </a:lnTo>
                  <a:lnTo>
                    <a:pt x="99" y="7"/>
                  </a:lnTo>
                  <a:lnTo>
                    <a:pt x="137" y="2"/>
                  </a:lnTo>
                  <a:lnTo>
                    <a:pt x="178" y="0"/>
                  </a:lnTo>
                  <a:lnTo>
                    <a:pt x="223" y="0"/>
                  </a:lnTo>
                  <a:lnTo>
                    <a:pt x="268" y="0"/>
                  </a:lnTo>
                  <a:lnTo>
                    <a:pt x="309" y="2"/>
                  </a:lnTo>
                  <a:lnTo>
                    <a:pt x="348" y="7"/>
                  </a:lnTo>
                  <a:lnTo>
                    <a:pt x="381" y="13"/>
                  </a:lnTo>
                  <a:lnTo>
                    <a:pt x="409" y="20"/>
                  </a:lnTo>
                  <a:lnTo>
                    <a:pt x="429" y="29"/>
                  </a:lnTo>
                  <a:lnTo>
                    <a:pt x="442" y="38"/>
                  </a:lnTo>
                  <a:lnTo>
                    <a:pt x="445" y="43"/>
                  </a:lnTo>
                  <a:lnTo>
                    <a:pt x="447" y="49"/>
                  </a:lnTo>
                  <a:lnTo>
                    <a:pt x="445" y="54"/>
                  </a:lnTo>
                  <a:lnTo>
                    <a:pt x="442" y="58"/>
                  </a:lnTo>
                  <a:lnTo>
                    <a:pt x="429" y="67"/>
                  </a:lnTo>
                  <a:lnTo>
                    <a:pt x="409" y="77"/>
                  </a:lnTo>
                  <a:lnTo>
                    <a:pt x="381" y="83"/>
                  </a:lnTo>
                  <a:lnTo>
                    <a:pt x="348" y="90"/>
                  </a:lnTo>
                  <a:lnTo>
                    <a:pt x="309" y="95"/>
                  </a:lnTo>
                  <a:lnTo>
                    <a:pt x="268" y="97"/>
                  </a:lnTo>
                  <a:lnTo>
                    <a:pt x="223" y="97"/>
                  </a:lnTo>
                  <a:lnTo>
                    <a:pt x="178" y="97"/>
                  </a:lnTo>
                  <a:lnTo>
                    <a:pt x="137" y="95"/>
                  </a:lnTo>
                  <a:lnTo>
                    <a:pt x="99" y="90"/>
                  </a:lnTo>
                  <a:lnTo>
                    <a:pt x="65" y="83"/>
                  </a:lnTo>
                  <a:lnTo>
                    <a:pt x="38" y="77"/>
                  </a:lnTo>
                  <a:lnTo>
                    <a:pt x="18" y="67"/>
                  </a:lnTo>
                  <a:lnTo>
                    <a:pt x="4" y="58"/>
                  </a:lnTo>
                  <a:lnTo>
                    <a:pt x="2"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28" name="Rectangle 24"/>
            <p:cNvSpPr>
              <a:spLocks noChangeArrowheads="1"/>
            </p:cNvSpPr>
            <p:nvPr/>
          </p:nvSpPr>
          <p:spPr bwMode="auto">
            <a:xfrm>
              <a:off x="4576" y="1805"/>
              <a:ext cx="447"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9" name="Rectangle 25"/>
            <p:cNvSpPr>
              <a:spLocks noChangeArrowheads="1"/>
            </p:cNvSpPr>
            <p:nvPr/>
          </p:nvSpPr>
          <p:spPr bwMode="auto">
            <a:xfrm>
              <a:off x="4576" y="1805"/>
              <a:ext cx="447"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0" name="Rectangle 26"/>
            <p:cNvSpPr>
              <a:spLocks noChangeArrowheads="1"/>
            </p:cNvSpPr>
            <p:nvPr/>
          </p:nvSpPr>
          <p:spPr bwMode="auto">
            <a:xfrm>
              <a:off x="4659" y="1802"/>
              <a:ext cx="2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Cycling</a:t>
              </a:r>
              <a:endParaRPr lang="en-US" altLang="en-US" dirty="0"/>
            </a:p>
          </p:txBody>
        </p:sp>
        <p:sp>
          <p:nvSpPr>
            <p:cNvPr id="31" name="Freeform 27"/>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2" name="Freeform 28"/>
            <p:cNvSpPr>
              <a:spLocks/>
            </p:cNvSpPr>
            <p:nvPr/>
          </p:nvSpPr>
          <p:spPr bwMode="auto">
            <a:xfrm>
              <a:off x="4576" y="3040"/>
              <a:ext cx="447" cy="445"/>
            </a:xfrm>
            <a:custGeom>
              <a:avLst/>
              <a:gdLst>
                <a:gd name="T0" fmla="*/ 0 w 447"/>
                <a:gd name="T1" fmla="*/ 395 h 445"/>
                <a:gd name="T2" fmla="*/ 2 w 447"/>
                <a:gd name="T3" fmla="*/ 399 h 445"/>
                <a:gd name="T4" fmla="*/ 4 w 447"/>
                <a:gd name="T5" fmla="*/ 404 h 445"/>
                <a:gd name="T6" fmla="*/ 18 w 447"/>
                <a:gd name="T7" fmla="*/ 413 h 445"/>
                <a:gd name="T8" fmla="*/ 38 w 447"/>
                <a:gd name="T9" fmla="*/ 422 h 445"/>
                <a:gd name="T10" fmla="*/ 65 w 447"/>
                <a:gd name="T11" fmla="*/ 429 h 445"/>
                <a:gd name="T12" fmla="*/ 99 w 447"/>
                <a:gd name="T13" fmla="*/ 436 h 445"/>
                <a:gd name="T14" fmla="*/ 137 w 447"/>
                <a:gd name="T15" fmla="*/ 440 h 445"/>
                <a:gd name="T16" fmla="*/ 178 w 447"/>
                <a:gd name="T17" fmla="*/ 442 h 445"/>
                <a:gd name="T18" fmla="*/ 223 w 447"/>
                <a:gd name="T19" fmla="*/ 445 h 445"/>
                <a:gd name="T20" fmla="*/ 268 w 447"/>
                <a:gd name="T21" fmla="*/ 442 h 445"/>
                <a:gd name="T22" fmla="*/ 309 w 447"/>
                <a:gd name="T23" fmla="*/ 440 h 445"/>
                <a:gd name="T24" fmla="*/ 348 w 447"/>
                <a:gd name="T25" fmla="*/ 436 h 445"/>
                <a:gd name="T26" fmla="*/ 381 w 447"/>
                <a:gd name="T27" fmla="*/ 429 h 445"/>
                <a:gd name="T28" fmla="*/ 409 w 447"/>
                <a:gd name="T29" fmla="*/ 422 h 445"/>
                <a:gd name="T30" fmla="*/ 429 w 447"/>
                <a:gd name="T31" fmla="*/ 413 h 445"/>
                <a:gd name="T32" fmla="*/ 442 w 447"/>
                <a:gd name="T33" fmla="*/ 404 h 445"/>
                <a:gd name="T34" fmla="*/ 445 w 447"/>
                <a:gd name="T35" fmla="*/ 399 h 445"/>
                <a:gd name="T36" fmla="*/ 447 w 447"/>
                <a:gd name="T37" fmla="*/ 395 h 445"/>
                <a:gd name="T38" fmla="*/ 447 w 447"/>
                <a:gd name="T39" fmla="*/ 395 h 445"/>
                <a:gd name="T40" fmla="*/ 447 w 447"/>
                <a:gd name="T41" fmla="*/ 0 h 445"/>
                <a:gd name="T42" fmla="*/ 0 w 447"/>
                <a:gd name="T43" fmla="*/ 0 h 445"/>
                <a:gd name="T44" fmla="*/ 0 w 447"/>
                <a:gd name="T45" fmla="*/ 395 h 445"/>
                <a:gd name="T46" fmla="*/ 0 w 447"/>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7" h="445">
                  <a:moveTo>
                    <a:pt x="0" y="395"/>
                  </a:moveTo>
                  <a:lnTo>
                    <a:pt x="2" y="399"/>
                  </a:lnTo>
                  <a:lnTo>
                    <a:pt x="4" y="404"/>
                  </a:lnTo>
                  <a:lnTo>
                    <a:pt x="18" y="413"/>
                  </a:lnTo>
                  <a:lnTo>
                    <a:pt x="38" y="422"/>
                  </a:lnTo>
                  <a:lnTo>
                    <a:pt x="65" y="429"/>
                  </a:lnTo>
                  <a:lnTo>
                    <a:pt x="99" y="436"/>
                  </a:lnTo>
                  <a:lnTo>
                    <a:pt x="137" y="440"/>
                  </a:lnTo>
                  <a:lnTo>
                    <a:pt x="178" y="442"/>
                  </a:lnTo>
                  <a:lnTo>
                    <a:pt x="223" y="445"/>
                  </a:lnTo>
                  <a:lnTo>
                    <a:pt x="268" y="442"/>
                  </a:lnTo>
                  <a:lnTo>
                    <a:pt x="309" y="440"/>
                  </a:lnTo>
                  <a:lnTo>
                    <a:pt x="348" y="436"/>
                  </a:lnTo>
                  <a:lnTo>
                    <a:pt x="381" y="429"/>
                  </a:lnTo>
                  <a:lnTo>
                    <a:pt x="409" y="422"/>
                  </a:lnTo>
                  <a:lnTo>
                    <a:pt x="429" y="413"/>
                  </a:lnTo>
                  <a:lnTo>
                    <a:pt x="442" y="404"/>
                  </a:lnTo>
                  <a:lnTo>
                    <a:pt x="445" y="399"/>
                  </a:lnTo>
                  <a:lnTo>
                    <a:pt x="447" y="395"/>
                  </a:lnTo>
                  <a:lnTo>
                    <a:pt x="447" y="395"/>
                  </a:lnTo>
                  <a:lnTo>
                    <a:pt x="447"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29"/>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4" name="Freeform 30"/>
            <p:cNvSpPr>
              <a:spLocks/>
            </p:cNvSpPr>
            <p:nvPr/>
          </p:nvSpPr>
          <p:spPr bwMode="auto">
            <a:xfrm>
              <a:off x="4576" y="2990"/>
              <a:ext cx="447" cy="99"/>
            </a:xfrm>
            <a:custGeom>
              <a:avLst/>
              <a:gdLst>
                <a:gd name="T0" fmla="*/ 0 w 447"/>
                <a:gd name="T1" fmla="*/ 50 h 99"/>
                <a:gd name="T2" fmla="*/ 2 w 447"/>
                <a:gd name="T3" fmla="*/ 45 h 99"/>
                <a:gd name="T4" fmla="*/ 4 w 447"/>
                <a:gd name="T5" fmla="*/ 39 h 99"/>
                <a:gd name="T6" fmla="*/ 18 w 447"/>
                <a:gd name="T7" fmla="*/ 29 h 99"/>
                <a:gd name="T8" fmla="*/ 38 w 447"/>
                <a:gd name="T9" fmla="*/ 23 h 99"/>
                <a:gd name="T10" fmla="*/ 65 w 447"/>
                <a:gd name="T11" fmla="*/ 14 h 99"/>
                <a:gd name="T12" fmla="*/ 99 w 447"/>
                <a:gd name="T13" fmla="*/ 9 h 99"/>
                <a:gd name="T14" fmla="*/ 137 w 447"/>
                <a:gd name="T15" fmla="*/ 5 h 99"/>
                <a:gd name="T16" fmla="*/ 178 w 447"/>
                <a:gd name="T17" fmla="*/ 0 h 99"/>
                <a:gd name="T18" fmla="*/ 223 w 447"/>
                <a:gd name="T19" fmla="*/ 0 h 99"/>
                <a:gd name="T20" fmla="*/ 268 w 447"/>
                <a:gd name="T21" fmla="*/ 0 h 99"/>
                <a:gd name="T22" fmla="*/ 309 w 447"/>
                <a:gd name="T23" fmla="*/ 5 h 99"/>
                <a:gd name="T24" fmla="*/ 348 w 447"/>
                <a:gd name="T25" fmla="*/ 9 h 99"/>
                <a:gd name="T26" fmla="*/ 381 w 447"/>
                <a:gd name="T27" fmla="*/ 14 h 99"/>
                <a:gd name="T28" fmla="*/ 409 w 447"/>
                <a:gd name="T29" fmla="*/ 23 h 99"/>
                <a:gd name="T30" fmla="*/ 429 w 447"/>
                <a:gd name="T31" fmla="*/ 29 h 99"/>
                <a:gd name="T32" fmla="*/ 442 w 447"/>
                <a:gd name="T33" fmla="*/ 39 h 99"/>
                <a:gd name="T34" fmla="*/ 445 w 447"/>
                <a:gd name="T35" fmla="*/ 45 h 99"/>
                <a:gd name="T36" fmla="*/ 447 w 447"/>
                <a:gd name="T37" fmla="*/ 50 h 99"/>
                <a:gd name="T38" fmla="*/ 445 w 447"/>
                <a:gd name="T39" fmla="*/ 54 h 99"/>
                <a:gd name="T40" fmla="*/ 442 w 447"/>
                <a:gd name="T41" fmla="*/ 59 h 99"/>
                <a:gd name="T42" fmla="*/ 429 w 447"/>
                <a:gd name="T43" fmla="*/ 68 h 99"/>
                <a:gd name="T44" fmla="*/ 409 w 447"/>
                <a:gd name="T45" fmla="*/ 77 h 99"/>
                <a:gd name="T46" fmla="*/ 381 w 447"/>
                <a:gd name="T47" fmla="*/ 84 h 99"/>
                <a:gd name="T48" fmla="*/ 348 w 447"/>
                <a:gd name="T49" fmla="*/ 90 h 99"/>
                <a:gd name="T50" fmla="*/ 309 w 447"/>
                <a:gd name="T51" fmla="*/ 95 h 99"/>
                <a:gd name="T52" fmla="*/ 268 w 447"/>
                <a:gd name="T53" fmla="*/ 97 h 99"/>
                <a:gd name="T54" fmla="*/ 223 w 447"/>
                <a:gd name="T55" fmla="*/ 99 h 99"/>
                <a:gd name="T56" fmla="*/ 178 w 447"/>
                <a:gd name="T57" fmla="*/ 97 h 99"/>
                <a:gd name="T58" fmla="*/ 137 w 447"/>
                <a:gd name="T59" fmla="*/ 95 h 99"/>
                <a:gd name="T60" fmla="*/ 99 w 447"/>
                <a:gd name="T61" fmla="*/ 90 h 99"/>
                <a:gd name="T62" fmla="*/ 65 w 447"/>
                <a:gd name="T63" fmla="*/ 84 h 99"/>
                <a:gd name="T64" fmla="*/ 38 w 447"/>
                <a:gd name="T65" fmla="*/ 77 h 99"/>
                <a:gd name="T66" fmla="*/ 18 w 447"/>
                <a:gd name="T67" fmla="*/ 68 h 99"/>
                <a:gd name="T68" fmla="*/ 4 w 447"/>
                <a:gd name="T69" fmla="*/ 59 h 99"/>
                <a:gd name="T70" fmla="*/ 2 w 447"/>
                <a:gd name="T71" fmla="*/ 54 h 99"/>
                <a:gd name="T72" fmla="*/ 0 w 447"/>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7" h="99">
                  <a:moveTo>
                    <a:pt x="0" y="50"/>
                  </a:moveTo>
                  <a:lnTo>
                    <a:pt x="2" y="45"/>
                  </a:lnTo>
                  <a:lnTo>
                    <a:pt x="4" y="39"/>
                  </a:lnTo>
                  <a:lnTo>
                    <a:pt x="18" y="29"/>
                  </a:lnTo>
                  <a:lnTo>
                    <a:pt x="38" y="23"/>
                  </a:lnTo>
                  <a:lnTo>
                    <a:pt x="65" y="14"/>
                  </a:lnTo>
                  <a:lnTo>
                    <a:pt x="99" y="9"/>
                  </a:lnTo>
                  <a:lnTo>
                    <a:pt x="137" y="5"/>
                  </a:lnTo>
                  <a:lnTo>
                    <a:pt x="178" y="0"/>
                  </a:lnTo>
                  <a:lnTo>
                    <a:pt x="223" y="0"/>
                  </a:lnTo>
                  <a:lnTo>
                    <a:pt x="268" y="0"/>
                  </a:lnTo>
                  <a:lnTo>
                    <a:pt x="309" y="5"/>
                  </a:lnTo>
                  <a:lnTo>
                    <a:pt x="348" y="9"/>
                  </a:lnTo>
                  <a:lnTo>
                    <a:pt x="381" y="14"/>
                  </a:lnTo>
                  <a:lnTo>
                    <a:pt x="409" y="23"/>
                  </a:lnTo>
                  <a:lnTo>
                    <a:pt x="429" y="29"/>
                  </a:lnTo>
                  <a:lnTo>
                    <a:pt x="442" y="39"/>
                  </a:lnTo>
                  <a:lnTo>
                    <a:pt x="445" y="45"/>
                  </a:lnTo>
                  <a:lnTo>
                    <a:pt x="447" y="50"/>
                  </a:lnTo>
                  <a:lnTo>
                    <a:pt x="445" y="54"/>
                  </a:lnTo>
                  <a:lnTo>
                    <a:pt x="442" y="59"/>
                  </a:lnTo>
                  <a:lnTo>
                    <a:pt x="429" y="68"/>
                  </a:lnTo>
                  <a:lnTo>
                    <a:pt x="409" y="77"/>
                  </a:lnTo>
                  <a:lnTo>
                    <a:pt x="381" y="84"/>
                  </a:lnTo>
                  <a:lnTo>
                    <a:pt x="348" y="90"/>
                  </a:lnTo>
                  <a:lnTo>
                    <a:pt x="309" y="95"/>
                  </a:lnTo>
                  <a:lnTo>
                    <a:pt x="268" y="97"/>
                  </a:lnTo>
                  <a:lnTo>
                    <a:pt x="223" y="99"/>
                  </a:lnTo>
                  <a:lnTo>
                    <a:pt x="178" y="97"/>
                  </a:lnTo>
                  <a:lnTo>
                    <a:pt x="137" y="95"/>
                  </a:lnTo>
                  <a:lnTo>
                    <a:pt x="99" y="90"/>
                  </a:lnTo>
                  <a:lnTo>
                    <a:pt x="65" y="84"/>
                  </a:lnTo>
                  <a:lnTo>
                    <a:pt x="38" y="77"/>
                  </a:lnTo>
                  <a:lnTo>
                    <a:pt x="18" y="68"/>
                  </a:lnTo>
                  <a:lnTo>
                    <a:pt x="4" y="59"/>
                  </a:lnTo>
                  <a:lnTo>
                    <a:pt x="2"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5" name="Rectangle 31"/>
            <p:cNvSpPr>
              <a:spLocks noChangeArrowheads="1"/>
            </p:cNvSpPr>
            <p:nvPr/>
          </p:nvSpPr>
          <p:spPr bwMode="auto">
            <a:xfrm>
              <a:off x="4576" y="3139"/>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6" name="Rectangle 32"/>
            <p:cNvSpPr>
              <a:spLocks noChangeArrowheads="1"/>
            </p:cNvSpPr>
            <p:nvPr/>
          </p:nvSpPr>
          <p:spPr bwMode="auto">
            <a:xfrm>
              <a:off x="4576" y="3139"/>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7" name="Rectangle 33"/>
            <p:cNvSpPr>
              <a:spLocks noChangeArrowheads="1"/>
            </p:cNvSpPr>
            <p:nvPr/>
          </p:nvSpPr>
          <p:spPr bwMode="auto">
            <a:xfrm>
              <a:off x="4675" y="3136"/>
              <a:ext cx="2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Diving</a:t>
              </a:r>
              <a:endParaRPr lang="en-US" altLang="en-US" dirty="0"/>
            </a:p>
          </p:txBody>
        </p:sp>
        <p:sp>
          <p:nvSpPr>
            <p:cNvPr id="38" name="Freeform 34"/>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9" name="Freeform 35"/>
            <p:cNvSpPr>
              <a:spLocks/>
            </p:cNvSpPr>
            <p:nvPr/>
          </p:nvSpPr>
          <p:spPr bwMode="auto">
            <a:xfrm>
              <a:off x="2659" y="3040"/>
              <a:ext cx="445" cy="445"/>
            </a:xfrm>
            <a:custGeom>
              <a:avLst/>
              <a:gdLst>
                <a:gd name="T0" fmla="*/ 0 w 445"/>
                <a:gd name="T1" fmla="*/ 395 h 445"/>
                <a:gd name="T2" fmla="*/ 0 w 445"/>
                <a:gd name="T3" fmla="*/ 399 h 445"/>
                <a:gd name="T4" fmla="*/ 5 w 445"/>
                <a:gd name="T5" fmla="*/ 404 h 445"/>
                <a:gd name="T6" fmla="*/ 16 w 445"/>
                <a:gd name="T7" fmla="*/ 413 h 445"/>
                <a:gd name="T8" fmla="*/ 39 w 445"/>
                <a:gd name="T9" fmla="*/ 422 h 445"/>
                <a:gd name="T10" fmla="*/ 66 w 445"/>
                <a:gd name="T11" fmla="*/ 429 h 445"/>
                <a:gd name="T12" fmla="*/ 97 w 445"/>
                <a:gd name="T13" fmla="*/ 436 h 445"/>
                <a:gd name="T14" fmla="*/ 136 w 445"/>
                <a:gd name="T15" fmla="*/ 440 h 445"/>
                <a:gd name="T16" fmla="*/ 177 w 445"/>
                <a:gd name="T17" fmla="*/ 442 h 445"/>
                <a:gd name="T18" fmla="*/ 222 w 445"/>
                <a:gd name="T19" fmla="*/ 445 h 445"/>
                <a:gd name="T20" fmla="*/ 267 w 445"/>
                <a:gd name="T21" fmla="*/ 442 h 445"/>
                <a:gd name="T22" fmla="*/ 310 w 445"/>
                <a:gd name="T23" fmla="*/ 440 h 445"/>
                <a:gd name="T24" fmla="*/ 346 w 445"/>
                <a:gd name="T25" fmla="*/ 436 h 445"/>
                <a:gd name="T26" fmla="*/ 380 w 445"/>
                <a:gd name="T27" fmla="*/ 429 h 445"/>
                <a:gd name="T28" fmla="*/ 407 w 445"/>
                <a:gd name="T29" fmla="*/ 422 h 445"/>
                <a:gd name="T30" fmla="*/ 427 w 445"/>
                <a:gd name="T31" fmla="*/ 413 h 445"/>
                <a:gd name="T32" fmla="*/ 441 w 445"/>
                <a:gd name="T33" fmla="*/ 404 h 445"/>
                <a:gd name="T34" fmla="*/ 443 w 445"/>
                <a:gd name="T35" fmla="*/ 399 h 445"/>
                <a:gd name="T36" fmla="*/ 445 w 445"/>
                <a:gd name="T37" fmla="*/ 395 h 445"/>
                <a:gd name="T38" fmla="*/ 445 w 445"/>
                <a:gd name="T39" fmla="*/ 395 h 445"/>
                <a:gd name="T40" fmla="*/ 445 w 445"/>
                <a:gd name="T41" fmla="*/ 0 h 445"/>
                <a:gd name="T42" fmla="*/ 0 w 445"/>
                <a:gd name="T43" fmla="*/ 0 h 445"/>
                <a:gd name="T44" fmla="*/ 0 w 445"/>
                <a:gd name="T45" fmla="*/ 395 h 445"/>
                <a:gd name="T46" fmla="*/ 0 w 445"/>
                <a:gd name="T47" fmla="*/ 39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5"/>
                  </a:moveTo>
                  <a:lnTo>
                    <a:pt x="0" y="399"/>
                  </a:lnTo>
                  <a:lnTo>
                    <a:pt x="5" y="404"/>
                  </a:lnTo>
                  <a:lnTo>
                    <a:pt x="16" y="413"/>
                  </a:lnTo>
                  <a:lnTo>
                    <a:pt x="39" y="422"/>
                  </a:lnTo>
                  <a:lnTo>
                    <a:pt x="66" y="429"/>
                  </a:lnTo>
                  <a:lnTo>
                    <a:pt x="97" y="436"/>
                  </a:lnTo>
                  <a:lnTo>
                    <a:pt x="136" y="440"/>
                  </a:lnTo>
                  <a:lnTo>
                    <a:pt x="177" y="442"/>
                  </a:lnTo>
                  <a:lnTo>
                    <a:pt x="222" y="445"/>
                  </a:lnTo>
                  <a:lnTo>
                    <a:pt x="267" y="442"/>
                  </a:lnTo>
                  <a:lnTo>
                    <a:pt x="310" y="440"/>
                  </a:lnTo>
                  <a:lnTo>
                    <a:pt x="346" y="436"/>
                  </a:lnTo>
                  <a:lnTo>
                    <a:pt x="380" y="429"/>
                  </a:lnTo>
                  <a:lnTo>
                    <a:pt x="407" y="422"/>
                  </a:lnTo>
                  <a:lnTo>
                    <a:pt x="427" y="413"/>
                  </a:lnTo>
                  <a:lnTo>
                    <a:pt x="441" y="404"/>
                  </a:lnTo>
                  <a:lnTo>
                    <a:pt x="443" y="399"/>
                  </a:lnTo>
                  <a:lnTo>
                    <a:pt x="445" y="395"/>
                  </a:lnTo>
                  <a:lnTo>
                    <a:pt x="445" y="395"/>
                  </a:lnTo>
                  <a:lnTo>
                    <a:pt x="445" y="0"/>
                  </a:lnTo>
                  <a:lnTo>
                    <a:pt x="0" y="0"/>
                  </a:lnTo>
                  <a:lnTo>
                    <a:pt x="0" y="395"/>
                  </a:lnTo>
                  <a:lnTo>
                    <a:pt x="0" y="39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0" name="Freeform 36"/>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1" name="Freeform 37"/>
            <p:cNvSpPr>
              <a:spLocks/>
            </p:cNvSpPr>
            <p:nvPr/>
          </p:nvSpPr>
          <p:spPr bwMode="auto">
            <a:xfrm>
              <a:off x="2659" y="2990"/>
              <a:ext cx="445" cy="99"/>
            </a:xfrm>
            <a:custGeom>
              <a:avLst/>
              <a:gdLst>
                <a:gd name="T0" fmla="*/ 0 w 445"/>
                <a:gd name="T1" fmla="*/ 50 h 99"/>
                <a:gd name="T2" fmla="*/ 0 w 445"/>
                <a:gd name="T3" fmla="*/ 45 h 99"/>
                <a:gd name="T4" fmla="*/ 5 w 445"/>
                <a:gd name="T5" fmla="*/ 39 h 99"/>
                <a:gd name="T6" fmla="*/ 16 w 445"/>
                <a:gd name="T7" fmla="*/ 29 h 99"/>
                <a:gd name="T8" fmla="*/ 39 w 445"/>
                <a:gd name="T9" fmla="*/ 23 h 99"/>
                <a:gd name="T10" fmla="*/ 66 w 445"/>
                <a:gd name="T11" fmla="*/ 14 h 99"/>
                <a:gd name="T12" fmla="*/ 97 w 445"/>
                <a:gd name="T13" fmla="*/ 9 h 99"/>
                <a:gd name="T14" fmla="*/ 136 w 445"/>
                <a:gd name="T15" fmla="*/ 5 h 99"/>
                <a:gd name="T16" fmla="*/ 177 w 445"/>
                <a:gd name="T17" fmla="*/ 0 h 99"/>
                <a:gd name="T18" fmla="*/ 222 w 445"/>
                <a:gd name="T19" fmla="*/ 0 h 99"/>
                <a:gd name="T20" fmla="*/ 267 w 445"/>
                <a:gd name="T21" fmla="*/ 0 h 99"/>
                <a:gd name="T22" fmla="*/ 310 w 445"/>
                <a:gd name="T23" fmla="*/ 5 h 99"/>
                <a:gd name="T24" fmla="*/ 346 w 445"/>
                <a:gd name="T25" fmla="*/ 9 h 99"/>
                <a:gd name="T26" fmla="*/ 380 w 445"/>
                <a:gd name="T27" fmla="*/ 14 h 99"/>
                <a:gd name="T28" fmla="*/ 407 w 445"/>
                <a:gd name="T29" fmla="*/ 23 h 99"/>
                <a:gd name="T30" fmla="*/ 427 w 445"/>
                <a:gd name="T31" fmla="*/ 29 h 99"/>
                <a:gd name="T32" fmla="*/ 441 w 445"/>
                <a:gd name="T33" fmla="*/ 39 h 99"/>
                <a:gd name="T34" fmla="*/ 443 w 445"/>
                <a:gd name="T35" fmla="*/ 45 h 99"/>
                <a:gd name="T36" fmla="*/ 445 w 445"/>
                <a:gd name="T37" fmla="*/ 50 h 99"/>
                <a:gd name="T38" fmla="*/ 443 w 445"/>
                <a:gd name="T39" fmla="*/ 54 h 99"/>
                <a:gd name="T40" fmla="*/ 441 w 445"/>
                <a:gd name="T41" fmla="*/ 59 h 99"/>
                <a:gd name="T42" fmla="*/ 427 w 445"/>
                <a:gd name="T43" fmla="*/ 68 h 99"/>
                <a:gd name="T44" fmla="*/ 407 w 445"/>
                <a:gd name="T45" fmla="*/ 77 h 99"/>
                <a:gd name="T46" fmla="*/ 380 w 445"/>
                <a:gd name="T47" fmla="*/ 84 h 99"/>
                <a:gd name="T48" fmla="*/ 346 w 445"/>
                <a:gd name="T49" fmla="*/ 90 h 99"/>
                <a:gd name="T50" fmla="*/ 310 w 445"/>
                <a:gd name="T51" fmla="*/ 95 h 99"/>
                <a:gd name="T52" fmla="*/ 267 w 445"/>
                <a:gd name="T53" fmla="*/ 97 h 99"/>
                <a:gd name="T54" fmla="*/ 222 w 445"/>
                <a:gd name="T55" fmla="*/ 99 h 99"/>
                <a:gd name="T56" fmla="*/ 177 w 445"/>
                <a:gd name="T57" fmla="*/ 97 h 99"/>
                <a:gd name="T58" fmla="*/ 136 w 445"/>
                <a:gd name="T59" fmla="*/ 95 h 99"/>
                <a:gd name="T60" fmla="*/ 97 w 445"/>
                <a:gd name="T61" fmla="*/ 90 h 99"/>
                <a:gd name="T62" fmla="*/ 66 w 445"/>
                <a:gd name="T63" fmla="*/ 84 h 99"/>
                <a:gd name="T64" fmla="*/ 39 w 445"/>
                <a:gd name="T65" fmla="*/ 77 h 99"/>
                <a:gd name="T66" fmla="*/ 16 w 445"/>
                <a:gd name="T67" fmla="*/ 68 h 99"/>
                <a:gd name="T68" fmla="*/ 5 w 445"/>
                <a:gd name="T69" fmla="*/ 59 h 99"/>
                <a:gd name="T70" fmla="*/ 0 w 445"/>
                <a:gd name="T71" fmla="*/ 54 h 99"/>
                <a:gd name="T72" fmla="*/ 0 w 445"/>
                <a:gd name="T73"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9">
                  <a:moveTo>
                    <a:pt x="0" y="50"/>
                  </a:moveTo>
                  <a:lnTo>
                    <a:pt x="0" y="45"/>
                  </a:lnTo>
                  <a:lnTo>
                    <a:pt x="5" y="39"/>
                  </a:lnTo>
                  <a:lnTo>
                    <a:pt x="16" y="29"/>
                  </a:lnTo>
                  <a:lnTo>
                    <a:pt x="39" y="23"/>
                  </a:lnTo>
                  <a:lnTo>
                    <a:pt x="66" y="14"/>
                  </a:lnTo>
                  <a:lnTo>
                    <a:pt x="97" y="9"/>
                  </a:lnTo>
                  <a:lnTo>
                    <a:pt x="136" y="5"/>
                  </a:lnTo>
                  <a:lnTo>
                    <a:pt x="177" y="0"/>
                  </a:lnTo>
                  <a:lnTo>
                    <a:pt x="222" y="0"/>
                  </a:lnTo>
                  <a:lnTo>
                    <a:pt x="267" y="0"/>
                  </a:lnTo>
                  <a:lnTo>
                    <a:pt x="310" y="5"/>
                  </a:lnTo>
                  <a:lnTo>
                    <a:pt x="346" y="9"/>
                  </a:lnTo>
                  <a:lnTo>
                    <a:pt x="380" y="14"/>
                  </a:lnTo>
                  <a:lnTo>
                    <a:pt x="407" y="23"/>
                  </a:lnTo>
                  <a:lnTo>
                    <a:pt x="427" y="29"/>
                  </a:lnTo>
                  <a:lnTo>
                    <a:pt x="441" y="39"/>
                  </a:lnTo>
                  <a:lnTo>
                    <a:pt x="443" y="45"/>
                  </a:lnTo>
                  <a:lnTo>
                    <a:pt x="445" y="50"/>
                  </a:lnTo>
                  <a:lnTo>
                    <a:pt x="443" y="54"/>
                  </a:lnTo>
                  <a:lnTo>
                    <a:pt x="441" y="59"/>
                  </a:lnTo>
                  <a:lnTo>
                    <a:pt x="427" y="68"/>
                  </a:lnTo>
                  <a:lnTo>
                    <a:pt x="407" y="77"/>
                  </a:lnTo>
                  <a:lnTo>
                    <a:pt x="380" y="84"/>
                  </a:lnTo>
                  <a:lnTo>
                    <a:pt x="346" y="90"/>
                  </a:lnTo>
                  <a:lnTo>
                    <a:pt x="310" y="95"/>
                  </a:lnTo>
                  <a:lnTo>
                    <a:pt x="267" y="97"/>
                  </a:lnTo>
                  <a:lnTo>
                    <a:pt x="222" y="99"/>
                  </a:lnTo>
                  <a:lnTo>
                    <a:pt x="177" y="97"/>
                  </a:lnTo>
                  <a:lnTo>
                    <a:pt x="136" y="95"/>
                  </a:lnTo>
                  <a:lnTo>
                    <a:pt x="97" y="90"/>
                  </a:lnTo>
                  <a:lnTo>
                    <a:pt x="66" y="84"/>
                  </a:lnTo>
                  <a:lnTo>
                    <a:pt x="39" y="77"/>
                  </a:lnTo>
                  <a:lnTo>
                    <a:pt x="16" y="68"/>
                  </a:lnTo>
                  <a:lnTo>
                    <a:pt x="5" y="59"/>
                  </a:lnTo>
                  <a:lnTo>
                    <a:pt x="0" y="54"/>
                  </a:lnTo>
                  <a:lnTo>
                    <a:pt x="0" y="5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2" name="Rectangle 38"/>
            <p:cNvSpPr>
              <a:spLocks noChangeArrowheads="1"/>
            </p:cNvSpPr>
            <p:nvPr/>
          </p:nvSpPr>
          <p:spPr bwMode="auto">
            <a:xfrm>
              <a:off x="2659" y="3139"/>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Rectangle 39"/>
            <p:cNvSpPr>
              <a:spLocks noChangeArrowheads="1"/>
            </p:cNvSpPr>
            <p:nvPr/>
          </p:nvSpPr>
          <p:spPr bwMode="auto">
            <a:xfrm>
              <a:off x="2659" y="3139"/>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4" name="Rectangle 40"/>
            <p:cNvSpPr>
              <a:spLocks noChangeArrowheads="1"/>
            </p:cNvSpPr>
            <p:nvPr/>
          </p:nvSpPr>
          <p:spPr bwMode="auto">
            <a:xfrm>
              <a:off x="2788" y="3136"/>
              <a:ext cx="1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Judo</a:t>
              </a:r>
              <a:endParaRPr lang="en-US" altLang="en-US" dirty="0"/>
            </a:p>
          </p:txBody>
        </p:sp>
        <p:sp>
          <p:nvSpPr>
            <p:cNvPr id="45" name="Freeform 41"/>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42"/>
            <p:cNvSpPr>
              <a:spLocks/>
            </p:cNvSpPr>
            <p:nvPr/>
          </p:nvSpPr>
          <p:spPr bwMode="auto">
            <a:xfrm>
              <a:off x="2659" y="1705"/>
              <a:ext cx="445" cy="445"/>
            </a:xfrm>
            <a:custGeom>
              <a:avLst/>
              <a:gdLst>
                <a:gd name="T0" fmla="*/ 0 w 445"/>
                <a:gd name="T1" fmla="*/ 396 h 445"/>
                <a:gd name="T2" fmla="*/ 0 w 445"/>
                <a:gd name="T3" fmla="*/ 400 h 445"/>
                <a:gd name="T4" fmla="*/ 5 w 445"/>
                <a:gd name="T5" fmla="*/ 405 h 445"/>
                <a:gd name="T6" fmla="*/ 16 w 445"/>
                <a:gd name="T7" fmla="*/ 414 h 445"/>
                <a:gd name="T8" fmla="*/ 39 w 445"/>
                <a:gd name="T9" fmla="*/ 423 h 445"/>
                <a:gd name="T10" fmla="*/ 66 w 445"/>
                <a:gd name="T11" fmla="*/ 429 h 445"/>
                <a:gd name="T12" fmla="*/ 97 w 445"/>
                <a:gd name="T13" fmla="*/ 436 h 445"/>
                <a:gd name="T14" fmla="*/ 136 w 445"/>
                <a:gd name="T15" fmla="*/ 441 h 445"/>
                <a:gd name="T16" fmla="*/ 177 w 445"/>
                <a:gd name="T17" fmla="*/ 443 h 445"/>
                <a:gd name="T18" fmla="*/ 222 w 445"/>
                <a:gd name="T19" fmla="*/ 445 h 445"/>
                <a:gd name="T20" fmla="*/ 267 w 445"/>
                <a:gd name="T21" fmla="*/ 443 h 445"/>
                <a:gd name="T22" fmla="*/ 310 w 445"/>
                <a:gd name="T23" fmla="*/ 441 h 445"/>
                <a:gd name="T24" fmla="*/ 346 w 445"/>
                <a:gd name="T25" fmla="*/ 436 h 445"/>
                <a:gd name="T26" fmla="*/ 380 w 445"/>
                <a:gd name="T27" fmla="*/ 429 h 445"/>
                <a:gd name="T28" fmla="*/ 407 w 445"/>
                <a:gd name="T29" fmla="*/ 423 h 445"/>
                <a:gd name="T30" fmla="*/ 427 w 445"/>
                <a:gd name="T31" fmla="*/ 414 h 445"/>
                <a:gd name="T32" fmla="*/ 441 w 445"/>
                <a:gd name="T33" fmla="*/ 405 h 445"/>
                <a:gd name="T34" fmla="*/ 443 w 445"/>
                <a:gd name="T35" fmla="*/ 400 h 445"/>
                <a:gd name="T36" fmla="*/ 445 w 445"/>
                <a:gd name="T37" fmla="*/ 396 h 445"/>
                <a:gd name="T38" fmla="*/ 445 w 445"/>
                <a:gd name="T39" fmla="*/ 396 h 445"/>
                <a:gd name="T40" fmla="*/ 445 w 445"/>
                <a:gd name="T41" fmla="*/ 0 h 445"/>
                <a:gd name="T42" fmla="*/ 0 w 445"/>
                <a:gd name="T43" fmla="*/ 0 h 445"/>
                <a:gd name="T44" fmla="*/ 0 w 445"/>
                <a:gd name="T45" fmla="*/ 396 h 445"/>
                <a:gd name="T46" fmla="*/ 0 w 445"/>
                <a:gd name="T47" fmla="*/ 39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45">
                  <a:moveTo>
                    <a:pt x="0" y="396"/>
                  </a:moveTo>
                  <a:lnTo>
                    <a:pt x="0" y="400"/>
                  </a:lnTo>
                  <a:lnTo>
                    <a:pt x="5" y="405"/>
                  </a:lnTo>
                  <a:lnTo>
                    <a:pt x="16" y="414"/>
                  </a:lnTo>
                  <a:lnTo>
                    <a:pt x="39" y="423"/>
                  </a:lnTo>
                  <a:lnTo>
                    <a:pt x="66" y="429"/>
                  </a:lnTo>
                  <a:lnTo>
                    <a:pt x="97" y="436"/>
                  </a:lnTo>
                  <a:lnTo>
                    <a:pt x="136" y="441"/>
                  </a:lnTo>
                  <a:lnTo>
                    <a:pt x="177" y="443"/>
                  </a:lnTo>
                  <a:lnTo>
                    <a:pt x="222" y="445"/>
                  </a:lnTo>
                  <a:lnTo>
                    <a:pt x="267" y="443"/>
                  </a:lnTo>
                  <a:lnTo>
                    <a:pt x="310" y="441"/>
                  </a:lnTo>
                  <a:lnTo>
                    <a:pt x="346" y="436"/>
                  </a:lnTo>
                  <a:lnTo>
                    <a:pt x="380" y="429"/>
                  </a:lnTo>
                  <a:lnTo>
                    <a:pt x="407" y="423"/>
                  </a:lnTo>
                  <a:lnTo>
                    <a:pt x="427" y="414"/>
                  </a:lnTo>
                  <a:lnTo>
                    <a:pt x="441" y="405"/>
                  </a:lnTo>
                  <a:lnTo>
                    <a:pt x="443" y="400"/>
                  </a:lnTo>
                  <a:lnTo>
                    <a:pt x="445" y="396"/>
                  </a:lnTo>
                  <a:lnTo>
                    <a:pt x="445" y="396"/>
                  </a:lnTo>
                  <a:lnTo>
                    <a:pt x="445" y="0"/>
                  </a:lnTo>
                  <a:lnTo>
                    <a:pt x="0" y="0"/>
                  </a:lnTo>
                  <a:lnTo>
                    <a:pt x="0" y="396"/>
                  </a:lnTo>
                  <a:lnTo>
                    <a:pt x="0" y="39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43"/>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close/>
                </a:path>
              </a:pathLst>
            </a:custGeom>
            <a:solidFill>
              <a:srgbClr val="BDD7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8" name="Freeform 44"/>
            <p:cNvSpPr>
              <a:spLocks/>
            </p:cNvSpPr>
            <p:nvPr/>
          </p:nvSpPr>
          <p:spPr bwMode="auto">
            <a:xfrm>
              <a:off x="2659" y="1656"/>
              <a:ext cx="445" cy="97"/>
            </a:xfrm>
            <a:custGeom>
              <a:avLst/>
              <a:gdLst>
                <a:gd name="T0" fmla="*/ 0 w 445"/>
                <a:gd name="T1" fmla="*/ 49 h 97"/>
                <a:gd name="T2" fmla="*/ 0 w 445"/>
                <a:gd name="T3" fmla="*/ 43 h 97"/>
                <a:gd name="T4" fmla="*/ 5 w 445"/>
                <a:gd name="T5" fmla="*/ 38 h 97"/>
                <a:gd name="T6" fmla="*/ 16 w 445"/>
                <a:gd name="T7" fmla="*/ 29 h 97"/>
                <a:gd name="T8" fmla="*/ 39 w 445"/>
                <a:gd name="T9" fmla="*/ 20 h 97"/>
                <a:gd name="T10" fmla="*/ 66 w 445"/>
                <a:gd name="T11" fmla="*/ 13 h 97"/>
                <a:gd name="T12" fmla="*/ 97 w 445"/>
                <a:gd name="T13" fmla="*/ 7 h 97"/>
                <a:gd name="T14" fmla="*/ 136 w 445"/>
                <a:gd name="T15" fmla="*/ 2 h 97"/>
                <a:gd name="T16" fmla="*/ 177 w 445"/>
                <a:gd name="T17" fmla="*/ 0 h 97"/>
                <a:gd name="T18" fmla="*/ 222 w 445"/>
                <a:gd name="T19" fmla="*/ 0 h 97"/>
                <a:gd name="T20" fmla="*/ 267 w 445"/>
                <a:gd name="T21" fmla="*/ 0 h 97"/>
                <a:gd name="T22" fmla="*/ 310 w 445"/>
                <a:gd name="T23" fmla="*/ 2 h 97"/>
                <a:gd name="T24" fmla="*/ 346 w 445"/>
                <a:gd name="T25" fmla="*/ 7 h 97"/>
                <a:gd name="T26" fmla="*/ 380 w 445"/>
                <a:gd name="T27" fmla="*/ 13 h 97"/>
                <a:gd name="T28" fmla="*/ 407 w 445"/>
                <a:gd name="T29" fmla="*/ 20 h 97"/>
                <a:gd name="T30" fmla="*/ 427 w 445"/>
                <a:gd name="T31" fmla="*/ 29 h 97"/>
                <a:gd name="T32" fmla="*/ 441 w 445"/>
                <a:gd name="T33" fmla="*/ 38 h 97"/>
                <a:gd name="T34" fmla="*/ 443 w 445"/>
                <a:gd name="T35" fmla="*/ 43 h 97"/>
                <a:gd name="T36" fmla="*/ 445 w 445"/>
                <a:gd name="T37" fmla="*/ 49 h 97"/>
                <a:gd name="T38" fmla="*/ 443 w 445"/>
                <a:gd name="T39" fmla="*/ 54 h 97"/>
                <a:gd name="T40" fmla="*/ 441 w 445"/>
                <a:gd name="T41" fmla="*/ 58 h 97"/>
                <a:gd name="T42" fmla="*/ 427 w 445"/>
                <a:gd name="T43" fmla="*/ 67 h 97"/>
                <a:gd name="T44" fmla="*/ 407 w 445"/>
                <a:gd name="T45" fmla="*/ 77 h 97"/>
                <a:gd name="T46" fmla="*/ 380 w 445"/>
                <a:gd name="T47" fmla="*/ 83 h 97"/>
                <a:gd name="T48" fmla="*/ 346 w 445"/>
                <a:gd name="T49" fmla="*/ 90 h 97"/>
                <a:gd name="T50" fmla="*/ 310 w 445"/>
                <a:gd name="T51" fmla="*/ 95 h 97"/>
                <a:gd name="T52" fmla="*/ 267 w 445"/>
                <a:gd name="T53" fmla="*/ 97 h 97"/>
                <a:gd name="T54" fmla="*/ 222 w 445"/>
                <a:gd name="T55" fmla="*/ 97 h 97"/>
                <a:gd name="T56" fmla="*/ 177 w 445"/>
                <a:gd name="T57" fmla="*/ 97 h 97"/>
                <a:gd name="T58" fmla="*/ 136 w 445"/>
                <a:gd name="T59" fmla="*/ 95 h 97"/>
                <a:gd name="T60" fmla="*/ 97 w 445"/>
                <a:gd name="T61" fmla="*/ 90 h 97"/>
                <a:gd name="T62" fmla="*/ 66 w 445"/>
                <a:gd name="T63" fmla="*/ 83 h 97"/>
                <a:gd name="T64" fmla="*/ 39 w 445"/>
                <a:gd name="T65" fmla="*/ 77 h 97"/>
                <a:gd name="T66" fmla="*/ 16 w 445"/>
                <a:gd name="T67" fmla="*/ 67 h 97"/>
                <a:gd name="T68" fmla="*/ 5 w 445"/>
                <a:gd name="T69" fmla="*/ 58 h 97"/>
                <a:gd name="T70" fmla="*/ 0 w 445"/>
                <a:gd name="T71" fmla="*/ 54 h 97"/>
                <a:gd name="T72" fmla="*/ 0 w 445"/>
                <a:gd name="T7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5" h="97">
                  <a:moveTo>
                    <a:pt x="0" y="49"/>
                  </a:moveTo>
                  <a:lnTo>
                    <a:pt x="0" y="43"/>
                  </a:lnTo>
                  <a:lnTo>
                    <a:pt x="5" y="38"/>
                  </a:lnTo>
                  <a:lnTo>
                    <a:pt x="16" y="29"/>
                  </a:lnTo>
                  <a:lnTo>
                    <a:pt x="39" y="20"/>
                  </a:lnTo>
                  <a:lnTo>
                    <a:pt x="66" y="13"/>
                  </a:lnTo>
                  <a:lnTo>
                    <a:pt x="97" y="7"/>
                  </a:lnTo>
                  <a:lnTo>
                    <a:pt x="136" y="2"/>
                  </a:lnTo>
                  <a:lnTo>
                    <a:pt x="177" y="0"/>
                  </a:lnTo>
                  <a:lnTo>
                    <a:pt x="222" y="0"/>
                  </a:lnTo>
                  <a:lnTo>
                    <a:pt x="267" y="0"/>
                  </a:lnTo>
                  <a:lnTo>
                    <a:pt x="310" y="2"/>
                  </a:lnTo>
                  <a:lnTo>
                    <a:pt x="346" y="7"/>
                  </a:lnTo>
                  <a:lnTo>
                    <a:pt x="380" y="13"/>
                  </a:lnTo>
                  <a:lnTo>
                    <a:pt x="407" y="20"/>
                  </a:lnTo>
                  <a:lnTo>
                    <a:pt x="427" y="29"/>
                  </a:lnTo>
                  <a:lnTo>
                    <a:pt x="441" y="38"/>
                  </a:lnTo>
                  <a:lnTo>
                    <a:pt x="443" y="43"/>
                  </a:lnTo>
                  <a:lnTo>
                    <a:pt x="445" y="49"/>
                  </a:lnTo>
                  <a:lnTo>
                    <a:pt x="443" y="54"/>
                  </a:lnTo>
                  <a:lnTo>
                    <a:pt x="441" y="58"/>
                  </a:lnTo>
                  <a:lnTo>
                    <a:pt x="427" y="67"/>
                  </a:lnTo>
                  <a:lnTo>
                    <a:pt x="407" y="77"/>
                  </a:lnTo>
                  <a:lnTo>
                    <a:pt x="380" y="83"/>
                  </a:lnTo>
                  <a:lnTo>
                    <a:pt x="346" y="90"/>
                  </a:lnTo>
                  <a:lnTo>
                    <a:pt x="310" y="95"/>
                  </a:lnTo>
                  <a:lnTo>
                    <a:pt x="267" y="97"/>
                  </a:lnTo>
                  <a:lnTo>
                    <a:pt x="222" y="97"/>
                  </a:lnTo>
                  <a:lnTo>
                    <a:pt x="177" y="97"/>
                  </a:lnTo>
                  <a:lnTo>
                    <a:pt x="136" y="95"/>
                  </a:lnTo>
                  <a:lnTo>
                    <a:pt x="97" y="90"/>
                  </a:lnTo>
                  <a:lnTo>
                    <a:pt x="66" y="83"/>
                  </a:lnTo>
                  <a:lnTo>
                    <a:pt x="39" y="77"/>
                  </a:lnTo>
                  <a:lnTo>
                    <a:pt x="16" y="67"/>
                  </a:lnTo>
                  <a:lnTo>
                    <a:pt x="5" y="58"/>
                  </a:lnTo>
                  <a:lnTo>
                    <a:pt x="0" y="54"/>
                  </a:lnTo>
                  <a:lnTo>
                    <a:pt x="0" y="4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9" name="Rectangle 45"/>
            <p:cNvSpPr>
              <a:spLocks noChangeArrowheads="1"/>
            </p:cNvSpPr>
            <p:nvPr/>
          </p:nvSpPr>
          <p:spPr bwMode="auto">
            <a:xfrm>
              <a:off x="2659" y="1805"/>
              <a:ext cx="445"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0" name="Rectangle 46"/>
            <p:cNvSpPr>
              <a:spLocks noChangeArrowheads="1"/>
            </p:cNvSpPr>
            <p:nvPr/>
          </p:nvSpPr>
          <p:spPr bwMode="auto">
            <a:xfrm>
              <a:off x="2659" y="1805"/>
              <a:ext cx="445"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1" name="Rectangle 47"/>
            <p:cNvSpPr>
              <a:spLocks noChangeArrowheads="1"/>
            </p:cNvSpPr>
            <p:nvPr/>
          </p:nvSpPr>
          <p:spPr bwMode="auto">
            <a:xfrm>
              <a:off x="2727" y="1802"/>
              <a:ext cx="30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Archery</a:t>
              </a:r>
              <a:endParaRPr lang="en-US" altLang="en-US" dirty="0"/>
            </a:p>
          </p:txBody>
        </p:sp>
        <p:sp>
          <p:nvSpPr>
            <p:cNvPr id="52" name="Rectangle 48"/>
            <p:cNvSpPr>
              <a:spLocks noChangeArrowheads="1"/>
            </p:cNvSpPr>
            <p:nvPr/>
          </p:nvSpPr>
          <p:spPr bwMode="auto">
            <a:xfrm>
              <a:off x="4576" y="1931"/>
              <a:ext cx="447"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3" name="Rectangle 49"/>
            <p:cNvSpPr>
              <a:spLocks noChangeArrowheads="1"/>
            </p:cNvSpPr>
            <p:nvPr/>
          </p:nvSpPr>
          <p:spPr bwMode="auto">
            <a:xfrm>
              <a:off x="4576" y="1931"/>
              <a:ext cx="447"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4" name="Rectangle 50"/>
            <p:cNvSpPr>
              <a:spLocks noChangeArrowheads="1"/>
            </p:cNvSpPr>
            <p:nvPr/>
          </p:nvSpPr>
          <p:spPr bwMode="auto">
            <a:xfrm>
              <a:off x="4625" y="1929"/>
              <a:ext cx="3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Athletics</a:t>
              </a:r>
              <a:endParaRPr lang="en-US" altLang="en-US" dirty="0"/>
            </a:p>
          </p:txBody>
        </p:sp>
        <p:sp>
          <p:nvSpPr>
            <p:cNvPr id="55" name="Rectangle 51"/>
            <p:cNvSpPr>
              <a:spLocks noChangeArrowheads="1"/>
            </p:cNvSpPr>
            <p:nvPr/>
          </p:nvSpPr>
          <p:spPr bwMode="auto">
            <a:xfrm>
              <a:off x="2659" y="3257"/>
              <a:ext cx="445"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6" name="Rectangle 52"/>
            <p:cNvSpPr>
              <a:spLocks noChangeArrowheads="1"/>
            </p:cNvSpPr>
            <p:nvPr/>
          </p:nvSpPr>
          <p:spPr bwMode="auto">
            <a:xfrm>
              <a:off x="2659" y="3257"/>
              <a:ext cx="445"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7" name="Rectangle 53"/>
            <p:cNvSpPr>
              <a:spLocks noChangeArrowheads="1"/>
            </p:cNvSpPr>
            <p:nvPr/>
          </p:nvSpPr>
          <p:spPr bwMode="auto">
            <a:xfrm>
              <a:off x="2727" y="3256"/>
              <a:ext cx="3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Fencing</a:t>
              </a:r>
              <a:endParaRPr lang="en-US" altLang="en-US" dirty="0"/>
            </a:p>
          </p:txBody>
        </p:sp>
        <p:sp>
          <p:nvSpPr>
            <p:cNvPr id="58" name="Rectangle 54"/>
            <p:cNvSpPr>
              <a:spLocks noChangeArrowheads="1"/>
            </p:cNvSpPr>
            <p:nvPr/>
          </p:nvSpPr>
          <p:spPr bwMode="auto">
            <a:xfrm>
              <a:off x="4576" y="3257"/>
              <a:ext cx="447"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9" name="Rectangle 55"/>
            <p:cNvSpPr>
              <a:spLocks noChangeArrowheads="1"/>
            </p:cNvSpPr>
            <p:nvPr/>
          </p:nvSpPr>
          <p:spPr bwMode="auto">
            <a:xfrm>
              <a:off x="4576" y="3257"/>
              <a:ext cx="447"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0" name="Rectangle 56"/>
            <p:cNvSpPr>
              <a:spLocks noChangeArrowheads="1"/>
            </p:cNvSpPr>
            <p:nvPr/>
          </p:nvSpPr>
          <p:spPr bwMode="auto">
            <a:xfrm>
              <a:off x="4659" y="3256"/>
              <a:ext cx="27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Cycling</a:t>
              </a:r>
              <a:endParaRPr lang="en-US" altLang="en-US" dirty="0"/>
            </a:p>
          </p:txBody>
        </p:sp>
        <p:sp>
          <p:nvSpPr>
            <p:cNvPr id="61" name="Rectangle 57"/>
            <p:cNvSpPr>
              <a:spLocks noChangeArrowheads="1"/>
            </p:cNvSpPr>
            <p:nvPr/>
          </p:nvSpPr>
          <p:spPr bwMode="auto">
            <a:xfrm>
              <a:off x="3608" y="3634"/>
              <a:ext cx="44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2" name="Rectangle 58"/>
            <p:cNvSpPr>
              <a:spLocks noChangeArrowheads="1"/>
            </p:cNvSpPr>
            <p:nvPr/>
          </p:nvSpPr>
          <p:spPr bwMode="auto">
            <a:xfrm>
              <a:off x="3608" y="3634"/>
              <a:ext cx="446" cy="124"/>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3" name="Rectangle 59"/>
            <p:cNvSpPr>
              <a:spLocks noChangeArrowheads="1"/>
            </p:cNvSpPr>
            <p:nvPr/>
          </p:nvSpPr>
          <p:spPr bwMode="auto">
            <a:xfrm>
              <a:off x="3708" y="3631"/>
              <a:ext cx="2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Diving</a:t>
              </a:r>
              <a:endParaRPr lang="en-US" altLang="en-US" dirty="0"/>
            </a:p>
          </p:txBody>
        </p:sp>
        <p:sp>
          <p:nvSpPr>
            <p:cNvPr id="64" name="Rectangle 60"/>
            <p:cNvSpPr>
              <a:spLocks noChangeArrowheads="1"/>
            </p:cNvSpPr>
            <p:nvPr/>
          </p:nvSpPr>
          <p:spPr bwMode="auto">
            <a:xfrm>
              <a:off x="2659" y="1931"/>
              <a:ext cx="445"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5" name="Rectangle 61"/>
            <p:cNvSpPr>
              <a:spLocks noChangeArrowheads="1"/>
            </p:cNvSpPr>
            <p:nvPr/>
          </p:nvSpPr>
          <p:spPr bwMode="auto">
            <a:xfrm>
              <a:off x="2659" y="1931"/>
              <a:ext cx="445" cy="122"/>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6" name="Rectangle 62"/>
            <p:cNvSpPr>
              <a:spLocks noChangeArrowheads="1"/>
            </p:cNvSpPr>
            <p:nvPr/>
          </p:nvSpPr>
          <p:spPr bwMode="auto">
            <a:xfrm>
              <a:off x="2788" y="1929"/>
              <a:ext cx="18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Judo</a:t>
              </a:r>
              <a:endParaRPr lang="en-US" altLang="en-US" dirty="0"/>
            </a:p>
          </p:txBody>
        </p:sp>
        <p:sp>
          <p:nvSpPr>
            <p:cNvPr id="67" name="Rectangle 63"/>
            <p:cNvSpPr>
              <a:spLocks noChangeArrowheads="1"/>
            </p:cNvSpPr>
            <p:nvPr/>
          </p:nvSpPr>
          <p:spPr bwMode="auto">
            <a:xfrm>
              <a:off x="3608" y="1398"/>
              <a:ext cx="446" cy="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8" name="Rectangle 64"/>
            <p:cNvSpPr>
              <a:spLocks noChangeArrowheads="1"/>
            </p:cNvSpPr>
            <p:nvPr/>
          </p:nvSpPr>
          <p:spPr bwMode="auto">
            <a:xfrm>
              <a:off x="3608" y="1398"/>
              <a:ext cx="446" cy="125"/>
            </a:xfrm>
            <a:prstGeom prst="rect">
              <a:avLst/>
            </a:prstGeom>
            <a:noFill/>
            <a:ln w="317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69" name="Rectangle 65"/>
            <p:cNvSpPr>
              <a:spLocks noChangeArrowheads="1"/>
            </p:cNvSpPr>
            <p:nvPr/>
          </p:nvSpPr>
          <p:spPr bwMode="auto">
            <a:xfrm>
              <a:off x="3676" y="1396"/>
              <a:ext cx="30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alibri" panose="020F0502020204030204" pitchFamily="34" charset="0"/>
                </a:rPr>
                <a:t>Archery</a:t>
              </a:r>
              <a:endParaRPr lang="en-US" altLang="en-US" dirty="0"/>
            </a:p>
          </p:txBody>
        </p:sp>
      </p:grpSp>
      <p:sp>
        <p:nvSpPr>
          <p:cNvPr id="70" name="Arrow: Left 69"/>
          <p:cNvSpPr/>
          <p:nvPr/>
        </p:nvSpPr>
        <p:spPr>
          <a:xfrm>
            <a:off x="6534602" y="2621178"/>
            <a:ext cx="1288143" cy="98493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Arrow: Left 71"/>
          <p:cNvSpPr/>
          <p:nvPr/>
        </p:nvSpPr>
        <p:spPr>
          <a:xfrm>
            <a:off x="4982027" y="1706911"/>
            <a:ext cx="1288143" cy="984930"/>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4608584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D44557-C150-4AA7-97B1-62E8021520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1361</Words>
  <Application>Microsoft Office PowerPoint</Application>
  <PresentationFormat>On-screen Show (4:3)</PresentationFormat>
  <Paragraphs>357</Paragraphs>
  <Slides>24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Retrospect</vt:lpstr>
      <vt:lpstr>Performance modelling of skewed demand in complex systems</vt:lpstr>
      <vt:lpstr>Introduction</vt:lpstr>
      <vt:lpstr>Motivation</vt:lpstr>
      <vt:lpstr>Outline</vt:lpstr>
      <vt:lpstr>Background Information</vt:lpstr>
      <vt:lpstr>Technologies</vt:lpstr>
      <vt:lpstr>Middleware</vt:lpstr>
      <vt:lpstr>Distributed Databases</vt:lpstr>
      <vt:lpstr>Distributed Databases</vt:lpstr>
      <vt:lpstr>Microservices</vt:lpstr>
      <vt:lpstr>Modelling</vt:lpstr>
      <vt:lpstr>PEPA</vt:lpstr>
      <vt:lpstr>PEPA Eclipse plugin</vt:lpstr>
      <vt:lpstr>Methods</vt:lpstr>
      <vt:lpstr>Testing</vt:lpstr>
      <vt:lpstr>Testing</vt:lpstr>
      <vt:lpstr>Systems</vt:lpstr>
      <vt:lpstr>Systems</vt:lpstr>
      <vt:lpstr>Systems</vt:lpstr>
      <vt:lpstr>System Model</vt:lpstr>
      <vt:lpstr>Results (model vs built)</vt:lpstr>
      <vt:lpstr>Results (model vs built)</vt:lpstr>
      <vt:lpstr>Conclusions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2017-03-14T20:47:16Z</dcterms:created>
  <dcterms:modified xsi:type="dcterms:W3CDTF">2017-08-04T12:50:12Z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TC034606049991</vt:lpwstr>
  </property>
</Properties>
</file>