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2" d="100"/>
          <a:sy n="102" d="100"/>
        </p:scale>
        <p:origin x="5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1D9EC2-4D33-4DB9-AF94-758E9452972B}" type="datetimeFigureOut">
              <a:rPr lang="en-US" smtClean="0"/>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1305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D9EC2-4D33-4DB9-AF94-758E9452972B}" type="datetimeFigureOut">
              <a:rPr lang="en-US" smtClean="0"/>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206823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D9EC2-4D33-4DB9-AF94-758E9452972B}" type="datetimeFigureOut">
              <a:rPr lang="en-US" smtClean="0"/>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334447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D9EC2-4D33-4DB9-AF94-758E9452972B}" type="datetimeFigureOut">
              <a:rPr lang="en-US" smtClean="0"/>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217023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D9EC2-4D33-4DB9-AF94-758E9452972B}" type="datetimeFigureOut">
              <a:rPr lang="en-US" smtClean="0"/>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253942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1D9EC2-4D33-4DB9-AF94-758E9452972B}" type="datetimeFigureOut">
              <a:rPr lang="en-US" smtClean="0"/>
              <a:t>8/16/2013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18770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1D9EC2-4D33-4DB9-AF94-758E9452972B}" type="datetimeFigureOut">
              <a:rPr lang="en-US" smtClean="0"/>
              <a:t>8/16/2013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179005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1D9EC2-4D33-4DB9-AF94-758E9452972B}" type="datetimeFigureOut">
              <a:rPr lang="en-US" smtClean="0"/>
              <a:t>8/16/2013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355433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D9EC2-4D33-4DB9-AF94-758E9452972B}" type="datetimeFigureOut">
              <a:rPr lang="en-US" smtClean="0"/>
              <a:t>8/16/2013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310589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D9EC2-4D33-4DB9-AF94-758E9452972B}" type="datetimeFigureOut">
              <a:rPr lang="en-US" smtClean="0"/>
              <a:t>8/16/2013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52309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D9EC2-4D33-4DB9-AF94-758E9452972B}" type="datetimeFigureOut">
              <a:rPr lang="en-US" smtClean="0"/>
              <a:t>8/16/2013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258D3-1A2E-4A6D-9BDB-C1B756787F14}" type="slidenum">
              <a:rPr lang="en-US" smtClean="0"/>
              <a:t>‹#›</a:t>
            </a:fld>
            <a:endParaRPr lang="en-US"/>
          </a:p>
        </p:txBody>
      </p:sp>
    </p:spTree>
    <p:extLst>
      <p:ext uri="{BB962C8B-B14F-4D97-AF65-F5344CB8AC3E}">
        <p14:creationId xmlns:p14="http://schemas.microsoft.com/office/powerpoint/2010/main" val="119854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D9EC2-4D33-4DB9-AF94-758E9452972B}" type="datetimeFigureOut">
              <a:rPr lang="en-US" smtClean="0"/>
              <a:t>8/16/2013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258D3-1A2E-4A6D-9BDB-C1B756787F14}" type="slidenum">
              <a:rPr lang="en-US" smtClean="0"/>
              <a:t>‹#›</a:t>
            </a:fld>
            <a:endParaRPr lang="en-US"/>
          </a:p>
        </p:txBody>
      </p:sp>
    </p:spTree>
    <p:extLst>
      <p:ext uri="{BB962C8B-B14F-4D97-AF65-F5344CB8AC3E}">
        <p14:creationId xmlns:p14="http://schemas.microsoft.com/office/powerpoint/2010/main" val="3471530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693946" y="3852605"/>
            <a:ext cx="7682846" cy="2939266"/>
          </a:xfrm>
          <a:prstGeom prst="rect">
            <a:avLst/>
          </a:prstGeom>
          <a:noFill/>
        </p:spPr>
        <p:txBody>
          <a:bodyPr wrap="square" rtlCol="0">
            <a:spAutoFit/>
          </a:bodyPr>
          <a:lstStyle/>
          <a:p>
            <a:pPr>
              <a:spcAft>
                <a:spcPts val="600"/>
              </a:spcAft>
            </a:pPr>
            <a:r>
              <a:rPr lang="en-US" sz="1200" dirty="0" smtClean="0"/>
              <a:t>The diagram above shows the </a:t>
            </a:r>
            <a:r>
              <a:rPr lang="en-US" sz="1200" dirty="0" smtClean="0"/>
              <a:t>geometry of the signals </a:t>
            </a:r>
            <a:r>
              <a:rPr lang="en-US" sz="1200" dirty="0" smtClean="0"/>
              <a:t>radiated and received by the main and interferometer arrays in the SuperDARN radars. Each array is aligned along the x-axis with increasing antenna number in the +x direction. The radiated and received signals are confined to the quarter-sphere defined by the entire x-axis and the +Y and +Z half-axes. This occurs due to a corner reflector located at a small –y distance behind the antennas and reflections by the ground located at Z=0. The antennas are phased so that there is construction interference of the transmitted and received signals along the black arc that is in contact with the solid blue, green, and red arrows.  All of these lines emanate from the origin and lie on the surface of </a:t>
            </a:r>
            <a:r>
              <a:rPr lang="en-US" sz="1200" smtClean="0"/>
              <a:t>a </a:t>
            </a:r>
            <a:r>
              <a:rPr lang="en-US" sz="1200" smtClean="0"/>
              <a:t>quarter-cone </a:t>
            </a:r>
            <a:r>
              <a:rPr lang="en-US" sz="1200" dirty="0" smtClean="0"/>
              <a:t>that has a cone angle of 90-</a:t>
            </a:r>
            <a:r>
              <a:rPr lang="el-GR" sz="1200" dirty="0" smtClean="0"/>
              <a:t>φ</a:t>
            </a:r>
            <a:r>
              <a:rPr lang="en-US" sz="1200" baseline="-25000" dirty="0" smtClean="0"/>
              <a:t>0 </a:t>
            </a:r>
            <a:r>
              <a:rPr lang="en-US" sz="1200" dirty="0" smtClean="0"/>
              <a:t>degrees with respect to the x-axis. This means that each solid colored line has an included angle with the x-axis of </a:t>
            </a:r>
            <a:r>
              <a:rPr lang="en-US" sz="1200" dirty="0"/>
              <a:t>90-</a:t>
            </a:r>
            <a:r>
              <a:rPr lang="el-GR" sz="1200" dirty="0"/>
              <a:t>φ</a:t>
            </a:r>
            <a:r>
              <a:rPr lang="en-US" sz="1200" baseline="-25000" dirty="0"/>
              <a:t>0 </a:t>
            </a:r>
            <a:r>
              <a:rPr lang="en-US" sz="1200" dirty="0" smtClean="0"/>
              <a:t>degrees. </a:t>
            </a:r>
          </a:p>
          <a:p>
            <a:pPr>
              <a:spcAft>
                <a:spcPts val="600"/>
              </a:spcAft>
            </a:pPr>
            <a:r>
              <a:rPr lang="en-US" sz="1200" dirty="0" smtClean="0"/>
              <a:t>For the radars, the direction of the transmitted and received signals are </a:t>
            </a:r>
            <a:r>
              <a:rPr lang="en-US" sz="1200" dirty="0" smtClean="0"/>
              <a:t>commonly </a:t>
            </a:r>
            <a:r>
              <a:rPr lang="en-US" sz="1200" dirty="0" smtClean="0"/>
              <a:t>defined relative to the array normal </a:t>
            </a:r>
            <a:r>
              <a:rPr lang="en-US" sz="1200" dirty="0" smtClean="0"/>
              <a:t>direction by the angle </a:t>
            </a:r>
            <a:r>
              <a:rPr lang="el-GR" sz="1200" dirty="0" smtClean="0"/>
              <a:t>φ</a:t>
            </a:r>
            <a:r>
              <a:rPr lang="en-US" sz="1200" baseline="-25000" dirty="0" smtClean="0"/>
              <a:t>0</a:t>
            </a:r>
            <a:r>
              <a:rPr lang="en-US" sz="1200" dirty="0" smtClean="0"/>
              <a:t>. </a:t>
            </a:r>
            <a:r>
              <a:rPr lang="en-US" sz="1200" dirty="0" smtClean="0"/>
              <a:t>The transmissions shown here have a –x component of propagation and are assigned a negative azimuth angle. If they had a +x component of propagation, they would be assigned a positive azimuth angle. For the </a:t>
            </a:r>
            <a:r>
              <a:rPr lang="en-US" sz="1200" dirty="0" smtClean="0"/>
              <a:t>transmission</a:t>
            </a:r>
            <a:r>
              <a:rPr lang="en-US" sz="1200" dirty="0" smtClean="0"/>
              <a:t>s </a:t>
            </a:r>
            <a:r>
              <a:rPr lang="en-US" sz="1200" dirty="0" smtClean="0"/>
              <a:t>shown, the only one that is truly propagating at an azimuth of </a:t>
            </a:r>
            <a:r>
              <a:rPr lang="el-GR" sz="1200" dirty="0" smtClean="0"/>
              <a:t>φ</a:t>
            </a:r>
            <a:r>
              <a:rPr lang="en-US" sz="1200" baseline="-25000" dirty="0" smtClean="0"/>
              <a:t>0 </a:t>
            </a:r>
            <a:r>
              <a:rPr lang="en-US" sz="1200" dirty="0" smtClean="0"/>
              <a:t>is the blue transmission that lies in the </a:t>
            </a:r>
            <a:r>
              <a:rPr lang="en-US" sz="1200" dirty="0" err="1" smtClean="0"/>
              <a:t>xy</a:t>
            </a:r>
            <a:r>
              <a:rPr lang="en-US" sz="1200" dirty="0" smtClean="0"/>
              <a:t>-plane. The red transmission is propagating at </a:t>
            </a:r>
            <a:r>
              <a:rPr lang="el-GR" sz="1200" dirty="0" smtClean="0"/>
              <a:t>φ</a:t>
            </a:r>
            <a:r>
              <a:rPr lang="en-US" sz="1200" baseline="-25000" dirty="0" smtClean="0"/>
              <a:t>0 </a:t>
            </a:r>
            <a:r>
              <a:rPr lang="en-US" sz="1200" dirty="0" smtClean="0"/>
              <a:t>= 90° with an elevation angle, </a:t>
            </a:r>
            <a:r>
              <a:rPr lang="el-GR" sz="1200" dirty="0" smtClean="0"/>
              <a:t>θ</a:t>
            </a:r>
            <a:r>
              <a:rPr lang="en-US" sz="1200" dirty="0" smtClean="0"/>
              <a:t>, of </a:t>
            </a:r>
            <a:r>
              <a:rPr lang="en-US" sz="1200" dirty="0"/>
              <a:t>90-</a:t>
            </a:r>
            <a:r>
              <a:rPr lang="el-GR" sz="1200" dirty="0"/>
              <a:t>φ</a:t>
            </a:r>
            <a:r>
              <a:rPr lang="en-US" sz="1200" baseline="-25000" dirty="0"/>
              <a:t>0 </a:t>
            </a:r>
            <a:r>
              <a:rPr lang="en-US" sz="1200" dirty="0" smtClean="0"/>
              <a:t>degrees. We should note, however that the antennas </a:t>
            </a:r>
            <a:r>
              <a:rPr lang="en-US" sz="1200" dirty="0" smtClean="0"/>
              <a:t>radiate little or no energy </a:t>
            </a:r>
            <a:r>
              <a:rPr lang="en-US" sz="1200" dirty="0" smtClean="0"/>
              <a:t>at</a:t>
            </a:r>
            <a:r>
              <a:rPr lang="en-US" sz="1200" dirty="0" smtClean="0"/>
              <a:t> </a:t>
            </a:r>
            <a:r>
              <a:rPr lang="el-GR" sz="1200" dirty="0" smtClean="0"/>
              <a:t>φ</a:t>
            </a:r>
            <a:r>
              <a:rPr lang="en-US" sz="1200" baseline="-25000" dirty="0"/>
              <a:t>0 </a:t>
            </a:r>
            <a:r>
              <a:rPr lang="en-US" sz="1200" dirty="0"/>
              <a:t>= 90</a:t>
            </a:r>
            <a:r>
              <a:rPr lang="en-US" sz="1200" dirty="0" smtClean="0"/>
              <a:t>° or at </a:t>
            </a:r>
            <a:r>
              <a:rPr lang="el-GR" sz="1200" dirty="0" smtClean="0"/>
              <a:t>θ</a:t>
            </a:r>
            <a:r>
              <a:rPr lang="en-US" sz="1200" dirty="0" smtClean="0"/>
              <a:t>=0°, </a:t>
            </a:r>
            <a:r>
              <a:rPr lang="en-US" sz="1200" dirty="0" smtClean="0"/>
              <a:t>so it is unlikely that any backscatter would  be observed from </a:t>
            </a:r>
            <a:r>
              <a:rPr lang="en-US" sz="1200" dirty="0" smtClean="0"/>
              <a:t>the directions of either the blue or red arrows.</a:t>
            </a:r>
            <a:endParaRPr lang="en-US" sz="1200" dirty="0" smtClean="0"/>
          </a:p>
        </p:txBody>
      </p:sp>
      <p:grpSp>
        <p:nvGrpSpPr>
          <p:cNvPr id="6" name="Group 5"/>
          <p:cNvGrpSpPr/>
          <p:nvPr/>
        </p:nvGrpSpPr>
        <p:grpSpPr>
          <a:xfrm>
            <a:off x="2480943" y="565863"/>
            <a:ext cx="3874417" cy="3814945"/>
            <a:chOff x="2480943" y="565863"/>
            <a:chExt cx="3874417" cy="3814945"/>
          </a:xfrm>
        </p:grpSpPr>
        <p:grpSp>
          <p:nvGrpSpPr>
            <p:cNvPr id="61" name="Group 60"/>
            <p:cNvGrpSpPr/>
            <p:nvPr/>
          </p:nvGrpSpPr>
          <p:grpSpPr>
            <a:xfrm>
              <a:off x="2480943" y="565863"/>
              <a:ext cx="3874417" cy="3814945"/>
              <a:chOff x="1272619" y="1888271"/>
              <a:chExt cx="3902697" cy="3814945"/>
            </a:xfrm>
          </p:grpSpPr>
          <p:grpSp>
            <p:nvGrpSpPr>
              <p:cNvPr id="58" name="Group 57"/>
              <p:cNvGrpSpPr/>
              <p:nvPr/>
            </p:nvGrpSpPr>
            <p:grpSpPr>
              <a:xfrm>
                <a:off x="1272619" y="1888271"/>
                <a:ext cx="3902697" cy="3814945"/>
                <a:chOff x="1305254" y="1888271"/>
                <a:chExt cx="3870061" cy="3814945"/>
              </a:xfrm>
            </p:grpSpPr>
            <p:sp>
              <p:nvSpPr>
                <p:cNvPr id="2" name="Arc 1"/>
                <p:cNvSpPr/>
                <p:nvPr/>
              </p:nvSpPr>
              <p:spPr>
                <a:xfrm flipH="1">
                  <a:off x="1753959" y="3119605"/>
                  <a:ext cx="3072565" cy="2583611"/>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7" name="Group 16"/>
                <p:cNvGrpSpPr/>
                <p:nvPr/>
              </p:nvGrpSpPr>
              <p:grpSpPr>
                <a:xfrm>
                  <a:off x="1571682" y="2119090"/>
                  <a:ext cx="3603633" cy="2938223"/>
                  <a:chOff x="1404596" y="2083324"/>
                  <a:chExt cx="2422688" cy="2187018"/>
                </a:xfrm>
              </p:grpSpPr>
              <p:cxnSp>
                <p:nvCxnSpPr>
                  <p:cNvPr id="4" name="Straight Connector 3"/>
                  <p:cNvCxnSpPr/>
                  <p:nvPr/>
                </p:nvCxnSpPr>
                <p:spPr>
                  <a:xfrm>
                    <a:off x="1404596" y="3459644"/>
                    <a:ext cx="2422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58358" y="2083324"/>
                    <a:ext cx="0" cy="138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356702" y="3271101"/>
                    <a:ext cx="367644" cy="999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329176" y="3832444"/>
                  <a:ext cx="392619" cy="372144"/>
                </a:xfrm>
                <a:prstGeom prst="rect">
                  <a:avLst/>
                </a:prstGeom>
                <a:noFill/>
              </p:spPr>
              <p:txBody>
                <a:bodyPr wrap="square" rtlCol="0">
                  <a:spAutoFit/>
                </a:bodyPr>
                <a:lstStyle/>
                <a:p>
                  <a:r>
                    <a:rPr lang="en-US" sz="1200" dirty="0" smtClean="0"/>
                    <a:t>Y</a:t>
                  </a:r>
                  <a:endParaRPr lang="en-US" sz="1200" dirty="0"/>
                </a:p>
              </p:txBody>
            </p:sp>
            <p:sp>
              <p:nvSpPr>
                <p:cNvPr id="21" name="TextBox 20"/>
                <p:cNvSpPr txBox="1"/>
                <p:nvPr/>
              </p:nvSpPr>
              <p:spPr>
                <a:xfrm>
                  <a:off x="3436334" y="3484326"/>
                  <a:ext cx="350546" cy="351469"/>
                </a:xfrm>
                <a:prstGeom prst="rect">
                  <a:avLst/>
                </a:prstGeom>
                <a:noFill/>
              </p:spPr>
              <p:txBody>
                <a:bodyPr wrap="square" rtlCol="0">
                  <a:spAutoFit/>
                </a:bodyPr>
                <a:lstStyle/>
                <a:p>
                  <a:r>
                    <a:rPr lang="en-US" sz="1100" dirty="0" smtClean="0"/>
                    <a:t>X</a:t>
                  </a:r>
                  <a:endParaRPr lang="en-US" sz="1100" dirty="0"/>
                </a:p>
              </p:txBody>
            </p:sp>
            <p:sp>
              <p:nvSpPr>
                <p:cNvPr id="22" name="TextBox 21"/>
                <p:cNvSpPr txBox="1"/>
                <p:nvPr/>
              </p:nvSpPr>
              <p:spPr>
                <a:xfrm>
                  <a:off x="3317883" y="1888271"/>
                  <a:ext cx="350545" cy="372144"/>
                </a:xfrm>
                <a:prstGeom prst="rect">
                  <a:avLst/>
                </a:prstGeom>
                <a:noFill/>
              </p:spPr>
              <p:txBody>
                <a:bodyPr wrap="square" rtlCol="0">
                  <a:spAutoFit/>
                </a:bodyPr>
                <a:lstStyle/>
                <a:p>
                  <a:r>
                    <a:rPr lang="en-US" sz="1200" dirty="0" smtClean="0"/>
                    <a:t>Z</a:t>
                  </a:r>
                  <a:endParaRPr lang="en-US" sz="1200" dirty="0"/>
                </a:p>
              </p:txBody>
            </p:sp>
            <p:cxnSp>
              <p:nvCxnSpPr>
                <p:cNvPr id="24" name="Straight Arrow Connector 23"/>
                <p:cNvCxnSpPr/>
                <p:nvPr/>
              </p:nvCxnSpPr>
              <p:spPr>
                <a:xfrm flipH="1">
                  <a:off x="1753959" y="3968153"/>
                  <a:ext cx="1668612" cy="452031"/>
                </a:xfrm>
                <a:prstGeom prst="straightConnector1">
                  <a:avLst/>
                </a:prstGeom>
                <a:ln w="95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258751" y="3459933"/>
                  <a:ext cx="1177842" cy="50821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 idx="0"/>
                </p:cNvCxnSpPr>
                <p:nvPr/>
              </p:nvCxnSpPr>
              <p:spPr>
                <a:xfrm flipH="1" flipV="1">
                  <a:off x="3290241" y="3119605"/>
                  <a:ext cx="146356" cy="848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05254" y="4424072"/>
                  <a:ext cx="361766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58751" y="3459933"/>
                  <a:ext cx="0" cy="960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261960" y="3119605"/>
                  <a:ext cx="1" cy="1300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2244729" y="3968151"/>
                  <a:ext cx="1177842" cy="452033"/>
                </a:xfrm>
                <a:prstGeom prst="straightConnector1">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3261321" y="3968151"/>
                  <a:ext cx="175013" cy="452033"/>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Arc 53"/>
                <p:cNvSpPr/>
                <p:nvPr/>
              </p:nvSpPr>
              <p:spPr>
                <a:xfrm rot="19664180" flipH="1" flipV="1">
                  <a:off x="2634246" y="3529385"/>
                  <a:ext cx="872486" cy="1089606"/>
                </a:xfrm>
                <a:prstGeom prst="arc">
                  <a:avLst>
                    <a:gd name="adj1" fmla="val 17447953"/>
                    <a:gd name="adj2" fmla="val 27247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9" name="TextBox 58"/>
              <p:cNvSpPr txBox="1"/>
              <p:nvPr/>
            </p:nvSpPr>
            <p:spPr>
              <a:xfrm>
                <a:off x="2551394" y="3916834"/>
                <a:ext cx="349184" cy="276999"/>
              </a:xfrm>
              <a:prstGeom prst="rect">
                <a:avLst/>
              </a:prstGeom>
              <a:noFill/>
            </p:spPr>
            <p:txBody>
              <a:bodyPr wrap="square" rtlCol="0">
                <a:spAutoFit/>
              </a:bodyPr>
              <a:lstStyle/>
              <a:p>
                <a:r>
                  <a:rPr lang="el-GR" sz="1200" dirty="0" smtClean="0"/>
                  <a:t>φ</a:t>
                </a:r>
                <a:r>
                  <a:rPr lang="en-US" sz="1200" baseline="-25000" dirty="0" smtClean="0"/>
                  <a:t>0</a:t>
                </a:r>
                <a:endParaRPr lang="en-US" sz="1200" dirty="0"/>
              </a:p>
            </p:txBody>
          </p:sp>
          <p:sp>
            <p:nvSpPr>
              <p:cNvPr id="60" name="TextBox 59"/>
              <p:cNvSpPr txBox="1"/>
              <p:nvPr/>
            </p:nvSpPr>
            <p:spPr>
              <a:xfrm>
                <a:off x="2682024" y="4194167"/>
                <a:ext cx="578925" cy="276999"/>
              </a:xfrm>
              <a:prstGeom prst="rect">
                <a:avLst/>
              </a:prstGeom>
              <a:noFill/>
            </p:spPr>
            <p:txBody>
              <a:bodyPr wrap="square" rtlCol="0">
                <a:spAutoFit/>
              </a:bodyPr>
              <a:lstStyle/>
              <a:p>
                <a:r>
                  <a:rPr lang="en-US" sz="1200" dirty="0" smtClean="0"/>
                  <a:t>90-</a:t>
                </a:r>
                <a:r>
                  <a:rPr lang="el-GR" sz="1200" dirty="0" smtClean="0"/>
                  <a:t>φ</a:t>
                </a:r>
                <a:r>
                  <a:rPr lang="en-US" sz="1200" baseline="-25000" dirty="0" smtClean="0"/>
                  <a:t>0</a:t>
                </a:r>
                <a:endParaRPr lang="en-US" sz="1200" dirty="0"/>
              </a:p>
            </p:txBody>
          </p:sp>
        </p:grpSp>
        <p:sp>
          <p:nvSpPr>
            <p:cNvPr id="3" name="Arc 2"/>
            <p:cNvSpPr/>
            <p:nvPr/>
          </p:nvSpPr>
          <p:spPr>
            <a:xfrm flipH="1">
              <a:off x="4129306" y="2464757"/>
              <a:ext cx="553746" cy="491894"/>
            </a:xfrm>
            <a:prstGeom prst="arc">
              <a:avLst>
                <a:gd name="adj1" fmla="val 18343407"/>
                <a:gd name="adj2" fmla="val 1319631"/>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977962" y="2427594"/>
              <a:ext cx="310630" cy="276999"/>
            </a:xfrm>
            <a:prstGeom prst="rect">
              <a:avLst/>
            </a:prstGeom>
            <a:noFill/>
          </p:spPr>
          <p:txBody>
            <a:bodyPr wrap="square" rtlCol="0">
              <a:spAutoFit/>
            </a:bodyPr>
            <a:lstStyle/>
            <a:p>
              <a:r>
                <a:rPr lang="el-GR" sz="1200" dirty="0" smtClean="0"/>
                <a:t>θ</a:t>
              </a:r>
              <a:endParaRPr lang="en-US" sz="1200" dirty="0"/>
            </a:p>
          </p:txBody>
        </p:sp>
      </p:grpSp>
    </p:spTree>
    <p:extLst>
      <p:ext uri="{BB962C8B-B14F-4D97-AF65-F5344CB8AC3E}">
        <p14:creationId xmlns:p14="http://schemas.microsoft.com/office/powerpoint/2010/main" val="332825695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4718" y="556181"/>
            <a:ext cx="7786540" cy="3970318"/>
          </a:xfrm>
          <a:prstGeom prst="rect">
            <a:avLst/>
          </a:prstGeom>
          <a:noFill/>
        </p:spPr>
        <p:txBody>
          <a:bodyPr wrap="square" rtlCol="0">
            <a:spAutoFit/>
          </a:bodyPr>
          <a:lstStyle/>
          <a:p>
            <a:r>
              <a:rPr lang="en-US" sz="1200" dirty="0" smtClean="0"/>
              <a:t>A more interesting case is that associated with the reception of backscatter from the direction of the solid green arrow. It can be seen that the vector can be projected onto the x-axis via the coning angle or it can be projected vertically into the </a:t>
            </a:r>
            <a:r>
              <a:rPr lang="en-US" sz="1200" dirty="0" err="1" smtClean="0"/>
              <a:t>xy</a:t>
            </a:r>
            <a:r>
              <a:rPr lang="en-US" sz="1200" dirty="0" smtClean="0"/>
              <a:t>-plane, where it has an azimuth angle </a:t>
            </a:r>
            <a:r>
              <a:rPr lang="el-GR" sz="1200" dirty="0" smtClean="0"/>
              <a:t>φ</a:t>
            </a:r>
            <a:r>
              <a:rPr lang="en-US" sz="1200" dirty="0" smtClean="0"/>
              <a:t>&gt;</a:t>
            </a:r>
            <a:r>
              <a:rPr lang="el-GR" sz="1200" dirty="0" smtClean="0"/>
              <a:t>φ</a:t>
            </a:r>
            <a:r>
              <a:rPr lang="en-US" sz="1200" baseline="-25000" dirty="0" smtClean="0"/>
              <a:t>0</a:t>
            </a:r>
            <a:r>
              <a:rPr lang="en-US" sz="1200" dirty="0" smtClean="0"/>
              <a:t>, and from there, through the angle 90-</a:t>
            </a:r>
            <a:r>
              <a:rPr lang="el-GR" sz="1200" dirty="0" smtClean="0"/>
              <a:t>φ</a:t>
            </a:r>
            <a:r>
              <a:rPr lang="en-US" sz="1200" dirty="0" smtClean="0"/>
              <a:t>, onto the x-axis. The two approaches give identical results implying that</a:t>
            </a:r>
          </a:p>
          <a:p>
            <a:endParaRPr lang="en-US" sz="1200" dirty="0"/>
          </a:p>
          <a:p>
            <a:pPr algn="ctr"/>
            <a:r>
              <a:rPr lang="en-US" sz="1200" dirty="0" err="1"/>
              <a:t>c</a:t>
            </a:r>
            <a:r>
              <a:rPr lang="en-US" sz="1200" dirty="0" err="1" smtClean="0"/>
              <a:t>os</a:t>
            </a:r>
            <a:r>
              <a:rPr lang="en-US" sz="1200" dirty="0" smtClean="0"/>
              <a:t>(90-</a:t>
            </a:r>
            <a:r>
              <a:rPr lang="el-GR" sz="1200" dirty="0"/>
              <a:t>φ</a:t>
            </a:r>
            <a:r>
              <a:rPr lang="en-US" sz="1200" baseline="-25000" dirty="0" smtClean="0"/>
              <a:t>0</a:t>
            </a:r>
            <a:r>
              <a:rPr lang="en-US" sz="1200" dirty="0" smtClean="0"/>
              <a:t>)=</a:t>
            </a:r>
            <a:r>
              <a:rPr lang="en-US" sz="1200" dirty="0" err="1" smtClean="0"/>
              <a:t>cos</a:t>
            </a:r>
            <a:r>
              <a:rPr lang="en-US" sz="1200" dirty="0" smtClean="0"/>
              <a:t>(</a:t>
            </a:r>
            <a:r>
              <a:rPr lang="el-GR" sz="1200" dirty="0" smtClean="0"/>
              <a:t>θ</a:t>
            </a:r>
            <a:r>
              <a:rPr lang="en-US" sz="1200" dirty="0" smtClean="0"/>
              <a:t>)</a:t>
            </a:r>
            <a:r>
              <a:rPr lang="en-US" sz="1200" dirty="0" err="1" smtClean="0"/>
              <a:t>cos</a:t>
            </a:r>
            <a:r>
              <a:rPr lang="en-US" sz="1200" dirty="0" smtClean="0"/>
              <a:t>(90-</a:t>
            </a:r>
            <a:r>
              <a:rPr lang="el-GR" sz="1200" dirty="0"/>
              <a:t> </a:t>
            </a:r>
            <a:r>
              <a:rPr lang="el-GR" sz="1200" dirty="0" smtClean="0"/>
              <a:t>φ</a:t>
            </a:r>
            <a:r>
              <a:rPr lang="en-US" sz="1200" dirty="0" smtClean="0"/>
              <a:t>), or</a:t>
            </a:r>
          </a:p>
          <a:p>
            <a:pPr algn="ctr"/>
            <a:endParaRPr lang="en-US" sz="1200" dirty="0" smtClean="0"/>
          </a:p>
          <a:p>
            <a:pPr algn="ctr"/>
            <a:r>
              <a:rPr lang="en-US" sz="1200" dirty="0" smtClean="0"/>
              <a:t> sin(</a:t>
            </a:r>
            <a:r>
              <a:rPr lang="el-GR" sz="1200" dirty="0"/>
              <a:t>φ</a:t>
            </a:r>
            <a:r>
              <a:rPr lang="en-US" sz="1200" baseline="-25000" dirty="0" smtClean="0"/>
              <a:t>0</a:t>
            </a:r>
            <a:r>
              <a:rPr lang="en-US" sz="1200" dirty="0" smtClean="0"/>
              <a:t>)=</a:t>
            </a:r>
            <a:r>
              <a:rPr lang="en-US" sz="1200" dirty="0" err="1" smtClean="0"/>
              <a:t>cos</a:t>
            </a:r>
            <a:r>
              <a:rPr lang="en-US" sz="1200" dirty="0" smtClean="0"/>
              <a:t>(</a:t>
            </a:r>
            <a:r>
              <a:rPr lang="el-GR" sz="1200" dirty="0"/>
              <a:t>θ</a:t>
            </a:r>
            <a:r>
              <a:rPr lang="en-US" sz="1200" dirty="0" smtClean="0"/>
              <a:t>)sin(</a:t>
            </a:r>
            <a:r>
              <a:rPr lang="el-GR" sz="1200" dirty="0" smtClean="0"/>
              <a:t>φ</a:t>
            </a:r>
            <a:r>
              <a:rPr lang="en-US" sz="1200" dirty="0" smtClean="0"/>
              <a:t>)  → </a:t>
            </a:r>
            <a:r>
              <a:rPr lang="el-GR" sz="1200" dirty="0" smtClean="0"/>
              <a:t>φ</a:t>
            </a:r>
            <a:r>
              <a:rPr lang="en-US" sz="1200" dirty="0" smtClean="0"/>
              <a:t>=sin</a:t>
            </a:r>
            <a:r>
              <a:rPr lang="en-US" sz="1200" baseline="30000" dirty="0" smtClean="0"/>
              <a:t>-1</a:t>
            </a:r>
            <a:r>
              <a:rPr lang="en-US" sz="1200" dirty="0" smtClean="0"/>
              <a:t>(</a:t>
            </a:r>
            <a:r>
              <a:rPr lang="en-US" sz="1200" dirty="0"/>
              <a:t>sin(</a:t>
            </a:r>
            <a:r>
              <a:rPr lang="el-GR" sz="1200" dirty="0"/>
              <a:t>φ</a:t>
            </a:r>
            <a:r>
              <a:rPr lang="en-US" sz="1200" baseline="-25000" dirty="0"/>
              <a:t>0</a:t>
            </a:r>
            <a:r>
              <a:rPr lang="en-US" sz="1200" dirty="0" smtClean="0"/>
              <a:t>)/</a:t>
            </a:r>
            <a:r>
              <a:rPr lang="en-US" sz="1200" dirty="0" err="1" smtClean="0"/>
              <a:t>cos</a:t>
            </a:r>
            <a:r>
              <a:rPr lang="en-US" sz="1200" dirty="0" smtClean="0"/>
              <a:t>(</a:t>
            </a:r>
            <a:r>
              <a:rPr lang="el-GR" sz="1200" dirty="0"/>
              <a:t>θ</a:t>
            </a:r>
            <a:r>
              <a:rPr lang="en-US" sz="1200" dirty="0" smtClean="0"/>
              <a:t>))</a:t>
            </a:r>
          </a:p>
          <a:p>
            <a:pPr algn="ctr"/>
            <a:endParaRPr lang="en-US" sz="1200" dirty="0"/>
          </a:p>
          <a:p>
            <a:r>
              <a:rPr lang="en-US" sz="1200" dirty="0" smtClean="0"/>
              <a:t>This result shows that for every phasing angle </a:t>
            </a:r>
            <a:r>
              <a:rPr lang="el-GR" sz="1200" dirty="0"/>
              <a:t>φ</a:t>
            </a:r>
            <a:r>
              <a:rPr lang="en-US" sz="1200" baseline="-25000" dirty="0" smtClean="0"/>
              <a:t>0</a:t>
            </a:r>
            <a:r>
              <a:rPr lang="en-US" sz="1200" dirty="0" smtClean="0"/>
              <a:t> to which the radar is steered, there is broad range of paired {</a:t>
            </a:r>
            <a:r>
              <a:rPr lang="el-GR" sz="1200" dirty="0" smtClean="0"/>
              <a:t>θ</a:t>
            </a:r>
            <a:r>
              <a:rPr lang="en-US" sz="1200" dirty="0" smtClean="0"/>
              <a:t>,</a:t>
            </a:r>
            <a:r>
              <a:rPr lang="el-GR" sz="1200" dirty="0" smtClean="0"/>
              <a:t>φ</a:t>
            </a:r>
            <a:r>
              <a:rPr lang="en-US" sz="1200" dirty="0"/>
              <a:t>}</a:t>
            </a:r>
            <a:r>
              <a:rPr lang="en-US" sz="1200" dirty="0" smtClean="0"/>
              <a:t> values into which power can be transmitted and from which backscatter returns can be received. It had been realized that the vertical beamwidth of the antenna arrays was quite broad and that the returning signals could extend over a fairly wide range of elevation angles, but it had not been realized that each of these elevation angles was paired with a corresponding different azimuth angle.</a:t>
            </a:r>
          </a:p>
          <a:p>
            <a:endParaRPr lang="en-US" sz="1200" dirty="0"/>
          </a:p>
          <a:p>
            <a:r>
              <a:rPr lang="en-US" sz="1200" dirty="0" smtClean="0"/>
              <a:t>The conclusion from this analysis is that interferometry measurements are even more important to the localization of backscatter sources within the radar field of view than had previously been anticipated. The approach is to phase the radar beam into a particular beam azimuth and to use the interferometer capability of the radar to measure the elevation angles of the backscattered signals as a function of range. From this data it is possible to determine the true azimuth for each range where elevation data is available. We now present the methodology for determining the elevation angles of the backscattered data.</a:t>
            </a:r>
            <a:endParaRPr lang="en-US" sz="1200" dirty="0"/>
          </a:p>
        </p:txBody>
      </p:sp>
    </p:spTree>
    <p:extLst>
      <p:ext uri="{BB962C8B-B14F-4D97-AF65-F5344CB8AC3E}">
        <p14:creationId xmlns:p14="http://schemas.microsoft.com/office/powerpoint/2010/main" val="3120862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1443</TotalTime>
  <Words>657</Words>
  <Application>Microsoft Office PowerPoint</Application>
  <PresentationFormat>On-screen Show (4:3)</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dc:creator>
  <cp:lastModifiedBy>ray</cp:lastModifiedBy>
  <cp:revision>36</cp:revision>
  <cp:lastPrinted>2013-08-16T16:44:43Z</cp:lastPrinted>
  <dcterms:created xsi:type="dcterms:W3CDTF">2013-08-12T17:01:11Z</dcterms:created>
  <dcterms:modified xsi:type="dcterms:W3CDTF">2013-08-16T17:39:44Z</dcterms:modified>
</cp:coreProperties>
</file>