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8.xml" ContentType="application/vnd.openxmlformats-officedocument.theme+xml"/>
  <Override PartName="/ppt/slideLayouts/slideLayout10.xml" ContentType="application/vnd.openxmlformats-officedocument.presentationml.slideLayout+xml"/>
  <Override PartName="/ppt/theme/theme9.xml" ContentType="application/vnd.openxmlformats-officedocument.theme+xml"/>
  <Override PartName="/ppt/slideLayouts/slideLayout11.xml" ContentType="application/vnd.openxmlformats-officedocument.presentationml.slideLayout+xml"/>
  <Override PartName="/ppt/theme/theme10.xml" ContentType="application/vnd.openxmlformats-officedocument.theme+xml"/>
  <Override PartName="/ppt/slideLayouts/slideLayout12.xml" ContentType="application/vnd.openxmlformats-officedocument.presentationml.slideLayout+xml"/>
  <Override PartName="/ppt/theme/theme11.xml" ContentType="application/vnd.openxmlformats-officedocument.theme+xml"/>
  <Override PartName="/ppt/slideLayouts/slideLayout13.xml" ContentType="application/vnd.openxmlformats-officedocument.presentationml.slideLayout+xml"/>
  <Override PartName="/ppt/theme/theme12.xml" ContentType="application/vnd.openxmlformats-officedocument.theme+xml"/>
  <Override PartName="/ppt/slideLayouts/slideLayout14.xml" ContentType="application/vnd.openxmlformats-officedocument.presentationml.slideLayout+xml"/>
  <Override PartName="/ppt/theme/theme13.xml" ContentType="application/vnd.openxmlformats-officedocument.theme+xml"/>
  <Override PartName="/ppt/slideLayouts/slideLayout15.xml" ContentType="application/vnd.openxmlformats-officedocument.presentationml.slideLayout+xml"/>
  <Override PartName="/ppt/theme/theme1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5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16.xml" ContentType="application/vnd.openxmlformats-officedocument.theme+xml"/>
  <Override PartName="/ppt/slideLayouts/slideLayout20.xml" ContentType="application/vnd.openxmlformats-officedocument.presentationml.slideLayout+xml"/>
  <Override PartName="/ppt/theme/theme17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18.xml" ContentType="application/vnd.openxmlformats-officedocument.theme+xml"/>
  <Override PartName="/ppt/slideLayouts/slideLayout23.xml" ContentType="application/vnd.openxmlformats-officedocument.presentationml.slideLayout+xml"/>
  <Override PartName="/ppt/theme/theme19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0.xml" ContentType="application/vnd.openxmlformats-officedocument.theme+xml"/>
  <Override PartName="/ppt/slideLayouts/slideLayout26.xml" ContentType="application/vnd.openxmlformats-officedocument.presentationml.slideLayout+xml"/>
  <Override PartName="/ppt/theme/theme21.xml" ContentType="application/vnd.openxmlformats-officedocument.theme+xml"/>
  <Override PartName="/ppt/slideLayouts/slideLayout27.xml" ContentType="application/vnd.openxmlformats-officedocument.presentationml.slideLayout+xml"/>
  <Override PartName="/ppt/theme/theme2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5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26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27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28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29.xml" ContentType="application/vnd.openxmlformats-officedocument.theme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30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theme/theme31.xml" ContentType="application/vnd.openxmlformats-officedocument.theme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theme/theme32.xml" ContentType="application/vnd.openxmlformats-officedocument.theme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1" r:id="rId7"/>
    <p:sldMasterId id="2147483663" r:id="rId8"/>
    <p:sldMasterId id="2147483665" r:id="rId9"/>
    <p:sldMasterId id="2147483667" r:id="rId10"/>
    <p:sldMasterId id="2147483669" r:id="rId11"/>
    <p:sldMasterId id="2147483671" r:id="rId12"/>
    <p:sldMasterId id="2147483673" r:id="rId13"/>
    <p:sldMasterId id="2147483675" r:id="rId14"/>
    <p:sldMasterId id="2147483677" r:id="rId15"/>
    <p:sldMasterId id="2147483680" r:id="rId16"/>
    <p:sldMasterId id="2147483683" r:id="rId17"/>
    <p:sldMasterId id="2147483685" r:id="rId18"/>
    <p:sldMasterId id="2147483688" r:id="rId19"/>
    <p:sldMasterId id="2147483690" r:id="rId20"/>
    <p:sldMasterId id="2147483693" r:id="rId21"/>
    <p:sldMasterId id="2147483695" r:id="rId22"/>
    <p:sldMasterId id="2147483697" r:id="rId23"/>
    <p:sldMasterId id="2147483700" r:id="rId24"/>
    <p:sldMasterId id="2147483719" r:id="rId25"/>
    <p:sldMasterId id="2147483738" r:id="rId26"/>
    <p:sldMasterId id="2147483757" r:id="rId27"/>
    <p:sldMasterId id="2147483776" r:id="rId28"/>
    <p:sldMasterId id="2147483795" r:id="rId29"/>
    <p:sldMasterId id="2147483814" r:id="rId30"/>
    <p:sldMasterId id="2147483833" r:id="rId31"/>
    <p:sldMasterId id="2147483852" r:id="rId32"/>
    <p:sldMasterId id="2147483871" r:id="rId33"/>
  </p:sldMasterIdLst>
  <p:notesMasterIdLst>
    <p:notesMasterId r:id="rId73"/>
  </p:notesMasterIdLst>
  <p:handoutMasterIdLst>
    <p:handoutMasterId r:id="rId74"/>
  </p:handoutMasterIdLst>
  <p:sldIdLst>
    <p:sldId id="1573" r:id="rId34"/>
    <p:sldId id="1825" r:id="rId35"/>
    <p:sldId id="1827" r:id="rId36"/>
    <p:sldId id="1845" r:id="rId37"/>
    <p:sldId id="1846" r:id="rId38"/>
    <p:sldId id="1847" r:id="rId39"/>
    <p:sldId id="1848" r:id="rId40"/>
    <p:sldId id="1849" r:id="rId41"/>
    <p:sldId id="1850" r:id="rId42"/>
    <p:sldId id="1853" r:id="rId43"/>
    <p:sldId id="1851" r:id="rId44"/>
    <p:sldId id="1854" r:id="rId45"/>
    <p:sldId id="1855" r:id="rId46"/>
    <p:sldId id="1856" r:id="rId47"/>
    <p:sldId id="1857" r:id="rId48"/>
    <p:sldId id="1858" r:id="rId49"/>
    <p:sldId id="1859" r:id="rId50"/>
    <p:sldId id="1882" r:id="rId51"/>
    <p:sldId id="1860" r:id="rId52"/>
    <p:sldId id="1861" r:id="rId53"/>
    <p:sldId id="1862" r:id="rId54"/>
    <p:sldId id="1863" r:id="rId55"/>
    <p:sldId id="1864" r:id="rId56"/>
    <p:sldId id="1865" r:id="rId57"/>
    <p:sldId id="1866" r:id="rId58"/>
    <p:sldId id="1867" r:id="rId59"/>
    <p:sldId id="1868" r:id="rId60"/>
    <p:sldId id="1870" r:id="rId61"/>
    <p:sldId id="1762" r:id="rId62"/>
    <p:sldId id="1819" r:id="rId63"/>
    <p:sldId id="1815" r:id="rId64"/>
    <p:sldId id="1818" r:id="rId65"/>
    <p:sldId id="1820" r:id="rId66"/>
    <p:sldId id="1816" r:id="rId67"/>
    <p:sldId id="1821" r:id="rId68"/>
    <p:sldId id="1822" r:id="rId69"/>
    <p:sldId id="1823" r:id="rId70"/>
    <p:sldId id="1824" r:id="rId71"/>
    <p:sldId id="1881" r:id="rId72"/>
  </p:sldIdLst>
  <p:sldSz cx="9144000" cy="6858000" type="screen4x3"/>
  <p:notesSz cx="6797675" cy="9926638"/>
  <p:defaultTextStyle>
    <a:defPPr>
      <a:defRPr lang="en-GB"/>
    </a:defPPr>
    <a:lvl1pPr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3">
          <p15:clr>
            <a:srgbClr val="A4A3A4"/>
          </p15:clr>
        </p15:guide>
        <p15:guide id="2" pos="49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0" clrIdx="0"/>
  <p:cmAuthor id="2" name="yu liang" initials="y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66"/>
    <a:srgbClr val="A50021"/>
    <a:srgbClr val="99CCFF"/>
    <a:srgbClr val="FFFF66"/>
    <a:srgbClr val="F3E7B3"/>
    <a:srgbClr val="33CC33"/>
    <a:srgbClr val="663300"/>
    <a:srgbClr val="B2BADC"/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3963" autoAdjust="0"/>
  </p:normalViewPr>
  <p:slideViewPr>
    <p:cSldViewPr snapToGrid="0">
      <p:cViewPr varScale="1">
        <p:scale>
          <a:sx n="116" d="100"/>
          <a:sy n="116" d="100"/>
        </p:scale>
        <p:origin x="1644" y="108"/>
      </p:cViewPr>
      <p:guideLst>
        <p:guide orient="horz" pos="2403"/>
        <p:guide pos="49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278" y="1224"/>
      </p:cViewPr>
      <p:guideLst>
        <p:guide orient="horz" pos="3002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6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.xml"/><Relationship Id="rId42" Type="http://schemas.openxmlformats.org/officeDocument/2006/relationships/slide" Target="slides/slide9.xml"/><Relationship Id="rId47" Type="http://schemas.openxmlformats.org/officeDocument/2006/relationships/slide" Target="slides/slide14.xml"/><Relationship Id="rId50" Type="http://schemas.openxmlformats.org/officeDocument/2006/relationships/slide" Target="slides/slide17.xml"/><Relationship Id="rId55" Type="http://schemas.openxmlformats.org/officeDocument/2006/relationships/slide" Target="slides/slide22.xml"/><Relationship Id="rId63" Type="http://schemas.openxmlformats.org/officeDocument/2006/relationships/slide" Target="slides/slide30.xml"/><Relationship Id="rId68" Type="http://schemas.openxmlformats.org/officeDocument/2006/relationships/slide" Target="slides/slide35.xml"/><Relationship Id="rId76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38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" Target="slides/slide4.xml"/><Relationship Id="rId40" Type="http://schemas.openxmlformats.org/officeDocument/2006/relationships/slide" Target="slides/slide7.xml"/><Relationship Id="rId45" Type="http://schemas.openxmlformats.org/officeDocument/2006/relationships/slide" Target="slides/slide12.xml"/><Relationship Id="rId53" Type="http://schemas.openxmlformats.org/officeDocument/2006/relationships/slide" Target="slides/slide20.xml"/><Relationship Id="rId58" Type="http://schemas.openxmlformats.org/officeDocument/2006/relationships/slide" Target="slides/slide25.xml"/><Relationship Id="rId66" Type="http://schemas.openxmlformats.org/officeDocument/2006/relationships/slide" Target="slides/slide33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28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11.xml"/><Relationship Id="rId52" Type="http://schemas.openxmlformats.org/officeDocument/2006/relationships/slide" Target="slides/slide19.xml"/><Relationship Id="rId60" Type="http://schemas.openxmlformats.org/officeDocument/2006/relationships/slide" Target="slides/slide27.xml"/><Relationship Id="rId65" Type="http://schemas.openxmlformats.org/officeDocument/2006/relationships/slide" Target="slides/slide32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" Target="slides/slide2.xml"/><Relationship Id="rId43" Type="http://schemas.openxmlformats.org/officeDocument/2006/relationships/slide" Target="slides/slide10.xml"/><Relationship Id="rId48" Type="http://schemas.openxmlformats.org/officeDocument/2006/relationships/slide" Target="slides/slide15.xml"/><Relationship Id="rId56" Type="http://schemas.openxmlformats.org/officeDocument/2006/relationships/slide" Target="slides/slide23.xml"/><Relationship Id="rId64" Type="http://schemas.openxmlformats.org/officeDocument/2006/relationships/slide" Target="slides/slide31.xml"/><Relationship Id="rId69" Type="http://schemas.openxmlformats.org/officeDocument/2006/relationships/slide" Target="slides/slide36.xml"/><Relationship Id="rId77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8.xml"/><Relationship Id="rId72" Type="http://schemas.openxmlformats.org/officeDocument/2006/relationships/slide" Target="slides/slide39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" Target="slides/slide5.xml"/><Relationship Id="rId46" Type="http://schemas.openxmlformats.org/officeDocument/2006/relationships/slide" Target="slides/slide13.xml"/><Relationship Id="rId59" Type="http://schemas.openxmlformats.org/officeDocument/2006/relationships/slide" Target="slides/slide26.xml"/><Relationship Id="rId67" Type="http://schemas.openxmlformats.org/officeDocument/2006/relationships/slide" Target="slides/slide34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8.xml"/><Relationship Id="rId54" Type="http://schemas.openxmlformats.org/officeDocument/2006/relationships/slide" Target="slides/slide21.xml"/><Relationship Id="rId62" Type="http://schemas.openxmlformats.org/officeDocument/2006/relationships/slide" Target="slides/slide29.xml"/><Relationship Id="rId70" Type="http://schemas.openxmlformats.org/officeDocument/2006/relationships/slide" Target="slides/slide37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3.xml"/><Relationship Id="rId49" Type="http://schemas.openxmlformats.org/officeDocument/2006/relationships/slide" Target="slides/slide16.xml"/><Relationship Id="rId57" Type="http://schemas.openxmlformats.org/officeDocument/2006/relationships/slide" Target="slides/slide24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5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12" Type="http://schemas.openxmlformats.org/officeDocument/2006/relationships/image" Target="../media/image14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5" Type="http://schemas.openxmlformats.org/officeDocument/2006/relationships/image" Target="../media/image1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Relationship Id="rId14" Type="http://schemas.openxmlformats.org/officeDocument/2006/relationships/image" Target="../media/image1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Relationship Id="rId9" Type="http://schemas.openxmlformats.org/officeDocument/2006/relationships/image" Target="../media/image10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image" Target="../media/image118.wmf"/><Relationship Id="rId7" Type="http://schemas.openxmlformats.org/officeDocument/2006/relationships/image" Target="../media/image122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10" Type="http://schemas.openxmlformats.org/officeDocument/2006/relationships/image" Target="../media/image125.wmf"/><Relationship Id="rId4" Type="http://schemas.openxmlformats.org/officeDocument/2006/relationships/image" Target="../media/image119.wmf"/><Relationship Id="rId9" Type="http://schemas.openxmlformats.org/officeDocument/2006/relationships/image" Target="../media/image12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3.wmf"/><Relationship Id="rId4" Type="http://schemas.openxmlformats.org/officeDocument/2006/relationships/image" Target="../media/image12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4" Type="http://schemas.openxmlformats.org/officeDocument/2006/relationships/image" Target="../media/image13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38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7" Type="http://schemas.openxmlformats.org/officeDocument/2006/relationships/image" Target="../media/image155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68.wmf"/><Relationship Id="rId5" Type="http://schemas.openxmlformats.org/officeDocument/2006/relationships/image" Target="../media/image167.wmf"/><Relationship Id="rId4" Type="http://schemas.openxmlformats.org/officeDocument/2006/relationships/image" Target="../media/image166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image" Target="../media/image171.wmf"/><Relationship Id="rId7" Type="http://schemas.openxmlformats.org/officeDocument/2006/relationships/image" Target="../media/image174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6" Type="http://schemas.openxmlformats.org/officeDocument/2006/relationships/image" Target="../media/image173.wmf"/><Relationship Id="rId5" Type="http://schemas.openxmlformats.org/officeDocument/2006/relationships/image" Target="../media/image165.wmf"/><Relationship Id="rId10" Type="http://schemas.openxmlformats.org/officeDocument/2006/relationships/image" Target="../media/image177.wmf"/><Relationship Id="rId4" Type="http://schemas.openxmlformats.org/officeDocument/2006/relationships/image" Target="../media/image172.wmf"/><Relationship Id="rId9" Type="http://schemas.openxmlformats.org/officeDocument/2006/relationships/image" Target="../media/image17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Relationship Id="rId4" Type="http://schemas.openxmlformats.org/officeDocument/2006/relationships/image" Target="../media/image182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wmf"/><Relationship Id="rId1" Type="http://schemas.openxmlformats.org/officeDocument/2006/relationships/image" Target="../media/image18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5" Type="http://schemas.openxmlformats.org/officeDocument/2006/relationships/image" Target="../media/image193.wmf"/><Relationship Id="rId4" Type="http://schemas.openxmlformats.org/officeDocument/2006/relationships/image" Target="../media/image19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10" Type="http://schemas.openxmlformats.org/officeDocument/2006/relationships/image" Target="../media/image39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image" Target="../media/image46.wmf"/><Relationship Id="rId18" Type="http://schemas.openxmlformats.org/officeDocument/2006/relationships/image" Target="../media/image51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12" Type="http://schemas.openxmlformats.org/officeDocument/2006/relationships/image" Target="../media/image45.wmf"/><Relationship Id="rId17" Type="http://schemas.openxmlformats.org/officeDocument/2006/relationships/image" Target="../media/image50.wmf"/><Relationship Id="rId2" Type="http://schemas.openxmlformats.org/officeDocument/2006/relationships/image" Target="../media/image12.wmf"/><Relationship Id="rId16" Type="http://schemas.openxmlformats.org/officeDocument/2006/relationships/image" Target="../media/image49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44.wmf"/><Relationship Id="rId5" Type="http://schemas.openxmlformats.org/officeDocument/2006/relationships/image" Target="../media/image15.wmf"/><Relationship Id="rId15" Type="http://schemas.openxmlformats.org/officeDocument/2006/relationships/image" Target="../media/image48.wmf"/><Relationship Id="rId10" Type="http://schemas.openxmlformats.org/officeDocument/2006/relationships/image" Target="../media/image43.wmf"/><Relationship Id="rId19" Type="http://schemas.openxmlformats.org/officeDocument/2006/relationships/image" Target="../media/image52.wmf"/><Relationship Id="rId4" Type="http://schemas.openxmlformats.org/officeDocument/2006/relationships/image" Target="../media/image14.wmf"/><Relationship Id="rId9" Type="http://schemas.openxmlformats.org/officeDocument/2006/relationships/image" Target="../media/image42.wmf"/><Relationship Id="rId14" Type="http://schemas.openxmlformats.org/officeDocument/2006/relationships/image" Target="../media/image4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image" Target="../media/image66.wmf"/><Relationship Id="rId18" Type="http://schemas.openxmlformats.org/officeDocument/2006/relationships/image" Target="../media/image71.wmf"/><Relationship Id="rId3" Type="http://schemas.openxmlformats.org/officeDocument/2006/relationships/image" Target="../media/image56.wmf"/><Relationship Id="rId21" Type="http://schemas.openxmlformats.org/officeDocument/2006/relationships/image" Target="../media/image13.wmf"/><Relationship Id="rId7" Type="http://schemas.openxmlformats.org/officeDocument/2006/relationships/image" Target="../media/image60.wmf"/><Relationship Id="rId12" Type="http://schemas.openxmlformats.org/officeDocument/2006/relationships/image" Target="../media/image65.wmf"/><Relationship Id="rId17" Type="http://schemas.openxmlformats.org/officeDocument/2006/relationships/image" Target="../media/image70.wmf"/><Relationship Id="rId25" Type="http://schemas.openxmlformats.org/officeDocument/2006/relationships/image" Target="../media/image17.wmf"/><Relationship Id="rId2" Type="http://schemas.openxmlformats.org/officeDocument/2006/relationships/image" Target="../media/image55.wmf"/><Relationship Id="rId16" Type="http://schemas.openxmlformats.org/officeDocument/2006/relationships/image" Target="../media/image69.wmf"/><Relationship Id="rId20" Type="http://schemas.openxmlformats.org/officeDocument/2006/relationships/image" Target="../media/image12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11" Type="http://schemas.openxmlformats.org/officeDocument/2006/relationships/image" Target="../media/image64.wmf"/><Relationship Id="rId24" Type="http://schemas.openxmlformats.org/officeDocument/2006/relationships/image" Target="../media/image16.wmf"/><Relationship Id="rId5" Type="http://schemas.openxmlformats.org/officeDocument/2006/relationships/image" Target="../media/image58.wmf"/><Relationship Id="rId15" Type="http://schemas.openxmlformats.org/officeDocument/2006/relationships/image" Target="../media/image68.wmf"/><Relationship Id="rId23" Type="http://schemas.openxmlformats.org/officeDocument/2006/relationships/image" Target="../media/image15.wmf"/><Relationship Id="rId10" Type="http://schemas.openxmlformats.org/officeDocument/2006/relationships/image" Target="../media/image63.wmf"/><Relationship Id="rId19" Type="http://schemas.openxmlformats.org/officeDocument/2006/relationships/image" Target="../media/image11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Relationship Id="rId14" Type="http://schemas.openxmlformats.org/officeDocument/2006/relationships/image" Target="../media/image67.wmf"/><Relationship Id="rId22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1.wmf"/><Relationship Id="rId1" Type="http://schemas.openxmlformats.org/officeDocument/2006/relationships/image" Target="../media/image82.wmf"/><Relationship Id="rId4" Type="http://schemas.openxmlformats.org/officeDocument/2006/relationships/image" Target="../media/image8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351" cy="4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t" anchorCtr="0" compatLnSpc="1"/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</a:defRPr>
            </a:lvl1pPr>
          </a:lstStyle>
          <a:p>
            <a:endParaRPr lang="en-GB" altLang="zh-CN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326" y="0"/>
            <a:ext cx="2946351" cy="4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t" anchorCtr="0" compatLnSpc="1"/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</a:defRPr>
            </a:lvl1pPr>
          </a:lstStyle>
          <a:p>
            <a:endParaRPr lang="en-GB" altLang="zh-CN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990"/>
            <a:ext cx="2946351" cy="49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b" anchorCtr="0" compatLnSpc="1"/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</a:defRPr>
            </a:lvl1pPr>
          </a:lstStyle>
          <a:p>
            <a:endParaRPr lang="en-GB" altLang="zh-CN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326" y="9429990"/>
            <a:ext cx="2946351" cy="49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b" anchorCtr="0" compatLnSpc="1"/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</a:defRPr>
            </a:lvl1pPr>
          </a:lstStyle>
          <a:p>
            <a:fld id="{04B1BBDE-B584-4E57-AB4C-49E9EEBA4966}" type="slidenum">
              <a:rPr lang="zh-CN" altLang="en-GB"/>
              <a:t>‹#›</a:t>
            </a:fld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2564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351" cy="4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t" anchorCtr="0" compatLnSpc="1"/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anose="02020603050405020304" pitchFamily="18" charset="0"/>
              </a:defRPr>
            </a:lvl1pPr>
          </a:lstStyle>
          <a:p>
            <a:endParaRPr lang="en-GB" altLang="zh-CN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326" y="0"/>
            <a:ext cx="2946351" cy="49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t" anchorCtr="0" compatLnSpc="1"/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anose="02020603050405020304" pitchFamily="18" charset="0"/>
              </a:defRPr>
            </a:lvl1pPr>
          </a:lstStyle>
          <a:p>
            <a:endParaRPr lang="en-GB" altLang="zh-CN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571" y="4715788"/>
            <a:ext cx="4984536" cy="4466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t" anchorCtr="0" compatLnSpc="1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990"/>
            <a:ext cx="2946351" cy="49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b" anchorCtr="0" compatLnSpc="1"/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anose="02020603050405020304" pitchFamily="18" charset="0"/>
              </a:defRPr>
            </a:lvl1pPr>
          </a:lstStyle>
          <a:p>
            <a:endParaRPr lang="en-GB" altLang="zh-CN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326" y="9429990"/>
            <a:ext cx="2946351" cy="49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30" tIns="45865" rIns="91730" bIns="45865" numCol="1" anchor="b" anchorCtr="0" compatLnSpc="1"/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anose="02020603050405020304" pitchFamily="18" charset="0"/>
              </a:defRPr>
            </a:lvl1pPr>
          </a:lstStyle>
          <a:p>
            <a:fld id="{A585629B-29FC-484D-AB0A-7C32B9D7F4DC}" type="slidenum">
              <a:rPr lang="zh-CN" altLang="en-GB"/>
              <a:t>‹#›</a:t>
            </a:fld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392745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5629B-29FC-484D-AB0A-7C32B9D7F4DC}" type="slidenum">
              <a:rPr lang="zh-CN" altLang="en-GB" smtClean="0"/>
              <a:t>1</a:t>
            </a:fld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470162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单击以编辑母版副标题样式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05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 sz="1200" b="1"/>
            </a:lvl1pPr>
          </a:lstStyle>
          <a:p>
            <a:pPr>
              <a:defRPr/>
            </a:pPr>
            <a:fld id="{9E5831F6-7618-4378-9F2B-1C2CB1EFFCDE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buClr>
                <a:srgbClr val="0000FF"/>
              </a:buClr>
              <a:defRPr/>
            </a:pPr>
            <a:fld id="{CBEB8B4C-B52F-4AD1-9447-FC453662294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单击以编辑母版副标题样式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05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buClr>
                <a:srgbClr val="0000FF"/>
              </a:buClr>
              <a:defRPr/>
            </a:pPr>
            <a:fld id="{CBEB8B4C-B52F-4AD1-9447-FC453662294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 sz="1200" b="1"/>
            </a:lvl1pPr>
          </a:lstStyle>
          <a:p>
            <a:pPr>
              <a:defRPr/>
            </a:pPr>
            <a:fld id="{9E5831F6-7618-4378-9F2B-1C2CB1EFFCDE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buClr>
                <a:srgbClr val="0000FF"/>
              </a:buClr>
              <a:defRPr/>
            </a:pPr>
            <a:fld id="{CBEB8B4C-B52F-4AD1-9447-FC453662294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zh-CN" sz="3200" dirty="0">
              <a:solidFill>
                <a:prstClr val="white"/>
              </a:solidFill>
              <a:effectLst/>
            </a:endParaRP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CDD1A4DF-909F-44D2-8987-2A05DEA0EA6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zh-CN" sz="3200" dirty="0">
              <a:solidFill>
                <a:prstClr val="white"/>
              </a:solidFill>
              <a:effectLst/>
            </a:endParaRP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CDD1A4DF-909F-44D2-8987-2A05DEA0EA6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prstClr val="white"/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anose="05000000000000000000" pitchFamily="2" charset="2"/>
              <a:buNone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828FDDD0-5F45-43C3-906A-3CEF35DB3A3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zh-CN" sz="3200" dirty="0">
              <a:solidFill>
                <a:prstClr val="white"/>
              </a:solidFill>
              <a:effectLst/>
            </a:endParaRP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CDD1A4DF-909F-44D2-8987-2A05DEA0EA6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zh-CN" sz="3200" dirty="0">
              <a:solidFill>
                <a:prstClr val="white"/>
              </a:solidFill>
              <a:effectLst/>
            </a:endParaRP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CDD1A4DF-909F-44D2-8987-2A05DEA0EA6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altLang="zh-CN" sz="3200" dirty="0">
              <a:solidFill>
                <a:prstClr val="white"/>
              </a:solidFill>
              <a:effectLst/>
            </a:endParaRP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pPr>
              <a:buClr>
                <a:srgbClr val="0000FF"/>
              </a:buClr>
              <a:defRPr/>
            </a:pPr>
            <a:fld id="{CDD1A4DF-909F-44D2-8987-2A05DEA0EA6F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FDBC3-6915-423D-9890-7120EB8842C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0000FF"/>
              </a:buCl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单击以编辑母版副标题样式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05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620"/>
            <a:ext cx="8229600" cy="1143000"/>
          </a:xfrm>
        </p:spPr>
        <p:txBody>
          <a:bodyPr/>
          <a:lstStyle>
            <a:lvl1pPr>
              <a:defRPr b="1" baseline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2756"/>
            <a:ext cx="8229600" cy="5275994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08750"/>
            <a:ext cx="2133600" cy="365125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buClr>
                <a:srgbClr val="0000FF"/>
              </a:buClr>
              <a:defRPr/>
            </a:pPr>
            <a:fld id="{97E04412-9F73-4297-BB56-C8E33CC1CA3B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 sz="1200" b="1"/>
            </a:lvl1pPr>
          </a:lstStyle>
          <a:p>
            <a:pPr>
              <a:defRPr/>
            </a:pPr>
            <a:fld id="{9E5831F6-7618-4378-9F2B-1C2CB1EFFCDE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1D36AE15-B42C-4A26-B570-CAF2E71642B9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CCCD-DD62-4C33-BAB0-DD85D7E67EA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" name="Group 1029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1082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Arc 1086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1087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Arc 1090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467991E-8480-46EF-A472-A1CD3F70D51F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92B1154-C629-4934-80D7-A12398F2F8D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B0B1598D-BBC1-4C49-8E03-1C2F17059E7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6E286DD-D8D2-4BF8-8D76-4EE9C00B735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89907721-0029-4042-A845-8A188BDFDD6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9E5831F6-7618-4378-9F2B-1C2CB1EFFCD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ltGray">
          <a:xfrm>
            <a:off x="649288" y="3600450"/>
            <a:ext cx="7847012" cy="173038"/>
          </a:xfrm>
          <a:prstGeom prst="rect">
            <a:avLst/>
          </a:prstGeom>
          <a:solidFill>
            <a:srgbClr val="B7C1EB"/>
          </a:solidFill>
          <a:ln w="9525">
            <a:solidFill>
              <a:srgbClr val="E6ECFE"/>
            </a:solidFill>
            <a:miter lim="800000"/>
          </a:ln>
          <a:effectLst/>
        </p:spPr>
        <p:txBody>
          <a:bodyPr wrap="none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kern="0">
              <a:solidFill>
                <a:srgbClr val="40458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3200">
              <a:solidFill>
                <a:prstClr val="white"/>
              </a:solidFill>
              <a:effectLst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AB2FE-11E6-4F11-A022-2ADDB419B79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5FC585F-7BF5-412C-BC9C-3BD24634B3E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C1287971-E301-4E14-A280-28204C46B00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F3C4AA82-6025-4307-9D05-DB6976836CF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2D03A515-6EFD-4CD3-BDB7-36D4EDBDFDD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AE5279BB-64AA-4995-B0FC-7EE15574375E}" type="slidenum">
              <a:rPr lang="zh-CN" altLang="en-GB"/>
              <a:t>‹#›</a:t>
            </a:fld>
            <a:endParaRPr lang="en-GB" altLang="zh-CN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74189C34-3610-48D6-A378-E6EAF3750754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E364ABC3-51DE-423E-A3AA-1CF352737F9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DDAA103D-C283-4B01-8B83-1327D80AF19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5D76575A-A19B-456D-9B28-92574DDAB24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fld id="{378BA068-9E71-4DC9-B771-A7367ED557A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1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2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3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4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5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theme" Target="../theme/theme15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theme" Target="../theme/theme16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png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0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theme" Target="../theme/theme18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.png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theme" Target="../theme/theme2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png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6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7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theme" Target="../theme/theme2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.png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19" Type="http://schemas.openxmlformats.org/officeDocument/2006/relationships/theme" Target="../theme/theme24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1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4.xml"/><Relationship Id="rId2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6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57.xml"/><Relationship Id="rId19" Type="http://schemas.openxmlformats.org/officeDocument/2006/relationships/theme" Target="../theme/theme25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1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2.xml"/><Relationship Id="rId2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81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19" Type="http://schemas.openxmlformats.org/officeDocument/2006/relationships/theme" Target="../theme/theme26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6.xml"/><Relationship Id="rId18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17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85.xml"/><Relationship Id="rId16" Type="http://schemas.openxmlformats.org/officeDocument/2006/relationships/slideLayout" Target="../slideLayouts/slideLayout99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93.xml"/><Relationship Id="rId19" Type="http://schemas.openxmlformats.org/officeDocument/2006/relationships/theme" Target="../theme/theme27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slideLayout" Target="../slideLayouts/slideLayout97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slideLayout" Target="../slideLayouts/slideLayout114.xml"/><Relationship Id="rId18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3.xml"/><Relationship Id="rId17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03.xml"/><Relationship Id="rId16" Type="http://schemas.openxmlformats.org/officeDocument/2006/relationships/slideLayout" Target="../slideLayouts/slideLayout117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1.xml"/><Relationship Id="rId19" Type="http://schemas.openxmlformats.org/officeDocument/2006/relationships/theme" Target="../theme/theme28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slideLayout" Target="../slideLayouts/slideLayout115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32.xml"/><Relationship Id="rId18" Type="http://schemas.openxmlformats.org/officeDocument/2006/relationships/slideLayout" Target="../slideLayouts/slideLayout137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17" Type="http://schemas.openxmlformats.org/officeDocument/2006/relationships/slideLayout" Target="../slideLayouts/slideLayout136.xml"/><Relationship Id="rId2" Type="http://schemas.openxmlformats.org/officeDocument/2006/relationships/slideLayout" Target="../slideLayouts/slideLayout121.xml"/><Relationship Id="rId16" Type="http://schemas.openxmlformats.org/officeDocument/2006/relationships/slideLayout" Target="../slideLayouts/slideLayout135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5" Type="http://schemas.openxmlformats.org/officeDocument/2006/relationships/slideLayout" Target="../slideLayouts/slideLayout134.xml"/><Relationship Id="rId10" Type="http://schemas.openxmlformats.org/officeDocument/2006/relationships/slideLayout" Target="../slideLayouts/slideLayout129.xml"/><Relationship Id="rId19" Type="http://schemas.openxmlformats.org/officeDocument/2006/relationships/theme" Target="../theme/theme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Relationship Id="rId14" Type="http://schemas.openxmlformats.org/officeDocument/2006/relationships/slideLayout" Target="../slideLayouts/slideLayout13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5.xml"/><Relationship Id="rId13" Type="http://schemas.openxmlformats.org/officeDocument/2006/relationships/slideLayout" Target="../slideLayouts/slideLayout150.xml"/><Relationship Id="rId18" Type="http://schemas.openxmlformats.org/officeDocument/2006/relationships/slideLayout" Target="../slideLayouts/slideLayout155.xml"/><Relationship Id="rId3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44.xml"/><Relationship Id="rId12" Type="http://schemas.openxmlformats.org/officeDocument/2006/relationships/slideLayout" Target="../slideLayouts/slideLayout149.xml"/><Relationship Id="rId17" Type="http://schemas.openxmlformats.org/officeDocument/2006/relationships/slideLayout" Target="../slideLayouts/slideLayout154.xml"/><Relationship Id="rId2" Type="http://schemas.openxmlformats.org/officeDocument/2006/relationships/slideLayout" Target="../slideLayouts/slideLayout139.xml"/><Relationship Id="rId16" Type="http://schemas.openxmlformats.org/officeDocument/2006/relationships/slideLayout" Target="../slideLayouts/slideLayout15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43.xml"/><Relationship Id="rId11" Type="http://schemas.openxmlformats.org/officeDocument/2006/relationships/slideLayout" Target="../slideLayouts/slideLayout148.xml"/><Relationship Id="rId5" Type="http://schemas.openxmlformats.org/officeDocument/2006/relationships/slideLayout" Target="../slideLayouts/slideLayout142.xml"/><Relationship Id="rId15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47.xml"/><Relationship Id="rId19" Type="http://schemas.openxmlformats.org/officeDocument/2006/relationships/theme" Target="../theme/theme30.xml"/><Relationship Id="rId4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46.xml"/><Relationship Id="rId14" Type="http://schemas.openxmlformats.org/officeDocument/2006/relationships/slideLayout" Target="../slideLayouts/slideLayout151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13" Type="http://schemas.openxmlformats.org/officeDocument/2006/relationships/slideLayout" Target="../slideLayouts/slideLayout168.xml"/><Relationship Id="rId1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slideLayout" Target="../slideLayouts/slideLayout167.xml"/><Relationship Id="rId17" Type="http://schemas.openxmlformats.org/officeDocument/2006/relationships/slideLayout" Target="../slideLayouts/slideLayout172.xml"/><Relationship Id="rId2" Type="http://schemas.openxmlformats.org/officeDocument/2006/relationships/slideLayout" Target="../slideLayouts/slideLayout157.xml"/><Relationship Id="rId16" Type="http://schemas.openxmlformats.org/officeDocument/2006/relationships/slideLayout" Target="../slideLayouts/slideLayout171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0.xml"/><Relationship Id="rId1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65.xml"/><Relationship Id="rId19" Type="http://schemas.openxmlformats.org/officeDocument/2006/relationships/theme" Target="../theme/theme31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Relationship Id="rId14" Type="http://schemas.openxmlformats.org/officeDocument/2006/relationships/slideLayout" Target="../slideLayouts/slideLayout169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1.xml"/><Relationship Id="rId13" Type="http://schemas.openxmlformats.org/officeDocument/2006/relationships/slideLayout" Target="../slideLayouts/slideLayout186.xml"/><Relationship Id="rId18" Type="http://schemas.openxmlformats.org/officeDocument/2006/relationships/slideLayout" Target="../slideLayouts/slideLayout191.xml"/><Relationship Id="rId3" Type="http://schemas.openxmlformats.org/officeDocument/2006/relationships/slideLayout" Target="../slideLayouts/slideLayout176.xml"/><Relationship Id="rId7" Type="http://schemas.openxmlformats.org/officeDocument/2006/relationships/slideLayout" Target="../slideLayouts/slideLayout180.xml"/><Relationship Id="rId12" Type="http://schemas.openxmlformats.org/officeDocument/2006/relationships/slideLayout" Target="../slideLayouts/slideLayout185.xml"/><Relationship Id="rId17" Type="http://schemas.openxmlformats.org/officeDocument/2006/relationships/slideLayout" Target="../slideLayouts/slideLayout190.xml"/><Relationship Id="rId2" Type="http://schemas.openxmlformats.org/officeDocument/2006/relationships/slideLayout" Target="../slideLayouts/slideLayout175.xml"/><Relationship Id="rId16" Type="http://schemas.openxmlformats.org/officeDocument/2006/relationships/slideLayout" Target="../slideLayouts/slideLayout189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74.xml"/><Relationship Id="rId6" Type="http://schemas.openxmlformats.org/officeDocument/2006/relationships/slideLayout" Target="../slideLayouts/slideLayout179.xml"/><Relationship Id="rId11" Type="http://schemas.openxmlformats.org/officeDocument/2006/relationships/slideLayout" Target="../slideLayouts/slideLayout184.xml"/><Relationship Id="rId5" Type="http://schemas.openxmlformats.org/officeDocument/2006/relationships/slideLayout" Target="../slideLayouts/slideLayout178.xml"/><Relationship Id="rId15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83.xml"/><Relationship Id="rId19" Type="http://schemas.openxmlformats.org/officeDocument/2006/relationships/theme" Target="../theme/theme32.xml"/><Relationship Id="rId4" Type="http://schemas.openxmlformats.org/officeDocument/2006/relationships/slideLayout" Target="../slideLayouts/slideLayout177.xml"/><Relationship Id="rId9" Type="http://schemas.openxmlformats.org/officeDocument/2006/relationships/slideLayout" Target="../slideLayouts/slideLayout182.xml"/><Relationship Id="rId14" Type="http://schemas.openxmlformats.org/officeDocument/2006/relationships/slideLayout" Target="../slideLayouts/slideLayout187.xml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9.xml"/><Relationship Id="rId13" Type="http://schemas.openxmlformats.org/officeDocument/2006/relationships/slideLayout" Target="../slideLayouts/slideLayout204.xml"/><Relationship Id="rId18" Type="http://schemas.openxmlformats.org/officeDocument/2006/relationships/slideLayout" Target="../slideLayouts/slideLayout209.xml"/><Relationship Id="rId3" Type="http://schemas.openxmlformats.org/officeDocument/2006/relationships/slideLayout" Target="../slideLayouts/slideLayout194.xml"/><Relationship Id="rId7" Type="http://schemas.openxmlformats.org/officeDocument/2006/relationships/slideLayout" Target="../slideLayouts/slideLayout198.xml"/><Relationship Id="rId12" Type="http://schemas.openxmlformats.org/officeDocument/2006/relationships/slideLayout" Target="../slideLayouts/slideLayout203.xml"/><Relationship Id="rId17" Type="http://schemas.openxmlformats.org/officeDocument/2006/relationships/slideLayout" Target="../slideLayouts/slideLayout208.xml"/><Relationship Id="rId2" Type="http://schemas.openxmlformats.org/officeDocument/2006/relationships/slideLayout" Target="../slideLayouts/slideLayout193.xml"/><Relationship Id="rId16" Type="http://schemas.openxmlformats.org/officeDocument/2006/relationships/slideLayout" Target="../slideLayouts/slideLayout207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92.xml"/><Relationship Id="rId6" Type="http://schemas.openxmlformats.org/officeDocument/2006/relationships/slideLayout" Target="../slideLayouts/slideLayout197.xml"/><Relationship Id="rId11" Type="http://schemas.openxmlformats.org/officeDocument/2006/relationships/slideLayout" Target="../slideLayouts/slideLayout202.xml"/><Relationship Id="rId5" Type="http://schemas.openxmlformats.org/officeDocument/2006/relationships/slideLayout" Target="../slideLayouts/slideLayout196.xml"/><Relationship Id="rId15" Type="http://schemas.openxmlformats.org/officeDocument/2006/relationships/slideLayout" Target="../slideLayouts/slideLayout206.xml"/><Relationship Id="rId10" Type="http://schemas.openxmlformats.org/officeDocument/2006/relationships/slideLayout" Target="../slideLayouts/slideLayout201.xml"/><Relationship Id="rId19" Type="http://schemas.openxmlformats.org/officeDocument/2006/relationships/theme" Target="../theme/theme33.xml"/><Relationship Id="rId4" Type="http://schemas.openxmlformats.org/officeDocument/2006/relationships/slideLayout" Target="../slideLayouts/slideLayout195.xml"/><Relationship Id="rId9" Type="http://schemas.openxmlformats.org/officeDocument/2006/relationships/slideLayout" Target="../slideLayouts/slideLayout200.xml"/><Relationship Id="rId14" Type="http://schemas.openxmlformats.org/officeDocument/2006/relationships/slideLayout" Target="../slideLayouts/slideLayout20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5D76BB4C-1BAF-4280-BD85-9AD0BE322CFC}" type="slidenum">
              <a:rPr lang="zh-CN" altLang="en-US">
                <a:effectLst/>
              </a:rPr>
              <a:t>‹#›</a:t>
            </a:fld>
            <a:endParaRPr lang="zh-CN" altLang="en-US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5D76BB4C-1BAF-4280-BD85-9AD0BE322CFC}" type="slidenum">
              <a:rPr lang="zh-CN" altLang="en-US">
                <a:effectLst/>
              </a:rPr>
              <a:t>‹#›</a:t>
            </a:fld>
            <a:endParaRPr lang="zh-CN" altLang="en-US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5D76BB4C-1BAF-4280-BD85-9AD0BE322CFC}" type="slidenum">
              <a:rPr lang="zh-CN" altLang="en-US">
                <a:effectLst/>
              </a:rPr>
              <a:t>‹#›</a:t>
            </a:fld>
            <a:endParaRPr lang="zh-CN" altLang="en-US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4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4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536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黑体" panose="02010609060101010101" pitchFamily="49" charset="-122"/>
                <a:ea typeface="+mn-ea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26172E8F-9862-4C18-9BAB-24BBC29C6D0C}" type="slidenum">
              <a:rPr lang="zh-CN" altLang="en-US">
                <a:effectLst/>
              </a:rPr>
              <a:t>‹#›</a:t>
            </a:fld>
            <a:endParaRPr lang="zh-CN" altLang="en-US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4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4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4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18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18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GB" altLang="zh-CN" dirty="0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05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b="1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257175" indent="-2571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57530" indent="-2146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1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8572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1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2001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15430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  <p:sldLayoutId id="2147483794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18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18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GB" altLang="zh-CN" dirty="0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05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b="1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  <p:sldLayoutId id="2147483813" r:id="rId1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257175" indent="-2571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57530" indent="-2146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1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8572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1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2001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15430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18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18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18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18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GB" altLang="zh-CN" dirty="0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05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b="1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  <p:sldLayoutId id="2147483832" r:id="rId1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257175" indent="-2571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57530" indent="-2146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1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8572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1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2001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1543050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  <p:sldLayoutId id="2147483851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  <p:sldLayoutId id="2147483870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1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8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9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kumimoji="1" lang="zh-CN" altLang="en-US" sz="2400" b="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kumimoji="1" lang="zh-CN" altLang="en-US" sz="2400" b="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kumimoji="1" sz="1400" b="0">
                <a:solidFill>
                  <a:srgbClr val="40458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809B7F-DDA7-47AB-9028-C8B1DBA42258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  <p:sldLayoutId id="2147483888" r:id="rId17"/>
    <p:sldLayoutId id="2147483889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20"/>
        </a:buBlip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8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4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2FE4A3B-58DD-4FC4-B794-793A36C44F6A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16013"/>
            <a:ext cx="8229600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5CEBA94-206B-4936-8FDC-6E8E2D6D4155}" type="slidenum">
              <a:rPr lang="zh-CN" altLang="en-US">
                <a:solidFill>
                  <a:prstClr val="black">
                    <a:tint val="75000"/>
                  </a:prstClr>
                </a:solidFill>
                <a:effectLst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Blip>
          <a:blip r:embed="rId3"/>
        </a:buBlip>
        <a:defRPr sz="3200" kern="1200">
          <a:solidFill>
            <a:srgbClr val="000066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6.wmf"/><Relationship Id="rId26" Type="http://schemas.openxmlformats.org/officeDocument/2006/relationships/oleObject" Target="../embeddings/oleObject36.bin"/><Relationship Id="rId3" Type="http://schemas.openxmlformats.org/officeDocument/2006/relationships/slideLayout" Target="../slideLayouts/slideLayout191.xml"/><Relationship Id="rId21" Type="http://schemas.openxmlformats.org/officeDocument/2006/relationships/oleObject" Target="../embeddings/oleObject33.bin"/><Relationship Id="rId7" Type="http://schemas.openxmlformats.org/officeDocument/2006/relationships/image" Target="../media/image31.wmf"/><Relationship Id="rId12" Type="http://schemas.openxmlformats.org/officeDocument/2006/relationships/image" Target="../media/image40.emf"/><Relationship Id="rId17" Type="http://schemas.openxmlformats.org/officeDocument/2006/relationships/oleObject" Target="../embeddings/oleObject31.bin"/><Relationship Id="rId25" Type="http://schemas.openxmlformats.org/officeDocument/2006/relationships/oleObject" Target="../embeddings/oleObject35.bin"/><Relationship Id="rId2" Type="http://schemas.openxmlformats.org/officeDocument/2006/relationships/tags" Target="../tags/tag9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3.wmf"/><Relationship Id="rId24" Type="http://schemas.openxmlformats.org/officeDocument/2006/relationships/image" Target="../media/image39.wmf"/><Relationship Id="rId5" Type="http://schemas.openxmlformats.org/officeDocument/2006/relationships/image" Target="../media/image30.wmf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10" Type="http://schemas.openxmlformats.org/officeDocument/2006/relationships/oleObject" Target="../embeddings/oleObject28.bin"/><Relationship Id="rId19" Type="http://schemas.openxmlformats.org/officeDocument/2006/relationships/oleObject" Target="../embeddings/oleObject32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2.wmf"/><Relationship Id="rId14" Type="http://schemas.openxmlformats.org/officeDocument/2006/relationships/image" Target="../media/image34.wmf"/><Relationship Id="rId22" Type="http://schemas.openxmlformats.org/officeDocument/2006/relationships/image" Target="../media/image38.wmf"/><Relationship Id="rId27" Type="http://schemas.openxmlformats.org/officeDocument/2006/relationships/oleObject" Target="../embeddings/oleObject3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17.wmf"/><Relationship Id="rId26" Type="http://schemas.openxmlformats.org/officeDocument/2006/relationships/oleObject" Target="../embeddings/oleObject48.bin"/><Relationship Id="rId39" Type="http://schemas.openxmlformats.org/officeDocument/2006/relationships/oleObject" Target="../embeddings/oleObject55.bin"/><Relationship Id="rId3" Type="http://schemas.openxmlformats.org/officeDocument/2006/relationships/slideLayout" Target="../slideLayouts/slideLayout191.xml"/><Relationship Id="rId21" Type="http://schemas.openxmlformats.org/officeDocument/2006/relationships/image" Target="../media/image41.wmf"/><Relationship Id="rId34" Type="http://schemas.openxmlformats.org/officeDocument/2006/relationships/oleObject" Target="../embeddings/oleObject52.bin"/><Relationship Id="rId42" Type="http://schemas.openxmlformats.org/officeDocument/2006/relationships/image" Target="../media/image51.wmf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44.bin"/><Relationship Id="rId25" Type="http://schemas.openxmlformats.org/officeDocument/2006/relationships/image" Target="../media/image43.wmf"/><Relationship Id="rId33" Type="http://schemas.openxmlformats.org/officeDocument/2006/relationships/image" Target="../media/image47.wmf"/><Relationship Id="rId38" Type="http://schemas.openxmlformats.org/officeDocument/2006/relationships/oleObject" Target="../embeddings/oleObject54.bin"/><Relationship Id="rId2" Type="http://schemas.openxmlformats.org/officeDocument/2006/relationships/tags" Target="../tags/tag10.xml"/><Relationship Id="rId16" Type="http://schemas.openxmlformats.org/officeDocument/2006/relationships/image" Target="../media/image16.wmf"/><Relationship Id="rId20" Type="http://schemas.openxmlformats.org/officeDocument/2006/relationships/oleObject" Target="../embeddings/oleObject45.bin"/><Relationship Id="rId29" Type="http://schemas.openxmlformats.org/officeDocument/2006/relationships/image" Target="../media/image45.wmf"/><Relationship Id="rId41" Type="http://schemas.openxmlformats.org/officeDocument/2006/relationships/oleObject" Target="../embeddings/oleObject56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41.bin"/><Relationship Id="rId24" Type="http://schemas.openxmlformats.org/officeDocument/2006/relationships/oleObject" Target="../embeddings/oleObject47.bin"/><Relationship Id="rId32" Type="http://schemas.openxmlformats.org/officeDocument/2006/relationships/oleObject" Target="../embeddings/oleObject51.bin"/><Relationship Id="rId37" Type="http://schemas.openxmlformats.org/officeDocument/2006/relationships/image" Target="../media/image49.wmf"/><Relationship Id="rId40" Type="http://schemas.openxmlformats.org/officeDocument/2006/relationships/image" Target="../media/image50.wmf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23" Type="http://schemas.openxmlformats.org/officeDocument/2006/relationships/image" Target="../media/image42.wmf"/><Relationship Id="rId28" Type="http://schemas.openxmlformats.org/officeDocument/2006/relationships/oleObject" Target="../embeddings/oleObject49.bin"/><Relationship Id="rId36" Type="http://schemas.openxmlformats.org/officeDocument/2006/relationships/oleObject" Target="../embeddings/oleObject53.bin"/><Relationship Id="rId10" Type="http://schemas.openxmlformats.org/officeDocument/2006/relationships/image" Target="../media/image13.wmf"/><Relationship Id="rId19" Type="http://schemas.openxmlformats.org/officeDocument/2006/relationships/image" Target="../media/image53.emf"/><Relationship Id="rId31" Type="http://schemas.openxmlformats.org/officeDocument/2006/relationships/image" Target="../media/image46.wmf"/><Relationship Id="rId44" Type="http://schemas.openxmlformats.org/officeDocument/2006/relationships/image" Target="../media/image52.w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15.wmf"/><Relationship Id="rId22" Type="http://schemas.openxmlformats.org/officeDocument/2006/relationships/oleObject" Target="../embeddings/oleObject46.bin"/><Relationship Id="rId27" Type="http://schemas.openxmlformats.org/officeDocument/2006/relationships/image" Target="../media/image44.wmf"/><Relationship Id="rId30" Type="http://schemas.openxmlformats.org/officeDocument/2006/relationships/oleObject" Target="../embeddings/oleObject50.bin"/><Relationship Id="rId35" Type="http://schemas.openxmlformats.org/officeDocument/2006/relationships/image" Target="../media/image48.wmf"/><Relationship Id="rId43" Type="http://schemas.openxmlformats.org/officeDocument/2006/relationships/oleObject" Target="../embeddings/oleObject57.bin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wmf"/><Relationship Id="rId18" Type="http://schemas.openxmlformats.org/officeDocument/2006/relationships/oleObject" Target="../embeddings/oleObject65.bin"/><Relationship Id="rId26" Type="http://schemas.openxmlformats.org/officeDocument/2006/relationships/oleObject" Target="../embeddings/oleObject69.bin"/><Relationship Id="rId39" Type="http://schemas.openxmlformats.org/officeDocument/2006/relationships/image" Target="../media/image70.wmf"/><Relationship Id="rId21" Type="http://schemas.openxmlformats.org/officeDocument/2006/relationships/image" Target="../media/image62.wmf"/><Relationship Id="rId34" Type="http://schemas.openxmlformats.org/officeDocument/2006/relationships/oleObject" Target="../embeddings/oleObject72.bin"/><Relationship Id="rId42" Type="http://schemas.openxmlformats.org/officeDocument/2006/relationships/image" Target="../media/image18.emf"/><Relationship Id="rId47" Type="http://schemas.openxmlformats.org/officeDocument/2006/relationships/oleObject" Target="../embeddings/oleObject78.bin"/><Relationship Id="rId50" Type="http://schemas.openxmlformats.org/officeDocument/2006/relationships/image" Target="../media/image14.wmf"/><Relationship Id="rId55" Type="http://schemas.openxmlformats.org/officeDocument/2006/relationships/oleObject" Target="../embeddings/oleObject82.bin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62.bin"/><Relationship Id="rId17" Type="http://schemas.openxmlformats.org/officeDocument/2006/relationships/image" Target="../media/image60.wmf"/><Relationship Id="rId25" Type="http://schemas.openxmlformats.org/officeDocument/2006/relationships/image" Target="../media/image64.wmf"/><Relationship Id="rId33" Type="http://schemas.openxmlformats.org/officeDocument/2006/relationships/image" Target="../media/image73.emf"/><Relationship Id="rId38" Type="http://schemas.openxmlformats.org/officeDocument/2006/relationships/oleObject" Target="../embeddings/oleObject74.bin"/><Relationship Id="rId46" Type="http://schemas.openxmlformats.org/officeDocument/2006/relationships/image" Target="../media/image12.wmf"/><Relationship Id="rId2" Type="http://schemas.openxmlformats.org/officeDocument/2006/relationships/tags" Target="../tags/tag11.xml"/><Relationship Id="rId16" Type="http://schemas.openxmlformats.org/officeDocument/2006/relationships/oleObject" Target="../embeddings/oleObject64.bin"/><Relationship Id="rId20" Type="http://schemas.openxmlformats.org/officeDocument/2006/relationships/oleObject" Target="../embeddings/oleObject66.bin"/><Relationship Id="rId29" Type="http://schemas.openxmlformats.org/officeDocument/2006/relationships/image" Target="../media/image66.wmf"/><Relationship Id="rId41" Type="http://schemas.openxmlformats.org/officeDocument/2006/relationships/image" Target="../media/image71.wmf"/><Relationship Id="rId54" Type="http://schemas.openxmlformats.org/officeDocument/2006/relationships/image" Target="../media/image16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57.wmf"/><Relationship Id="rId24" Type="http://schemas.openxmlformats.org/officeDocument/2006/relationships/oleObject" Target="../embeddings/oleObject68.bin"/><Relationship Id="rId32" Type="http://schemas.openxmlformats.org/officeDocument/2006/relationships/image" Target="../media/image72.emf"/><Relationship Id="rId37" Type="http://schemas.openxmlformats.org/officeDocument/2006/relationships/image" Target="../media/image69.wmf"/><Relationship Id="rId40" Type="http://schemas.openxmlformats.org/officeDocument/2006/relationships/oleObject" Target="../embeddings/oleObject75.bin"/><Relationship Id="rId45" Type="http://schemas.openxmlformats.org/officeDocument/2006/relationships/oleObject" Target="../embeddings/oleObject77.bin"/><Relationship Id="rId53" Type="http://schemas.openxmlformats.org/officeDocument/2006/relationships/oleObject" Target="../embeddings/oleObject81.bin"/><Relationship Id="rId5" Type="http://schemas.openxmlformats.org/officeDocument/2006/relationships/image" Target="../media/image54.wmf"/><Relationship Id="rId15" Type="http://schemas.openxmlformats.org/officeDocument/2006/relationships/image" Target="../media/image59.wmf"/><Relationship Id="rId23" Type="http://schemas.openxmlformats.org/officeDocument/2006/relationships/image" Target="../media/image63.wmf"/><Relationship Id="rId28" Type="http://schemas.openxmlformats.org/officeDocument/2006/relationships/oleObject" Target="../embeddings/oleObject70.bin"/><Relationship Id="rId36" Type="http://schemas.openxmlformats.org/officeDocument/2006/relationships/oleObject" Target="../embeddings/oleObject73.bin"/><Relationship Id="rId49" Type="http://schemas.openxmlformats.org/officeDocument/2006/relationships/oleObject" Target="../embeddings/oleObject79.bin"/><Relationship Id="rId10" Type="http://schemas.openxmlformats.org/officeDocument/2006/relationships/oleObject" Target="../embeddings/oleObject61.bin"/><Relationship Id="rId19" Type="http://schemas.openxmlformats.org/officeDocument/2006/relationships/image" Target="../media/image61.wmf"/><Relationship Id="rId31" Type="http://schemas.openxmlformats.org/officeDocument/2006/relationships/image" Target="../media/image67.wmf"/><Relationship Id="rId44" Type="http://schemas.openxmlformats.org/officeDocument/2006/relationships/image" Target="../media/image11.wmf"/><Relationship Id="rId52" Type="http://schemas.openxmlformats.org/officeDocument/2006/relationships/image" Target="../media/image15.wmf"/><Relationship Id="rId4" Type="http://schemas.openxmlformats.org/officeDocument/2006/relationships/oleObject" Target="../embeddings/oleObject58.bin"/><Relationship Id="rId9" Type="http://schemas.openxmlformats.org/officeDocument/2006/relationships/image" Target="../media/image56.wmf"/><Relationship Id="rId14" Type="http://schemas.openxmlformats.org/officeDocument/2006/relationships/oleObject" Target="../embeddings/oleObject63.bin"/><Relationship Id="rId22" Type="http://schemas.openxmlformats.org/officeDocument/2006/relationships/oleObject" Target="../embeddings/oleObject67.bin"/><Relationship Id="rId27" Type="http://schemas.openxmlformats.org/officeDocument/2006/relationships/image" Target="../media/image65.wmf"/><Relationship Id="rId30" Type="http://schemas.openxmlformats.org/officeDocument/2006/relationships/oleObject" Target="../embeddings/oleObject71.bin"/><Relationship Id="rId35" Type="http://schemas.openxmlformats.org/officeDocument/2006/relationships/image" Target="../media/image68.wmf"/><Relationship Id="rId43" Type="http://schemas.openxmlformats.org/officeDocument/2006/relationships/oleObject" Target="../embeddings/oleObject76.bin"/><Relationship Id="rId48" Type="http://schemas.openxmlformats.org/officeDocument/2006/relationships/image" Target="../media/image13.wmf"/><Relationship Id="rId56" Type="http://schemas.openxmlformats.org/officeDocument/2006/relationships/image" Target="../media/image17.wmf"/><Relationship Id="rId8" Type="http://schemas.openxmlformats.org/officeDocument/2006/relationships/oleObject" Target="../embeddings/oleObject60.bin"/><Relationship Id="rId51" Type="http://schemas.openxmlformats.org/officeDocument/2006/relationships/oleObject" Target="../embeddings/oleObject80.bin"/><Relationship Id="rId3" Type="http://schemas.openxmlformats.org/officeDocument/2006/relationships/slideLayout" Target="../slideLayouts/slideLayout19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oleObject" Target="../embeddings/oleObject88.bin"/><Relationship Id="rId18" Type="http://schemas.openxmlformats.org/officeDocument/2006/relationships/image" Target="../media/image79.wmf"/><Relationship Id="rId3" Type="http://schemas.openxmlformats.org/officeDocument/2006/relationships/slideLayout" Target="../slideLayouts/slideLayout191.xml"/><Relationship Id="rId21" Type="http://schemas.openxmlformats.org/officeDocument/2006/relationships/image" Target="../media/image80.wmf"/><Relationship Id="rId7" Type="http://schemas.openxmlformats.org/officeDocument/2006/relationships/image" Target="../media/image75.wmf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91.bin"/><Relationship Id="rId2" Type="http://schemas.openxmlformats.org/officeDocument/2006/relationships/tags" Target="../tags/tag12.xml"/><Relationship Id="rId16" Type="http://schemas.openxmlformats.org/officeDocument/2006/relationships/image" Target="../media/image78.wmf"/><Relationship Id="rId20" Type="http://schemas.openxmlformats.org/officeDocument/2006/relationships/oleObject" Target="../embeddings/oleObject93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4.bin"/><Relationship Id="rId11" Type="http://schemas.openxmlformats.org/officeDocument/2006/relationships/oleObject" Target="../embeddings/oleObject87.bin"/><Relationship Id="rId5" Type="http://schemas.openxmlformats.org/officeDocument/2006/relationships/image" Target="../media/image74.wmf"/><Relationship Id="rId15" Type="http://schemas.openxmlformats.org/officeDocument/2006/relationships/oleObject" Target="../embeddings/oleObject90.bin"/><Relationship Id="rId23" Type="http://schemas.openxmlformats.org/officeDocument/2006/relationships/image" Target="../media/image81.wmf"/><Relationship Id="rId10" Type="http://schemas.openxmlformats.org/officeDocument/2006/relationships/oleObject" Target="../embeddings/oleObject86.bin"/><Relationship Id="rId19" Type="http://schemas.openxmlformats.org/officeDocument/2006/relationships/oleObject" Target="../embeddings/oleObject92.bin"/><Relationship Id="rId4" Type="http://schemas.openxmlformats.org/officeDocument/2006/relationships/oleObject" Target="../embeddings/oleObject83.bin"/><Relationship Id="rId9" Type="http://schemas.openxmlformats.org/officeDocument/2006/relationships/image" Target="../media/image76.wmf"/><Relationship Id="rId14" Type="http://schemas.openxmlformats.org/officeDocument/2006/relationships/oleObject" Target="../embeddings/oleObject89.bin"/><Relationship Id="rId22" Type="http://schemas.openxmlformats.org/officeDocument/2006/relationships/oleObject" Target="../embeddings/oleObject9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image" Target="../media/image84.wmf"/><Relationship Id="rId3" Type="http://schemas.openxmlformats.org/officeDocument/2006/relationships/slideLayout" Target="../slideLayouts/slideLayout191.xml"/><Relationship Id="rId7" Type="http://schemas.openxmlformats.org/officeDocument/2006/relationships/oleObject" Target="../embeddings/oleObject96.bin"/><Relationship Id="rId12" Type="http://schemas.openxmlformats.org/officeDocument/2006/relationships/oleObject" Target="../embeddings/oleObject99.bin"/><Relationship Id="rId2" Type="http://schemas.openxmlformats.org/officeDocument/2006/relationships/tags" Target="../tags/tag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83.wmf"/><Relationship Id="rId4" Type="http://schemas.openxmlformats.org/officeDocument/2006/relationships/image" Target="../media/image85.emf"/><Relationship Id="rId9" Type="http://schemas.openxmlformats.org/officeDocument/2006/relationships/oleObject" Target="../embeddings/oleObject9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86.wmf"/><Relationship Id="rId4" Type="http://schemas.openxmlformats.org/officeDocument/2006/relationships/oleObject" Target="../embeddings/oleObject10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slideLayout" Target="../slideLayouts/slideLayout191.xml"/><Relationship Id="rId1" Type="http://schemas.openxmlformats.org/officeDocument/2006/relationships/tags" Target="../tags/tag15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1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image" Target="../media/image93.wmf"/><Relationship Id="rId3" Type="http://schemas.openxmlformats.org/officeDocument/2006/relationships/slideLayout" Target="../slideLayouts/slideLayout191.xml"/><Relationship Id="rId7" Type="http://schemas.openxmlformats.org/officeDocument/2006/relationships/oleObject" Target="../embeddings/oleObject102.bin"/><Relationship Id="rId12" Type="http://schemas.openxmlformats.org/officeDocument/2006/relationships/oleObject" Target="../embeddings/oleObject104.bin"/><Relationship Id="rId2" Type="http://schemas.openxmlformats.org/officeDocument/2006/relationships/tags" Target="../tags/tag1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0.wmf"/><Relationship Id="rId11" Type="http://schemas.openxmlformats.org/officeDocument/2006/relationships/image" Target="../media/image92.wmf"/><Relationship Id="rId5" Type="http://schemas.openxmlformats.org/officeDocument/2006/relationships/oleObject" Target="../embeddings/oleObject101.bin"/><Relationship Id="rId15" Type="http://schemas.openxmlformats.org/officeDocument/2006/relationships/image" Target="../media/image94.wmf"/><Relationship Id="rId10" Type="http://schemas.openxmlformats.org/officeDocument/2006/relationships/oleObject" Target="../embeddings/oleObject103.bin"/><Relationship Id="rId4" Type="http://schemas.openxmlformats.org/officeDocument/2006/relationships/image" Target="../media/image95.emf"/><Relationship Id="rId9" Type="http://schemas.openxmlformats.org/officeDocument/2006/relationships/image" Target="../media/image96.png"/><Relationship Id="rId14" Type="http://schemas.openxmlformats.org/officeDocument/2006/relationships/oleObject" Target="../embeddings/oleObject10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10.bin"/><Relationship Id="rId18" Type="http://schemas.openxmlformats.org/officeDocument/2006/relationships/image" Target="../media/image103.wmf"/><Relationship Id="rId3" Type="http://schemas.openxmlformats.org/officeDocument/2006/relationships/slideLayout" Target="../slideLayouts/slideLayout191.xml"/><Relationship Id="rId21" Type="http://schemas.openxmlformats.org/officeDocument/2006/relationships/oleObject" Target="../embeddings/oleObject114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112.bin"/><Relationship Id="rId2" Type="http://schemas.openxmlformats.org/officeDocument/2006/relationships/tags" Target="../tags/tag18.xml"/><Relationship Id="rId16" Type="http://schemas.openxmlformats.org/officeDocument/2006/relationships/image" Target="../media/image102.wmf"/><Relationship Id="rId20" Type="http://schemas.openxmlformats.org/officeDocument/2006/relationships/image" Target="../media/image104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10" Type="http://schemas.openxmlformats.org/officeDocument/2006/relationships/image" Target="../media/image99.wmf"/><Relationship Id="rId19" Type="http://schemas.openxmlformats.org/officeDocument/2006/relationships/oleObject" Target="../embeddings/oleObject113.bin"/><Relationship Id="rId4" Type="http://schemas.openxmlformats.org/officeDocument/2006/relationships/image" Target="../media/image106.e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01.wmf"/><Relationship Id="rId22" Type="http://schemas.openxmlformats.org/officeDocument/2006/relationships/image" Target="../media/image10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3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slideLayout" Target="../slideLayouts/slideLayout191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13" Type="http://schemas.openxmlformats.org/officeDocument/2006/relationships/image" Target="../media/image112.wmf"/><Relationship Id="rId18" Type="http://schemas.openxmlformats.org/officeDocument/2006/relationships/oleObject" Target="../embeddings/oleObject122.bin"/><Relationship Id="rId3" Type="http://schemas.openxmlformats.org/officeDocument/2006/relationships/slideLayout" Target="../slideLayouts/slideLayout191.xml"/><Relationship Id="rId7" Type="http://schemas.openxmlformats.org/officeDocument/2006/relationships/image" Target="../media/image109.wmf"/><Relationship Id="rId12" Type="http://schemas.openxmlformats.org/officeDocument/2006/relationships/oleObject" Target="../embeddings/oleObject119.bin"/><Relationship Id="rId17" Type="http://schemas.openxmlformats.org/officeDocument/2006/relationships/image" Target="../media/image114.wmf"/><Relationship Id="rId2" Type="http://schemas.openxmlformats.org/officeDocument/2006/relationships/tags" Target="../tags/tag20.xml"/><Relationship Id="rId16" Type="http://schemas.openxmlformats.org/officeDocument/2006/relationships/oleObject" Target="../embeddings/oleObject121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16.bin"/><Relationship Id="rId11" Type="http://schemas.openxmlformats.org/officeDocument/2006/relationships/image" Target="../media/image111.wmf"/><Relationship Id="rId5" Type="http://schemas.openxmlformats.org/officeDocument/2006/relationships/image" Target="../media/image108.wmf"/><Relationship Id="rId15" Type="http://schemas.openxmlformats.org/officeDocument/2006/relationships/image" Target="../media/image113.wmf"/><Relationship Id="rId10" Type="http://schemas.openxmlformats.org/officeDocument/2006/relationships/oleObject" Target="../embeddings/oleObject118.bin"/><Relationship Id="rId19" Type="http://schemas.openxmlformats.org/officeDocument/2006/relationships/image" Target="../media/image115.wmf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110.wmf"/><Relationship Id="rId14" Type="http://schemas.openxmlformats.org/officeDocument/2006/relationships/oleObject" Target="../embeddings/oleObject12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122.wmf"/><Relationship Id="rId3" Type="http://schemas.openxmlformats.org/officeDocument/2006/relationships/slideLayout" Target="../slideLayouts/slideLayout191.xml"/><Relationship Id="rId21" Type="http://schemas.openxmlformats.org/officeDocument/2006/relationships/oleObject" Target="../embeddings/oleObject131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19.wmf"/><Relationship Id="rId17" Type="http://schemas.openxmlformats.org/officeDocument/2006/relationships/oleObject" Target="../embeddings/oleObject129.bin"/><Relationship Id="rId2" Type="http://schemas.openxmlformats.org/officeDocument/2006/relationships/tags" Target="../tags/tag21.xml"/><Relationship Id="rId16" Type="http://schemas.openxmlformats.org/officeDocument/2006/relationships/image" Target="../media/image121.wmf"/><Relationship Id="rId20" Type="http://schemas.openxmlformats.org/officeDocument/2006/relationships/image" Target="../media/image123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26.bin"/><Relationship Id="rId24" Type="http://schemas.openxmlformats.org/officeDocument/2006/relationships/image" Target="../media/image125.wmf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23" Type="http://schemas.openxmlformats.org/officeDocument/2006/relationships/oleObject" Target="../embeddings/oleObject132.bin"/><Relationship Id="rId10" Type="http://schemas.openxmlformats.org/officeDocument/2006/relationships/image" Target="../media/image118.wmf"/><Relationship Id="rId19" Type="http://schemas.openxmlformats.org/officeDocument/2006/relationships/oleObject" Target="../embeddings/oleObject130.bin"/><Relationship Id="rId4" Type="http://schemas.openxmlformats.org/officeDocument/2006/relationships/image" Target="../media/image126.e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20.wmf"/><Relationship Id="rId22" Type="http://schemas.openxmlformats.org/officeDocument/2006/relationships/image" Target="../media/image12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3" Type="http://schemas.openxmlformats.org/officeDocument/2006/relationships/slideLayout" Target="../slideLayouts/slideLayout191.xml"/><Relationship Id="rId7" Type="http://schemas.openxmlformats.org/officeDocument/2006/relationships/image" Target="../media/image127.wmf"/><Relationship Id="rId2" Type="http://schemas.openxmlformats.org/officeDocument/2006/relationships/tags" Target="../tags/tag2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34.bin"/><Relationship Id="rId11" Type="http://schemas.openxmlformats.org/officeDocument/2006/relationships/image" Target="../media/image129.wmf"/><Relationship Id="rId5" Type="http://schemas.openxmlformats.org/officeDocument/2006/relationships/image" Target="../media/image123.wmf"/><Relationship Id="rId10" Type="http://schemas.openxmlformats.org/officeDocument/2006/relationships/oleObject" Target="../embeddings/oleObject136.bin"/><Relationship Id="rId4" Type="http://schemas.openxmlformats.org/officeDocument/2006/relationships/oleObject" Target="../embeddings/oleObject133.bin"/><Relationship Id="rId9" Type="http://schemas.openxmlformats.org/officeDocument/2006/relationships/image" Target="../media/image12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9.bin"/><Relationship Id="rId13" Type="http://schemas.openxmlformats.org/officeDocument/2006/relationships/image" Target="../media/image134.wmf"/><Relationship Id="rId3" Type="http://schemas.openxmlformats.org/officeDocument/2006/relationships/slideLayout" Target="../slideLayouts/slideLayout191.xml"/><Relationship Id="rId7" Type="http://schemas.openxmlformats.org/officeDocument/2006/relationships/image" Target="../media/image131.wmf"/><Relationship Id="rId12" Type="http://schemas.openxmlformats.org/officeDocument/2006/relationships/oleObject" Target="../embeddings/oleObject141.bin"/><Relationship Id="rId2" Type="http://schemas.openxmlformats.org/officeDocument/2006/relationships/tags" Target="../tags/tag23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38.bin"/><Relationship Id="rId11" Type="http://schemas.openxmlformats.org/officeDocument/2006/relationships/image" Target="../media/image133.wmf"/><Relationship Id="rId5" Type="http://schemas.openxmlformats.org/officeDocument/2006/relationships/image" Target="../media/image130.wmf"/><Relationship Id="rId10" Type="http://schemas.openxmlformats.org/officeDocument/2006/relationships/oleObject" Target="../embeddings/oleObject140.bin"/><Relationship Id="rId4" Type="http://schemas.openxmlformats.org/officeDocument/2006/relationships/oleObject" Target="../embeddings/oleObject137.bin"/><Relationship Id="rId9" Type="http://schemas.openxmlformats.org/officeDocument/2006/relationships/image" Target="../media/image132.wmf"/><Relationship Id="rId14" Type="http://schemas.openxmlformats.org/officeDocument/2006/relationships/oleObject" Target="../embeddings/oleObject14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image" Target="../media/image138.wmf"/><Relationship Id="rId3" Type="http://schemas.openxmlformats.org/officeDocument/2006/relationships/slideLayout" Target="../slideLayouts/slideLayout191.xml"/><Relationship Id="rId7" Type="http://schemas.openxmlformats.org/officeDocument/2006/relationships/oleObject" Target="../embeddings/oleObject144.bin"/><Relationship Id="rId12" Type="http://schemas.openxmlformats.org/officeDocument/2006/relationships/oleObject" Target="../embeddings/oleObject146.bin"/><Relationship Id="rId2" Type="http://schemas.openxmlformats.org/officeDocument/2006/relationships/tags" Target="../tags/tag2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35.wmf"/><Relationship Id="rId11" Type="http://schemas.openxmlformats.org/officeDocument/2006/relationships/image" Target="../media/image140.png"/><Relationship Id="rId5" Type="http://schemas.openxmlformats.org/officeDocument/2006/relationships/oleObject" Target="../embeddings/oleObject143.bin"/><Relationship Id="rId10" Type="http://schemas.openxmlformats.org/officeDocument/2006/relationships/image" Target="../media/image137.wmf"/><Relationship Id="rId4" Type="http://schemas.openxmlformats.org/officeDocument/2006/relationships/image" Target="../media/image139.png"/><Relationship Id="rId9" Type="http://schemas.openxmlformats.org/officeDocument/2006/relationships/oleObject" Target="../embeddings/oleObject14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13" Type="http://schemas.openxmlformats.org/officeDocument/2006/relationships/image" Target="../media/image141.wmf"/><Relationship Id="rId3" Type="http://schemas.openxmlformats.org/officeDocument/2006/relationships/slideLayout" Target="../slideLayouts/slideLayout191.xml"/><Relationship Id="rId7" Type="http://schemas.openxmlformats.org/officeDocument/2006/relationships/image" Target="../media/image136.wmf"/><Relationship Id="rId12" Type="http://schemas.openxmlformats.org/officeDocument/2006/relationships/oleObject" Target="../embeddings/oleObject150.bin"/><Relationship Id="rId17" Type="http://schemas.openxmlformats.org/officeDocument/2006/relationships/image" Target="../media/image138.wmf"/><Relationship Id="rId2" Type="http://schemas.openxmlformats.org/officeDocument/2006/relationships/tags" Target="../tags/tag25.xml"/><Relationship Id="rId16" Type="http://schemas.openxmlformats.org/officeDocument/2006/relationships/oleObject" Target="../embeddings/oleObject152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48.bin"/><Relationship Id="rId11" Type="http://schemas.openxmlformats.org/officeDocument/2006/relationships/image" Target="../media/image144.png"/><Relationship Id="rId5" Type="http://schemas.openxmlformats.org/officeDocument/2006/relationships/image" Target="../media/image135.wmf"/><Relationship Id="rId15" Type="http://schemas.openxmlformats.org/officeDocument/2006/relationships/image" Target="../media/image142.wmf"/><Relationship Id="rId10" Type="http://schemas.openxmlformats.org/officeDocument/2006/relationships/image" Target="../media/image143.png"/><Relationship Id="rId4" Type="http://schemas.openxmlformats.org/officeDocument/2006/relationships/oleObject" Target="../embeddings/oleObject147.bin"/><Relationship Id="rId9" Type="http://schemas.openxmlformats.org/officeDocument/2006/relationships/image" Target="../media/image137.wmf"/><Relationship Id="rId14" Type="http://schemas.openxmlformats.org/officeDocument/2006/relationships/oleObject" Target="../embeddings/oleObject15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1.xml"/><Relationship Id="rId7" Type="http://schemas.openxmlformats.org/officeDocument/2006/relationships/image" Target="../media/image147.png"/><Relationship Id="rId2" Type="http://schemas.openxmlformats.org/officeDocument/2006/relationships/tags" Target="../tags/tag2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46.png"/><Relationship Id="rId5" Type="http://schemas.openxmlformats.org/officeDocument/2006/relationships/image" Target="../media/image145.wmf"/><Relationship Id="rId4" Type="http://schemas.openxmlformats.org/officeDocument/2006/relationships/oleObject" Target="../embeddings/oleObject153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1.xml"/><Relationship Id="rId1" Type="http://schemas.openxmlformats.org/officeDocument/2006/relationships/tags" Target="../tags/tag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slideLayout" Target="../slideLayouts/slideLayout65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5.bin"/><Relationship Id="rId13" Type="http://schemas.openxmlformats.org/officeDocument/2006/relationships/image" Target="../media/image152.wmf"/><Relationship Id="rId18" Type="http://schemas.openxmlformats.org/officeDocument/2006/relationships/oleObject" Target="../embeddings/oleObject160.bin"/><Relationship Id="rId3" Type="http://schemas.openxmlformats.org/officeDocument/2006/relationships/slideLayout" Target="../slideLayouts/slideLayout65.xml"/><Relationship Id="rId7" Type="http://schemas.openxmlformats.org/officeDocument/2006/relationships/image" Target="../media/image149.wmf"/><Relationship Id="rId12" Type="http://schemas.openxmlformats.org/officeDocument/2006/relationships/oleObject" Target="../embeddings/oleObject157.bin"/><Relationship Id="rId17" Type="http://schemas.openxmlformats.org/officeDocument/2006/relationships/image" Target="../media/image154.wmf"/><Relationship Id="rId2" Type="http://schemas.openxmlformats.org/officeDocument/2006/relationships/tags" Target="../tags/tag29.xml"/><Relationship Id="rId16" Type="http://schemas.openxmlformats.org/officeDocument/2006/relationships/oleObject" Target="../embeddings/oleObject159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54.bin"/><Relationship Id="rId11" Type="http://schemas.openxmlformats.org/officeDocument/2006/relationships/image" Target="../media/image151.wmf"/><Relationship Id="rId5" Type="http://schemas.openxmlformats.org/officeDocument/2006/relationships/image" Target="../media/image157.png"/><Relationship Id="rId15" Type="http://schemas.openxmlformats.org/officeDocument/2006/relationships/image" Target="../media/image153.wmf"/><Relationship Id="rId10" Type="http://schemas.openxmlformats.org/officeDocument/2006/relationships/oleObject" Target="../embeddings/oleObject156.bin"/><Relationship Id="rId19" Type="http://schemas.openxmlformats.org/officeDocument/2006/relationships/image" Target="../media/image155.wmf"/><Relationship Id="rId4" Type="http://schemas.openxmlformats.org/officeDocument/2006/relationships/image" Target="../media/image156.png"/><Relationship Id="rId9" Type="http://schemas.openxmlformats.org/officeDocument/2006/relationships/image" Target="../media/image150.wmf"/><Relationship Id="rId14" Type="http://schemas.openxmlformats.org/officeDocument/2006/relationships/oleObject" Target="../embeddings/oleObject158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3" Type="http://schemas.openxmlformats.org/officeDocument/2006/relationships/slideLayout" Target="../slideLayouts/slideLayout101.xml"/><Relationship Id="rId7" Type="http://schemas.openxmlformats.org/officeDocument/2006/relationships/image" Target="../media/image158.wmf"/><Relationship Id="rId2" Type="http://schemas.openxmlformats.org/officeDocument/2006/relationships/tags" Target="../tags/tag30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61.bin"/><Relationship Id="rId11" Type="http://schemas.openxmlformats.org/officeDocument/2006/relationships/image" Target="../media/image160.wmf"/><Relationship Id="rId5" Type="http://schemas.openxmlformats.org/officeDocument/2006/relationships/image" Target="../media/image162.png"/><Relationship Id="rId10" Type="http://schemas.openxmlformats.org/officeDocument/2006/relationships/oleObject" Target="../embeddings/oleObject163.bin"/><Relationship Id="rId4" Type="http://schemas.openxmlformats.org/officeDocument/2006/relationships/image" Target="../media/image161.png"/><Relationship Id="rId9" Type="http://schemas.openxmlformats.org/officeDocument/2006/relationships/image" Target="../media/image159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6.bin"/><Relationship Id="rId13" Type="http://schemas.openxmlformats.org/officeDocument/2006/relationships/image" Target="../media/image167.wmf"/><Relationship Id="rId3" Type="http://schemas.openxmlformats.org/officeDocument/2006/relationships/slideLayout" Target="../slideLayouts/slideLayout101.xml"/><Relationship Id="rId7" Type="http://schemas.openxmlformats.org/officeDocument/2006/relationships/image" Target="../media/image164.wmf"/><Relationship Id="rId12" Type="http://schemas.openxmlformats.org/officeDocument/2006/relationships/oleObject" Target="../embeddings/oleObject168.bin"/><Relationship Id="rId2" Type="http://schemas.openxmlformats.org/officeDocument/2006/relationships/tags" Target="../tags/tag31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65.bin"/><Relationship Id="rId11" Type="http://schemas.openxmlformats.org/officeDocument/2006/relationships/image" Target="../media/image166.wmf"/><Relationship Id="rId5" Type="http://schemas.openxmlformats.org/officeDocument/2006/relationships/image" Target="../media/image163.wmf"/><Relationship Id="rId15" Type="http://schemas.openxmlformats.org/officeDocument/2006/relationships/image" Target="../media/image168.wmf"/><Relationship Id="rId10" Type="http://schemas.openxmlformats.org/officeDocument/2006/relationships/oleObject" Target="../embeddings/oleObject167.bin"/><Relationship Id="rId4" Type="http://schemas.openxmlformats.org/officeDocument/2006/relationships/oleObject" Target="../embeddings/oleObject164.bin"/><Relationship Id="rId9" Type="http://schemas.openxmlformats.org/officeDocument/2006/relationships/image" Target="../media/image165.wmf"/><Relationship Id="rId14" Type="http://schemas.openxmlformats.org/officeDocument/2006/relationships/oleObject" Target="../embeddings/oleObject169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2.bin"/><Relationship Id="rId13" Type="http://schemas.openxmlformats.org/officeDocument/2006/relationships/image" Target="../media/image165.wmf"/><Relationship Id="rId18" Type="http://schemas.openxmlformats.org/officeDocument/2006/relationships/oleObject" Target="../embeddings/oleObject177.bin"/><Relationship Id="rId3" Type="http://schemas.openxmlformats.org/officeDocument/2006/relationships/slideLayout" Target="../slideLayouts/slideLayout101.xml"/><Relationship Id="rId21" Type="http://schemas.openxmlformats.org/officeDocument/2006/relationships/image" Target="../media/image176.wmf"/><Relationship Id="rId7" Type="http://schemas.openxmlformats.org/officeDocument/2006/relationships/image" Target="../media/image170.wmf"/><Relationship Id="rId12" Type="http://schemas.openxmlformats.org/officeDocument/2006/relationships/oleObject" Target="../embeddings/oleObject174.bin"/><Relationship Id="rId17" Type="http://schemas.openxmlformats.org/officeDocument/2006/relationships/image" Target="../media/image174.wmf"/><Relationship Id="rId2" Type="http://schemas.openxmlformats.org/officeDocument/2006/relationships/tags" Target="../tags/tag32.xml"/><Relationship Id="rId16" Type="http://schemas.openxmlformats.org/officeDocument/2006/relationships/oleObject" Target="../embeddings/oleObject176.bin"/><Relationship Id="rId20" Type="http://schemas.openxmlformats.org/officeDocument/2006/relationships/oleObject" Target="../embeddings/oleObject178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71.bin"/><Relationship Id="rId11" Type="http://schemas.openxmlformats.org/officeDocument/2006/relationships/image" Target="../media/image172.wmf"/><Relationship Id="rId5" Type="http://schemas.openxmlformats.org/officeDocument/2006/relationships/image" Target="../media/image169.wmf"/><Relationship Id="rId15" Type="http://schemas.openxmlformats.org/officeDocument/2006/relationships/image" Target="../media/image173.wmf"/><Relationship Id="rId23" Type="http://schemas.openxmlformats.org/officeDocument/2006/relationships/image" Target="../media/image177.wmf"/><Relationship Id="rId10" Type="http://schemas.openxmlformats.org/officeDocument/2006/relationships/oleObject" Target="../embeddings/oleObject173.bin"/><Relationship Id="rId19" Type="http://schemas.openxmlformats.org/officeDocument/2006/relationships/image" Target="../media/image175.wmf"/><Relationship Id="rId4" Type="http://schemas.openxmlformats.org/officeDocument/2006/relationships/oleObject" Target="../embeddings/oleObject170.bin"/><Relationship Id="rId9" Type="http://schemas.openxmlformats.org/officeDocument/2006/relationships/image" Target="../media/image171.wmf"/><Relationship Id="rId14" Type="http://schemas.openxmlformats.org/officeDocument/2006/relationships/oleObject" Target="../embeddings/oleObject175.bin"/><Relationship Id="rId22" Type="http://schemas.openxmlformats.org/officeDocument/2006/relationships/oleObject" Target="../embeddings/oleObject17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slideLayout" Target="../slideLayouts/slideLayout119.xml"/><Relationship Id="rId1" Type="http://schemas.openxmlformats.org/officeDocument/2006/relationships/tags" Target="../tags/tag3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1.bin"/><Relationship Id="rId13" Type="http://schemas.openxmlformats.org/officeDocument/2006/relationships/image" Target="../media/image182.wmf"/><Relationship Id="rId3" Type="http://schemas.openxmlformats.org/officeDocument/2006/relationships/slideLayout" Target="../slideLayouts/slideLayout119.xml"/><Relationship Id="rId7" Type="http://schemas.openxmlformats.org/officeDocument/2006/relationships/image" Target="../media/image184.png"/><Relationship Id="rId12" Type="http://schemas.openxmlformats.org/officeDocument/2006/relationships/oleObject" Target="../embeddings/oleObject183.bin"/><Relationship Id="rId2" Type="http://schemas.openxmlformats.org/officeDocument/2006/relationships/tags" Target="../tags/tag3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79.wmf"/><Relationship Id="rId11" Type="http://schemas.openxmlformats.org/officeDocument/2006/relationships/image" Target="../media/image181.wmf"/><Relationship Id="rId5" Type="http://schemas.openxmlformats.org/officeDocument/2006/relationships/oleObject" Target="../embeddings/oleObject180.bin"/><Relationship Id="rId10" Type="http://schemas.openxmlformats.org/officeDocument/2006/relationships/oleObject" Target="../embeddings/oleObject182.bin"/><Relationship Id="rId4" Type="http://schemas.openxmlformats.org/officeDocument/2006/relationships/image" Target="../media/image183.png"/><Relationship Id="rId9" Type="http://schemas.openxmlformats.org/officeDocument/2006/relationships/image" Target="../media/image180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slideLayout" Target="../slideLayouts/slideLayout119.xml"/><Relationship Id="rId7" Type="http://schemas.openxmlformats.org/officeDocument/2006/relationships/image" Target="../media/image186.wmf"/><Relationship Id="rId2" Type="http://schemas.openxmlformats.org/officeDocument/2006/relationships/tags" Target="../tags/tag35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85.bin"/><Relationship Id="rId5" Type="http://schemas.openxmlformats.org/officeDocument/2006/relationships/image" Target="../media/image185.wmf"/><Relationship Id="rId4" Type="http://schemas.openxmlformats.org/officeDocument/2006/relationships/oleObject" Target="../embeddings/oleObject184.bin"/><Relationship Id="rId9" Type="http://schemas.openxmlformats.org/officeDocument/2006/relationships/image" Target="../media/image18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8.bin"/><Relationship Id="rId13" Type="http://schemas.openxmlformats.org/officeDocument/2006/relationships/image" Target="../media/image193.wmf"/><Relationship Id="rId3" Type="http://schemas.openxmlformats.org/officeDocument/2006/relationships/slideLayout" Target="../slideLayouts/slideLayout119.xml"/><Relationship Id="rId7" Type="http://schemas.openxmlformats.org/officeDocument/2006/relationships/image" Target="../media/image190.wmf"/><Relationship Id="rId12" Type="http://schemas.openxmlformats.org/officeDocument/2006/relationships/oleObject" Target="../embeddings/oleObject190.bin"/><Relationship Id="rId2" Type="http://schemas.openxmlformats.org/officeDocument/2006/relationships/tags" Target="../tags/tag36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87.bin"/><Relationship Id="rId11" Type="http://schemas.openxmlformats.org/officeDocument/2006/relationships/image" Target="../media/image192.wmf"/><Relationship Id="rId5" Type="http://schemas.openxmlformats.org/officeDocument/2006/relationships/image" Target="../media/image189.wmf"/><Relationship Id="rId10" Type="http://schemas.openxmlformats.org/officeDocument/2006/relationships/oleObject" Target="../embeddings/oleObject189.bin"/><Relationship Id="rId4" Type="http://schemas.openxmlformats.org/officeDocument/2006/relationships/oleObject" Target="../embeddings/oleObject186.bin"/><Relationship Id="rId9" Type="http://schemas.openxmlformats.org/officeDocument/2006/relationships/image" Target="../media/image191.wmf"/><Relationship Id="rId14" Type="http://schemas.openxmlformats.org/officeDocument/2006/relationships/image" Target="../media/image19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9.xml"/><Relationship Id="rId1" Type="http://schemas.openxmlformats.org/officeDocument/2006/relationships/tags" Target="../tags/tag3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9.xml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7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3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8.bin"/><Relationship Id="rId26" Type="http://schemas.openxmlformats.org/officeDocument/2006/relationships/image" Target="../media/image13.wmf"/><Relationship Id="rId3" Type="http://schemas.openxmlformats.org/officeDocument/2006/relationships/slideLayout" Target="../slideLayouts/slideLayout191.xml"/><Relationship Id="rId21" Type="http://schemas.openxmlformats.org/officeDocument/2006/relationships/oleObject" Target="../embeddings/oleObject9.bin"/><Relationship Id="rId34" Type="http://schemas.openxmlformats.org/officeDocument/2006/relationships/image" Target="../media/image17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9.wmf"/><Relationship Id="rId25" Type="http://schemas.openxmlformats.org/officeDocument/2006/relationships/oleObject" Target="../embeddings/oleObject11.bin"/><Relationship Id="rId33" Type="http://schemas.openxmlformats.org/officeDocument/2006/relationships/oleObject" Target="../embeddings/oleObject15.bin"/><Relationship Id="rId2" Type="http://schemas.openxmlformats.org/officeDocument/2006/relationships/tags" Target="../tags/tag6.xml"/><Relationship Id="rId16" Type="http://schemas.openxmlformats.org/officeDocument/2006/relationships/oleObject" Target="../embeddings/oleObject7.bin"/><Relationship Id="rId20" Type="http://schemas.openxmlformats.org/officeDocument/2006/relationships/image" Target="../media/image18.emf"/><Relationship Id="rId29" Type="http://schemas.openxmlformats.org/officeDocument/2006/relationships/oleObject" Target="../embeddings/oleObject13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oleObject" Target="../embeddings/oleObject10.bin"/><Relationship Id="rId28" Type="http://schemas.openxmlformats.org/officeDocument/2006/relationships/image" Target="../media/image14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0.wmf"/><Relationship Id="rId31" Type="http://schemas.openxmlformats.org/officeDocument/2006/relationships/oleObject" Target="../embeddings/oleObject1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.bin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2.bin"/><Relationship Id="rId30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5.wmf"/><Relationship Id="rId3" Type="http://schemas.openxmlformats.org/officeDocument/2006/relationships/slideLayout" Target="../slideLayouts/slideLayout191.xml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2.bin"/><Relationship Id="rId2" Type="http://schemas.openxmlformats.org/officeDocument/2006/relationships/tags" Target="../tags/tag7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21.w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slideLayout" Target="../slideLayouts/slideLayout191.xml"/><Relationship Id="rId7" Type="http://schemas.openxmlformats.org/officeDocument/2006/relationships/image" Target="../media/image28.wmf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</a:t>
            </a:fld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058904" y="1514167"/>
            <a:ext cx="528061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sz="3600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战术</a:t>
            </a:r>
            <a:r>
              <a:rPr 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网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频谱资源分配</a:t>
            </a:r>
            <a:r>
              <a:rPr 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调研</a:t>
            </a:r>
            <a:endParaRPr lang="en-US" altLang="zh-CN" sz="3600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20923" y="4361285"/>
            <a:ext cx="4673410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       姓名：赵旭</a:t>
            </a:r>
            <a:endParaRPr lang="en-US" altLang="zh-CN" sz="2800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  <a:p>
            <a:endParaRPr lang="zh-CN" altLang="en-US" sz="2800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52"/>
    </mc:Choice>
    <mc:Fallback xmlns="">
      <p:transition spd="slow" advTm="1195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10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2517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：频谱利用模型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488557" y="1425079"/>
          <a:ext cx="3262401" cy="1591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07" name="Equation" r:id="rId4" imgW="49987200" imgH="24384000" progId="Equation.DSMT4">
                  <p:embed/>
                </p:oleObj>
              </mc:Choice>
              <mc:Fallback>
                <p:oleObj name="Equation" r:id="rId4" imgW="49987200" imgH="24384000" progId="Equation.DSMT4">
                  <p:embed/>
                  <p:pic>
                    <p:nvPicPr>
                      <p:cNvPr id="0" name="图片 2593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88557" y="1425079"/>
                        <a:ext cx="3262401" cy="1591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5907075" y="2063820"/>
            <a:ext cx="212526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链路满足干扰约束（对于活跃</a:t>
            </a:r>
            <a:r>
              <a: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Pu</a:t>
            </a:r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）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07074" y="2730803"/>
            <a:ext cx="212526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链路满足功率约束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22897" y="3387906"/>
            <a:ext cx="3501530" cy="2222500"/>
            <a:chOff x="572324" y="3496849"/>
            <a:chExt cx="3501530" cy="2222500"/>
          </a:xfrm>
        </p:grpSpPr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3789992" y="3642616"/>
            <a:ext cx="251123" cy="3766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08" name="Equation" r:id="rId6" imgW="3657600" imgH="5486400" progId="Equation.DSMT4">
                    <p:embed/>
                  </p:oleObj>
                </mc:Choice>
                <mc:Fallback>
                  <p:oleObj name="Equation" r:id="rId6" imgW="3657600" imgH="5486400" progId="Equation.DSMT4">
                    <p:embed/>
                    <p:pic>
                      <p:nvPicPr>
                        <p:cNvPr id="0" name="图片 25939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89992" y="3642616"/>
                          <a:ext cx="251123" cy="3766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对象 40"/>
            <p:cNvGraphicFramePr>
              <a:graphicFrameLocks noChangeAspect="1"/>
            </p:cNvGraphicFramePr>
            <p:nvPr/>
          </p:nvGraphicFramePr>
          <p:xfrm>
            <a:off x="3789992" y="3973874"/>
            <a:ext cx="283862" cy="3649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09" name="Equation" r:id="rId8" imgW="4267200" imgH="5486400" progId="Equation.DSMT4">
                    <p:embed/>
                  </p:oleObj>
                </mc:Choice>
                <mc:Fallback>
                  <p:oleObj name="Equation" r:id="rId8" imgW="4267200" imgH="5486400" progId="Equation.DSMT4">
                    <p:embed/>
                    <p:pic>
                      <p:nvPicPr>
                        <p:cNvPr id="0" name="图片 25940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789992" y="3973874"/>
                          <a:ext cx="283862" cy="3649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/>
            <p:cNvGraphicFramePr>
              <a:graphicFrameLocks noChangeAspect="1"/>
            </p:cNvGraphicFramePr>
            <p:nvPr/>
          </p:nvGraphicFramePr>
          <p:xfrm>
            <a:off x="672866" y="3877885"/>
            <a:ext cx="664740" cy="308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10" name="Equation" r:id="rId10" imgW="13106400" imgH="6096000" progId="Equation.DSMT4">
                    <p:embed/>
                  </p:oleObj>
                </mc:Choice>
                <mc:Fallback>
                  <p:oleObj name="Equation" r:id="rId10" imgW="13106400" imgH="6096000" progId="Equation.DSMT4">
                    <p:embed/>
                    <p:pic>
                      <p:nvPicPr>
                        <p:cNvPr id="0" name="图片 25941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72866" y="3877885"/>
                          <a:ext cx="664740" cy="30888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72324" y="3496849"/>
              <a:ext cx="3225319" cy="2222500"/>
            </a:xfrm>
            <a:prstGeom prst="rect">
              <a:avLst/>
            </a:prstGeom>
          </p:spPr>
        </p:pic>
        <p:graphicFrame>
          <p:nvGraphicFramePr>
            <p:cNvPr id="45" name="对象 44"/>
            <p:cNvGraphicFramePr>
              <a:graphicFrameLocks noChangeAspect="1"/>
            </p:cNvGraphicFramePr>
            <p:nvPr/>
          </p:nvGraphicFramePr>
          <p:xfrm>
            <a:off x="1841455" y="4639698"/>
            <a:ext cx="635178" cy="295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11" name="Equation" r:id="rId13" imgW="13106400" imgH="6096000" progId="Equation.DSMT4">
                    <p:embed/>
                  </p:oleObj>
                </mc:Choice>
                <mc:Fallback>
                  <p:oleObj name="Equation" r:id="rId13" imgW="13106400" imgH="6096000" progId="Equation.DSMT4">
                    <p:embed/>
                    <p:pic>
                      <p:nvPicPr>
                        <p:cNvPr id="0" name="图片 2594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841455" y="4639698"/>
                          <a:ext cx="635178" cy="2951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对象 45"/>
            <p:cNvGraphicFramePr>
              <a:graphicFrameLocks noChangeAspect="1"/>
            </p:cNvGraphicFramePr>
            <p:nvPr/>
          </p:nvGraphicFramePr>
          <p:xfrm>
            <a:off x="2259381" y="4991182"/>
            <a:ext cx="635178" cy="295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12" name="Equation" r:id="rId15" imgW="13106400" imgH="6096000" progId="Equation.DSMT4">
                    <p:embed/>
                  </p:oleObj>
                </mc:Choice>
                <mc:Fallback>
                  <p:oleObj name="Equation" r:id="rId15" imgW="13106400" imgH="6096000" progId="Equation.DSMT4">
                    <p:embed/>
                    <p:pic>
                      <p:nvPicPr>
                        <p:cNvPr id="0" name="图片 2594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259381" y="4991182"/>
                          <a:ext cx="635178" cy="2951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/>
            <p:cNvGraphicFramePr>
              <a:graphicFrameLocks noChangeAspect="1"/>
            </p:cNvGraphicFramePr>
            <p:nvPr/>
          </p:nvGraphicFramePr>
          <p:xfrm>
            <a:off x="782581" y="4195648"/>
            <a:ext cx="5715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13" name="Equation" r:id="rId17" imgW="13716000" imgH="6096000" progId="Equation.DSMT4">
                    <p:embed/>
                  </p:oleObj>
                </mc:Choice>
                <mc:Fallback>
                  <p:oleObj name="Equation" r:id="rId17" imgW="13716000" imgH="6096000" progId="Equation.DSMT4">
                    <p:embed/>
                    <p:pic>
                      <p:nvPicPr>
                        <p:cNvPr id="0" name="图片 2594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782581" y="4195648"/>
                          <a:ext cx="5715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/>
            <p:cNvGraphicFramePr>
              <a:graphicFrameLocks noChangeAspect="1"/>
            </p:cNvGraphicFramePr>
            <p:nvPr/>
          </p:nvGraphicFramePr>
          <p:xfrm>
            <a:off x="1636970" y="4227099"/>
            <a:ext cx="5715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14" name="Equation" r:id="rId19" imgW="13716000" imgH="6096000" progId="Equation.DSMT4">
                    <p:embed/>
                  </p:oleObj>
                </mc:Choice>
                <mc:Fallback>
                  <p:oleObj name="Equation" r:id="rId19" imgW="13716000" imgH="6096000" progId="Equation.DSMT4">
                    <p:embed/>
                    <p:pic>
                      <p:nvPicPr>
                        <p:cNvPr id="0" name="图片 2594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636970" y="4227099"/>
                          <a:ext cx="5715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/>
            <p:cNvGraphicFramePr>
              <a:graphicFrameLocks noChangeAspect="1"/>
            </p:cNvGraphicFramePr>
            <p:nvPr/>
          </p:nvGraphicFramePr>
          <p:xfrm>
            <a:off x="2431556" y="4195648"/>
            <a:ext cx="5715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15" name="Equation" r:id="rId21" imgW="13716000" imgH="6096000" progId="Equation.DSMT4">
                    <p:embed/>
                  </p:oleObj>
                </mc:Choice>
                <mc:Fallback>
                  <p:oleObj name="Equation" r:id="rId21" imgW="13716000" imgH="6096000" progId="Equation.DSMT4">
                    <p:embed/>
                    <p:pic>
                      <p:nvPicPr>
                        <p:cNvPr id="0" name="图片 25946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431556" y="4195648"/>
                          <a:ext cx="5715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" name="文本框 49"/>
          <p:cNvSpPr txBox="1"/>
          <p:nvPr/>
        </p:nvSpPr>
        <p:spPr>
          <a:xfrm>
            <a:off x="5907073" y="1425079"/>
            <a:ext cx="212526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最大化整体吞吐率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4505847" y="3329473"/>
            <a:ext cx="4085031" cy="2577156"/>
            <a:chOff x="4393963" y="3327324"/>
            <a:chExt cx="4085031" cy="2577156"/>
          </a:xfrm>
        </p:grpSpPr>
        <p:sp>
          <p:nvSpPr>
            <p:cNvPr id="52" name="矩形 51"/>
            <p:cNvSpPr/>
            <p:nvPr/>
          </p:nvSpPr>
          <p:spPr>
            <a:xfrm>
              <a:off x="4393963" y="3327324"/>
              <a:ext cx="1513110" cy="410802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dirty="0" smtClean="0">
                  <a:solidFill>
                    <a:schemeClr val="accent4"/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频谱动态信息</a:t>
              </a:r>
              <a:endParaRPr lang="zh-CN" alt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393963" y="4032684"/>
              <a:ext cx="1513110" cy="410802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dirty="0" smtClean="0">
                  <a:solidFill>
                    <a:schemeClr val="accent4"/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路由选择</a:t>
              </a:r>
              <a:endParaRPr lang="zh-CN" alt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393963" y="4754316"/>
              <a:ext cx="1513110" cy="410802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dirty="0" smtClean="0">
                  <a:solidFill>
                    <a:schemeClr val="accent4"/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约束限制</a:t>
              </a:r>
              <a:endParaRPr lang="zh-CN" alt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393963" y="5493678"/>
              <a:ext cx="1513110" cy="410802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dirty="0" smtClean="0">
                  <a:solidFill>
                    <a:schemeClr val="accent4"/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信道增益信息</a:t>
              </a:r>
              <a:endParaRPr lang="zh-CN" alt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6" name="对象 55"/>
            <p:cNvGraphicFramePr>
              <a:graphicFrameLocks noChangeAspect="1"/>
            </p:cNvGraphicFramePr>
            <p:nvPr/>
          </p:nvGraphicFramePr>
          <p:xfrm>
            <a:off x="5013135" y="3740188"/>
            <a:ext cx="274766" cy="2747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16" name="Equation" r:id="rId23" imgW="3962400" imgH="3962400" progId="Equation.DSMT4">
                    <p:embed/>
                  </p:oleObj>
                </mc:Choice>
                <mc:Fallback>
                  <p:oleObj name="Equation" r:id="rId23" imgW="3962400" imgH="3962400" progId="Equation.DSMT4">
                    <p:embed/>
                    <p:pic>
                      <p:nvPicPr>
                        <p:cNvPr id="0" name="图片 25947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5013135" y="3740188"/>
                          <a:ext cx="274766" cy="2747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对象 56"/>
            <p:cNvGraphicFramePr>
              <a:graphicFrameLocks noChangeAspect="1"/>
            </p:cNvGraphicFramePr>
            <p:nvPr/>
          </p:nvGraphicFramePr>
          <p:xfrm>
            <a:off x="5013135" y="4461216"/>
            <a:ext cx="274766" cy="2747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17" name="Equation" r:id="rId25" imgW="3962400" imgH="3962400" progId="Equation.DSMT4">
                    <p:embed/>
                  </p:oleObj>
                </mc:Choice>
                <mc:Fallback>
                  <p:oleObj name="Equation" r:id="rId25" imgW="3962400" imgH="3962400" progId="Equation.DSMT4">
                    <p:embed/>
                    <p:pic>
                      <p:nvPicPr>
                        <p:cNvPr id="0" name="图片 25948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5013135" y="4461216"/>
                          <a:ext cx="274766" cy="2747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对象 57"/>
            <p:cNvGraphicFramePr>
              <a:graphicFrameLocks noChangeAspect="1"/>
            </p:cNvGraphicFramePr>
            <p:nvPr/>
          </p:nvGraphicFramePr>
          <p:xfrm>
            <a:off x="5018776" y="5201935"/>
            <a:ext cx="274766" cy="2747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18" name="Equation" r:id="rId26" imgW="3962400" imgH="3962400" progId="Equation.DSMT4">
                    <p:embed/>
                  </p:oleObj>
                </mc:Choice>
                <mc:Fallback>
                  <p:oleObj name="Equation" r:id="rId26" imgW="3962400" imgH="3962400" progId="Equation.DSMT4">
                    <p:embed/>
                    <p:pic>
                      <p:nvPicPr>
                        <p:cNvPr id="0" name="图片 25949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5018776" y="5201935"/>
                          <a:ext cx="274766" cy="2747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右箭头 58"/>
            <p:cNvSpPr/>
            <p:nvPr/>
          </p:nvSpPr>
          <p:spPr bwMode="auto">
            <a:xfrm>
              <a:off x="6025306" y="4470750"/>
              <a:ext cx="832022" cy="226443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</a:ln>
          </p:spPr>
          <p:txBody>
            <a:bodyPr lIns="90000"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965884" y="3966445"/>
              <a:ext cx="1513110" cy="410802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b="1" dirty="0" smtClean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链路功率</a:t>
              </a:r>
              <a:endParaRPr lang="zh-CN" alt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6965884" y="4791133"/>
              <a:ext cx="1513110" cy="410802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dirty="0" smtClean="0">
                  <a:solidFill>
                    <a:schemeClr val="accent4"/>
                  </a:solidFill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链路频谱</a:t>
              </a:r>
              <a:endParaRPr lang="zh-CN" altLang="en-US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2" name="对象 61"/>
            <p:cNvGraphicFramePr>
              <a:graphicFrameLocks noChangeAspect="1"/>
            </p:cNvGraphicFramePr>
            <p:nvPr/>
          </p:nvGraphicFramePr>
          <p:xfrm>
            <a:off x="7585056" y="4448172"/>
            <a:ext cx="274766" cy="2747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19" name="Equation" r:id="rId27" imgW="3962400" imgH="3962400" progId="Equation.DSMT4">
                    <p:embed/>
                  </p:oleObj>
                </mc:Choice>
                <mc:Fallback>
                  <p:oleObj name="Equation" r:id="rId27" imgW="3962400" imgH="3962400" progId="Equation.DSMT4">
                    <p:embed/>
                    <p:pic>
                      <p:nvPicPr>
                        <p:cNvPr id="0" name="图片 25950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7585056" y="4448172"/>
                          <a:ext cx="274766" cy="2747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" name="文本框 63"/>
          <p:cNvSpPr txBox="1"/>
          <p:nvPr/>
        </p:nvSpPr>
        <p:spPr>
          <a:xfrm>
            <a:off x="6002406" y="4021959"/>
            <a:ext cx="104526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最大化</a:t>
            </a:r>
            <a:endParaRPr lang="en-US" altLang="zh-CN" sz="12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  <a:p>
            <a:pPr algn="ctr"/>
            <a:r>
              <a:rPr lang="zh-CN" altLang="en-US" sz="1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整体吞吐率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11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564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算法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：单个流吞吐率的最大化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以数据流路由中最小吞吐量为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衡量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考虑流之间的同频干扰，对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的干扰，频谱的动态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按照频谱分组，减少变量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47733" y="1881973"/>
            <a:ext cx="3452284" cy="1449933"/>
            <a:chOff x="2699814" y="1609679"/>
            <a:chExt cx="3452284" cy="1449933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52569" y="2250622"/>
              <a:ext cx="2368550" cy="317500"/>
            </a:xfrm>
            <a:prstGeom prst="rect">
              <a:avLst/>
            </a:prstGeom>
          </p:spPr>
        </p:pic>
        <p:cxnSp>
          <p:nvCxnSpPr>
            <p:cNvPr id="22" name="直接箭头连接符 21"/>
            <p:cNvCxnSpPr/>
            <p:nvPr/>
          </p:nvCxnSpPr>
          <p:spPr bwMode="auto">
            <a:xfrm>
              <a:off x="3542380" y="2533370"/>
              <a:ext cx="289792" cy="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3" name="直接箭头连接符 22"/>
            <p:cNvCxnSpPr/>
            <p:nvPr/>
          </p:nvCxnSpPr>
          <p:spPr bwMode="auto">
            <a:xfrm>
              <a:off x="4230699" y="2533370"/>
              <a:ext cx="289792" cy="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5" name="直接箭头连接符 24"/>
            <p:cNvCxnSpPr/>
            <p:nvPr/>
          </p:nvCxnSpPr>
          <p:spPr bwMode="auto">
            <a:xfrm>
              <a:off x="4907173" y="2533370"/>
              <a:ext cx="289792" cy="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graphicFrame>
          <p:nvGraphicFramePr>
            <p:cNvPr id="26" name="对象 25"/>
            <p:cNvGraphicFramePr>
              <a:graphicFrameLocks noChangeAspect="1"/>
            </p:cNvGraphicFramePr>
            <p:nvPr/>
          </p:nvGraphicFramePr>
          <p:xfrm>
            <a:off x="5641717" y="1609679"/>
            <a:ext cx="252199" cy="336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64" name="Equation" r:id="rId5" imgW="3657600" imgH="4876800" progId="Equation.DSMT4">
                    <p:embed/>
                  </p:oleObj>
                </mc:Choice>
                <mc:Fallback>
                  <p:oleObj name="Equation" r:id="rId5" imgW="3657600" imgH="4876800" progId="Equation.DSMT4">
                    <p:embed/>
                    <p:pic>
                      <p:nvPicPr>
                        <p:cNvPr id="0" name="图片 2415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641717" y="1609679"/>
                          <a:ext cx="252199" cy="3362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文本框 26"/>
            <p:cNvSpPr txBox="1"/>
            <p:nvPr/>
          </p:nvSpPr>
          <p:spPr>
            <a:xfrm>
              <a:off x="2699814" y="2352857"/>
              <a:ext cx="504190" cy="312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000066"/>
                  </a:solidFill>
                  <a:ea typeface="黑体" panose="02010609060101010101" pitchFamily="49" charset="-122"/>
                </a:rPr>
                <a:t>源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472542" y="2352635"/>
              <a:ext cx="679556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目的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332488" y="1628750"/>
              <a:ext cx="700334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流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graphicFrame>
          <p:nvGraphicFramePr>
            <p:cNvPr id="30" name="对象 29"/>
            <p:cNvGraphicFramePr>
              <a:graphicFrameLocks noChangeAspect="1"/>
            </p:cNvGraphicFramePr>
            <p:nvPr/>
          </p:nvGraphicFramePr>
          <p:xfrm>
            <a:off x="3393869" y="2593522"/>
            <a:ext cx="557530" cy="424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65" name="Equation" r:id="rId7" imgW="316865" imgH="254000" progId="Equation.DSMT4">
                    <p:embed/>
                  </p:oleObj>
                </mc:Choice>
                <mc:Fallback>
                  <p:oleObj name="Equation" r:id="rId7" imgW="316865" imgH="254000" progId="Equation.DSMT4">
                    <p:embed/>
                    <p:pic>
                      <p:nvPicPr>
                        <p:cNvPr id="0" name="图片 2416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393869" y="2593522"/>
                          <a:ext cx="557530" cy="4241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30"/>
            <p:cNvGraphicFramePr>
              <a:graphicFrameLocks noChangeAspect="1"/>
            </p:cNvGraphicFramePr>
            <p:nvPr/>
          </p:nvGraphicFramePr>
          <p:xfrm>
            <a:off x="4038394" y="2593522"/>
            <a:ext cx="654685" cy="4660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66" name="Equation" r:id="rId9" imgW="342900" imgH="254000" progId="Equation.DSMT4">
                    <p:embed/>
                  </p:oleObj>
                </mc:Choice>
                <mc:Fallback>
                  <p:oleObj name="Equation" r:id="rId9" imgW="342900" imgH="254000" progId="Equation.DSMT4">
                    <p:embed/>
                    <p:pic>
                      <p:nvPicPr>
                        <p:cNvPr id="0" name="图片 2416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038394" y="2593522"/>
                          <a:ext cx="654685" cy="4660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>
              <a:graphicFrameLocks noChangeAspect="1"/>
            </p:cNvGraphicFramePr>
            <p:nvPr/>
          </p:nvGraphicFramePr>
          <p:xfrm>
            <a:off x="4757214" y="2612572"/>
            <a:ext cx="588645" cy="4279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67" name="Equation" r:id="rId11" imgW="330200" imgH="254000" progId="Equation.DSMT4">
                    <p:embed/>
                  </p:oleObj>
                </mc:Choice>
                <mc:Fallback>
                  <p:oleObj name="Equation" r:id="rId11" imgW="330200" imgH="254000" progId="Equation.DSMT4">
                    <p:embed/>
                    <p:pic>
                      <p:nvPicPr>
                        <p:cNvPr id="0" name="图片 2416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757214" y="2612572"/>
                          <a:ext cx="588645" cy="4279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3" name="直接箭头连接符 32"/>
            <p:cNvCxnSpPr/>
            <p:nvPr/>
          </p:nvCxnSpPr>
          <p:spPr bwMode="auto">
            <a:xfrm>
              <a:off x="3439589" y="1954712"/>
              <a:ext cx="404495" cy="35433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triangle"/>
            </a:ln>
          </p:spPr>
        </p:cxnSp>
        <p:cxnSp>
          <p:nvCxnSpPr>
            <p:cNvPr id="34" name="直接箭头连接符 33"/>
            <p:cNvCxnSpPr/>
            <p:nvPr/>
          </p:nvCxnSpPr>
          <p:spPr bwMode="auto">
            <a:xfrm>
              <a:off x="4183809" y="1954712"/>
              <a:ext cx="404495" cy="35433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triangle"/>
            </a:ln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4883579" y="1954712"/>
              <a:ext cx="404495" cy="35433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triangle"/>
            </a:ln>
          </p:spPr>
        </p:cxnSp>
        <p:graphicFrame>
          <p:nvGraphicFramePr>
            <p:cNvPr id="36" name="对象 35"/>
            <p:cNvGraphicFramePr>
              <a:graphicFrameLocks noChangeAspect="1"/>
            </p:cNvGraphicFramePr>
            <p:nvPr/>
          </p:nvGraphicFramePr>
          <p:xfrm>
            <a:off x="3144314" y="1710436"/>
            <a:ext cx="374090" cy="473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68" name="Equation" r:id="rId13" imgW="4572000" imgH="5791200" progId="Equation.DSMT4">
                    <p:embed/>
                  </p:oleObj>
                </mc:Choice>
                <mc:Fallback>
                  <p:oleObj name="Equation" r:id="rId13" imgW="4572000" imgH="5791200" progId="Equation.DSMT4">
                    <p:embed/>
                    <p:pic>
                      <p:nvPicPr>
                        <p:cNvPr id="0" name="图片 2416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144314" y="1710436"/>
                          <a:ext cx="374090" cy="4738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/>
            <p:cNvGraphicFramePr>
              <a:graphicFrameLocks noChangeAspect="1"/>
            </p:cNvGraphicFramePr>
            <p:nvPr/>
          </p:nvGraphicFramePr>
          <p:xfrm>
            <a:off x="3873534" y="1705475"/>
            <a:ext cx="40005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69" name="Equation" r:id="rId15" imgW="4876800" imgH="5791200" progId="Equation.DSMT4">
                    <p:embed/>
                  </p:oleObj>
                </mc:Choice>
                <mc:Fallback>
                  <p:oleObj name="Equation" r:id="rId15" imgW="4876800" imgH="5791200" progId="Equation.DSMT4">
                    <p:embed/>
                    <p:pic>
                      <p:nvPicPr>
                        <p:cNvPr id="0" name="图片 2416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873534" y="1705475"/>
                          <a:ext cx="400050" cy="473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37"/>
            <p:cNvGraphicFramePr>
              <a:graphicFrameLocks noChangeAspect="1"/>
            </p:cNvGraphicFramePr>
            <p:nvPr/>
          </p:nvGraphicFramePr>
          <p:xfrm>
            <a:off x="4591479" y="1710555"/>
            <a:ext cx="37465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70" name="Equation" r:id="rId17" imgW="4572000" imgH="5791200" progId="Equation.DSMT4">
                    <p:embed/>
                  </p:oleObj>
                </mc:Choice>
                <mc:Fallback>
                  <p:oleObj name="Equation" r:id="rId17" imgW="4572000" imgH="5791200" progId="Equation.DSMT4">
                    <p:embed/>
                    <p:pic>
                      <p:nvPicPr>
                        <p:cNvPr id="0" name="图片 2416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591479" y="1710555"/>
                          <a:ext cx="374650" cy="473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/>
          <p:cNvGrpSpPr/>
          <p:nvPr/>
        </p:nvGrpSpPr>
        <p:grpSpPr>
          <a:xfrm>
            <a:off x="700308" y="4520621"/>
            <a:ext cx="3046501" cy="1113533"/>
            <a:chOff x="5300919" y="1824038"/>
            <a:chExt cx="3046501" cy="111353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300919" y="2264471"/>
              <a:ext cx="3046501" cy="279400"/>
            </a:xfrm>
            <a:prstGeom prst="rect">
              <a:avLst/>
            </a:prstGeom>
          </p:spPr>
        </p:pic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5520283" y="1824382"/>
            <a:ext cx="268416" cy="402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71" name="Equation" r:id="rId20" imgW="3657600" imgH="5486400" progId="Equation.DSMT4">
                    <p:embed/>
                  </p:oleObj>
                </mc:Choice>
                <mc:Fallback>
                  <p:oleObj name="Equation" r:id="rId20" imgW="3657600" imgH="5486400" progId="Equation.DSMT4">
                    <p:embed/>
                    <p:pic>
                      <p:nvPicPr>
                        <p:cNvPr id="0" name="图片 24166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5520283" y="1824382"/>
                          <a:ext cx="268416" cy="4026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对象 40"/>
            <p:cNvGraphicFramePr>
              <a:graphicFrameLocks noChangeAspect="1"/>
            </p:cNvGraphicFramePr>
            <p:nvPr/>
          </p:nvGraphicFramePr>
          <p:xfrm>
            <a:off x="6067425" y="1824038"/>
            <a:ext cx="290513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72" name="Equation" r:id="rId22" imgW="3962400" imgH="5486400" progId="Equation.DSMT4">
                    <p:embed/>
                  </p:oleObj>
                </mc:Choice>
                <mc:Fallback>
                  <p:oleObj name="Equation" r:id="rId22" imgW="3962400" imgH="5486400" progId="Equation.DSMT4">
                    <p:embed/>
                    <p:pic>
                      <p:nvPicPr>
                        <p:cNvPr id="0" name="图片 24167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6067425" y="1824038"/>
                          <a:ext cx="290513" cy="403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/>
            <p:cNvGraphicFramePr>
              <a:graphicFrameLocks noChangeAspect="1"/>
            </p:cNvGraphicFramePr>
            <p:nvPr/>
          </p:nvGraphicFramePr>
          <p:xfrm>
            <a:off x="6678912" y="1824038"/>
            <a:ext cx="290513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73" name="Equation" r:id="rId24" imgW="3962400" imgH="5486400" progId="Equation.DSMT4">
                    <p:embed/>
                  </p:oleObj>
                </mc:Choice>
                <mc:Fallback>
                  <p:oleObj name="Equation" r:id="rId24" imgW="3962400" imgH="5486400" progId="Equation.DSMT4">
                    <p:embed/>
                    <p:pic>
                      <p:nvPicPr>
                        <p:cNvPr id="0" name="图片 24168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6678912" y="1824038"/>
                          <a:ext cx="290513" cy="403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对象 42"/>
            <p:cNvGraphicFramePr>
              <a:graphicFrameLocks noChangeAspect="1"/>
            </p:cNvGraphicFramePr>
            <p:nvPr/>
          </p:nvGraphicFramePr>
          <p:xfrm>
            <a:off x="7280488" y="1824038"/>
            <a:ext cx="290513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74" name="Equation" r:id="rId26" imgW="3962400" imgH="5486400" progId="Equation.DSMT4">
                    <p:embed/>
                  </p:oleObj>
                </mc:Choice>
                <mc:Fallback>
                  <p:oleObj name="Equation" r:id="rId26" imgW="3962400" imgH="5486400" progId="Equation.DSMT4">
                    <p:embed/>
                    <p:pic>
                      <p:nvPicPr>
                        <p:cNvPr id="0" name="图片 2416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7280488" y="1824038"/>
                          <a:ext cx="290513" cy="403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/>
            <p:cNvGraphicFramePr>
              <a:graphicFrameLocks noChangeAspect="1"/>
            </p:cNvGraphicFramePr>
            <p:nvPr/>
          </p:nvGraphicFramePr>
          <p:xfrm>
            <a:off x="7882064" y="1824038"/>
            <a:ext cx="290513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75" name="Equation" r:id="rId28" imgW="3962400" imgH="5486400" progId="Equation.DSMT4">
                    <p:embed/>
                  </p:oleObj>
                </mc:Choice>
                <mc:Fallback>
                  <p:oleObj name="Equation" r:id="rId28" imgW="3962400" imgH="5486400" progId="Equation.DSMT4">
                    <p:embed/>
                    <p:pic>
                      <p:nvPicPr>
                        <p:cNvPr id="0" name="图片 24170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7882064" y="1824038"/>
                          <a:ext cx="290513" cy="403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5300919" y="2593702"/>
            <a:ext cx="536657" cy="335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76" name="Equation" r:id="rId30" imgW="9753600" imgH="6096000" progId="Equation.DSMT4">
                    <p:embed/>
                  </p:oleObj>
                </mc:Choice>
                <mc:Fallback>
                  <p:oleObj name="Equation" r:id="rId30" imgW="9753600" imgH="6096000" progId="Equation.DSMT4">
                    <p:embed/>
                    <p:pic>
                      <p:nvPicPr>
                        <p:cNvPr id="0" name="图片 24171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5300919" y="2593702"/>
                          <a:ext cx="536657" cy="3354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对象 44"/>
            <p:cNvGraphicFramePr>
              <a:graphicFrameLocks noChangeAspect="1"/>
            </p:cNvGraphicFramePr>
            <p:nvPr/>
          </p:nvGraphicFramePr>
          <p:xfrm>
            <a:off x="5974971" y="2588476"/>
            <a:ext cx="545019" cy="340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77" name="Equation" r:id="rId32" imgW="9753600" imgH="6096000" progId="Equation.DSMT4">
                    <p:embed/>
                  </p:oleObj>
                </mc:Choice>
                <mc:Fallback>
                  <p:oleObj name="Equation" r:id="rId32" imgW="9753600" imgH="6096000" progId="Equation.DSMT4">
                    <p:embed/>
                    <p:pic>
                      <p:nvPicPr>
                        <p:cNvPr id="0" name="图片 24172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5974971" y="2588476"/>
                          <a:ext cx="545019" cy="3406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对象 45"/>
            <p:cNvGraphicFramePr>
              <a:graphicFrameLocks noChangeAspect="1"/>
            </p:cNvGraphicFramePr>
            <p:nvPr/>
          </p:nvGraphicFramePr>
          <p:xfrm>
            <a:off x="7217146" y="2587899"/>
            <a:ext cx="367155" cy="349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78" name="Equation" r:id="rId34" imgW="6400800" imgH="6096000" progId="Equation.DSMT4">
                    <p:embed/>
                  </p:oleObj>
                </mc:Choice>
                <mc:Fallback>
                  <p:oleObj name="Equation" r:id="rId34" imgW="6400800" imgH="6096000" progId="Equation.DSMT4">
                    <p:embed/>
                    <p:pic>
                      <p:nvPicPr>
                        <p:cNvPr id="0" name="图片 24173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7217146" y="2587899"/>
                          <a:ext cx="367155" cy="3496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6771819" y="2618817"/>
            <a:ext cx="197605" cy="316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79" name="Equation" r:id="rId36" imgW="3048000" imgH="4876800" progId="Equation.DSMT4">
                    <p:embed/>
                  </p:oleObj>
                </mc:Choice>
                <mc:Fallback>
                  <p:oleObj name="Equation" r:id="rId36" imgW="3048000" imgH="4876800" progId="Equation.DSMT4">
                    <p:embed/>
                    <p:pic>
                      <p:nvPicPr>
                        <p:cNvPr id="0" name="图片 24174"/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6771819" y="2618817"/>
                          <a:ext cx="197605" cy="3161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/>
            <p:cNvGraphicFramePr>
              <a:graphicFrameLocks noChangeAspect="1"/>
            </p:cNvGraphicFramePr>
            <p:nvPr/>
          </p:nvGraphicFramePr>
          <p:xfrm>
            <a:off x="7903667" y="2600817"/>
            <a:ext cx="197605" cy="316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80" name="Equation" r:id="rId38" imgW="3048000" imgH="4876800" progId="Equation.DSMT4">
                    <p:embed/>
                  </p:oleObj>
                </mc:Choice>
                <mc:Fallback>
                  <p:oleObj name="Equation" r:id="rId38" imgW="3048000" imgH="4876800" progId="Equation.DSMT4">
                    <p:embed/>
                    <p:pic>
                      <p:nvPicPr>
                        <p:cNvPr id="0" name="图片 24175"/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7903667" y="2600817"/>
                          <a:ext cx="197605" cy="3161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5346625" y="4471056"/>
          <a:ext cx="2598747" cy="597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1" name="Equation" r:id="rId39" imgW="34442400" imgH="7924800" progId="Equation.DSMT4">
                  <p:embed/>
                </p:oleObj>
              </mc:Choice>
              <mc:Fallback>
                <p:oleObj name="Equation" r:id="rId39" imgW="34442400" imgH="7924800" progId="Equation.DSMT4">
                  <p:embed/>
                  <p:pic>
                    <p:nvPicPr>
                      <p:cNvPr id="0" name="图片 24176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5346625" y="4471056"/>
                        <a:ext cx="2598747" cy="5979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/>
        </p:nvGraphicFramePr>
        <p:xfrm>
          <a:off x="5480833" y="5240454"/>
          <a:ext cx="2141414" cy="625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2" name="Equation" r:id="rId41" imgW="27127200" imgH="7924800" progId="Equation.DSMT4">
                  <p:embed/>
                </p:oleObj>
              </mc:Choice>
              <mc:Fallback>
                <p:oleObj name="Equation" r:id="rId41" imgW="27127200" imgH="7924800" progId="Equation.DSMT4">
                  <p:embed/>
                  <p:pic>
                    <p:nvPicPr>
                      <p:cNvPr id="0" name="图片 24177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5480833" y="5240454"/>
                        <a:ext cx="2141414" cy="625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/>
        </p:nvGraphicFramePr>
        <p:xfrm>
          <a:off x="5411224" y="2341165"/>
          <a:ext cx="2469547" cy="611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3" name="Equation" r:id="rId43" imgW="33223200" imgH="8229600" progId="Equation.DSMT4">
                  <p:embed/>
                </p:oleObj>
              </mc:Choice>
              <mc:Fallback>
                <p:oleObj name="Equation" r:id="rId43" imgW="33223200" imgH="8229600" progId="Equation.DSMT4">
                  <p:embed/>
                  <p:pic>
                    <p:nvPicPr>
                      <p:cNvPr id="0" name="图片 24178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5411224" y="2341165"/>
                        <a:ext cx="2469547" cy="611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矩形 52"/>
          <p:cNvSpPr/>
          <p:nvPr/>
        </p:nvSpPr>
        <p:spPr bwMode="auto">
          <a:xfrm>
            <a:off x="5181600" y="4399005"/>
            <a:ext cx="2924432" cy="669993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</a:ln>
        </p:spPr>
        <p:txBody>
          <a:bodyPr lIns="90000" rtlCol="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12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465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算法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：单个流吞吐率的优化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基于时分复用的功率控制：</a:t>
            </a:r>
            <a:r>
              <a:rPr lang="zh-CN" altLang="en-US" dirty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允许多个链路同时</a:t>
            </a:r>
            <a:r>
              <a:rPr lang="zh-CN" altLang="en-US" dirty="0" smtClean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工作</a:t>
            </a:r>
            <a:endParaRPr lang="en-US" altLang="zh-CN" dirty="0" smtClean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36934" y="1996407"/>
            <a:ext cx="77882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时间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288540" y="2378719"/>
          <a:ext cx="40163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0" name="Equation" r:id="rId4" imgW="6096000" imgH="5791200" progId="Equation.DSMT4">
                  <p:embed/>
                </p:oleObj>
              </mc:Choice>
              <mc:Fallback>
                <p:oleObj name="Equation" r:id="rId4" imgW="6096000" imgH="5791200" progId="Equation.DSMT4">
                  <p:embed/>
                  <p:pic>
                    <p:nvPicPr>
                      <p:cNvPr id="0" name="图片 2754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8540" y="2378719"/>
                        <a:ext cx="401638" cy="382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/>
        </p:nvGraphicFramePr>
        <p:xfrm>
          <a:off x="315208" y="3334119"/>
          <a:ext cx="4222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1" name="Equation" r:id="rId6" imgW="6400800" imgH="5791200" progId="Equation.DSMT4">
                  <p:embed/>
                </p:oleObj>
              </mc:Choice>
              <mc:Fallback>
                <p:oleObj name="Equation" r:id="rId6" imgW="6400800" imgH="5791200" progId="Equation.DSMT4">
                  <p:embed/>
                  <p:pic>
                    <p:nvPicPr>
                      <p:cNvPr id="0" name="图片 2754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5208" y="3334119"/>
                        <a:ext cx="4222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/>
        </p:nvGraphicFramePr>
        <p:xfrm>
          <a:off x="278221" y="4097431"/>
          <a:ext cx="4222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2" name="Equation" r:id="rId8" imgW="6400800" imgH="5791200" progId="Equation.DSMT4">
                  <p:embed/>
                </p:oleObj>
              </mc:Choice>
              <mc:Fallback>
                <p:oleObj name="Equation" r:id="rId8" imgW="6400800" imgH="5791200" progId="Equation.DSMT4">
                  <p:embed/>
                  <p:pic>
                    <p:nvPicPr>
                      <p:cNvPr id="0" name="图片 2754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8221" y="4097431"/>
                        <a:ext cx="4222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/>
        </p:nvGraphicFramePr>
        <p:xfrm>
          <a:off x="64361" y="5701999"/>
          <a:ext cx="7048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3" name="Equation" r:id="rId10" imgW="10668000" imgH="6400800" progId="Equation.DSMT4">
                  <p:embed/>
                </p:oleObj>
              </mc:Choice>
              <mc:Fallback>
                <p:oleObj name="Equation" r:id="rId10" imgW="10668000" imgH="6400800" progId="Equation.DSMT4">
                  <p:embed/>
                  <p:pic>
                    <p:nvPicPr>
                      <p:cNvPr id="0" name="图片 2754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4361" y="5701999"/>
                        <a:ext cx="704850" cy="42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/>
          <p:cNvGraphicFramePr>
            <a:graphicFrameLocks noChangeAspect="1"/>
          </p:cNvGraphicFramePr>
          <p:nvPr/>
        </p:nvGraphicFramePr>
        <p:xfrm>
          <a:off x="2967518" y="2378719"/>
          <a:ext cx="1647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4" name="Equation" r:id="rId12" imgW="24993600" imgH="6705600" progId="Equation.DSMT4">
                  <p:embed/>
                </p:oleObj>
              </mc:Choice>
              <mc:Fallback>
                <p:oleObj name="Equation" r:id="rId12" imgW="24993600" imgH="6705600" progId="Equation.DSMT4">
                  <p:embed/>
                  <p:pic>
                    <p:nvPicPr>
                      <p:cNvPr id="0" name="图片 2754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67518" y="2378719"/>
                        <a:ext cx="1647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/>
          <p:cNvGraphicFramePr>
            <a:graphicFrameLocks noChangeAspect="1"/>
          </p:cNvGraphicFramePr>
          <p:nvPr/>
        </p:nvGraphicFramePr>
        <p:xfrm>
          <a:off x="1920823" y="4780949"/>
          <a:ext cx="1809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5" name="Equation" r:id="rId14" imgW="2743200" imgH="5486400" progId="Equation.DSMT4">
                  <p:embed/>
                </p:oleObj>
              </mc:Choice>
              <mc:Fallback>
                <p:oleObj name="Equation" r:id="rId14" imgW="2743200" imgH="5486400" progId="Equation.DSMT4">
                  <p:embed/>
                  <p:pic>
                    <p:nvPicPr>
                      <p:cNvPr id="0" name="图片 2754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20823" y="4780949"/>
                        <a:ext cx="180975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/>
          <p:cNvGraphicFramePr>
            <a:graphicFrameLocks noChangeAspect="1"/>
          </p:cNvGraphicFramePr>
          <p:nvPr/>
        </p:nvGraphicFramePr>
        <p:xfrm>
          <a:off x="2201968" y="4780949"/>
          <a:ext cx="20161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6" name="Equation" r:id="rId16" imgW="3048000" imgH="5486400" progId="Equation.DSMT4">
                  <p:embed/>
                </p:oleObj>
              </mc:Choice>
              <mc:Fallback>
                <p:oleObj name="Equation" r:id="rId16" imgW="3048000" imgH="5486400" progId="Equation.DSMT4">
                  <p:embed/>
                  <p:pic>
                    <p:nvPicPr>
                      <p:cNvPr id="0" name="图片 2754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201968" y="4780949"/>
                        <a:ext cx="201613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/>
          <p:cNvGraphicFramePr>
            <a:graphicFrameLocks noChangeAspect="1"/>
          </p:cNvGraphicFramePr>
          <p:nvPr/>
        </p:nvGraphicFramePr>
        <p:xfrm>
          <a:off x="2514203" y="4780949"/>
          <a:ext cx="20161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7" name="Equation" r:id="rId18" imgW="3048000" imgH="5486400" progId="Equation.DSMT4">
                  <p:embed/>
                </p:oleObj>
              </mc:Choice>
              <mc:Fallback>
                <p:oleObj name="Equation" r:id="rId18" imgW="3048000" imgH="5486400" progId="Equation.DSMT4">
                  <p:embed/>
                  <p:pic>
                    <p:nvPicPr>
                      <p:cNvPr id="0" name="图片 2754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514203" y="4780949"/>
                        <a:ext cx="201612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/>
          <p:cNvGraphicFramePr>
            <a:graphicFrameLocks noChangeAspect="1"/>
          </p:cNvGraphicFramePr>
          <p:nvPr/>
        </p:nvGraphicFramePr>
        <p:xfrm>
          <a:off x="2967409" y="3303162"/>
          <a:ext cx="1647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8" name="Equation" r:id="rId20" imgW="24993600" imgH="6705600" progId="Equation.DSMT4">
                  <p:embed/>
                </p:oleObj>
              </mc:Choice>
              <mc:Fallback>
                <p:oleObj name="Equation" r:id="rId20" imgW="24993600" imgH="6705600" progId="Equation.DSMT4">
                  <p:embed/>
                  <p:pic>
                    <p:nvPicPr>
                      <p:cNvPr id="0" name="图片 2755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967409" y="3303162"/>
                        <a:ext cx="1647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/>
          <p:cNvGraphicFramePr>
            <a:graphicFrameLocks noChangeAspect="1"/>
          </p:cNvGraphicFramePr>
          <p:nvPr/>
        </p:nvGraphicFramePr>
        <p:xfrm>
          <a:off x="2967409" y="4104555"/>
          <a:ext cx="1647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9" name="Equation" r:id="rId22" imgW="24993600" imgH="6705600" progId="Equation.DSMT4">
                  <p:embed/>
                </p:oleObj>
              </mc:Choice>
              <mc:Fallback>
                <p:oleObj name="Equation" r:id="rId22" imgW="24993600" imgH="6705600" progId="Equation.DSMT4">
                  <p:embed/>
                  <p:pic>
                    <p:nvPicPr>
                      <p:cNvPr id="0" name="图片 2755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967409" y="4104555"/>
                        <a:ext cx="1647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72"/>
          <p:cNvGraphicFramePr>
            <a:graphicFrameLocks noChangeAspect="1"/>
          </p:cNvGraphicFramePr>
          <p:nvPr/>
        </p:nvGraphicFramePr>
        <p:xfrm>
          <a:off x="2808420" y="5850431"/>
          <a:ext cx="24320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0" name="Equation" r:id="rId24" imgW="36880800" imgH="6705600" progId="Equation.DSMT4">
                  <p:embed/>
                </p:oleObj>
              </mc:Choice>
              <mc:Fallback>
                <p:oleObj name="Equation" r:id="rId24" imgW="36880800" imgH="6705600" progId="Equation.DSMT4">
                  <p:embed/>
                  <p:pic>
                    <p:nvPicPr>
                      <p:cNvPr id="0" name="图片 27552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808420" y="5850431"/>
                        <a:ext cx="2432050" cy="442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/>
          <p:cNvGraphicFramePr>
            <a:graphicFrameLocks noChangeAspect="1"/>
          </p:cNvGraphicFramePr>
          <p:nvPr/>
        </p:nvGraphicFramePr>
        <p:xfrm>
          <a:off x="4896621" y="2365721"/>
          <a:ext cx="10033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1" name="Equation" r:id="rId26" imgW="15240000" imgH="5791200" progId="Equation.DSMT4">
                  <p:embed/>
                </p:oleObj>
              </mc:Choice>
              <mc:Fallback>
                <p:oleObj name="Equation" r:id="rId26" imgW="15240000" imgH="5791200" progId="Equation.DSMT4">
                  <p:embed/>
                  <p:pic>
                    <p:nvPicPr>
                      <p:cNvPr id="0" name="图片 27553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896621" y="2365721"/>
                        <a:ext cx="1003300" cy="38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对象 78"/>
          <p:cNvGraphicFramePr>
            <a:graphicFrameLocks noChangeAspect="1"/>
          </p:cNvGraphicFramePr>
          <p:nvPr/>
        </p:nvGraphicFramePr>
        <p:xfrm>
          <a:off x="4869346" y="3169879"/>
          <a:ext cx="10255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2" name="Equation" r:id="rId28" imgW="15544800" imgH="5791200" progId="Equation.DSMT4">
                  <p:embed/>
                </p:oleObj>
              </mc:Choice>
              <mc:Fallback>
                <p:oleObj name="Equation" r:id="rId28" imgW="15544800" imgH="5791200" progId="Equation.DSMT4">
                  <p:embed/>
                  <p:pic>
                    <p:nvPicPr>
                      <p:cNvPr id="0" name="图片 27554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869346" y="3169879"/>
                        <a:ext cx="10255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/>
          <p:cNvGraphicFramePr>
            <a:graphicFrameLocks noChangeAspect="1"/>
          </p:cNvGraphicFramePr>
          <p:nvPr/>
        </p:nvGraphicFramePr>
        <p:xfrm>
          <a:off x="4881270" y="3914055"/>
          <a:ext cx="10255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3" name="Equation" r:id="rId30" imgW="15544800" imgH="5791200" progId="Equation.DSMT4">
                  <p:embed/>
                </p:oleObj>
              </mc:Choice>
              <mc:Fallback>
                <p:oleObj name="Equation" r:id="rId30" imgW="15544800" imgH="5791200" progId="Equation.DSMT4">
                  <p:embed/>
                  <p:pic>
                    <p:nvPicPr>
                      <p:cNvPr id="0" name="图片 27555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881270" y="3914055"/>
                        <a:ext cx="10255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" name="图片 80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7942" y="1722510"/>
            <a:ext cx="3224213" cy="5207001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5606863" y="1746619"/>
            <a:ext cx="3274988" cy="3175000"/>
          </a:xfrm>
          <a:prstGeom prst="rect">
            <a:avLst/>
          </a:prstGeom>
        </p:spPr>
      </p:pic>
      <p:graphicFrame>
        <p:nvGraphicFramePr>
          <p:cNvPr id="83" name="对象 82"/>
          <p:cNvGraphicFramePr>
            <a:graphicFrameLocks noChangeAspect="1"/>
          </p:cNvGraphicFramePr>
          <p:nvPr/>
        </p:nvGraphicFramePr>
        <p:xfrm>
          <a:off x="7065599" y="4661085"/>
          <a:ext cx="227399" cy="377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4" name="Equation" r:id="rId34" imgW="2743200" imgH="5486400" progId="Equation.DSMT4">
                  <p:embed/>
                </p:oleObj>
              </mc:Choice>
              <mc:Fallback>
                <p:oleObj name="Equation" r:id="rId34" imgW="2743200" imgH="5486400" progId="Equation.DSMT4">
                  <p:embed/>
                  <p:pic>
                    <p:nvPicPr>
                      <p:cNvPr id="0" name="图片 27556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7065599" y="4661085"/>
                        <a:ext cx="227399" cy="377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 83"/>
          <p:cNvGraphicFramePr>
            <a:graphicFrameLocks noChangeAspect="1"/>
          </p:cNvGraphicFramePr>
          <p:nvPr/>
        </p:nvGraphicFramePr>
        <p:xfrm>
          <a:off x="7322383" y="4661085"/>
          <a:ext cx="2540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5" name="Equation" r:id="rId36" imgW="3048000" imgH="5486400" progId="Equation.DSMT4">
                  <p:embed/>
                </p:oleObj>
              </mc:Choice>
              <mc:Fallback>
                <p:oleObj name="Equation" r:id="rId36" imgW="3048000" imgH="5486400" progId="Equation.DSMT4">
                  <p:embed/>
                  <p:pic>
                    <p:nvPicPr>
                      <p:cNvPr id="0" name="图片 27557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7322383" y="4661085"/>
                        <a:ext cx="2540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对象 84"/>
          <p:cNvGraphicFramePr>
            <a:graphicFrameLocks noChangeAspect="1"/>
          </p:cNvGraphicFramePr>
          <p:nvPr/>
        </p:nvGraphicFramePr>
        <p:xfrm>
          <a:off x="7635642" y="4663183"/>
          <a:ext cx="2540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6" name="Equation" r:id="rId38" imgW="3048000" imgH="5486400" progId="Equation.DSMT4">
                  <p:embed/>
                </p:oleObj>
              </mc:Choice>
              <mc:Fallback>
                <p:oleObj name="Equation" r:id="rId38" imgW="3048000" imgH="5486400" progId="Equation.DSMT4">
                  <p:embed/>
                  <p:pic>
                    <p:nvPicPr>
                      <p:cNvPr id="0" name="图片 27558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7635642" y="4663183"/>
                        <a:ext cx="2540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文本框 85"/>
          <p:cNvSpPr txBox="1"/>
          <p:nvPr/>
        </p:nvSpPr>
        <p:spPr>
          <a:xfrm>
            <a:off x="6732416" y="1474398"/>
            <a:ext cx="176490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传统</a:t>
            </a:r>
            <a:r>
              <a: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TDMA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graphicFrame>
        <p:nvGraphicFramePr>
          <p:cNvPr id="88" name="对象 87"/>
          <p:cNvGraphicFramePr>
            <a:graphicFrameLocks noChangeAspect="1"/>
          </p:cNvGraphicFramePr>
          <p:nvPr/>
        </p:nvGraphicFramePr>
        <p:xfrm>
          <a:off x="3688166" y="4780949"/>
          <a:ext cx="1167456" cy="639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7" name="Equation" r:id="rId40" imgW="16154400" imgH="8839200" progId="Equation.DSMT4">
                  <p:embed/>
                </p:oleObj>
              </mc:Choice>
              <mc:Fallback>
                <p:oleObj name="Equation" r:id="rId40" imgW="16154400" imgH="8839200" progId="Equation.DSMT4">
                  <p:embed/>
                  <p:pic>
                    <p:nvPicPr>
                      <p:cNvPr id="0" name="图片 27559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3688166" y="4780949"/>
                        <a:ext cx="1167456" cy="639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" name="组合 88"/>
          <p:cNvGrpSpPr/>
          <p:nvPr/>
        </p:nvGrpSpPr>
        <p:grpSpPr>
          <a:xfrm>
            <a:off x="5404525" y="4985610"/>
            <a:ext cx="3452284" cy="1740086"/>
            <a:chOff x="5344160" y="4038283"/>
            <a:chExt cx="3452284" cy="1740086"/>
          </a:xfrm>
        </p:grpSpPr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5796915" y="4583430"/>
              <a:ext cx="2368550" cy="317500"/>
            </a:xfrm>
            <a:prstGeom prst="rect">
              <a:avLst/>
            </a:prstGeom>
          </p:spPr>
        </p:pic>
        <p:cxnSp>
          <p:nvCxnSpPr>
            <p:cNvPr id="91" name="直接箭头连接符 90"/>
            <p:cNvCxnSpPr/>
            <p:nvPr/>
          </p:nvCxnSpPr>
          <p:spPr bwMode="auto">
            <a:xfrm>
              <a:off x="6186726" y="4866178"/>
              <a:ext cx="289792" cy="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2" name="直接箭头连接符 91"/>
            <p:cNvCxnSpPr/>
            <p:nvPr/>
          </p:nvCxnSpPr>
          <p:spPr bwMode="auto">
            <a:xfrm>
              <a:off x="6875045" y="4866178"/>
              <a:ext cx="289792" cy="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93" name="直接箭头连接符 92"/>
            <p:cNvCxnSpPr/>
            <p:nvPr/>
          </p:nvCxnSpPr>
          <p:spPr bwMode="auto">
            <a:xfrm>
              <a:off x="7551519" y="4866178"/>
              <a:ext cx="289792" cy="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graphicFrame>
          <p:nvGraphicFramePr>
            <p:cNvPr id="94" name="对象 93"/>
            <p:cNvGraphicFramePr>
              <a:graphicFrameLocks noChangeAspect="1"/>
            </p:cNvGraphicFramePr>
            <p:nvPr/>
          </p:nvGraphicFramePr>
          <p:xfrm>
            <a:off x="6893588" y="5441558"/>
            <a:ext cx="252199" cy="336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08" name="Equation" r:id="rId43" imgW="3657600" imgH="4876800" progId="Equation.DSMT4">
                    <p:embed/>
                  </p:oleObj>
                </mc:Choice>
                <mc:Fallback>
                  <p:oleObj name="Equation" r:id="rId43" imgW="3657600" imgH="4876800" progId="Equation.DSMT4">
                    <p:embed/>
                    <p:pic>
                      <p:nvPicPr>
                        <p:cNvPr id="0" name="图片 27560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6893588" y="5441558"/>
                          <a:ext cx="252199" cy="3362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" name="文本框 94"/>
            <p:cNvSpPr txBox="1"/>
            <p:nvPr/>
          </p:nvSpPr>
          <p:spPr>
            <a:xfrm>
              <a:off x="5344160" y="4685665"/>
              <a:ext cx="504190" cy="312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000066"/>
                  </a:solidFill>
                  <a:ea typeface="黑体" panose="02010609060101010101" pitchFamily="49" charset="-122"/>
                </a:rPr>
                <a:t>源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8116888" y="4685443"/>
              <a:ext cx="679556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目的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6518197" y="5464437"/>
              <a:ext cx="700334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流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graphicFrame>
          <p:nvGraphicFramePr>
            <p:cNvPr id="98" name="对象 97"/>
            <p:cNvGraphicFramePr>
              <a:graphicFrameLocks noChangeAspect="1"/>
            </p:cNvGraphicFramePr>
            <p:nvPr/>
          </p:nvGraphicFramePr>
          <p:xfrm>
            <a:off x="6038215" y="4926330"/>
            <a:ext cx="557530" cy="424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09" name="Equation" r:id="rId45" imgW="316865" imgH="254000" progId="Equation.DSMT4">
                    <p:embed/>
                  </p:oleObj>
                </mc:Choice>
                <mc:Fallback>
                  <p:oleObj name="Equation" r:id="rId45" imgW="316865" imgH="254000" progId="Equation.DSMT4">
                    <p:embed/>
                    <p:pic>
                      <p:nvPicPr>
                        <p:cNvPr id="0" name="图片 27561"/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6038215" y="4926330"/>
                          <a:ext cx="557530" cy="4241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" name="对象 98"/>
            <p:cNvGraphicFramePr>
              <a:graphicFrameLocks noChangeAspect="1"/>
            </p:cNvGraphicFramePr>
            <p:nvPr/>
          </p:nvGraphicFramePr>
          <p:xfrm>
            <a:off x="6682740" y="4926330"/>
            <a:ext cx="654685" cy="4660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10" name="Equation" r:id="rId47" imgW="342900" imgH="254000" progId="Equation.DSMT4">
                    <p:embed/>
                  </p:oleObj>
                </mc:Choice>
                <mc:Fallback>
                  <p:oleObj name="Equation" r:id="rId47" imgW="342900" imgH="254000" progId="Equation.DSMT4">
                    <p:embed/>
                    <p:pic>
                      <p:nvPicPr>
                        <p:cNvPr id="0" name="图片 27562"/>
                        <p:cNvPicPr/>
                        <p:nvPr/>
                      </p:nvPicPr>
                      <p:blipFill>
                        <a:blip r:embed="rId48"/>
                        <a:stretch>
                          <a:fillRect/>
                        </a:stretch>
                      </p:blipFill>
                      <p:spPr>
                        <a:xfrm>
                          <a:off x="6682740" y="4926330"/>
                          <a:ext cx="654685" cy="4660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" name="对象 99"/>
            <p:cNvGraphicFramePr>
              <a:graphicFrameLocks noChangeAspect="1"/>
            </p:cNvGraphicFramePr>
            <p:nvPr/>
          </p:nvGraphicFramePr>
          <p:xfrm>
            <a:off x="7401560" y="4945380"/>
            <a:ext cx="588645" cy="4279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11" name="Equation" r:id="rId49" imgW="330200" imgH="254000" progId="Equation.DSMT4">
                    <p:embed/>
                  </p:oleObj>
                </mc:Choice>
                <mc:Fallback>
                  <p:oleObj name="Equation" r:id="rId49" imgW="330200" imgH="254000" progId="Equation.DSMT4">
                    <p:embed/>
                    <p:pic>
                      <p:nvPicPr>
                        <p:cNvPr id="0" name="图片 27563"/>
                        <p:cNvPicPr/>
                        <p:nvPr/>
                      </p:nvPicPr>
                      <p:blipFill>
                        <a:blip r:embed="rId50"/>
                        <a:stretch>
                          <a:fillRect/>
                        </a:stretch>
                      </p:blipFill>
                      <p:spPr>
                        <a:xfrm>
                          <a:off x="7401560" y="4945380"/>
                          <a:ext cx="588645" cy="4279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1" name="直接箭头连接符 100"/>
            <p:cNvCxnSpPr/>
            <p:nvPr/>
          </p:nvCxnSpPr>
          <p:spPr bwMode="auto">
            <a:xfrm>
              <a:off x="6083935" y="4287520"/>
              <a:ext cx="404495" cy="35433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triangle"/>
            </a:ln>
          </p:spPr>
        </p:cxnSp>
        <p:cxnSp>
          <p:nvCxnSpPr>
            <p:cNvPr id="102" name="直接箭头连接符 101"/>
            <p:cNvCxnSpPr/>
            <p:nvPr/>
          </p:nvCxnSpPr>
          <p:spPr bwMode="auto">
            <a:xfrm>
              <a:off x="6828155" y="4287520"/>
              <a:ext cx="404495" cy="35433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triangle"/>
            </a:ln>
          </p:spPr>
        </p:cxnSp>
        <p:cxnSp>
          <p:nvCxnSpPr>
            <p:cNvPr id="103" name="直接箭头连接符 102"/>
            <p:cNvCxnSpPr/>
            <p:nvPr/>
          </p:nvCxnSpPr>
          <p:spPr bwMode="auto">
            <a:xfrm>
              <a:off x="7527925" y="4287520"/>
              <a:ext cx="404495" cy="35433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triangle"/>
            </a:ln>
          </p:spPr>
        </p:cxnSp>
        <p:graphicFrame>
          <p:nvGraphicFramePr>
            <p:cNvPr id="104" name="对象 103"/>
            <p:cNvGraphicFramePr>
              <a:graphicFrameLocks noChangeAspect="1"/>
            </p:cNvGraphicFramePr>
            <p:nvPr/>
          </p:nvGraphicFramePr>
          <p:xfrm>
            <a:off x="5788660" y="4043244"/>
            <a:ext cx="374090" cy="473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12" name="Equation" r:id="rId51" imgW="4572000" imgH="5791200" progId="Equation.DSMT4">
                    <p:embed/>
                  </p:oleObj>
                </mc:Choice>
                <mc:Fallback>
                  <p:oleObj name="Equation" r:id="rId51" imgW="4572000" imgH="5791200" progId="Equation.DSMT4">
                    <p:embed/>
                    <p:pic>
                      <p:nvPicPr>
                        <p:cNvPr id="0" name="图片 27564"/>
                        <p:cNvPicPr/>
                        <p:nvPr/>
                      </p:nvPicPr>
                      <p:blipFill>
                        <a:blip r:embed="rId52"/>
                        <a:stretch>
                          <a:fillRect/>
                        </a:stretch>
                      </p:blipFill>
                      <p:spPr>
                        <a:xfrm>
                          <a:off x="5788660" y="4043244"/>
                          <a:ext cx="374090" cy="4738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" name="对象 104"/>
            <p:cNvGraphicFramePr>
              <a:graphicFrameLocks noChangeAspect="1"/>
            </p:cNvGraphicFramePr>
            <p:nvPr/>
          </p:nvGraphicFramePr>
          <p:xfrm>
            <a:off x="6517880" y="4038283"/>
            <a:ext cx="40005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13" name="Equation" r:id="rId53" imgW="4876800" imgH="5791200" progId="Equation.DSMT4">
                    <p:embed/>
                  </p:oleObj>
                </mc:Choice>
                <mc:Fallback>
                  <p:oleObj name="Equation" r:id="rId53" imgW="4876800" imgH="5791200" progId="Equation.DSMT4">
                    <p:embed/>
                    <p:pic>
                      <p:nvPicPr>
                        <p:cNvPr id="0" name="图片 27565"/>
                        <p:cNvPicPr/>
                        <p:nvPr/>
                      </p:nvPicPr>
                      <p:blipFill>
                        <a:blip r:embed="rId54"/>
                        <a:stretch>
                          <a:fillRect/>
                        </a:stretch>
                      </p:blipFill>
                      <p:spPr>
                        <a:xfrm>
                          <a:off x="6517880" y="4038283"/>
                          <a:ext cx="400050" cy="473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" name="对象 105"/>
            <p:cNvGraphicFramePr>
              <a:graphicFrameLocks noChangeAspect="1"/>
            </p:cNvGraphicFramePr>
            <p:nvPr/>
          </p:nvGraphicFramePr>
          <p:xfrm>
            <a:off x="7235825" y="4043363"/>
            <a:ext cx="37465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14" name="Equation" r:id="rId55" imgW="4572000" imgH="5791200" progId="Equation.DSMT4">
                    <p:embed/>
                  </p:oleObj>
                </mc:Choice>
                <mc:Fallback>
                  <p:oleObj name="Equation" r:id="rId55" imgW="4572000" imgH="5791200" progId="Equation.DSMT4">
                    <p:embed/>
                    <p:pic>
                      <p:nvPicPr>
                        <p:cNvPr id="0" name="图片 27566"/>
                        <p:cNvPicPr/>
                        <p:nvPr/>
                      </p:nvPicPr>
                      <p:blipFill>
                        <a:blip r:embed="rId56"/>
                        <a:stretch>
                          <a:fillRect/>
                        </a:stretch>
                      </p:blipFill>
                      <p:spPr>
                        <a:xfrm>
                          <a:off x="7235825" y="4043363"/>
                          <a:ext cx="374650" cy="473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13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733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算法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：单个流吞吐率的优化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基于时分复用的功率控制：</a:t>
            </a:r>
            <a:r>
              <a:rPr lang="zh-CN" altLang="en-US" dirty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允许多个链路同时</a:t>
            </a:r>
            <a:r>
              <a:rPr lang="zh-CN" altLang="en-US" dirty="0" smtClean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工作</a:t>
            </a:r>
            <a:endParaRPr lang="en-US" altLang="zh-CN" dirty="0" smtClean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  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: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相应于频谱     的所有功率传输组合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  ：相应于频谱    功率分配选择    所占时间比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  :   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功率分配   下，链路   的吞吐率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          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：成功传输概率，考虑流之间的传输冲突下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优化         使得频谱    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所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对应的最小链路平均吞吐率最大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692769" y="3646352"/>
          <a:ext cx="262961" cy="36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23" name="Equation" r:id="rId4" imgW="3048000" imgH="4267200" progId="Equation.DSMT4">
                  <p:embed/>
                </p:oleObj>
              </mc:Choice>
              <mc:Fallback>
                <p:oleObj name="Equation" r:id="rId4" imgW="3048000" imgH="4267200" progId="Equation.DSMT4">
                  <p:embed/>
                  <p:pic>
                    <p:nvPicPr>
                      <p:cNvPr id="0" name="图片 2789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92769" y="3646352"/>
                        <a:ext cx="262961" cy="368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692701" y="3652937"/>
          <a:ext cx="291227" cy="4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24" name="Equation" r:id="rId6" imgW="3962400" imgH="5486400" progId="Equation.DSMT4">
                  <p:embed/>
                </p:oleObj>
              </mc:Choice>
              <mc:Fallback>
                <p:oleObj name="Equation" r:id="rId6" imgW="3962400" imgH="5486400" progId="Equation.DSMT4">
                  <p:embed/>
                  <p:pic>
                    <p:nvPicPr>
                      <p:cNvPr id="0" name="图片 2789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2701" y="3652937"/>
                        <a:ext cx="291227" cy="4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585267" y="4014497"/>
          <a:ext cx="556226" cy="503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25" name="Equation" r:id="rId8" imgW="6400800" imgH="5791200" progId="Equation.DSMT4">
                  <p:embed/>
                </p:oleObj>
              </mc:Choice>
              <mc:Fallback>
                <p:oleObj name="Equation" r:id="rId8" imgW="6400800" imgH="5791200" progId="Equation.DSMT4">
                  <p:embed/>
                  <p:pic>
                    <p:nvPicPr>
                      <p:cNvPr id="0" name="图片 2789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5267" y="4014497"/>
                        <a:ext cx="556226" cy="503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/>
        </p:nvGraphicFramePr>
        <p:xfrm>
          <a:off x="2692770" y="4081246"/>
          <a:ext cx="262961" cy="36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26" name="Equation" r:id="rId10" imgW="3048000" imgH="4267200" progId="Equation.DSMT4">
                  <p:embed/>
                </p:oleObj>
              </mc:Choice>
              <mc:Fallback>
                <p:oleObj name="Equation" r:id="rId10" imgW="3048000" imgH="4267200" progId="Equation.DSMT4">
                  <p:embed/>
                  <p:pic>
                    <p:nvPicPr>
                      <p:cNvPr id="0" name="图片 2789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92770" y="4081246"/>
                        <a:ext cx="262961" cy="368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4506496" y="4127368"/>
          <a:ext cx="263473" cy="322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27" name="Equation" r:id="rId11" imgW="2743200" imgH="3352800" progId="Equation.DSMT4">
                  <p:embed/>
                </p:oleObj>
              </mc:Choice>
              <mc:Fallback>
                <p:oleObj name="Equation" r:id="rId11" imgW="2743200" imgH="3352800" progId="Equation.DSMT4">
                  <p:embed/>
                  <p:pic>
                    <p:nvPicPr>
                      <p:cNvPr id="0" name="图片 2789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06496" y="4127368"/>
                        <a:ext cx="263473" cy="3220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/>
          <p:cNvGraphicFramePr>
            <a:graphicFrameLocks noChangeAspect="1"/>
          </p:cNvGraphicFramePr>
          <p:nvPr/>
        </p:nvGraphicFramePr>
        <p:xfrm>
          <a:off x="1373719" y="5319227"/>
          <a:ext cx="556226" cy="503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28" name="Equation" r:id="rId13" imgW="6400800" imgH="5791200" progId="Equation.DSMT4">
                  <p:embed/>
                </p:oleObj>
              </mc:Choice>
              <mc:Fallback>
                <p:oleObj name="Equation" r:id="rId13" imgW="6400800" imgH="5791200" progId="Equation.DSMT4">
                  <p:embed/>
                  <p:pic>
                    <p:nvPicPr>
                      <p:cNvPr id="0" name="图片 2789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73719" y="5319227"/>
                        <a:ext cx="556226" cy="503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/>
          <p:cNvGraphicFramePr>
            <a:graphicFrameLocks noChangeAspect="1"/>
          </p:cNvGraphicFramePr>
          <p:nvPr/>
        </p:nvGraphicFramePr>
        <p:xfrm>
          <a:off x="2991430" y="5417932"/>
          <a:ext cx="262961" cy="36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29" name="Equation" r:id="rId14" imgW="3048000" imgH="4267200" progId="Equation.DSMT4">
                  <p:embed/>
                </p:oleObj>
              </mc:Choice>
              <mc:Fallback>
                <p:oleObj name="Equation" r:id="rId14" imgW="3048000" imgH="4267200" progId="Equation.DSMT4">
                  <p:embed/>
                  <p:pic>
                    <p:nvPicPr>
                      <p:cNvPr id="0" name="图片 2790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91430" y="5417932"/>
                        <a:ext cx="262961" cy="368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/>
          <p:cNvGraphicFramePr>
            <a:graphicFrameLocks noChangeAspect="1"/>
          </p:cNvGraphicFramePr>
          <p:nvPr/>
        </p:nvGraphicFramePr>
        <p:xfrm>
          <a:off x="2623402" y="1943952"/>
          <a:ext cx="3622749" cy="1408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30" name="Equation" r:id="rId15" imgW="54864000" imgH="21336000" progId="Equation.DSMT4">
                  <p:embed/>
                </p:oleObj>
              </mc:Choice>
              <mc:Fallback>
                <p:oleObj name="Equation" r:id="rId15" imgW="54864000" imgH="21336000" progId="Equation.DSMT4">
                  <p:embed/>
                  <p:pic>
                    <p:nvPicPr>
                      <p:cNvPr id="0" name="图片 2790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23402" y="1943952"/>
                        <a:ext cx="3622749" cy="14088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29877" y="4538348"/>
          <a:ext cx="398865" cy="398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31" name="Equation" r:id="rId17" imgW="5791200" imgH="5791200" progId="Equation.DSMT4">
                  <p:embed/>
                </p:oleObj>
              </mc:Choice>
              <mc:Fallback>
                <p:oleObj name="Equation" r:id="rId17" imgW="5791200" imgH="5791200" progId="Equation.DSMT4">
                  <p:embed/>
                  <p:pic>
                    <p:nvPicPr>
                      <p:cNvPr id="0" name="图片 2790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29877" y="4538348"/>
                        <a:ext cx="398865" cy="398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2429296" y="4581932"/>
          <a:ext cx="263473" cy="322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32" name="Equation" r:id="rId19" imgW="2743200" imgH="3352800" progId="Equation.DSMT4">
                  <p:embed/>
                </p:oleObj>
              </mc:Choice>
              <mc:Fallback>
                <p:oleObj name="Equation" r:id="rId19" imgW="2743200" imgH="3352800" progId="Equation.DSMT4">
                  <p:embed/>
                  <p:pic>
                    <p:nvPicPr>
                      <p:cNvPr id="0" name="图片 2790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29296" y="4581932"/>
                        <a:ext cx="263473" cy="3220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698221" y="4538348"/>
          <a:ext cx="179001" cy="358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33" name="Equation" r:id="rId20" imgW="2133600" imgH="4267200" progId="Equation.DSMT4">
                  <p:embed/>
                </p:oleObj>
              </mc:Choice>
              <mc:Fallback>
                <p:oleObj name="Equation" r:id="rId20" imgW="2133600" imgH="4267200" progId="Equation.DSMT4">
                  <p:embed/>
                  <p:pic>
                    <p:nvPicPr>
                      <p:cNvPr id="0" name="图片 2790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698221" y="4538348"/>
                        <a:ext cx="179001" cy="3580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97715" y="4957812"/>
          <a:ext cx="1087556" cy="46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34" name="Equation" r:id="rId22" imgW="15849600" imgH="6705600" progId="Equation.DSMT4">
                  <p:embed/>
                </p:oleObj>
              </mc:Choice>
              <mc:Fallback>
                <p:oleObj name="Equation" r:id="rId22" imgW="15849600" imgH="6705600" progId="Equation.DSMT4">
                  <p:embed/>
                  <p:pic>
                    <p:nvPicPr>
                      <p:cNvPr id="0" name="图片 2790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97715" y="4957812"/>
                        <a:ext cx="1087556" cy="46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/>
          <p:cNvSpPr/>
          <p:nvPr/>
        </p:nvSpPr>
        <p:spPr>
          <a:xfrm>
            <a:off x="5405845" y="3031109"/>
            <a:ext cx="3517085" cy="41080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依</a:t>
            </a:r>
            <a:r>
              <a:rPr lang="zh-CN" altLang="en-US" sz="1800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频谱优化最小链路平均</a:t>
            </a:r>
            <a:r>
              <a:rPr lang="zh-CN" altLang="en-US" sz="18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吞吐率</a:t>
            </a:r>
            <a:endParaRPr lang="zh-CN" altLang="en-US" sz="1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14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861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算法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：多流协作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考虑流之间的干扰以及对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的累积干扰</a:t>
            </a:r>
            <a:endParaRPr lang="en-US" altLang="zh-CN" dirty="0" smtClean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从统计角度计算成功发送概率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从影响范围内获得工作的链路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数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             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与         迭代计算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分析对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的累加干扰时，运用</a:t>
            </a:r>
            <a:r>
              <a:rPr lang="en-US" altLang="zh-CN" dirty="0" err="1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Lagrangian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对偶分解，需要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反馈干扰温度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407" y="1510443"/>
            <a:ext cx="2576832" cy="2222500"/>
          </a:xfrm>
          <a:prstGeom prst="rect">
            <a:avLst/>
          </a:prstGeom>
        </p:spPr>
      </p:pic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664026" y="2816963"/>
          <a:ext cx="5280381" cy="56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6" name="Equation" r:id="rId5" imgW="96621600" imgH="10363200" progId="Equation.DSMT4">
                  <p:embed/>
                </p:oleObj>
              </mc:Choice>
              <mc:Fallback>
                <p:oleObj name="Equation" r:id="rId5" imgW="96621600" imgH="10363200" progId="Equation.DSMT4">
                  <p:embed/>
                  <p:pic>
                    <p:nvPicPr>
                      <p:cNvPr id="0" name="图片 2874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4026" y="2816963"/>
                        <a:ext cx="5280381" cy="56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4090558" y="1857418"/>
          <a:ext cx="1087556" cy="46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7" name="Equation" r:id="rId7" imgW="15849600" imgH="6705600" progId="Equation.DSMT4">
                  <p:embed/>
                </p:oleObj>
              </mc:Choice>
              <mc:Fallback>
                <p:oleObj name="Equation" r:id="rId7" imgW="15849600" imgH="6705600" progId="Equation.DSMT4">
                  <p:embed/>
                  <p:pic>
                    <p:nvPicPr>
                      <p:cNvPr id="0" name="图片 2874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90558" y="1857418"/>
                        <a:ext cx="1087556" cy="46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349578" y="2353663"/>
          <a:ext cx="337751" cy="337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8" name="Equation" r:id="rId9" imgW="4267200" imgH="4267200" progId="Equation.DSMT4">
                  <p:embed/>
                </p:oleObj>
              </mc:Choice>
              <mc:Fallback>
                <p:oleObj name="Equation" r:id="rId9" imgW="4267200" imgH="4267200" progId="Equation.DSMT4">
                  <p:embed/>
                  <p:pic>
                    <p:nvPicPr>
                      <p:cNvPr id="0" name="图片 2874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49578" y="2353663"/>
                        <a:ext cx="337751" cy="337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568412" y="4968798"/>
            <a:ext cx="3781166" cy="41080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干扰范围内的工作链路时分复用属性</a:t>
            </a:r>
            <a:endParaRPr lang="zh-CN" altLang="en-US" sz="1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51302" y="4989684"/>
            <a:ext cx="3517085" cy="41080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Pu</a:t>
            </a:r>
            <a:r>
              <a:rPr lang="zh-CN" altLang="en-US" sz="18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的干扰温度</a:t>
            </a:r>
            <a:endParaRPr lang="zh-CN" altLang="en-US" sz="1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832493" y="3640851"/>
          <a:ext cx="1087556" cy="46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9" name="Equation" r:id="rId11" imgW="15849600" imgH="6705600" progId="Equation.DSMT4">
                  <p:embed/>
                </p:oleObj>
              </mc:Choice>
              <mc:Fallback>
                <p:oleObj name="Equation" r:id="rId11" imgW="15849600" imgH="6705600" progId="Equation.DSMT4">
                  <p:embed/>
                  <p:pic>
                    <p:nvPicPr>
                      <p:cNvPr id="0" name="图片 2874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2493" y="3640851"/>
                        <a:ext cx="1087556" cy="46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232283" y="3605172"/>
          <a:ext cx="547988" cy="495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0" name="Equation" r:id="rId12" imgW="6400800" imgH="5791200" progId="Equation.DSMT4">
                  <p:embed/>
                </p:oleObj>
              </mc:Choice>
              <mc:Fallback>
                <p:oleObj name="Equation" r:id="rId12" imgW="6400800" imgH="5791200" progId="Equation.DSMT4">
                  <p:embed/>
                  <p:pic>
                    <p:nvPicPr>
                      <p:cNvPr id="0" name="图片 2874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32283" y="3605172"/>
                        <a:ext cx="547988" cy="4957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15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965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算法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：最佳切换等待时间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频谱状态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改变与策略改变的时间间隔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平衡频谱效率与切换开销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仿真条件：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仿真工具：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OPNET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仿真区域：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100m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r>
              <a:rPr lang="en-US" altLang="zh-CN" dirty="0">
                <a:solidFill>
                  <a:srgbClr val="000000"/>
                </a:solidFill>
                <a:effectLst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ffectLst/>
                <a:ea typeface="黑体" panose="02010609060101010101" pitchFamily="49" charset="-122"/>
              </a:rPr>
              <a:t>100m,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ea typeface="黑体" panose="02010609060101010101" pitchFamily="49" charset="-122"/>
              </a:rPr>
              <a:t> 路径增益</a:t>
            </a:r>
            <a:endParaRPr lang="en-US" altLang="zh-CN" dirty="0">
              <a:solidFill>
                <a:srgbClr val="000000"/>
              </a:solidFill>
              <a:effectLst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ea typeface="黑体" panose="02010609060101010101" pitchFamily="49" charset="-122"/>
              </a:rPr>
              <a:t> 峰值传输功率</a:t>
            </a:r>
            <a:r>
              <a:rPr lang="en-US" altLang="zh-CN" dirty="0" smtClean="0">
                <a:solidFill>
                  <a:srgbClr val="000000"/>
                </a:solidFill>
                <a:effectLst/>
                <a:ea typeface="黑体" panose="02010609060101010101" pitchFamily="49" charset="-122"/>
              </a:rPr>
              <a:t>20dBm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effectLst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ffectLst/>
                <a:ea typeface="黑体" panose="02010609060101010101" pitchFamily="49" charset="-122"/>
              </a:rPr>
              <a:t>2Pu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对照组：  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RDSA: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随机分布调度，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cluster      scheduling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                  TRSS: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频谱共享调度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5527590" y="5263978"/>
            <a:ext cx="354227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981200" y="3767138"/>
          <a:ext cx="16621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6" name="Equation" r:id="rId4" imgW="25603200" imgH="5486400" progId="Equation.DSMT4">
                  <p:embed/>
                </p:oleObj>
              </mc:Choice>
              <mc:Fallback>
                <p:oleObj name="Equation" r:id="rId4" imgW="25603200" imgH="5486400" progId="Equation.DSMT4">
                  <p:embed/>
                  <p:pic>
                    <p:nvPicPr>
                      <p:cNvPr id="0" name="图片 2971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3767138"/>
                        <a:ext cx="1662113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16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82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仿真结果：算法性能比较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ea typeface="黑体" panose="02010609060101010101" pitchFamily="49" charset="-122"/>
              </a:rPr>
              <a:t>综合考虑动态频谱模型和噪声温度</a:t>
            </a:r>
            <a:r>
              <a:rPr lang="zh-CN" altLang="en-US" dirty="0" smtClean="0">
                <a:solidFill>
                  <a:srgbClr val="000000"/>
                </a:solidFill>
                <a:effectLst/>
                <a:ea typeface="黑体" panose="02010609060101010101" pitchFamily="49" charset="-122"/>
              </a:rPr>
              <a:t>模型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24" y="1662382"/>
            <a:ext cx="2849638" cy="221763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262" y="1662382"/>
            <a:ext cx="3093801" cy="22967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2000" y="1662382"/>
            <a:ext cx="3097516" cy="236760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13771" y="4006748"/>
            <a:ext cx="209533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30</a:t>
            </a:r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节点</a:t>
            </a:r>
            <a:endParaRPr lang="en-US" altLang="zh-CN" sz="1800" dirty="0" smtClean="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algn="ctr"/>
            <a:r>
              <a: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3</a:t>
            </a:r>
            <a:r>
              <a:rPr lang="zh-CN" altLang="en-US" sz="1800" dirty="0" smtClean="0">
                <a:solidFill>
                  <a:srgbClr val="000066"/>
                </a:solidFill>
                <a:ea typeface="黑体" panose="02010609060101010101" pitchFamily="49" charset="-122"/>
              </a:rPr>
              <a:t>个流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30063" y="4085322"/>
            <a:ext cx="308387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-100dBm</a:t>
            </a: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干扰门限</a:t>
            </a:r>
            <a:endParaRPr lang="en-US" altLang="zh-CN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  <a:p>
            <a:pPr algn="ctr"/>
            <a:r>
              <a:rPr lang="en-US" altLang="zh-CN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3</a:t>
            </a: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个流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112000" y="4085022"/>
            <a:ext cx="308387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-100dBm</a:t>
            </a: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干扰门限</a:t>
            </a:r>
            <a:endParaRPr lang="en-US" altLang="zh-CN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  <a:p>
            <a:pPr algn="ctr"/>
            <a:r>
              <a:rPr lang="en-US" altLang="zh-CN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30</a:t>
            </a: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个节点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17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总结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中心化信息</a:t>
            </a:r>
            <a:r>
              <a:rPr lang="zh-CN" altLang="en-US" dirty="0" smtClean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已知</a:t>
            </a:r>
            <a:endParaRPr lang="en-US" altLang="zh-CN" dirty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链路增益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噪声门限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频谱动态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信息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从统计意义进行优化</a:t>
            </a:r>
            <a:r>
              <a:rPr lang="zh-CN" altLang="en-US" dirty="0" smtClean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分配，不考虑具体协议</a:t>
            </a:r>
            <a:endParaRPr lang="en-US" altLang="zh-CN" dirty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频谱状态完美</a:t>
            </a:r>
            <a:r>
              <a:rPr lang="zh-CN" altLang="en-US" dirty="0" smtClean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感知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假设</a:t>
            </a:r>
            <a:r>
              <a:rPr lang="en-US" altLang="zh-CN" dirty="0" smtClean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存在</a:t>
            </a:r>
            <a:endParaRPr lang="en-US" altLang="zh-CN" dirty="0" smtClean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不</a:t>
            </a:r>
            <a:r>
              <a:rPr lang="zh-CN" altLang="en-US" dirty="0" smtClean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考虑信道动态变化，仅仅以同频干扰的角度考虑信道选择</a:t>
            </a:r>
            <a:endParaRPr lang="en-US" altLang="zh-CN" dirty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18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</a:t>
            </a: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：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频谱利用调度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问题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</a:t>
            </a:r>
            <a:r>
              <a:rPr lang="en-US" altLang="zh-CN" sz="2400" dirty="0" smtClean="0">
                <a:latin typeface="+mn-lt"/>
                <a:ea typeface="黑体" panose="02010609060101010101" pitchFamily="49" charset="-122"/>
              </a:rPr>
              <a:t>ad-hoc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网络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中分布式频谱机会调度</a:t>
            </a:r>
            <a:endParaRPr lang="zh-CN" altLang="en-US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单跳多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个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链路竞争相同的信道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联合信道探测与分布式调度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信道探索开销与吞吐率增益之间的协调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随机接入假设，链路     竞争概率为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最佳停止探索策略     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27003"/>
            <a:ext cx="94982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effectLst/>
                <a:latin typeface="Times-Roman"/>
              </a:rPr>
              <a:t>Distributed Opportunistic Scheduling for Ad Hoc Networks With Random Access: An Optimal Stopping </a:t>
            </a: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Approach IEEE </a:t>
            </a: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TRANSACTION ON INFORMATION THEORY 2009 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849" y="1515327"/>
            <a:ext cx="2259488" cy="1676400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751714"/>
              </p:ext>
            </p:extLst>
          </p:nvPr>
        </p:nvGraphicFramePr>
        <p:xfrm>
          <a:off x="3168649" y="2830630"/>
          <a:ext cx="309444" cy="26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0" name="Equation" r:id="rId5" imgW="164880" imgH="139680" progId="Equation.DSMT4">
                  <p:embed/>
                </p:oleObj>
              </mc:Choice>
              <mc:Fallback>
                <p:oleObj name="Equation" r:id="rId5" imgW="1648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68649" y="2830630"/>
                        <a:ext cx="309444" cy="261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39910"/>
              </p:ext>
            </p:extLst>
          </p:nvPr>
        </p:nvGraphicFramePr>
        <p:xfrm>
          <a:off x="4832004" y="2713964"/>
          <a:ext cx="357475" cy="378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1" name="Equation" r:id="rId7" imgW="215640" imgH="228600" progId="Equation.DSMT4">
                  <p:embed/>
                </p:oleObj>
              </mc:Choice>
              <mc:Fallback>
                <p:oleObj name="Equation" r:id="rId7" imgW="215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32004" y="2713964"/>
                        <a:ext cx="357475" cy="378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86779" y="3455873"/>
            <a:ext cx="5346701" cy="2324653"/>
          </a:xfrm>
          <a:prstGeom prst="rect">
            <a:avLst/>
          </a:prstGeom>
        </p:spPr>
      </p:pic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045306"/>
              </p:ext>
            </p:extLst>
          </p:nvPr>
        </p:nvGraphicFramePr>
        <p:xfrm>
          <a:off x="2896340" y="3642403"/>
          <a:ext cx="356409" cy="335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2" name="Equation" r:id="rId10" imgW="215640" imgH="203040" progId="Equation.DSMT4">
                  <p:embed/>
                </p:oleObj>
              </mc:Choice>
              <mc:Fallback>
                <p:oleObj name="Equation" r:id="rId10" imgW="215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96340" y="3642403"/>
                        <a:ext cx="356409" cy="335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729350"/>
              </p:ext>
            </p:extLst>
          </p:nvPr>
        </p:nvGraphicFramePr>
        <p:xfrm>
          <a:off x="1001811" y="4248600"/>
          <a:ext cx="1978260" cy="727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3" name="Equation" r:id="rId12" imgW="1485720" imgH="545760" progId="Equation.DSMT4">
                  <p:embed/>
                </p:oleObj>
              </mc:Choice>
              <mc:Fallback>
                <p:oleObj name="Equation" r:id="rId12" imgW="148572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01811" y="4248600"/>
                        <a:ext cx="1978260" cy="727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170706"/>
              </p:ext>
            </p:extLst>
          </p:nvPr>
        </p:nvGraphicFramePr>
        <p:xfrm>
          <a:off x="1001811" y="5016088"/>
          <a:ext cx="1823767" cy="8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4" name="Equation" r:id="rId14" imgW="1168200" imgH="545760" progId="Equation.DSMT4">
                  <p:embed/>
                </p:oleObj>
              </mc:Choice>
              <mc:Fallback>
                <p:oleObj name="Equation" r:id="rId14" imgW="116820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01811" y="5016088"/>
                        <a:ext cx="1823767" cy="852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1224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19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</a:t>
            </a: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时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频机会利用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问题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</a:t>
            </a:r>
            <a:r>
              <a:rPr lang="en-US" altLang="zh-CN" sz="2400" dirty="0" smtClean="0">
                <a:latin typeface="+mn-lt"/>
                <a:ea typeface="黑体" panose="02010609060101010101" pitchFamily="49" charset="-122"/>
              </a:rPr>
              <a:t>ad-hoc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网络中最佳时频机会利用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信道质量随时间变化</a:t>
            </a:r>
            <a:endParaRPr lang="en-US" altLang="zh-CN" dirty="0">
              <a:solidFill>
                <a:srgbClr val="000000"/>
              </a:solidFill>
              <a:effectLst/>
              <a:latin typeface="+mn-lt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时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频机会型信道利用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机制，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信道接入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策略（频率），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信道退出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策略（时域）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27003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Optimal Frequency-Temporal Opportunity Exploitation for Multichannel Ad Hoc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Transactions on Parallel and Distributed Systems 2012 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060" y="3099487"/>
            <a:ext cx="4263999" cy="2040924"/>
          </a:xfrm>
          <a:prstGeom prst="rect">
            <a:avLst/>
          </a:prstGeom>
        </p:spPr>
      </p:pic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915168" y="3456065"/>
          <a:ext cx="411892" cy="436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8" name="Equation" r:id="rId5" imgW="5181600" imgH="5486400" progId="Equation.DSMT4">
                  <p:embed/>
                </p:oleObj>
              </mc:Choice>
              <mc:Fallback>
                <p:oleObj name="Equation" r:id="rId5" imgW="5181600" imgH="5486400" progId="Equation.DSMT4">
                  <p:embed/>
                  <p:pic>
                    <p:nvPicPr>
                      <p:cNvPr id="0" name="图片 307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5168" y="3456065"/>
                        <a:ext cx="411892" cy="436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903975" y="3891650"/>
          <a:ext cx="43656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9" name="Equation" r:id="rId7" imgW="5486400" imgH="5486400" progId="Equation.DSMT4">
                  <p:embed/>
                </p:oleObj>
              </mc:Choice>
              <mc:Fallback>
                <p:oleObj name="Equation" r:id="rId7" imgW="5486400" imgH="5486400" progId="Equation.DSMT4">
                  <p:embed/>
                  <p:pic>
                    <p:nvPicPr>
                      <p:cNvPr id="0" name="图片 307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3975" y="3891650"/>
                        <a:ext cx="436562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926200" y="4328212"/>
          <a:ext cx="4127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0" name="Equation" r:id="rId9" imgW="5181600" imgH="5486400" progId="Equation.DSMT4">
                  <p:embed/>
                </p:oleObj>
              </mc:Choice>
              <mc:Fallback>
                <p:oleObj name="Equation" r:id="rId9" imgW="5181600" imgH="5486400" progId="Equation.DSMT4">
                  <p:embed/>
                  <p:pic>
                    <p:nvPicPr>
                      <p:cNvPr id="0" name="图片 307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6200" y="4328212"/>
                        <a:ext cx="412750" cy="436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399275" y="4969562"/>
          <a:ext cx="2667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1" name="Equation" r:id="rId11" imgW="3352800" imgH="5791200" progId="Equation.DSMT4">
                  <p:embed/>
                </p:oleObj>
              </mc:Choice>
              <mc:Fallback>
                <p:oleObj name="Equation" r:id="rId11" imgW="3352800" imgH="5791200" progId="Equation.DSMT4">
                  <p:embed/>
                  <p:pic>
                    <p:nvPicPr>
                      <p:cNvPr id="0" name="图片 3077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99275" y="4969562"/>
                        <a:ext cx="266700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293080" y="4969561"/>
          <a:ext cx="2667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2" name="Equation" r:id="rId13" imgW="3352800" imgH="5791200" progId="Equation.DSMT4">
                  <p:embed/>
                </p:oleObj>
              </mc:Choice>
              <mc:Fallback>
                <p:oleObj name="Equation" r:id="rId13" imgW="3352800" imgH="5791200" progId="Equation.DSMT4">
                  <p:embed/>
                  <p:pic>
                    <p:nvPicPr>
                      <p:cNvPr id="0" name="图片 3077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93080" y="4969561"/>
                        <a:ext cx="266700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693940" y="4969561"/>
          <a:ext cx="2667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3" name="Equation" r:id="rId15" imgW="3352800" imgH="5791200" progId="Equation.DSMT4">
                  <p:embed/>
                </p:oleObj>
              </mc:Choice>
              <mc:Fallback>
                <p:oleObj name="Equation" r:id="rId15" imgW="3352800" imgH="5791200" progId="Equation.DSMT4">
                  <p:embed/>
                  <p:pic>
                    <p:nvPicPr>
                      <p:cNvPr id="0" name="图片 3078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93940" y="4969561"/>
                        <a:ext cx="266700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3632886" y="4969561"/>
          <a:ext cx="2667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4" name="Equation" r:id="rId17" imgW="3352800" imgH="5791200" progId="Equation.DSMT4">
                  <p:embed/>
                </p:oleObj>
              </mc:Choice>
              <mc:Fallback>
                <p:oleObj name="Equation" r:id="rId17" imgW="3352800" imgH="5791200" progId="Equation.DSMT4">
                  <p:embed/>
                  <p:pic>
                    <p:nvPicPr>
                      <p:cNvPr id="0" name="图片 3078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32886" y="4969561"/>
                        <a:ext cx="266700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973600" y="4969560"/>
          <a:ext cx="2667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5" name="Equation" r:id="rId19" imgW="3352800" imgH="5791200" progId="Equation.DSMT4">
                  <p:embed/>
                </p:oleObj>
              </mc:Choice>
              <mc:Fallback>
                <p:oleObj name="Equation" r:id="rId19" imgW="3352800" imgH="5791200" progId="Equation.DSMT4">
                  <p:embed/>
                  <p:pic>
                    <p:nvPicPr>
                      <p:cNvPr id="0" name="图片 3078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973600" y="4969560"/>
                        <a:ext cx="266700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4912546" y="4969560"/>
          <a:ext cx="2667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6" name="Equation" r:id="rId21" imgW="3352800" imgH="5791200" progId="Equation.DSMT4">
                  <p:embed/>
                </p:oleObj>
              </mc:Choice>
              <mc:Fallback>
                <p:oleObj name="Equation" r:id="rId21" imgW="3352800" imgH="5791200" progId="Equation.DSMT4">
                  <p:embed/>
                  <p:pic>
                    <p:nvPicPr>
                      <p:cNvPr id="0" name="图片 3078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912546" y="4969560"/>
                        <a:ext cx="266700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5931797" y="3797805"/>
            <a:ext cx="2899969" cy="41080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最优化单跳平均速率</a:t>
            </a:r>
            <a:endParaRPr lang="zh-CN" altLang="en-US" sz="1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整体综述：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认知无线电网络中的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频谱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分配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1599" y="1049364"/>
            <a:ext cx="8519532" cy="423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现状：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FCC2003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：认知无线电特点就是无线电设备根据环境改变传输参数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  <a:sym typeface="+mn-ea"/>
              </a:rPr>
              <a:t>  IEEE802.22/RRS/ECMA-392 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  <a:sym typeface="+mn-ea"/>
              </a:rPr>
              <a:t>利用传播特性好的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  <a:sym typeface="+mn-ea"/>
              </a:rPr>
              <a:t>TV band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频谱分配（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Spectrum Assignment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）：中心频率带宽同时需要确定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信道分配（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Channel Assignment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）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: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在已有的频谱池中进行分配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为了自适应参数通信，频谱分配需要频谱感知、频谱决策、频谱共享、频谱移动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27003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Spectrum Assignment in Cognitive Radio Networks: A Comprehensive Survey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 IEEE COMMUNICATION SURVEYS &amp; TUTORIALS </a:t>
            </a: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2013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34134" y="1614662"/>
            <a:ext cx="2998690" cy="72035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28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频谱资源利用率低</a:t>
            </a:r>
            <a:endParaRPr lang="en-US" altLang="zh-CN" sz="2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89014" y="1615297"/>
            <a:ext cx="3265030" cy="72035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28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认知无线电的应用</a:t>
            </a:r>
            <a:endParaRPr lang="en-US" altLang="zh-CN" sz="2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右箭头 2"/>
          <p:cNvSpPr/>
          <p:nvPr/>
        </p:nvSpPr>
        <p:spPr bwMode="auto">
          <a:xfrm>
            <a:off x="4245952" y="1887171"/>
            <a:ext cx="650631" cy="175846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rtlCol="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20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</a:t>
            </a: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时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频机会利用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757154" cy="519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：基于测量的机会型信道利用机制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通过控制信道握手开始频谱探测</a:t>
            </a:r>
            <a:endParaRPr lang="en-US" altLang="zh-CN" sz="1600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依序列探测，按载波感知结果</a:t>
            </a:r>
            <a:r>
              <a:rPr lang="zh-CN" altLang="en-US" sz="1600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切换（有数据传输），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或</a:t>
            </a:r>
            <a:r>
              <a:rPr lang="zh-CN" altLang="en-US" sz="1600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竞争接入（无数据传输）</a:t>
            </a:r>
            <a:endParaRPr lang="en-US" altLang="zh-CN" sz="16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传输过程中周期性探测信道质量，按反馈结果决定继续接入或</a:t>
            </a:r>
            <a:r>
              <a:rPr lang="zh-CN" altLang="en-US" sz="1600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释放另搜</a:t>
            </a:r>
            <a:endParaRPr lang="en-US" altLang="zh-CN" sz="16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文章中没有说明，收发端是如何探测同步的</a:t>
            </a:r>
            <a:endParaRPr lang="zh-CN" altLang="en-US" sz="1600" dirty="0">
              <a:solidFill>
                <a:srgbClr val="C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27003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Optimal Frequency-Temporal Opportunity Exploitation for Multichannel Ad Hoc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Transactions on Parallel and Distributed Systems 2012 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07" y="1460624"/>
            <a:ext cx="7354226" cy="288301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21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</a:t>
            </a: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时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频机会利用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75715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：无线信道模型</a:t>
            </a:r>
            <a:endParaRPr lang="en-US" altLang="zh-CN" sz="2400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信道按照大于相关带宽的尺度划分，每个信道独立瑞利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衰落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FSMC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建模：按信噪比划分状态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接收信噪比    指数分布：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状态转移概率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27003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Optimal Frequency-Temporal Opportunity Exploitation for Multichannel Ad Hoc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Transactions on Parallel and Distributed Systems 2012 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8977" y="3592846"/>
          <a:ext cx="2323113" cy="1608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8" name="Equation" r:id="rId4" imgW="31699200" imgH="21945600" progId="Equation.DSMT4">
                  <p:embed/>
                </p:oleObj>
              </mc:Choice>
              <mc:Fallback>
                <p:oleObj name="Equation" r:id="rId4" imgW="31699200" imgH="21945600" progId="Equation.DSMT4">
                  <p:embed/>
                  <p:pic>
                    <p:nvPicPr>
                      <p:cNvPr id="0" name="图片 3191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8977" y="3592846"/>
                        <a:ext cx="2323113" cy="16083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141105" y="2352463"/>
          <a:ext cx="289058" cy="37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9" name="Equation" r:id="rId6" imgW="3048000" imgH="3962400" progId="Equation.DSMT4">
                  <p:embed/>
                </p:oleObj>
              </mc:Choice>
              <mc:Fallback>
                <p:oleObj name="Equation" r:id="rId6" imgW="3048000" imgH="3962400" progId="Equation.DSMT4">
                  <p:embed/>
                  <p:pic>
                    <p:nvPicPr>
                      <p:cNvPr id="0" name="图片 3191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41105" y="2352463"/>
                        <a:ext cx="289058" cy="37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674076" y="2265558"/>
          <a:ext cx="1573694" cy="565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0" name="Equation" r:id="rId8" imgW="32308800" imgH="11582400" progId="Equation.DSMT4">
                  <p:embed/>
                </p:oleObj>
              </mc:Choice>
              <mc:Fallback>
                <p:oleObj name="Equation" r:id="rId8" imgW="32308800" imgH="11582400" progId="Equation.DSMT4">
                  <p:embed/>
                  <p:pic>
                    <p:nvPicPr>
                      <p:cNvPr id="0" name="图片 3191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74076" y="2265558"/>
                        <a:ext cx="1573694" cy="5651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787033" y="3271645"/>
          <a:ext cx="3978934" cy="2250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1" name="Equation" r:id="rId10" imgW="60350400" imgH="34137600" progId="Equation.DSMT4">
                  <p:embed/>
                </p:oleObj>
              </mc:Choice>
              <mc:Fallback>
                <p:oleObj name="Equation" r:id="rId10" imgW="60350400" imgH="34137600" progId="Equation.DSMT4">
                  <p:embed/>
                  <p:pic>
                    <p:nvPicPr>
                      <p:cNvPr id="0" name="图片 3191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87033" y="3271645"/>
                        <a:ext cx="3978934" cy="2250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461728" y="1737335"/>
          <a:ext cx="45894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2" name="Equation" r:id="rId12" imgW="78028800" imgH="11582400" progId="Equation.DSMT4">
                  <p:embed/>
                </p:oleObj>
              </mc:Choice>
              <mc:Fallback>
                <p:oleObj name="Equation" r:id="rId12" imgW="78028800" imgH="11582400" progId="Equation.DSMT4">
                  <p:embed/>
                  <p:pic>
                    <p:nvPicPr>
                      <p:cNvPr id="0" name="图片 3191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461728" y="1737335"/>
                        <a:ext cx="4589463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6753482" y="4011755"/>
          <a:ext cx="2143382" cy="827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3" name="Equation" r:id="rId14" imgW="30784800" imgH="11887200" progId="Equation.DSMT4">
                  <p:embed/>
                </p:oleObj>
              </mc:Choice>
              <mc:Fallback>
                <p:oleObj name="Equation" r:id="rId14" imgW="30784800" imgH="11887200" progId="Equation.DSMT4">
                  <p:embed/>
                  <p:pic>
                    <p:nvPicPr>
                      <p:cNvPr id="0" name="图片 3191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753482" y="4011755"/>
                        <a:ext cx="2143382" cy="8276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6753482" y="3586122"/>
            <a:ext cx="209533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门限穿越速率</a:t>
            </a:r>
          </a:p>
        </p:txBody>
      </p:sp>
      <p:sp>
        <p:nvSpPr>
          <p:cNvPr id="15" name="矩形 14"/>
          <p:cNvSpPr/>
          <p:nvPr/>
        </p:nvSpPr>
        <p:spPr>
          <a:xfrm>
            <a:off x="6580402" y="5569233"/>
            <a:ext cx="1788126" cy="41080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FSMC</a:t>
            </a:r>
            <a:r>
              <a:rPr lang="zh-CN" altLang="en-US" sz="18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模型</a:t>
            </a:r>
            <a:endParaRPr lang="zh-CN" altLang="en-US" sz="1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89375" y="5569278"/>
            <a:ext cx="1788126" cy="41080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平均接收信噪比</a:t>
            </a:r>
            <a:endParaRPr lang="zh-CN" altLang="en-US" sz="1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456372" y="5569233"/>
          <a:ext cx="366760" cy="366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4" name="Equation" r:id="rId16" imgW="3352800" imgH="3352800" progId="Equation.DSMT4">
                  <p:embed/>
                </p:oleObj>
              </mc:Choice>
              <mc:Fallback>
                <p:oleObj name="Equation" r:id="rId16" imgW="3352800" imgH="3352800" progId="Equation.DSMT4">
                  <p:embed/>
                  <p:pic>
                    <p:nvPicPr>
                      <p:cNvPr id="0" name="图片 3191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456372" y="5569233"/>
                        <a:ext cx="366760" cy="366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箭头连接符 16"/>
          <p:cNvCxnSpPr/>
          <p:nvPr/>
        </p:nvCxnSpPr>
        <p:spPr bwMode="auto">
          <a:xfrm>
            <a:off x="5873578" y="5752613"/>
            <a:ext cx="601363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1" name="矩形 20"/>
          <p:cNvSpPr/>
          <p:nvPr/>
        </p:nvSpPr>
        <p:spPr>
          <a:xfrm>
            <a:off x="1536100" y="5578968"/>
            <a:ext cx="1788126" cy="41080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物理移动速度</a:t>
            </a:r>
            <a:endParaRPr lang="zh-CN" altLang="en-US" sz="1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5409513" y="2297042"/>
          <a:ext cx="2523010" cy="560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5" name="Equation" r:id="rId18" imgW="46634400" imgH="10363200" progId="Equation.DSMT4">
                  <p:embed/>
                </p:oleObj>
              </mc:Choice>
              <mc:Fallback>
                <p:oleObj name="Equation" r:id="rId18" imgW="46634400" imgH="10363200" progId="Equation.DSMT4">
                  <p:embed/>
                  <p:pic>
                    <p:nvPicPr>
                      <p:cNvPr id="0" name="图片 31920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409513" y="2297042"/>
                        <a:ext cx="2523010" cy="5606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22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</a:t>
            </a: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时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频机会利用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757154" cy="465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：单跳平均速率计算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91702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Optimal Frequency-Temporal Opportunity Exploitation for Multichannel Ad Hoc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Transactions on Parallel and Distributed Systems 2012 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3" y="1510972"/>
            <a:ext cx="9088727" cy="3530600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 bwMode="auto">
          <a:xfrm>
            <a:off x="486032" y="2616504"/>
            <a:ext cx="840260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triangle"/>
            <a:tailEnd type="triangle"/>
          </a:ln>
        </p:spPr>
      </p:cxnSp>
      <p:cxnSp>
        <p:nvCxnSpPr>
          <p:cNvPr id="18" name="直接箭头连接符 17"/>
          <p:cNvCxnSpPr/>
          <p:nvPr/>
        </p:nvCxnSpPr>
        <p:spPr bwMode="auto">
          <a:xfrm>
            <a:off x="1326292" y="4025174"/>
            <a:ext cx="1334530" cy="8238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triangle"/>
            <a:tailEnd type="triangle"/>
          </a:ln>
        </p:spPr>
      </p:cxnSp>
      <p:cxnSp>
        <p:nvCxnSpPr>
          <p:cNvPr id="20" name="直接箭头连接符 19"/>
          <p:cNvCxnSpPr/>
          <p:nvPr/>
        </p:nvCxnSpPr>
        <p:spPr bwMode="auto">
          <a:xfrm>
            <a:off x="2660822" y="4502969"/>
            <a:ext cx="848497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triangle"/>
            <a:tailEnd type="triangle"/>
          </a:ln>
        </p:spPr>
      </p:cxnSp>
      <p:cxnSp>
        <p:nvCxnSpPr>
          <p:cNvPr id="27" name="直接箭头连接符 26"/>
          <p:cNvCxnSpPr/>
          <p:nvPr/>
        </p:nvCxnSpPr>
        <p:spPr bwMode="auto">
          <a:xfrm>
            <a:off x="3509319" y="4884480"/>
            <a:ext cx="1771135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triangle"/>
            <a:tailEnd type="triangle"/>
          </a:ln>
        </p:spPr>
      </p:cxnSp>
      <p:cxnSp>
        <p:nvCxnSpPr>
          <p:cNvPr id="29" name="直接箭头连接符 28"/>
          <p:cNvCxnSpPr/>
          <p:nvPr/>
        </p:nvCxnSpPr>
        <p:spPr bwMode="auto">
          <a:xfrm>
            <a:off x="5283719" y="4892717"/>
            <a:ext cx="1771135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triangle"/>
            <a:tailEnd type="triangle"/>
          </a:ln>
        </p:spPr>
      </p:cxnSp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685971" y="2616229"/>
          <a:ext cx="292100" cy="417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0" name="Equation" r:id="rId5" imgW="4267200" imgH="6096000" progId="Equation.DSMT4">
                  <p:embed/>
                </p:oleObj>
              </mc:Choice>
              <mc:Fallback>
                <p:oleObj name="Equation" r:id="rId5" imgW="4267200" imgH="6096000" progId="Equation.DSMT4">
                  <p:embed/>
                  <p:pic>
                    <p:nvPicPr>
                      <p:cNvPr id="0" name="图片 3296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971" y="2616229"/>
                        <a:ext cx="292100" cy="4172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1847507" y="4025174"/>
          <a:ext cx="292100" cy="417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1" name="Equation" r:id="rId7" imgW="4267200" imgH="6096000" progId="Equation.DSMT4">
                  <p:embed/>
                </p:oleObj>
              </mc:Choice>
              <mc:Fallback>
                <p:oleObj name="Equation" r:id="rId7" imgW="4267200" imgH="6096000" progId="Equation.DSMT4">
                  <p:embed/>
                  <p:pic>
                    <p:nvPicPr>
                      <p:cNvPr id="0" name="图片 3296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47507" y="4025174"/>
                        <a:ext cx="292100" cy="4172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2895943" y="4491907"/>
          <a:ext cx="292100" cy="417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2" name="Equation" r:id="rId9" imgW="4267200" imgH="6096000" progId="Equation.DSMT4">
                  <p:embed/>
                </p:oleObj>
              </mc:Choice>
              <mc:Fallback>
                <p:oleObj name="Equation" r:id="rId9" imgW="4267200" imgH="6096000" progId="Equation.DSMT4">
                  <p:embed/>
                  <p:pic>
                    <p:nvPicPr>
                      <p:cNvPr id="0" name="图片 3296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95943" y="4491907"/>
                        <a:ext cx="292100" cy="4172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4264443" y="4810914"/>
          <a:ext cx="2714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3" name="Equation" r:id="rId11" imgW="3962400" imgH="5486400" progId="Equation.DSMT4">
                  <p:embed/>
                </p:oleObj>
              </mc:Choice>
              <mc:Fallback>
                <p:oleObj name="Equation" r:id="rId11" imgW="3962400" imgH="5486400" progId="Equation.DSMT4">
                  <p:embed/>
                  <p:pic>
                    <p:nvPicPr>
                      <p:cNvPr id="0" name="图片 3297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64443" y="4810914"/>
                        <a:ext cx="271463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6050881" y="4848453"/>
          <a:ext cx="2714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4" name="Equation" r:id="rId13" imgW="3962400" imgH="5486400" progId="Equation.DSMT4">
                  <p:embed/>
                </p:oleObj>
              </mc:Choice>
              <mc:Fallback>
                <p:oleObj name="Equation" r:id="rId13" imgW="3962400" imgH="5486400" progId="Equation.DSMT4">
                  <p:embed/>
                  <p:pic>
                    <p:nvPicPr>
                      <p:cNvPr id="0" name="图片 3297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50881" y="4848453"/>
                        <a:ext cx="271463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直接箭头连接符 35"/>
          <p:cNvCxnSpPr/>
          <p:nvPr/>
        </p:nvCxnSpPr>
        <p:spPr bwMode="auto">
          <a:xfrm>
            <a:off x="486032" y="1673271"/>
            <a:ext cx="3023287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triangle"/>
            <a:tailEnd type="triangle"/>
          </a:ln>
        </p:spPr>
      </p:cxnSp>
      <p:cxnSp>
        <p:nvCxnSpPr>
          <p:cNvPr id="38" name="直接箭头连接符 37"/>
          <p:cNvCxnSpPr/>
          <p:nvPr/>
        </p:nvCxnSpPr>
        <p:spPr bwMode="auto">
          <a:xfrm>
            <a:off x="3509319" y="1673271"/>
            <a:ext cx="3542270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triangle"/>
            <a:tailEnd type="triangle"/>
          </a:ln>
        </p:spPr>
      </p:cxnSp>
      <p:sp>
        <p:nvSpPr>
          <p:cNvPr id="41" name="文本框 40"/>
          <p:cNvSpPr txBox="1"/>
          <p:nvPr/>
        </p:nvSpPr>
        <p:spPr>
          <a:xfrm>
            <a:off x="1326292" y="1301842"/>
            <a:ext cx="1569651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Channel Probing</a:t>
            </a:r>
            <a:endParaRPr lang="zh-CN" altLang="en-US" sz="1200" b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599636" y="1301842"/>
            <a:ext cx="1569651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defRPr sz="1200" b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Data Transmission</a:t>
            </a:r>
            <a:endParaRPr lang="zh-CN" altLang="en-US" dirty="0"/>
          </a:p>
        </p:txBody>
      </p:sp>
      <p:cxnSp>
        <p:nvCxnSpPr>
          <p:cNvPr id="43" name="直接箭头连接符 42"/>
          <p:cNvCxnSpPr/>
          <p:nvPr/>
        </p:nvCxnSpPr>
        <p:spPr bwMode="auto">
          <a:xfrm>
            <a:off x="4811932" y="4515326"/>
            <a:ext cx="468522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triangle"/>
            <a:tailEnd type="triangle"/>
          </a:ln>
        </p:spPr>
      </p:cxnSp>
      <p:cxnSp>
        <p:nvCxnSpPr>
          <p:cNvPr id="46" name="直接连接符 45"/>
          <p:cNvCxnSpPr/>
          <p:nvPr/>
        </p:nvCxnSpPr>
        <p:spPr bwMode="auto">
          <a:xfrm>
            <a:off x="4811932" y="4393120"/>
            <a:ext cx="0" cy="252996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/>
          </a:ln>
        </p:spPr>
      </p:cxnSp>
      <p:cxnSp>
        <p:nvCxnSpPr>
          <p:cNvPr id="47" name="直接连接符 46"/>
          <p:cNvCxnSpPr/>
          <p:nvPr/>
        </p:nvCxnSpPr>
        <p:spPr bwMode="auto">
          <a:xfrm>
            <a:off x="5280454" y="4393120"/>
            <a:ext cx="0" cy="252996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/>
          </a:ln>
        </p:spPr>
      </p:cxnSp>
      <p:graphicFrame>
        <p:nvGraphicFramePr>
          <p:cNvPr id="48" name="对象 47"/>
          <p:cNvGraphicFramePr>
            <a:graphicFrameLocks noChangeAspect="1"/>
          </p:cNvGraphicFramePr>
          <p:nvPr/>
        </p:nvGraphicFramePr>
        <p:xfrm>
          <a:off x="4900143" y="4458791"/>
          <a:ext cx="2921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5" name="Equation" r:id="rId15" imgW="4267200" imgH="5486400" progId="Equation.DSMT4">
                  <p:embed/>
                </p:oleObj>
              </mc:Choice>
              <mc:Fallback>
                <p:oleObj name="Equation" r:id="rId15" imgW="4267200" imgH="5486400" progId="Equation.DSMT4">
                  <p:embed/>
                  <p:pic>
                    <p:nvPicPr>
                      <p:cNvPr id="0" name="图片 3297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00143" y="4458791"/>
                        <a:ext cx="292100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/>
        </p:nvGraphicFramePr>
        <p:xfrm>
          <a:off x="1386291" y="4380009"/>
          <a:ext cx="1246450" cy="37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6" name="Equation" r:id="rId17" imgW="20421600" imgH="6096000" progId="Equation.DSMT4">
                  <p:embed/>
                </p:oleObj>
              </mc:Choice>
              <mc:Fallback>
                <p:oleObj name="Equation" r:id="rId17" imgW="20421600" imgH="6096000" progId="Equation.DSMT4">
                  <p:embed/>
                  <p:pic>
                    <p:nvPicPr>
                      <p:cNvPr id="0" name="图片 3297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386291" y="4380009"/>
                        <a:ext cx="1246450" cy="372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/>
        </p:nvGraphicFramePr>
        <p:xfrm>
          <a:off x="4044360" y="5320580"/>
          <a:ext cx="3007229" cy="696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7" name="Equation" r:id="rId19" imgW="57912000" imgH="13411200" progId="Equation.DSMT4">
                  <p:embed/>
                </p:oleObj>
              </mc:Choice>
              <mc:Fallback>
                <p:oleObj name="Equation" r:id="rId19" imgW="57912000" imgH="13411200" progId="Equation.DSMT4">
                  <p:embed/>
                  <p:pic>
                    <p:nvPicPr>
                      <p:cNvPr id="0" name="图片 3297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044360" y="5320580"/>
                        <a:ext cx="3007229" cy="6964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文本框 50"/>
          <p:cNvSpPr txBox="1"/>
          <p:nvPr/>
        </p:nvSpPr>
        <p:spPr>
          <a:xfrm>
            <a:off x="1326291" y="5262876"/>
            <a:ext cx="209533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传输信息量</a:t>
            </a:r>
          </a:p>
        </p:txBody>
      </p:sp>
      <p:cxnSp>
        <p:nvCxnSpPr>
          <p:cNvPr id="53" name="直接连接符 52"/>
          <p:cNvCxnSpPr/>
          <p:nvPr/>
        </p:nvCxnSpPr>
        <p:spPr bwMode="auto">
          <a:xfrm>
            <a:off x="1756247" y="5665271"/>
            <a:ext cx="1328823" cy="0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/>
          </a:ln>
        </p:spPr>
      </p:cxnSp>
      <p:sp>
        <p:nvSpPr>
          <p:cNvPr id="54" name="文本框 53"/>
          <p:cNvSpPr txBox="1"/>
          <p:nvPr/>
        </p:nvSpPr>
        <p:spPr>
          <a:xfrm>
            <a:off x="1326292" y="5758825"/>
            <a:ext cx="209533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传输总时间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68416" y="5489610"/>
            <a:ext cx="147909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平均速率</a:t>
            </a:r>
            <a:r>
              <a:rPr lang="en-US" altLang="zh-CN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=</a:t>
            </a:r>
            <a:endParaRPr lang="zh-CN" altLang="en-US" sz="18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cxnSp>
        <p:nvCxnSpPr>
          <p:cNvPr id="56" name="直接连接符 55"/>
          <p:cNvCxnSpPr/>
          <p:nvPr/>
        </p:nvCxnSpPr>
        <p:spPr bwMode="auto">
          <a:xfrm>
            <a:off x="2039899" y="3252179"/>
            <a:ext cx="0" cy="252996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/>
          </a:ln>
        </p:spPr>
      </p:cxnSp>
      <p:cxnSp>
        <p:nvCxnSpPr>
          <p:cNvPr id="57" name="直接连接符 56"/>
          <p:cNvCxnSpPr/>
          <p:nvPr/>
        </p:nvCxnSpPr>
        <p:spPr bwMode="auto">
          <a:xfrm>
            <a:off x="2660822" y="3252179"/>
            <a:ext cx="0" cy="252996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/>
          </a:ln>
        </p:spPr>
      </p:cxnSp>
      <p:graphicFrame>
        <p:nvGraphicFramePr>
          <p:cNvPr id="58" name="对象 57"/>
          <p:cNvGraphicFramePr>
            <a:graphicFrameLocks noChangeAspect="1"/>
          </p:cNvGraphicFramePr>
          <p:nvPr/>
        </p:nvGraphicFramePr>
        <p:xfrm>
          <a:off x="1827750" y="3020918"/>
          <a:ext cx="212149" cy="292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8" name="Equation" r:id="rId21" imgW="3962400" imgH="5486400" progId="Equation.DSMT4">
                  <p:embed/>
                </p:oleObj>
              </mc:Choice>
              <mc:Fallback>
                <p:oleObj name="Equation" r:id="rId21" imgW="3962400" imgH="5486400" progId="Equation.DSMT4">
                  <p:embed/>
                  <p:pic>
                    <p:nvPicPr>
                      <p:cNvPr id="0" name="图片 3297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827750" y="3020918"/>
                        <a:ext cx="212149" cy="292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/>
          <p:cNvGraphicFramePr>
            <a:graphicFrameLocks noChangeAspect="1"/>
          </p:cNvGraphicFramePr>
          <p:nvPr/>
        </p:nvGraphicFramePr>
        <p:xfrm>
          <a:off x="2217331" y="2994416"/>
          <a:ext cx="269604" cy="345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9" name="Equation" r:id="rId23" imgW="4267200" imgH="5486400" progId="Equation.DSMT4">
                  <p:embed/>
                </p:oleObj>
              </mc:Choice>
              <mc:Fallback>
                <p:oleObj name="Equation" r:id="rId23" imgW="4267200" imgH="5486400" progId="Equation.DSMT4">
                  <p:embed/>
                  <p:pic>
                    <p:nvPicPr>
                      <p:cNvPr id="0" name="图片 3297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217331" y="2994416"/>
                        <a:ext cx="269604" cy="3457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0" name="直接箭头连接符 59"/>
          <p:cNvCxnSpPr/>
          <p:nvPr/>
        </p:nvCxnSpPr>
        <p:spPr bwMode="auto">
          <a:xfrm>
            <a:off x="2039899" y="3378677"/>
            <a:ext cx="592842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triangle"/>
            <a:tailEnd type="triangle"/>
          </a:ln>
        </p:spPr>
      </p:cxnSp>
      <p:cxnSp>
        <p:nvCxnSpPr>
          <p:cNvPr id="63" name="直接箭头连接符 62"/>
          <p:cNvCxnSpPr/>
          <p:nvPr/>
        </p:nvCxnSpPr>
        <p:spPr bwMode="auto">
          <a:xfrm>
            <a:off x="1777322" y="3378677"/>
            <a:ext cx="262577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triangle"/>
            <a:tailEnd type="triangle"/>
          </a:ln>
        </p:spPr>
      </p:cxn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23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</a:t>
            </a: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时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频机会利用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757154" cy="403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算法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：二维最佳停止问题</a:t>
            </a:r>
            <a:endParaRPr lang="en-US" altLang="zh-CN" sz="2400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考虑信道的时变性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最优解</a:t>
            </a:r>
            <a:endParaRPr lang="en-US" altLang="zh-CN" sz="2400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91702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Optimal Frequency-Temporal Opportunity Exploitation for Multichannel Ad Hoc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Transactions on Parallel and Distributed Systems 2012 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50" name="对象 49"/>
          <p:cNvGraphicFramePr>
            <a:graphicFrameLocks noChangeAspect="1"/>
          </p:cNvGraphicFramePr>
          <p:nvPr/>
        </p:nvGraphicFramePr>
        <p:xfrm>
          <a:off x="5109659" y="2131181"/>
          <a:ext cx="3007229" cy="696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2" name="Equation" r:id="rId4" imgW="57912000" imgH="13411200" progId="Equation.DSMT4">
                  <p:embed/>
                </p:oleObj>
              </mc:Choice>
              <mc:Fallback>
                <p:oleObj name="Equation" r:id="rId4" imgW="57912000" imgH="13411200" progId="Equation.DSMT4">
                  <p:embed/>
                  <p:pic>
                    <p:nvPicPr>
                      <p:cNvPr id="0" name="图片 3386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09659" y="2131181"/>
                        <a:ext cx="3007229" cy="6964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816202" y="2131181"/>
          <a:ext cx="2874609" cy="727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3" name="Equation" r:id="rId6" imgW="48158400" imgH="12192000" progId="Equation.DSMT4">
                  <p:embed/>
                </p:oleObj>
              </mc:Choice>
              <mc:Fallback>
                <p:oleObj name="Equation" r:id="rId6" imgW="48158400" imgH="12192000" progId="Equation.DSMT4">
                  <p:embed/>
                  <p:pic>
                    <p:nvPicPr>
                      <p:cNvPr id="0" name="图片 3387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16202" y="2131181"/>
                        <a:ext cx="2874609" cy="727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569309" y="3491884"/>
          <a:ext cx="6005379" cy="55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4" name="Equation" r:id="rId8" imgW="78943200" imgH="7315200" progId="Equation.DSMT4">
                  <p:embed/>
                </p:oleObj>
              </mc:Choice>
              <mc:Fallback>
                <p:oleObj name="Equation" r:id="rId8" imgW="78943200" imgH="7315200" progId="Equation.DSMT4">
                  <p:embed/>
                  <p:pic>
                    <p:nvPicPr>
                      <p:cNvPr id="0" name="图片 3387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69309" y="3491884"/>
                        <a:ext cx="6005379" cy="556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016209" y="4109607"/>
          <a:ext cx="4648202" cy="79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5" name="Equation" r:id="rId10" imgW="67665600" imgH="11582400" progId="Equation.DSMT4">
                  <p:embed/>
                </p:oleObj>
              </mc:Choice>
              <mc:Fallback>
                <p:oleObj name="Equation" r:id="rId10" imgW="67665600" imgH="11582400" progId="Equation.DSMT4">
                  <p:embed/>
                  <p:pic>
                    <p:nvPicPr>
                      <p:cNvPr id="0" name="图片 3387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16209" y="4109607"/>
                        <a:ext cx="4648202" cy="795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矩形 36"/>
          <p:cNvSpPr/>
          <p:nvPr/>
        </p:nvSpPr>
        <p:spPr>
          <a:xfrm>
            <a:off x="1744999" y="5127397"/>
            <a:ext cx="5190622" cy="41080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瑞利信道下，策略呈门限特性</a:t>
            </a:r>
            <a:endParaRPr lang="zh-CN" altLang="en-US" sz="1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24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</a:t>
            </a: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时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频机会利用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757154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仿真设置</a:t>
            </a:r>
            <a:endParaRPr lang="en-US" altLang="zh-CN" sz="2400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载波中心频率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500M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，信道带宽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2M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，传输速率间隔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1M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，包长    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1ms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场景移动速度     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1-15m/s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，平均接收信噪比     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1-15dB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，最大多普勒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1-25Hz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对照组：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OT,OCA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OT(Opportunistic Transmission):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不进行信道选择，随信道状态的变化而采用速率自适应提高容量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OCA(Opportunistic Channel)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：序列性探测信道，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选择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最佳信道接入，以常数时间     接入，假设信道状态在     时间内不变</a:t>
            </a: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91702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Optimal Frequency-Temporal Opportunity Exploitation for Multichannel Ad Hoc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Transactions on Parallel and Distributed Systems 2012 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427929" y="1896900"/>
          <a:ext cx="315271" cy="385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8" name="Equation" r:id="rId4" imgW="2743200" imgH="3352800" progId="Equation.DSMT4">
                  <p:embed/>
                </p:oleObj>
              </mc:Choice>
              <mc:Fallback>
                <p:oleObj name="Equation" r:id="rId4" imgW="2743200" imgH="3352800" progId="Equation.DSMT4">
                  <p:embed/>
                  <p:pic>
                    <p:nvPicPr>
                      <p:cNvPr id="0" name="图片 3594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7929" y="1896900"/>
                        <a:ext cx="315271" cy="3853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5972383" y="1832531"/>
          <a:ext cx="325920" cy="44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9" name="Equation" r:id="rId6" imgW="3962400" imgH="5486400" progId="Equation.DSMT4">
                  <p:embed/>
                </p:oleObj>
              </mc:Choice>
              <mc:Fallback>
                <p:oleObj name="Equation" r:id="rId6" imgW="3962400" imgH="5486400" progId="Equation.DSMT4">
                  <p:embed/>
                  <p:pic>
                    <p:nvPicPr>
                      <p:cNvPr id="0" name="图片 3594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72383" y="1832531"/>
                        <a:ext cx="325920" cy="44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301741" y="4114362"/>
          <a:ext cx="2540515" cy="639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0" name="Equation" r:id="rId8" imgW="41148000" imgH="10363200" progId="Equation.DSMT4">
                  <p:embed/>
                </p:oleObj>
              </mc:Choice>
              <mc:Fallback>
                <p:oleObj name="Equation" r:id="rId8" imgW="41148000" imgH="10363200" progId="Equation.DSMT4">
                  <p:embed/>
                  <p:pic>
                    <p:nvPicPr>
                      <p:cNvPr id="0" name="图片 3594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01741" y="4114362"/>
                        <a:ext cx="2540515" cy="6398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233313" y="5221637"/>
          <a:ext cx="268416" cy="402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1" name="Equation" r:id="rId10" imgW="3657600" imgH="5486400" progId="Equation.DSMT4">
                  <p:embed/>
                </p:oleObj>
              </mc:Choice>
              <mc:Fallback>
                <p:oleObj name="Equation" r:id="rId10" imgW="3657600" imgH="5486400" progId="Equation.DSMT4">
                  <p:embed/>
                  <p:pic>
                    <p:nvPicPr>
                      <p:cNvPr id="0" name="图片 3594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33313" y="5221637"/>
                        <a:ext cx="268416" cy="402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7702378" y="1471095"/>
          <a:ext cx="261037" cy="361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2" name="Equation" r:id="rId12" imgW="3962400" imgH="5486400" progId="Equation.DSMT4">
                  <p:embed/>
                </p:oleObj>
              </mc:Choice>
              <mc:Fallback>
                <p:oleObj name="Equation" r:id="rId12" imgW="3962400" imgH="5486400" progId="Equation.DSMT4">
                  <p:embed/>
                  <p:pic>
                    <p:nvPicPr>
                      <p:cNvPr id="0" name="图片 3594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702378" y="1471095"/>
                        <a:ext cx="261037" cy="361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5104200" y="5218188"/>
          <a:ext cx="268416" cy="402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3" name="Equation" r:id="rId14" imgW="3657600" imgH="5486400" progId="Equation.DSMT4">
                  <p:embed/>
                </p:oleObj>
              </mc:Choice>
              <mc:Fallback>
                <p:oleObj name="Equation" r:id="rId14" imgW="3657600" imgH="5486400" progId="Equation.DSMT4">
                  <p:embed/>
                  <p:pic>
                    <p:nvPicPr>
                      <p:cNvPr id="0" name="图片 3595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04200" y="5218188"/>
                        <a:ext cx="268416" cy="402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25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</a:t>
            </a: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时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频机会利用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757154" cy="296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仿真结果</a:t>
            </a:r>
            <a:r>
              <a:rPr lang="en-US" altLang="zh-CN" sz="2400" dirty="0" smtClean="0">
                <a:latin typeface="+mn-lt"/>
                <a:ea typeface="黑体" panose="02010609060101010101" pitchFamily="49" charset="-122"/>
              </a:rPr>
              <a:t>: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吞吐率与无线环境关系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单用户，            ，             ，</a:t>
            </a:r>
            <a:endParaRPr lang="en-US" altLang="zh-CN" sz="2400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91702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Optimal Frequency-Temporal Opportunity Exploitation for Multichannel Ad Hoc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Transactions on Parallel and Distributed Systems 2012 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16" y="2073484"/>
            <a:ext cx="3749872" cy="285351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874621" y="1477832"/>
          <a:ext cx="1168832" cy="404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2" name="Equation" r:id="rId5" imgW="15849600" imgH="5486400" progId="Equation.DSMT4">
                  <p:embed/>
                </p:oleObj>
              </mc:Choice>
              <mc:Fallback>
                <p:oleObj name="Equation" r:id="rId5" imgW="15849600" imgH="5486400" progId="Equation.DSMT4">
                  <p:embed/>
                  <p:pic>
                    <p:nvPicPr>
                      <p:cNvPr id="0" name="图片 369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4621" y="1477832"/>
                        <a:ext cx="1168832" cy="404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170891" y="1460083"/>
          <a:ext cx="1327493" cy="440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3" name="Equation" r:id="rId7" imgW="17373600" imgH="5791200" progId="Equation.DSMT4">
                  <p:embed/>
                </p:oleObj>
              </mc:Choice>
              <mc:Fallback>
                <p:oleObj name="Equation" r:id="rId7" imgW="17373600" imgH="5791200" progId="Equation.DSMT4">
                  <p:embed/>
                  <p:pic>
                    <p:nvPicPr>
                      <p:cNvPr id="0" name="图片 369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70891" y="1460083"/>
                        <a:ext cx="1327493" cy="4400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630793" y="1515800"/>
          <a:ext cx="805439" cy="304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4" name="Equation" r:id="rId9" imgW="11277600" imgH="4267200" progId="Equation.DSMT4">
                  <p:embed/>
                </p:oleObj>
              </mc:Choice>
              <mc:Fallback>
                <p:oleObj name="Equation" r:id="rId9" imgW="11277600" imgH="4267200" progId="Equation.DSMT4">
                  <p:embed/>
                  <p:pic>
                    <p:nvPicPr>
                      <p:cNvPr id="0" name="图片 369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30793" y="1515800"/>
                        <a:ext cx="805439" cy="3047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图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30793" y="2109426"/>
            <a:ext cx="3778722" cy="2853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矩形 16"/>
          <p:cNvSpPr/>
          <p:nvPr/>
        </p:nvSpPr>
        <p:spPr>
          <a:xfrm>
            <a:off x="609600" y="5098549"/>
            <a:ext cx="3685488" cy="41080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OCAR</a:t>
            </a:r>
            <a:r>
              <a:rPr lang="zh-CN" altLang="en-US" sz="14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在信道条件不好时优势明显</a:t>
            </a:r>
            <a:endParaRPr lang="en-US" altLang="zh-CN" sz="1400" dirty="0" smtClean="0">
              <a:solidFill>
                <a:schemeClr val="accent4"/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频谱的分集增益在接收条件不好时体现</a:t>
            </a:r>
            <a:endParaRPr lang="zh-CN" altLang="en-US" sz="14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98384" y="5098549"/>
            <a:ext cx="4418945" cy="41080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marL="285750" indent="-28575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信道变化越快，探测所占比例上升</a:t>
            </a:r>
            <a:r>
              <a:rPr lang="zh-CN" altLang="en-US" sz="1400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14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传输速率下降</a:t>
            </a:r>
            <a:endParaRPr lang="en-US" altLang="zh-CN" sz="1400" dirty="0" smtClean="0">
              <a:solidFill>
                <a:schemeClr val="accent4"/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信道变化越快，频域分集的优势减少</a:t>
            </a:r>
            <a:endParaRPr lang="zh-CN" altLang="en-US" sz="14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277270" y="933449"/>
          <a:ext cx="794016" cy="481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5" name="Equation" r:id="rId12" imgW="10058400" imgH="6096000" progId="Equation.DSMT4">
                  <p:embed/>
                </p:oleObj>
              </mc:Choice>
              <mc:Fallback>
                <p:oleObj name="Equation" r:id="rId12" imgW="10058400" imgH="6096000" progId="Equation.DSMT4">
                  <p:embed/>
                  <p:pic>
                    <p:nvPicPr>
                      <p:cNvPr id="0" name="图片 3692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277270" y="933449"/>
                        <a:ext cx="794016" cy="4812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26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</a:t>
            </a: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时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频机会利用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757154" cy="296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仿真结果</a:t>
            </a:r>
            <a:r>
              <a:rPr lang="en-US" altLang="zh-CN" sz="2400" dirty="0" smtClean="0">
                <a:latin typeface="+mn-lt"/>
                <a:ea typeface="黑体" panose="02010609060101010101" pitchFamily="49" charset="-122"/>
              </a:rPr>
              <a:t>: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接入时延与无线环境         关系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单用户，            ，             ，</a:t>
            </a: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91702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Optimal Frequency-Temporal Opportunity Exploitation for Multichannel Ad Hoc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Transactions on Parallel and Distributed Systems 2012 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874621" y="1477832"/>
          <a:ext cx="1168832" cy="404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9" name="Equation" r:id="rId4" imgW="15849600" imgH="5486400" progId="Equation.DSMT4">
                  <p:embed/>
                </p:oleObj>
              </mc:Choice>
              <mc:Fallback>
                <p:oleObj name="Equation" r:id="rId4" imgW="15849600" imgH="5486400" progId="Equation.DSMT4">
                  <p:embed/>
                  <p:pic>
                    <p:nvPicPr>
                      <p:cNvPr id="0" name="图片 3796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74621" y="1477832"/>
                        <a:ext cx="1168832" cy="404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170891" y="1460083"/>
          <a:ext cx="1327493" cy="440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0" name="Equation" r:id="rId6" imgW="17373600" imgH="5791200" progId="Equation.DSMT4">
                  <p:embed/>
                </p:oleObj>
              </mc:Choice>
              <mc:Fallback>
                <p:oleObj name="Equation" r:id="rId6" imgW="17373600" imgH="5791200" progId="Equation.DSMT4">
                  <p:embed/>
                  <p:pic>
                    <p:nvPicPr>
                      <p:cNvPr id="0" name="图片 3796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70891" y="1460083"/>
                        <a:ext cx="1327493" cy="4400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630793" y="1515800"/>
          <a:ext cx="805439" cy="304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1" name="Equation" r:id="rId8" imgW="11277600" imgH="4267200" progId="Equation.DSMT4">
                  <p:embed/>
                </p:oleObj>
              </mc:Choice>
              <mc:Fallback>
                <p:oleObj name="Equation" r:id="rId8" imgW="11277600" imgH="4267200" progId="Equation.DSMT4">
                  <p:embed/>
                  <p:pic>
                    <p:nvPicPr>
                      <p:cNvPr id="0" name="图片 3796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30793" y="1515800"/>
                        <a:ext cx="805439" cy="3047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2636633" y="5318922"/>
            <a:ext cx="4418945" cy="41080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marL="285750" indent="-28575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吞吐率的提升以接入时延增加为代价</a:t>
            </a:r>
            <a:endParaRPr lang="en-US" altLang="zh-CN" sz="1400" dirty="0" smtClean="0">
              <a:solidFill>
                <a:schemeClr val="accent4"/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以时延换吞吐率的效率衡量，</a:t>
            </a:r>
            <a:r>
              <a:rPr lang="en-US" altLang="zh-CN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OCAR</a:t>
            </a:r>
            <a:r>
              <a:rPr lang="zh-CN" altLang="en-US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OCA</a:t>
            </a:r>
            <a:r>
              <a:rPr lang="zh-CN" altLang="en-US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的两倍</a:t>
            </a:r>
            <a:endParaRPr lang="zh-CN" altLang="en-US" sz="14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7687" y="1854761"/>
            <a:ext cx="4127672" cy="33269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98384" y="1849662"/>
            <a:ext cx="4158550" cy="3279983"/>
          </a:xfrm>
          <a:prstGeom prst="rect">
            <a:avLst/>
          </a:prstGeom>
        </p:spPr>
      </p:pic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927272" y="3745225"/>
          <a:ext cx="825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2" name="Equation" r:id="rId12" imgW="19812000" imgH="10058400" progId="Equation.DSMT4">
                  <p:embed/>
                </p:oleObj>
              </mc:Choice>
              <mc:Fallback>
                <p:oleObj name="Equation" r:id="rId12" imgW="19812000" imgH="10058400" progId="Equation.DSMT4">
                  <p:embed/>
                  <p:pic>
                    <p:nvPicPr>
                      <p:cNvPr id="0" name="图片 3796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27272" y="3745225"/>
                        <a:ext cx="8255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5505502" y="3627567"/>
          <a:ext cx="774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3" name="Equation" r:id="rId14" imgW="18592800" imgH="10058400" progId="Equation.DSMT4">
                  <p:embed/>
                </p:oleObj>
              </mc:Choice>
              <mc:Fallback>
                <p:oleObj name="Equation" r:id="rId14" imgW="18592800" imgH="10058400" progId="Equation.DSMT4">
                  <p:embed/>
                  <p:pic>
                    <p:nvPicPr>
                      <p:cNvPr id="0" name="图片 3796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505502" y="3627567"/>
                        <a:ext cx="7747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4972470" y="913211"/>
          <a:ext cx="794016" cy="481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4" name="Equation" r:id="rId16" imgW="10058400" imgH="6096000" progId="Equation.DSMT4">
                  <p:embed/>
                </p:oleObj>
              </mc:Choice>
              <mc:Fallback>
                <p:oleObj name="Equation" r:id="rId16" imgW="10058400" imgH="6096000" progId="Equation.DSMT4">
                  <p:embed/>
                  <p:pic>
                    <p:nvPicPr>
                      <p:cNvPr id="0" name="图片 3796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972470" y="913211"/>
                        <a:ext cx="794016" cy="4812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27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</a:t>
            </a: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时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频机会利用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757154" cy="2428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仿真结果</a:t>
            </a:r>
            <a:r>
              <a:rPr lang="en-US" altLang="zh-CN" sz="2400" dirty="0" smtClean="0">
                <a:latin typeface="+mn-lt"/>
                <a:ea typeface="黑体" panose="02010609060101010101" pitchFamily="49" charset="-122"/>
              </a:rPr>
              <a:t>: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多用户</a:t>
            </a:r>
            <a:endParaRPr lang="en-US" altLang="zh-CN" sz="2400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91702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Optimal Frequency-Temporal Opportunity Exploitation for Multichannel Ad Hoc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Transactions on Parallel and Distributed Systems 2012 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842276" y="1404938"/>
          <a:ext cx="43513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0" name="Equation" r:id="rId4" imgW="60960000" imgH="5486400" progId="Equation.DSMT4">
                  <p:embed/>
                </p:oleObj>
              </mc:Choice>
              <mc:Fallback>
                <p:oleObj name="Equation" r:id="rId4" imgW="60960000" imgH="5486400" progId="Equation.DSMT4">
                  <p:embed/>
                  <p:pic>
                    <p:nvPicPr>
                      <p:cNvPr id="0" name="图片 3892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2276" y="1404938"/>
                        <a:ext cx="4351337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234" y="2023275"/>
            <a:ext cx="4648200" cy="34290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291955" y="5511522"/>
            <a:ext cx="5545799" cy="41080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多用户下</a:t>
            </a:r>
            <a:r>
              <a:rPr lang="en-US" altLang="zh-CN" sz="14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OCAR</a:t>
            </a:r>
            <a:r>
              <a:rPr lang="zh-CN" altLang="en-US" sz="14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系统容量更大</a:t>
            </a:r>
            <a:endParaRPr lang="en-US" altLang="zh-CN" sz="1400" dirty="0" smtClean="0">
              <a:solidFill>
                <a:schemeClr val="accent4"/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多用户下探测时延增加，平均吞吐率减小</a:t>
            </a:r>
            <a:r>
              <a:rPr lang="en-US" altLang="zh-CN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OCAR</a:t>
            </a:r>
            <a:r>
              <a:rPr lang="zh-CN" altLang="en-US" sz="14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比</a:t>
            </a:r>
            <a:r>
              <a:rPr lang="en-US" altLang="zh-CN" sz="14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OCA</a:t>
            </a:r>
            <a:r>
              <a:rPr lang="zh-CN" altLang="en-US" sz="1400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更加鲁棒</a:t>
            </a:r>
            <a:endParaRPr lang="zh-CN" altLang="en-US" sz="14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4855" y="2183027"/>
            <a:ext cx="3783582" cy="3019222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28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</a:t>
            </a: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时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频机会利用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757154" cy="4213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总结</a:t>
            </a: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考虑了信道的时变性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 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频谱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探测的同时避免了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干扰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给出分布式协议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没有计算多用户竞争探测的时延</a:t>
            </a:r>
            <a:endParaRPr lang="en-US" altLang="zh-CN" dirty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没有</a:t>
            </a: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考虑收发端探测同步如何进行</a:t>
            </a:r>
            <a:endParaRPr lang="en-US" altLang="zh-CN" dirty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sz="2400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91702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Optimal Frequency-Temporal Opportunity Exploitation for Multichannel Ad Hoc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Transactions on Parallel and Distributed Systems 2012 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29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189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问题：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Ad-Hoc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网络频谱机会利用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无中心控制，无控制信道</a:t>
            </a:r>
            <a:endParaRPr lang="en-US" altLang="zh-CN" dirty="0">
              <a:solidFill>
                <a:srgbClr val="000000"/>
              </a:solidFill>
              <a:effectLst/>
              <a:latin typeface="+mn-lt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每个节点在部分感知下独立感知接入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最大化传输速率并且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减小与主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用户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碰撞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79" y="2899151"/>
            <a:ext cx="7330440" cy="29260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77114" y="6027003"/>
            <a:ext cx="94982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Decentralized Cognitive MAC for Opportunistic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Times-Roman"/>
              </a:rPr>
              <a:t>S</a:t>
            </a: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pectrum Access in Ad Hoc Network: A POMDP Framework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Times-Roman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JSAC 2007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3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整体综述：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认知无线电网络中的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频谱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分配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367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频谱分配问题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中心频点和带宽同时要确定，没有特定的信道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考虑：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方法：准则          模型          方法</a:t>
            </a: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27003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Spectrum Assignment in Cognitive Radio Networks: A Comprehensive Survey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 IEEE COMMUNICATION SURVEYS &amp; TUTORIALS </a:t>
            </a: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2013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2228850" y="3815715"/>
            <a:ext cx="494030" cy="75565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3454400" y="3815715"/>
            <a:ext cx="494030" cy="75565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409980" y="4245926"/>
            <a:ext cx="2261403" cy="1180864"/>
            <a:chOff x="6078500" y="2139275"/>
            <a:chExt cx="2261403" cy="1180864"/>
          </a:xfrm>
        </p:grpSpPr>
        <p:sp>
          <p:nvSpPr>
            <p:cNvPr id="12" name="矩形 11"/>
            <p:cNvSpPr/>
            <p:nvPr/>
          </p:nvSpPr>
          <p:spPr>
            <a:xfrm>
              <a:off x="6494425" y="2139275"/>
              <a:ext cx="1356995" cy="72009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800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准则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078500" y="2982954"/>
              <a:ext cx="2261403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确定分配准则</a:t>
              </a:r>
            </a:p>
          </p:txBody>
        </p:sp>
      </p:grpSp>
      <p:sp>
        <p:nvSpPr>
          <p:cNvPr id="14" name="右箭头 13"/>
          <p:cNvSpPr/>
          <p:nvPr/>
        </p:nvSpPr>
        <p:spPr>
          <a:xfrm>
            <a:off x="3377565" y="4568190"/>
            <a:ext cx="494030" cy="75565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871875" y="4245926"/>
            <a:ext cx="1691005" cy="1427480"/>
            <a:chOff x="6172480" y="2139275"/>
            <a:chExt cx="1691005" cy="1427480"/>
          </a:xfrm>
        </p:grpSpPr>
        <p:sp>
          <p:nvSpPr>
            <p:cNvPr id="17" name="矩形 16"/>
            <p:cNvSpPr/>
            <p:nvPr/>
          </p:nvSpPr>
          <p:spPr>
            <a:xfrm>
              <a:off x="6349645" y="2139275"/>
              <a:ext cx="1356995" cy="72009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800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模型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172480" y="2983190"/>
              <a:ext cx="169100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由目标构建优化模型</a:t>
              </a:r>
            </a:p>
          </p:txBody>
        </p:sp>
      </p:grpSp>
      <p:sp>
        <p:nvSpPr>
          <p:cNvPr id="19" name="右箭头 18"/>
          <p:cNvSpPr/>
          <p:nvPr/>
        </p:nvSpPr>
        <p:spPr>
          <a:xfrm>
            <a:off x="5676900" y="4567555"/>
            <a:ext cx="494030" cy="75565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281420" y="4245610"/>
            <a:ext cx="1542415" cy="1457960"/>
            <a:chOff x="6260904" y="2139275"/>
            <a:chExt cx="1534160" cy="1457960"/>
          </a:xfrm>
        </p:grpSpPr>
        <p:sp>
          <p:nvSpPr>
            <p:cNvPr id="21" name="矩形 20"/>
            <p:cNvSpPr/>
            <p:nvPr/>
          </p:nvSpPr>
          <p:spPr>
            <a:xfrm>
              <a:off x="6349645" y="2139275"/>
              <a:ext cx="1356995" cy="72009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none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800" b="1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rPr>
                <a:t>方法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260904" y="2952075"/>
              <a:ext cx="153416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求解分配</a:t>
              </a:r>
            </a:p>
            <a:p>
              <a:pPr algn="ctr"/>
              <a:r>
                <a:rPr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方案</a:t>
              </a:r>
            </a:p>
          </p:txBody>
        </p:sp>
      </p:grpSp>
      <p:sp>
        <p:nvSpPr>
          <p:cNvPr id="24" name="矩形 23"/>
          <p:cNvSpPr/>
          <p:nvPr/>
        </p:nvSpPr>
        <p:spPr>
          <a:xfrm>
            <a:off x="1337310" y="2442845"/>
            <a:ext cx="3159760" cy="72009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频谱特征动态变化</a:t>
            </a:r>
          </a:p>
        </p:txBody>
      </p:sp>
      <p:sp>
        <p:nvSpPr>
          <p:cNvPr id="26" name="矩形 25"/>
          <p:cNvSpPr/>
          <p:nvPr/>
        </p:nvSpPr>
        <p:spPr>
          <a:xfrm>
            <a:off x="5183505" y="2442845"/>
            <a:ext cx="3159760" cy="72009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non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Pu</a:t>
            </a:r>
            <a:r>
              <a:rPr lang="zh-CN" alt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Su</a:t>
            </a:r>
            <a:r>
              <a:rPr lang="zh-CN" alt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之间干扰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30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7070" y="944244"/>
            <a:ext cx="694940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模型：部分感知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Markov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决策过程</a:t>
            </a: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</a:t>
            </a: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98" y="1862913"/>
            <a:ext cx="3765550" cy="45256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953" y="1828404"/>
            <a:ext cx="5004435" cy="1214755"/>
          </a:xfrm>
          <a:prstGeom prst="rect">
            <a:avLst/>
          </a:prstGeom>
        </p:spPr>
      </p:pic>
      <p:sp>
        <p:nvSpPr>
          <p:cNvPr id="13" name="灯片编号占位符 7"/>
          <p:cNvSpPr txBox="1"/>
          <p:nvPr/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en-GB"/>
            </a:defPPr>
            <a:lvl1pPr algn="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400" b="0" kern="1200">
                <a:solidFill>
                  <a:srgbClr val="40458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2C9CCCD-DD62-4C33-BAB0-DD85D7E67EAF}" type="slidenum">
              <a:rPr lang="en-US" altLang="zh-CN" smtClean="0"/>
              <a:t>30</a:t>
            </a:fld>
            <a:endParaRPr lang="en-US" alt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5270" y="1747837"/>
            <a:ext cx="5004435" cy="121475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135755" y="3070225"/>
            <a:ext cx="1472565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充分统计量：</a:t>
            </a:r>
          </a:p>
        </p:txBody>
      </p:sp>
      <p:graphicFrame>
        <p:nvGraphicFramePr>
          <p:cNvPr id="16" name="对象 15"/>
          <p:cNvGraphicFramePr/>
          <p:nvPr/>
        </p:nvGraphicFramePr>
        <p:xfrm>
          <a:off x="4427855" y="3353435"/>
          <a:ext cx="2600960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9" r:id="rId6" imgW="2810510" imgH="428625" progId="Equation.DSMT4">
                  <p:embed/>
                </p:oleObj>
              </mc:Choice>
              <mc:Fallback>
                <p:oleObj r:id="rId6" imgW="2810510" imgH="428625" progId="Equation.DSMT4">
                  <p:embed/>
                  <p:pic>
                    <p:nvPicPr>
                      <p:cNvPr id="0" name="图片 1548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27855" y="3353435"/>
                        <a:ext cx="2600960" cy="411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4138939" y="4488190"/>
            <a:ext cx="99568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决策：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125845" y="3837305"/>
            <a:ext cx="2540000" cy="26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zh-CN" sz="1400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t</a:t>
            </a:r>
            <a:r>
              <a:rPr lang="zh-CN" altLang="en-US" sz="1400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时隙开始时，状态为</a:t>
            </a:r>
            <a:r>
              <a:rPr lang="en-US" altLang="zh-CN" sz="1400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j</a:t>
            </a:r>
            <a:r>
              <a:rPr lang="zh-CN" altLang="en-US" sz="1400" dirty="0" smtClean="0">
                <a:solidFill>
                  <a:srgbClr val="000066"/>
                </a:solidFill>
                <a:ea typeface="黑体" panose="02010609060101010101" pitchFamily="49" charset="-122"/>
                <a:sym typeface="+mn-ea"/>
              </a:rPr>
              <a:t>的概率</a:t>
            </a:r>
          </a:p>
        </p:txBody>
      </p:sp>
      <p:graphicFrame>
        <p:nvGraphicFramePr>
          <p:cNvPr id="20" name="对象 19"/>
          <p:cNvGraphicFramePr/>
          <p:nvPr/>
        </p:nvGraphicFramePr>
        <p:xfrm>
          <a:off x="5681663" y="3746818"/>
          <a:ext cx="5429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0" r:id="rId8" imgW="447040" imgH="335915" progId="Equation.DSMT4">
                  <p:embed/>
                </p:oleObj>
              </mc:Choice>
              <mc:Fallback>
                <p:oleObj r:id="rId8" imgW="447040" imgH="335915" progId="Equation.DSMT4">
                  <p:embed/>
                  <p:pic>
                    <p:nvPicPr>
                      <p:cNvPr id="0" name="图片 1548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81663" y="3746818"/>
                        <a:ext cx="542925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4919374" y="4308881"/>
            <a:ext cx="2493010" cy="507475"/>
            <a:chOff x="4726623" y="4233197"/>
            <a:chExt cx="2493010" cy="507475"/>
          </a:xfrm>
        </p:grpSpPr>
        <p:graphicFrame>
          <p:nvGraphicFramePr>
            <p:cNvPr id="18" name="对象 17"/>
            <p:cNvGraphicFramePr/>
            <p:nvPr/>
          </p:nvGraphicFramePr>
          <p:xfrm>
            <a:off x="4726623" y="4393327"/>
            <a:ext cx="612140" cy="347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91" r:id="rId10" imgW="546735" imgH="349885" progId="Equation.DSMT4">
                    <p:embed/>
                  </p:oleObj>
                </mc:Choice>
                <mc:Fallback>
                  <p:oleObj r:id="rId10" imgW="546735" imgH="349885" progId="Equation.DSMT4">
                    <p:embed/>
                    <p:pic>
                      <p:nvPicPr>
                        <p:cNvPr id="0" name="图片 15485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726623" y="4393327"/>
                          <a:ext cx="612140" cy="3473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右箭头 20"/>
            <p:cNvSpPr/>
            <p:nvPr/>
          </p:nvSpPr>
          <p:spPr>
            <a:xfrm>
              <a:off x="5338763" y="4529217"/>
              <a:ext cx="885825" cy="75565"/>
            </a:xfrm>
            <a:prstGeom prst="rightArrow">
              <a:avLst/>
            </a:prstGeom>
            <a:solidFill>
              <a:schemeClr val="accent4"/>
            </a:solidFill>
            <a:ln w="38100">
              <a:solidFill>
                <a:srgbClr val="000066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22" name="对象 21"/>
            <p:cNvGraphicFramePr/>
            <p:nvPr/>
          </p:nvGraphicFramePr>
          <p:xfrm>
            <a:off x="5615348" y="4233197"/>
            <a:ext cx="478086" cy="320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92" r:id="rId12" imgW="316865" imgH="257810" progId="Equation.DSMT4">
                    <p:embed/>
                  </p:oleObj>
                </mc:Choice>
                <mc:Fallback>
                  <p:oleObj r:id="rId12" imgW="316865" imgH="257810" progId="Equation.DSMT4">
                    <p:embed/>
                    <p:pic>
                      <p:nvPicPr>
                        <p:cNvPr id="0" name="图片 15486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15348" y="4233197"/>
                          <a:ext cx="478086" cy="3206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/>
            <p:nvPr/>
          </p:nvGraphicFramePr>
          <p:xfrm>
            <a:off x="6309043" y="4383802"/>
            <a:ext cx="910590" cy="3568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93" r:id="rId14" imgW="802005" imgH="427990" progId="Equation.DSMT4">
                    <p:embed/>
                  </p:oleObj>
                </mc:Choice>
                <mc:Fallback>
                  <p:oleObj r:id="rId14" imgW="802005" imgH="427990" progId="Equation.DSMT4">
                    <p:embed/>
                    <p:pic>
                      <p:nvPicPr>
                        <p:cNvPr id="0" name="图片 15487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309043" y="4383802"/>
                          <a:ext cx="910590" cy="35687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文本框 23"/>
          <p:cNvSpPr txBox="1"/>
          <p:nvPr/>
        </p:nvSpPr>
        <p:spPr>
          <a:xfrm>
            <a:off x="4134803" y="5468448"/>
            <a:ext cx="99568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准则：</a:t>
            </a:r>
          </a:p>
        </p:txBody>
      </p:sp>
      <p:graphicFrame>
        <p:nvGraphicFramePr>
          <p:cNvPr id="25" name="对象 24"/>
          <p:cNvGraphicFramePr/>
          <p:nvPr/>
        </p:nvGraphicFramePr>
        <p:xfrm>
          <a:off x="4134803" y="5690656"/>
          <a:ext cx="4934585" cy="747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4" r:id="rId16" imgW="3697605" imgH="654050" progId="Equation.DSMT4">
                  <p:embed/>
                </p:oleObj>
              </mc:Choice>
              <mc:Fallback>
                <p:oleObj r:id="rId16" imgW="3697605" imgH="654050" progId="Equation.DSMT4">
                  <p:embed/>
                  <p:pic>
                    <p:nvPicPr>
                      <p:cNvPr id="0" name="图片 1548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134803" y="5690656"/>
                        <a:ext cx="4934585" cy="747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4134803" y="4968125"/>
            <a:ext cx="99568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0066"/>
                </a:solidFill>
                <a:ea typeface="黑体" panose="02010609060101010101" pitchFamily="49" charset="-122"/>
              </a:rPr>
              <a:t>收益</a:t>
            </a: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：</a:t>
            </a: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4938381" y="4906169"/>
          <a:ext cx="2573575" cy="666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5" name="Equation" r:id="rId18" imgW="34137600" imgH="8839200" progId="Equation.DSMT4">
                  <p:embed/>
                </p:oleObj>
              </mc:Choice>
              <mc:Fallback>
                <p:oleObj name="Equation" r:id="rId18" imgW="34137600" imgH="8839200" progId="Equation.DSMT4">
                  <p:embed/>
                  <p:pic>
                    <p:nvPicPr>
                      <p:cNvPr id="0" name="图片 1548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938381" y="4906169"/>
                        <a:ext cx="2573575" cy="666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31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70" y="3268878"/>
            <a:ext cx="3782110" cy="270659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6906" y="3225183"/>
            <a:ext cx="3766639" cy="2998157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687070" y="944244"/>
            <a:ext cx="6949406" cy="3677930"/>
            <a:chOff x="687070" y="944245"/>
            <a:chExt cx="6949406" cy="3677930"/>
          </a:xfrm>
        </p:grpSpPr>
        <p:sp>
          <p:nvSpPr>
            <p:cNvPr id="7" name="文本框 6"/>
            <p:cNvSpPr txBox="1"/>
            <p:nvPr/>
          </p:nvSpPr>
          <p:spPr>
            <a:xfrm>
              <a:off x="687070" y="944245"/>
              <a:ext cx="6949406" cy="3677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25000"/>
                </a:lnSpc>
                <a:buFont typeface="Wingdings" panose="05000000000000000000" pitchFamily="2" charset="2"/>
                <a:buChar char="n"/>
              </a:pPr>
              <a:r>
                <a:rPr lang="zh-CN" altLang="en-US" sz="2400" dirty="0">
                  <a:latin typeface="+mn-lt"/>
                  <a:ea typeface="黑体" panose="02010609060101010101" pitchFamily="49" charset="-122"/>
                </a:rPr>
                <a:t>模型：部分感知</a:t>
              </a:r>
              <a:r>
                <a:rPr lang="en-US" altLang="zh-CN" sz="2400" dirty="0">
                  <a:latin typeface="+mn-lt"/>
                  <a:ea typeface="黑体" panose="02010609060101010101" pitchFamily="49" charset="-122"/>
                </a:rPr>
                <a:t>Markov</a:t>
              </a:r>
              <a:r>
                <a:rPr lang="zh-CN" altLang="en-US" sz="2400" dirty="0">
                  <a:latin typeface="+mn-lt"/>
                  <a:ea typeface="黑体" panose="02010609060101010101" pitchFamily="49" charset="-122"/>
                </a:rPr>
                <a:t>决策过程</a:t>
              </a:r>
              <a:endParaRPr lang="zh-CN" altLang="en-US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</a:endParaRPr>
            </a:p>
            <a:p>
              <a:pPr marL="457200" indent="-4572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信道Markov过程</a:t>
              </a:r>
              <a:r>
                <a:rPr lang="zh-CN" altLang="en-US" dirty="0" smtClean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变化      （</a:t>
              </a:r>
              <a:r>
                <a:rPr lang="zh-CN" altLang="en-US" dirty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已知</a:t>
              </a:r>
              <a:r>
                <a:rPr lang="zh-CN" altLang="en-US" dirty="0" smtClean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）</a:t>
              </a:r>
              <a:endPara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endParaRPr>
            </a:p>
            <a:p>
              <a:pPr marL="457200" indent="-4572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感知：二元假设检验</a:t>
              </a:r>
            </a:p>
            <a:p>
              <a:pPr marL="457200" indent="-4572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虚警概率                       ，漏检测概率                        </a:t>
              </a:r>
              <a:endPara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endParaRPr>
            </a:p>
            <a:p>
              <a:pPr marL="457200" indent="-4572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endPara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endParaRPr>
            </a:p>
            <a:p>
              <a:pPr marL="0" indent="0">
                <a:lnSpc>
                  <a:spcPct val="125000"/>
                </a:lnSpc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endParaRPr>
            </a:p>
            <a:p>
              <a:pPr marL="0" indent="0">
                <a:lnSpc>
                  <a:spcPct val="125000"/>
                </a:lnSpc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000000"/>
                  </a:solidFill>
                  <a:effectLst/>
                  <a:latin typeface="+mn-lt"/>
                  <a:ea typeface="黑体" panose="02010609060101010101" pitchFamily="49" charset="-122"/>
                </a:rPr>
                <a:t>   </a:t>
              </a:r>
              <a:endParaRPr lang="zh-CN" altLang="en-US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</a:endParaRPr>
            </a:p>
            <a:p>
              <a:pPr marL="457200" indent="-45720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endParaRPr lang="zh-CN" altLang="en-US" dirty="0">
                <a:solidFill>
                  <a:schemeClr val="accent4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/>
          </p:nvGraphicFramePr>
          <p:xfrm>
            <a:off x="2306133" y="2341537"/>
            <a:ext cx="1631054" cy="446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90" name="Equation" r:id="rId6" imgW="22250400" imgH="6096000" progId="Equation.DSMT4">
                    <p:embed/>
                  </p:oleObj>
                </mc:Choice>
                <mc:Fallback>
                  <p:oleObj name="Equation" r:id="rId6" imgW="22250400" imgH="6096000" progId="Equation.DSMT4">
                    <p:embed/>
                    <p:pic>
                      <p:nvPicPr>
                        <p:cNvPr id="0" name="图片 517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306133" y="2341537"/>
                          <a:ext cx="1631054" cy="44686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5612343" y="2381705"/>
            <a:ext cx="1655763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91" name="Equation" r:id="rId8" imgW="22555200" imgH="6096000" progId="Equation.DSMT4">
                    <p:embed/>
                  </p:oleObj>
                </mc:Choice>
                <mc:Fallback>
                  <p:oleObj name="Equation" r:id="rId8" imgW="22555200" imgH="6096000" progId="Equation.DSMT4">
                    <p:embed/>
                    <p:pic>
                      <p:nvPicPr>
                        <p:cNvPr id="0" name="图片 517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12343" y="2381705"/>
                          <a:ext cx="1655763" cy="447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3706165" y="1453538"/>
            <a:ext cx="462044" cy="4620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92" name="Equation" r:id="rId10" imgW="5791200" imgH="5791200" progId="Equation.DSMT4">
                    <p:embed/>
                  </p:oleObj>
                </mc:Choice>
                <mc:Fallback>
                  <p:oleObj name="Equation" r:id="rId10" imgW="5791200" imgH="5791200" progId="Equation.DSMT4">
                    <p:embed/>
                    <p:pic>
                      <p:nvPicPr>
                        <p:cNvPr id="0" name="图片 5173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706165" y="1453538"/>
                          <a:ext cx="462044" cy="4620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32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7069" y="865045"/>
            <a:ext cx="760843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算法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：假设无感知错误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接入策略固定，只需决定感知策略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利用更新方程计算当前状态概率分布时的最大收益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得到最优感知策略</a:t>
            </a: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问题：状态数随信道数指数增加，计算复杂度太高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定义</a:t>
            </a:r>
            <a:r>
              <a:rPr lang="zh-CN" altLang="en-US" dirty="0" smtClean="0">
                <a:solidFill>
                  <a:schemeClr val="accent4"/>
                </a:solidFill>
                <a:latin typeface="+mn-lt"/>
                <a:ea typeface="黑体" panose="02010609060101010101" pitchFamily="49" charset="-122"/>
              </a:rPr>
              <a:t>                           ，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每个时隙开始时信道的空闲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概率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得到次优策略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</a:t>
            </a: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305440" y="3641470"/>
          <a:ext cx="664845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2" name="Equation" r:id="rId4" imgW="108508800" imgH="11582400" progId="Equation.DSMT4">
                  <p:embed/>
                </p:oleObj>
              </mc:Choice>
              <mc:Fallback>
                <p:oleObj name="Equation" r:id="rId4" imgW="108508800" imgH="11582400" progId="Equation.DSMT4">
                  <p:embed/>
                  <p:pic>
                    <p:nvPicPr>
                      <p:cNvPr id="0" name="图片 1445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05440" y="3641470"/>
                        <a:ext cx="6648450" cy="709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6897239" y="4550112"/>
          <a:ext cx="820308" cy="307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3" name="Equation" r:id="rId6" imgW="12192000" imgH="4572000" progId="Equation.DSMT4">
                  <p:embed/>
                </p:oleObj>
              </mc:Choice>
              <mc:Fallback>
                <p:oleObj name="Equation" r:id="rId6" imgW="12192000" imgH="4572000" progId="Equation.DSMT4">
                  <p:embed/>
                  <p:pic>
                    <p:nvPicPr>
                      <p:cNvPr id="0" name="图片 1445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97239" y="4550112"/>
                        <a:ext cx="820308" cy="3076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282264" y="1926410"/>
          <a:ext cx="1833434" cy="733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4" name="Equation" r:id="rId8" imgW="28956000" imgH="11582400" progId="Equation.DSMT4">
                  <p:embed/>
                </p:oleObj>
              </mc:Choice>
              <mc:Fallback>
                <p:oleObj name="Equation" r:id="rId8" imgW="28956000" imgH="11582400" progId="Equation.DSMT4">
                  <p:embed/>
                  <p:pic>
                    <p:nvPicPr>
                      <p:cNvPr id="0" name="图片 1445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82264" y="1926410"/>
                        <a:ext cx="1833434" cy="733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828628" y="4963894"/>
          <a:ext cx="1869168" cy="393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5" name="Equation" r:id="rId10" imgW="28956000" imgH="6096000" progId="Equation.DSMT4">
                  <p:embed/>
                </p:oleObj>
              </mc:Choice>
              <mc:Fallback>
                <p:oleObj name="Equation" r:id="rId10" imgW="28956000" imgH="6096000" progId="Equation.DSMT4">
                  <p:embed/>
                  <p:pic>
                    <p:nvPicPr>
                      <p:cNvPr id="0" name="图片 1445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28628" y="4963894"/>
                        <a:ext cx="1869168" cy="393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898081" y="5356530"/>
          <a:ext cx="4600520" cy="588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6" name="Equation" r:id="rId12" imgW="2755900" imgH="355600" progId="Equation.DSMT4">
                  <p:embed/>
                </p:oleObj>
              </mc:Choice>
              <mc:Fallback>
                <p:oleObj name="Equation" r:id="rId12" imgW="2755900" imgH="355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081" y="5356530"/>
                        <a:ext cx="4600520" cy="5889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2454819" y="5907718"/>
          <a:ext cx="3604063" cy="48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7" name="Equation" r:id="rId14" imgW="49682400" imgH="6705600" progId="Equation.DSMT4">
                  <p:embed/>
                </p:oleObj>
              </mc:Choice>
              <mc:Fallback>
                <p:oleObj name="Equation" r:id="rId14" imgW="49682400" imgH="6705600" progId="Equation.DSMT4">
                  <p:embed/>
                  <p:pic>
                    <p:nvPicPr>
                      <p:cNvPr id="0" name="图片 1445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454819" y="5907718"/>
                        <a:ext cx="3604063" cy="48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33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7069" y="865045"/>
            <a:ext cx="7608433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算法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：假设存在感知错误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优化策略：频谱感知与接入策略     ，最佳感知性能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选取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最佳感知策略选择使得当次接入收益最大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置信概率向量     通过      以及接收端的回应      在收发两端同时更新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826342" y="1397968"/>
          <a:ext cx="363495" cy="46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54" name="Equation" r:id="rId4" imgW="4267200" imgH="5486400" progId="Equation.DSMT4">
                  <p:embed/>
                </p:oleObj>
              </mc:Choice>
              <mc:Fallback>
                <p:oleObj name="Equation" r:id="rId4" imgW="4267200" imgH="5486400" progId="Equation.DSMT4">
                  <p:embed/>
                  <p:pic>
                    <p:nvPicPr>
                      <p:cNvPr id="0" name="图片 1654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26342" y="1397968"/>
                        <a:ext cx="363495" cy="467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998172" y="1426988"/>
          <a:ext cx="332431" cy="460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55" name="Equation" r:id="rId6" imgW="3962400" imgH="5486400" progId="Equation.DSMT4">
                  <p:embed/>
                </p:oleObj>
              </mc:Choice>
              <mc:Fallback>
                <p:oleObj name="Equation" r:id="rId6" imgW="3962400" imgH="5486400" progId="Equation.DSMT4">
                  <p:embed/>
                  <p:pic>
                    <p:nvPicPr>
                      <p:cNvPr id="0" name="图片 1654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98172" y="1426988"/>
                        <a:ext cx="332431" cy="460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52200" y="1963690"/>
            <a:ext cx="100469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652200" y="1941470"/>
          <a:ext cx="5678403" cy="767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56" name="Equation" r:id="rId8" imgW="3378200" imgH="457200" progId="Equation.DSMT4">
                  <p:embed/>
                </p:oleObj>
              </mc:Choice>
              <mc:Fallback>
                <p:oleObj name="Equation" r:id="rId8" imgW="33782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200" y="1941470"/>
                        <a:ext cx="5678403" cy="7677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812323" y="2763447"/>
          <a:ext cx="774357" cy="435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57" name="Equation" r:id="rId10" imgW="9753600" imgH="5486400" progId="Equation.DSMT4">
                  <p:embed/>
                </p:oleObj>
              </mc:Choice>
              <mc:Fallback>
                <p:oleObj name="Equation" r:id="rId10" imgW="9753600" imgH="5486400" progId="Equation.DSMT4">
                  <p:embed/>
                  <p:pic>
                    <p:nvPicPr>
                      <p:cNvPr id="0" name="图片 1654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12323" y="2763447"/>
                        <a:ext cx="774357" cy="435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3371769" y="2892740"/>
          <a:ext cx="1833434" cy="733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58" name="Equation" r:id="rId12" imgW="28956000" imgH="11582400" progId="Equation.DSMT4">
                  <p:embed/>
                </p:oleObj>
              </mc:Choice>
              <mc:Fallback>
                <p:oleObj name="Equation" r:id="rId12" imgW="28956000" imgH="11582400" progId="Equation.DSMT4">
                  <p:embed/>
                  <p:pic>
                    <p:nvPicPr>
                      <p:cNvPr id="0" name="图片 1654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371769" y="2892740"/>
                        <a:ext cx="1833434" cy="733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586680" y="4179873"/>
          <a:ext cx="4612782" cy="1163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59" name="Equation" r:id="rId14" imgW="65227200" imgH="16459200" progId="Equation.DSMT4">
                  <p:embed/>
                </p:oleObj>
              </mc:Choice>
              <mc:Fallback>
                <p:oleObj name="Equation" r:id="rId14" imgW="65227200" imgH="16459200" progId="Equation.DSMT4">
                  <p:embed/>
                  <p:pic>
                    <p:nvPicPr>
                      <p:cNvPr id="0" name="图片 1655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586680" y="4179873"/>
                        <a:ext cx="4612782" cy="11639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809102" y="5414002"/>
          <a:ext cx="303057" cy="303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60" name="Equation" r:id="rId16" imgW="3962400" imgH="3962400" progId="Equation.DSMT4">
                  <p:embed/>
                </p:oleObj>
              </mc:Choice>
              <mc:Fallback>
                <p:oleObj name="Equation" r:id="rId16" imgW="3962400" imgH="3962400" progId="Equation.DSMT4">
                  <p:embed/>
                  <p:pic>
                    <p:nvPicPr>
                      <p:cNvPr id="0" name="图片 1655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809102" y="5414002"/>
                        <a:ext cx="303057" cy="303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3724915" y="5356336"/>
          <a:ext cx="311625" cy="43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61" name="Equation" r:id="rId18" imgW="3962400" imgH="5486400" progId="Equation.DSMT4">
                  <p:embed/>
                </p:oleObj>
              </mc:Choice>
              <mc:Fallback>
                <p:oleObj name="Equation" r:id="rId18" imgW="3962400" imgH="5486400" progId="Equation.DSMT4">
                  <p:embed/>
                  <p:pic>
                    <p:nvPicPr>
                      <p:cNvPr id="0" name="图片 1655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724915" y="5356336"/>
                        <a:ext cx="311625" cy="431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150005" y="5413847"/>
          <a:ext cx="419958" cy="419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62" name="Equation" r:id="rId20" imgW="5791200" imgH="5791200" progId="Equation.DSMT4">
                  <p:embed/>
                </p:oleObj>
              </mc:Choice>
              <mc:Fallback>
                <p:oleObj name="Equation" r:id="rId20" imgW="5791200" imgH="5791200" progId="Equation.DSMT4">
                  <p:embed/>
                  <p:pic>
                    <p:nvPicPr>
                      <p:cNvPr id="0" name="图片 1655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150005" y="5413847"/>
                        <a:ext cx="419958" cy="419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2231380" y="6116394"/>
          <a:ext cx="5099223" cy="429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63" name="Equation" r:id="rId22" imgW="79552800" imgH="6705600" progId="Equation.DSMT4">
                  <p:embed/>
                </p:oleObj>
              </mc:Choice>
              <mc:Fallback>
                <p:oleObj name="Equation" r:id="rId22" imgW="79552800" imgH="6705600" progId="Equation.DSMT4">
                  <p:embed/>
                  <p:pic>
                    <p:nvPicPr>
                      <p:cNvPr id="0" name="图片 1655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231380" y="6116394"/>
                        <a:ext cx="5099223" cy="429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34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7069" y="944245"/>
            <a:ext cx="7394249" cy="332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+mn-lt"/>
                <a:ea typeface="黑体" panose="02010609060101010101" pitchFamily="49" charset="-122"/>
              </a:rPr>
              <a:t>MAC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协议：频谱机会不随空间改变</a:t>
            </a:r>
            <a:endParaRPr lang="zh-CN" altLang="en-US" dirty="0">
              <a:solidFill>
                <a:schemeClr val="accent4"/>
              </a:solidFill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收发双方信道状态一直，只需发端进行频谱感知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最优频谱决策能够保证收发双方信道同步切换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一旦取得初步握手就可以工作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+mn-lt"/>
                <a:ea typeface="黑体" panose="02010609060101010101" pitchFamily="49" charset="-122"/>
              </a:rPr>
              <a:t>MAC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协议：频谱机会随空间改变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收发双方信道状态不一致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，需要双方的频谱感知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仍旧能保证双方信道同步切换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55" y="4318000"/>
            <a:ext cx="7077075" cy="22669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35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3655" y="944245"/>
            <a:ext cx="874034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仿真结果：</a:t>
            </a:r>
            <a:r>
              <a:rPr lang="en-US" altLang="zh-CN" sz="2400" dirty="0">
                <a:ea typeface="黑体" panose="02010609060101010101" pitchFamily="49" charset="-122"/>
              </a:rPr>
              <a:t>Pu</a:t>
            </a:r>
            <a:r>
              <a:rPr lang="zh-CN" altLang="en-US" sz="2400" dirty="0">
                <a:ea typeface="黑体" panose="02010609060101010101" pitchFamily="49" charset="-122"/>
              </a:rPr>
              <a:t>业务特性对算法性能的</a:t>
            </a:r>
            <a:r>
              <a:rPr lang="zh-CN" altLang="en-US" sz="2400" dirty="0" smtClean="0">
                <a:ea typeface="黑体" panose="02010609060101010101" pitchFamily="49" charset="-122"/>
              </a:rPr>
              <a:t>影响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的业务特性：马尔可夫特性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一个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针对规律性越强的业务，</a:t>
            </a:r>
            <a:endParaRPr lang="en-US" altLang="zh-CN" dirty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     </a:t>
            </a: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算法性能越好</a:t>
            </a:r>
            <a:endParaRPr lang="en-US" altLang="zh-CN" dirty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POMDP</a:t>
            </a: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利用历史信息提高性能</a:t>
            </a:r>
            <a:endParaRPr lang="en-US" altLang="zh-CN" dirty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330" y="1502512"/>
            <a:ext cx="3698669" cy="1287037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862821" y="1990920"/>
          <a:ext cx="1369464" cy="371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3" name="Equation" r:id="rId5" imgW="17983200" imgH="4876800" progId="Equation.DSMT4">
                  <p:embed/>
                </p:oleObj>
              </mc:Choice>
              <mc:Fallback>
                <p:oleObj name="Equation" r:id="rId5" imgW="17983200" imgH="4876800" progId="Equation.DSMT4">
                  <p:embed/>
                  <p:pic>
                    <p:nvPicPr>
                      <p:cNvPr id="0" name="图片 174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2821" y="1990920"/>
                        <a:ext cx="1369464" cy="371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/>
          <p:nvPr/>
        </p:nvPicPr>
        <p:blipFill>
          <a:blip r:embed="rId7"/>
          <a:stretch>
            <a:fillRect/>
          </a:stretch>
        </p:blipFill>
        <p:spPr>
          <a:xfrm>
            <a:off x="4773826" y="3195228"/>
            <a:ext cx="4287675" cy="2765774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25209" y="2498751"/>
          <a:ext cx="4256708" cy="190822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70275"/>
                <a:gridCol w="2286433"/>
              </a:tblGrid>
              <a:tr h="71950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Pu</a:t>
                      </a:r>
                      <a:r>
                        <a:rPr lang="zh-CN" altLang="en-US" sz="16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业务到达时间间隔较大，数据包较长</a:t>
                      </a:r>
                    </a:p>
                  </a:txBody>
                  <a:tcPr/>
                </a:tc>
              </a:tr>
              <a:tr h="5562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Pu</a:t>
                      </a:r>
                      <a:r>
                        <a:rPr lang="zh-CN" altLang="en-US" sz="16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业务到达时间间隔较小，数据包较短</a:t>
                      </a:r>
                    </a:p>
                  </a:txBody>
                  <a:tcPr/>
                </a:tc>
              </a:tr>
              <a:tr h="585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等效于独立同分布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13414" y="2683981"/>
          <a:ext cx="1504714" cy="372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4" name="Equation" r:id="rId8" imgW="26822400" imgH="6096000" progId="Equation.DSMT4">
                  <p:embed/>
                </p:oleObj>
              </mc:Choice>
              <mc:Fallback>
                <p:oleObj name="Equation" r:id="rId8" imgW="26822400" imgH="6096000" progId="Equation.DSMT4">
                  <p:embed/>
                  <p:pic>
                    <p:nvPicPr>
                      <p:cNvPr id="0" name="图片 1748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3414" y="2683981"/>
                        <a:ext cx="1504714" cy="372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813414" y="3348291"/>
          <a:ext cx="1504714" cy="372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5" name="Equation" r:id="rId10" imgW="26822400" imgH="6096000" progId="Equation.DSMT4">
                  <p:embed/>
                </p:oleObj>
              </mc:Choice>
              <mc:Fallback>
                <p:oleObj name="Equation" r:id="rId10" imgW="26822400" imgH="6096000" progId="Equation.DSMT4">
                  <p:embed/>
                  <p:pic>
                    <p:nvPicPr>
                      <p:cNvPr id="0" name="图片 1748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13414" y="3348291"/>
                        <a:ext cx="1504714" cy="372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810967" y="3910475"/>
          <a:ext cx="1504714" cy="372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6" name="Equation" r:id="rId12" imgW="26822400" imgH="6096000" progId="Equation.DSMT4">
                  <p:embed/>
                </p:oleObj>
              </mc:Choice>
              <mc:Fallback>
                <p:oleObj name="Equation" r:id="rId12" imgW="26822400" imgH="6096000" progId="Equation.DSMT4">
                  <p:embed/>
                  <p:pic>
                    <p:nvPicPr>
                      <p:cNvPr id="0" name="图片 1748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10967" y="3910475"/>
                        <a:ext cx="1504714" cy="372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36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3655" y="944245"/>
            <a:ext cx="8740346" cy="1438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仿真结果：</a:t>
            </a:r>
            <a:r>
              <a:rPr lang="zh-CN" altLang="en-US" sz="2400" dirty="0" smtClean="0">
                <a:ea typeface="黑体" panose="02010609060101010101" pitchFamily="49" charset="-122"/>
              </a:rPr>
              <a:t>次优策略与最优策略的比较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的业务特性：马尔可夫特性；一个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忽略感知误差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信道</a:t>
            </a:r>
            <a:r>
              <a:rPr lang="zh-CN" altLang="en-US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特性相同时，次优策略性能能够逼近最优</a:t>
            </a:r>
            <a:endParaRPr lang="en-US" altLang="zh-CN" dirty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71701" y="5126554"/>
          <a:ext cx="32051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9" name="Equation" r:id="rId4" imgW="42062400" imgH="4876800" progId="Equation.DSMT4">
                  <p:embed/>
                </p:oleObj>
              </mc:Choice>
              <mc:Fallback>
                <p:oleObj name="Equation" r:id="rId4" imgW="42062400" imgH="4876800" progId="Equation.DSMT4">
                  <p:embed/>
                  <p:pic>
                    <p:nvPicPr>
                      <p:cNvPr id="0" name="图片 1847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1701" y="5126554"/>
                        <a:ext cx="3205163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961700" y="4706420"/>
          <a:ext cx="3508375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0" name="Equation" r:id="rId6" imgW="46024800" imgH="16459200" progId="Equation.DSMT4">
                  <p:embed/>
                </p:oleObj>
              </mc:Choice>
              <mc:Fallback>
                <p:oleObj name="Equation" r:id="rId6" imgW="46024800" imgH="16459200" progId="Equation.DSMT4">
                  <p:embed/>
                  <p:pic>
                    <p:nvPicPr>
                      <p:cNvPr id="0" name="图片 1847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61700" y="4706420"/>
                        <a:ext cx="3508375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792" y="2696645"/>
            <a:ext cx="3626982" cy="2009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91429" y="2610920"/>
            <a:ext cx="3842950" cy="2095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37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3655" y="944245"/>
            <a:ext cx="8740346" cy="13496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仿真结果：</a:t>
            </a:r>
            <a:r>
              <a:rPr lang="zh-CN" altLang="en-US" sz="2400" dirty="0" smtClean="0">
                <a:ea typeface="黑体" panose="02010609060101010101" pitchFamily="49" charset="-122"/>
              </a:rPr>
              <a:t>感知误差对频谱效率的影响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信道噪声与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信号高斯假设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基于能量检测频谱感知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随着最大碰撞概率的增加，虚警概率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     变小，抓住每一次机会，不惜碰撞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频谱利用率随最大碰撞概率增加逼近无感知错误情况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整体频谱利用率因碰撞而减小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020063" y="1910847"/>
          <a:ext cx="3891736" cy="943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5" name="Equation" r:id="rId4" imgW="60350400" imgH="14630400" progId="Equation.DSMT4">
                  <p:embed/>
                </p:oleObj>
              </mc:Choice>
              <mc:Fallback>
                <p:oleObj name="Equation" r:id="rId4" imgW="60350400" imgH="14630400" progId="Equation.DSMT4">
                  <p:embed/>
                  <p:pic>
                    <p:nvPicPr>
                      <p:cNvPr id="0" name="图片 1951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0063" y="1910847"/>
                        <a:ext cx="3891736" cy="943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89399" y="3203762"/>
          <a:ext cx="1269747" cy="74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6" name="Equation" r:id="rId6" imgW="23774400" imgH="14020800" progId="Equation.DSMT4">
                  <p:embed/>
                </p:oleObj>
              </mc:Choice>
              <mc:Fallback>
                <p:oleObj name="Equation" r:id="rId6" imgW="23774400" imgH="14020800" progId="Equation.DSMT4">
                  <p:embed/>
                  <p:pic>
                    <p:nvPicPr>
                      <p:cNvPr id="0" name="图片 1951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9399" y="3203762"/>
                        <a:ext cx="1269747" cy="74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859146" y="3256141"/>
          <a:ext cx="1595812" cy="652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7" name="Equation" r:id="rId8" imgW="28346400" imgH="11582400" progId="Equation.DSMT4">
                  <p:embed/>
                </p:oleObj>
              </mc:Choice>
              <mc:Fallback>
                <p:oleObj name="Equation" r:id="rId8" imgW="28346400" imgH="11582400" progId="Equation.DSMT4">
                  <p:embed/>
                  <p:pic>
                    <p:nvPicPr>
                      <p:cNvPr id="0" name="图片 1951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59146" y="3256141"/>
                        <a:ext cx="1595812" cy="652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504739" y="3252148"/>
          <a:ext cx="1407060" cy="652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8" name="Equation" r:id="rId10" imgW="24993600" imgH="11582400" progId="Equation.DSMT4">
                  <p:embed/>
                </p:oleObj>
              </mc:Choice>
              <mc:Fallback>
                <p:oleObj name="Equation" r:id="rId10" imgW="24993600" imgH="11582400" progId="Equation.DSMT4">
                  <p:embed/>
                  <p:pic>
                    <p:nvPicPr>
                      <p:cNvPr id="0" name="图片 1951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04739" y="3252148"/>
                        <a:ext cx="1407060" cy="652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925040" y="4166891"/>
          <a:ext cx="3166203" cy="367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9" name="Equation" r:id="rId12" imgW="42062400" imgH="4876800" progId="Equation.DSMT4">
                  <p:embed/>
                </p:oleObj>
              </mc:Choice>
              <mc:Fallback>
                <p:oleObj name="Equation" r:id="rId12" imgW="42062400" imgH="4876800" progId="Equation.DSMT4">
                  <p:embed/>
                  <p:pic>
                    <p:nvPicPr>
                      <p:cNvPr id="0" name="图片 1952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25040" y="4166891"/>
                        <a:ext cx="3166203" cy="367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46922" y="2467168"/>
            <a:ext cx="3761955" cy="297083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950644" y="1588162"/>
            <a:ext cx="147256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optimal</a:t>
            </a:r>
            <a:r>
              <a: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：无感知误差</a:t>
            </a:r>
          </a:p>
        </p:txBody>
      </p:sp>
      <p:cxnSp>
        <p:nvCxnSpPr>
          <p:cNvPr id="14" name="直接箭头连接符 13"/>
          <p:cNvCxnSpPr/>
          <p:nvPr/>
        </p:nvCxnSpPr>
        <p:spPr bwMode="auto">
          <a:xfrm flipV="1">
            <a:off x="6334897" y="2183027"/>
            <a:ext cx="922638" cy="395416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</p:spPr>
      </p:cxn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38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3655" y="944245"/>
            <a:ext cx="8740346" cy="13049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总结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多信道选择型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MAC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协议，目的是为了利用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冲突避免型多址接入（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RTS/CTS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）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+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信道选择同步更新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先验（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Markov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）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+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似然（频谱感知）       充分统计量的后验分布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假设了</a:t>
            </a:r>
            <a:r>
              <a:rPr lang="en-US" altLang="zh-CN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存在，且工作特性为</a:t>
            </a:r>
            <a:r>
              <a:rPr lang="en-US" altLang="zh-CN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Markov</a:t>
            </a: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且模型已知，实际并无</a:t>
            </a:r>
            <a:r>
              <a:rPr lang="en-US" altLang="zh-CN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通信收益仅仅依赖于带宽，没有考虑链路质量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没有考虑不同</a:t>
            </a:r>
            <a:r>
              <a:rPr lang="en-US" altLang="zh-CN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  <a:r>
              <a:rPr lang="zh-CN" altLang="en-US" dirty="0" smtClean="0">
                <a:solidFill>
                  <a:srgbClr val="A50021"/>
                </a:solidFill>
                <a:effectLst/>
                <a:latin typeface="+mn-lt"/>
                <a:ea typeface="黑体" panose="02010609060101010101" pitchFamily="49" charset="-122"/>
              </a:rPr>
              <a:t>之间的干扰</a:t>
            </a:r>
            <a:endParaRPr lang="en-US" altLang="zh-CN" dirty="0" smtClean="0">
              <a:solidFill>
                <a:srgbClr val="A50021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5099222" y="2553730"/>
            <a:ext cx="543697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</p:spPr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39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基于部分感知的频谱接入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问题：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Ad-Hoc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网络频谱机会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利用</a:t>
            </a:r>
            <a:endParaRPr lang="en-US" altLang="zh-CN" sz="2400" dirty="0" smtClean="0"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研究需求：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多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信道独立       多信道相关</a:t>
            </a:r>
            <a:endParaRPr lang="en-US" altLang="zh-CN" dirty="0">
              <a:solidFill>
                <a:srgbClr val="000000"/>
              </a:solidFill>
              <a:effectLst/>
              <a:latin typeface="+mn-lt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POMDP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理论最优解指数复杂度        降低复杂度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模型已知        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模型未知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模型估计性能受制于观测，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model-based       model-free</a:t>
            </a: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DQN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：深度强化学习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2013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年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Google </a:t>
            </a:r>
            <a:r>
              <a:rPr lang="en-US" altLang="zh-CN" dirty="0" err="1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DeepMind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用深度神经网络近似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Q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值，克服传统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Q learning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查找表的方法适用于大规模状态空间，同样是从观测中学习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Q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网络中，输入：历史状态行为，输出：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Q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值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27003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Deep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Times-Roman"/>
              </a:rPr>
              <a:t> Reinforcement Learning </a:t>
            </a: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for Dynamic Multichannel Access in Wireless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</a:t>
            </a: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TRANSACTIONS ON COGNITIVE COMMUNICATIONS AND NETWORKING</a:t>
            </a: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 2018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右箭头 1"/>
          <p:cNvSpPr/>
          <p:nvPr/>
        </p:nvSpPr>
        <p:spPr bwMode="auto">
          <a:xfrm>
            <a:off x="2183027" y="2055340"/>
            <a:ext cx="387178" cy="6590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rtlCol="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4485503" y="2458994"/>
            <a:ext cx="387178" cy="6590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rtlCol="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2376616" y="2901619"/>
            <a:ext cx="387178" cy="6590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rtlCol="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右箭头 10"/>
          <p:cNvSpPr/>
          <p:nvPr/>
        </p:nvSpPr>
        <p:spPr bwMode="auto">
          <a:xfrm>
            <a:off x="5618206" y="3387010"/>
            <a:ext cx="387178" cy="6590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rtlCol="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4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整体综述：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认知无线电网络中的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频谱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分配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99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频谱分配准则：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27003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Spectrum Assignment in Cognitive Radio Networks: A Comprehensive Survey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 IEEE COMMUNICATION SURVEYS &amp; TUTORIALS </a:t>
            </a: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2013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371600" y="1524000"/>
          <a:ext cx="6398895" cy="39243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90625"/>
                <a:gridCol w="1890554"/>
                <a:gridCol w="1913414"/>
                <a:gridCol w="1404302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准则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优化目标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参考</a:t>
                      </a:r>
                    </a:p>
                  </a:txBody>
                  <a:tcPr/>
                </a:tc>
              </a:tr>
              <a:tr h="7086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干扰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最小化</a:t>
                      </a:r>
                      <a:r>
                        <a:rPr lang="en-US" altLang="zh-CN" b="1">
                          <a:effectLst/>
                        </a:rPr>
                        <a:t>Su</a:t>
                      </a:r>
                      <a:r>
                        <a:rPr lang="zh-CN" altLang="en-US" b="1">
                          <a:effectLst/>
                        </a:rPr>
                        <a:t>之间的干扰以及对</a:t>
                      </a:r>
                      <a:r>
                        <a:rPr lang="en-US" altLang="zh-CN" b="1">
                          <a:effectLst/>
                        </a:rPr>
                        <a:t>Pu</a:t>
                      </a:r>
                      <a:r>
                        <a:rPr lang="zh-CN" altLang="en-US" b="1">
                          <a:effectLst/>
                        </a:rPr>
                        <a:t>之间的干扰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不能确保满足不同用户的</a:t>
                      </a:r>
                      <a:r>
                        <a:rPr lang="en-US" altLang="zh-CN" b="1">
                          <a:effectLst/>
                        </a:rPr>
                        <a:t>Qos</a:t>
                      </a:r>
                      <a:r>
                        <a:rPr lang="zh-CN" altLang="en-US" b="1">
                          <a:effectLst/>
                        </a:rPr>
                        <a:t>需求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1,32,33,34,35,36,37,38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频谱效率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最大化频谱利用率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没有考虑不同</a:t>
                      </a:r>
                      <a:r>
                        <a:rPr lang="en-US" altLang="zh-CN" b="1">
                          <a:effectLst/>
                        </a:rPr>
                        <a:t>Su</a:t>
                      </a:r>
                      <a:r>
                        <a:rPr lang="zh-CN" altLang="en-US" b="1">
                          <a:effectLst/>
                        </a:rPr>
                        <a:t>的需求，在多用户多信道场景下复杂度高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41,47,52,53,54,55,56,57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吞吐率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最大化用户以及网络的吞吐量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会增加干扰，导致不公平性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39,41,49,51,52,55,59,60,61,62,63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公平性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在</a:t>
                      </a:r>
                      <a:r>
                        <a:rPr lang="en-US" altLang="zh-CN" b="1">
                          <a:effectLst/>
                        </a:rPr>
                        <a:t>Su</a:t>
                      </a:r>
                      <a:r>
                        <a:rPr lang="zh-CN" altLang="en-US" b="1">
                          <a:effectLst/>
                        </a:rPr>
                        <a:t>中达到公平的频谱分配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不能达到网络最大性能，没有考虑</a:t>
                      </a:r>
                      <a:r>
                        <a:rPr lang="en-US" altLang="zh-CN" b="1">
                          <a:effectLst/>
                        </a:rPr>
                        <a:t>Qos</a:t>
                      </a:r>
                      <a:r>
                        <a:rPr lang="zh-CN" altLang="en-US" b="1">
                          <a:effectLst/>
                        </a:rPr>
                        <a:t>要求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53,54,60,71,72,73,74,75,76,77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时延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通常与路由联合考虑，针对最小化端到端时延或者频谱切换时延来分配信道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不能达到最大网络性能，没有考虑对</a:t>
                      </a:r>
                      <a:r>
                        <a:rPr lang="en-US" altLang="zh-CN" b="1">
                          <a:effectLst/>
                        </a:rPr>
                        <a:t>Pu</a:t>
                      </a:r>
                      <a:r>
                        <a:rPr lang="zh-CN" altLang="en-US" b="1">
                          <a:effectLst/>
                        </a:rPr>
                        <a:t>的干扰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40,44,69,80,81,82,83,84,85,86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5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 smtClean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整体综述：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认知无线电网络中的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频谱</a:t>
            </a:r>
            <a:r>
              <a:rPr kumimoji="1" lang="zh-CN" altLang="en-US" sz="3600" dirty="0" smtClean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分配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99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频谱分配准则：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027003"/>
            <a:ext cx="949822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Spectrum Assignment in Cognitive Radio Networks: A Comprehensive Survey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 IEEE COMMUNICATION SURVEYS &amp; TUTORIALS </a:t>
            </a: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2013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371600" y="1524000"/>
          <a:ext cx="6398895" cy="42443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90625"/>
                <a:gridCol w="1890554"/>
                <a:gridCol w="1913414"/>
                <a:gridCol w="1404302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 dirty="0"/>
                        <a:t>准则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/>
                        <a:t>优化目标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/>
                        <a:t>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/>
                        <a:t>参考</a:t>
                      </a:r>
                    </a:p>
                  </a:txBody>
                  <a:tcPr>
                    <a:lnB>
                      <a:noFill/>
                    </a:lnB>
                  </a:tcPr>
                </a:tc>
              </a:tr>
              <a:tr h="7086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每个</a:t>
                      </a:r>
                      <a:r>
                        <a:rPr lang="en-US" altLang="zh-CN" b="1">
                          <a:effectLst/>
                        </a:rPr>
                        <a:t>Su</a:t>
                      </a:r>
                      <a:r>
                        <a:rPr lang="zh-CN" altLang="en-US" b="1">
                          <a:effectLst/>
                        </a:rPr>
                        <a:t>根据价格和收益选择信道；网络运行者分配信道给</a:t>
                      </a:r>
                      <a:r>
                        <a:rPr lang="en-US" altLang="zh-CN" b="1">
                          <a:effectLst/>
                        </a:rPr>
                        <a:t>Su</a:t>
                      </a:r>
                      <a:r>
                        <a:rPr lang="zh-CN" altLang="en-US" b="1">
                          <a:effectLst/>
                        </a:rPr>
                        <a:t>来最大化自己的税收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Su</a:t>
                      </a:r>
                      <a:r>
                        <a:rPr lang="zh-CN" altLang="en-US" b="1">
                          <a:effectLst/>
                        </a:rPr>
                        <a:t>需要提前知道每个信道的价格，需要动态地询问频谱拥有者，引入时延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88,89,90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能量效率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最小化</a:t>
                      </a:r>
                      <a:r>
                        <a:rPr lang="en-US" altLang="zh-CN" b="1">
                          <a:effectLst/>
                        </a:rPr>
                        <a:t>Su</a:t>
                      </a:r>
                      <a:r>
                        <a:rPr lang="zh-CN" altLang="en-US" b="1">
                          <a:effectLst/>
                        </a:rPr>
                        <a:t>的能量消耗，满足</a:t>
                      </a:r>
                      <a:r>
                        <a:rPr lang="en-US" altLang="zh-CN" b="1">
                          <a:effectLst/>
                        </a:rPr>
                        <a:t>Qos</a:t>
                      </a:r>
                      <a:r>
                        <a:rPr lang="zh-CN" altLang="en-US" b="1">
                          <a:effectLst/>
                        </a:rPr>
                        <a:t>需求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不能达到最大的容量性能，在中心化决策中节点需要持续交换电池信息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53,54,65,91,92</a:t>
                      </a:r>
                    </a:p>
                  </a:txBody>
                  <a:tcPr>
                    <a:lnT>
                      <a:noFill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风险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 dirty="0">
                          <a:effectLst/>
                        </a:rPr>
                        <a:t>最小化数据流的一个路径被浮现的</a:t>
                      </a:r>
                      <a:r>
                        <a:rPr lang="en-US" altLang="zh-CN" b="1" dirty="0">
                          <a:effectLst/>
                        </a:rPr>
                        <a:t>Pu</a:t>
                      </a:r>
                      <a:r>
                        <a:rPr lang="zh-CN" altLang="en-US" b="1" dirty="0">
                          <a:effectLst/>
                        </a:rPr>
                        <a:t>阻塞的概率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不能达到最大的容量性能，按地域将网络分开，假设一个地域只有一个信道被使用，频谱利用率不高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93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effectLst/>
                        </a:rPr>
                        <a:t>网络连接性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主要应用在</a:t>
                      </a:r>
                      <a:r>
                        <a:rPr lang="en-US" altLang="zh-CN" b="1">
                          <a:effectLst/>
                        </a:rPr>
                        <a:t>CRAHN</a:t>
                      </a:r>
                      <a:r>
                        <a:rPr lang="zh-CN" altLang="en-US" b="1">
                          <a:effectLst/>
                        </a:rPr>
                        <a:t>中，目标在于获得网络连接性并且最小化网络中的干扰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effectLst/>
                        </a:rPr>
                        <a:t>不能确保用户的</a:t>
                      </a:r>
                      <a:r>
                        <a:rPr lang="en-US" altLang="zh-CN" b="1">
                          <a:effectLst/>
                        </a:rPr>
                        <a:t>Qos</a:t>
                      </a:r>
                      <a:r>
                        <a:rPr lang="zh-CN" altLang="en-US" b="1">
                          <a:effectLst/>
                        </a:rPr>
                        <a:t>服务质量，网络性能以及最大的频谱利用率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effectLst/>
                        </a:rPr>
                        <a:t>94,95,96,97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6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325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问题：多跳网中联合频谱分配和功率控制</a:t>
            </a:r>
            <a:endParaRPr lang="zh-CN" altLang="en-US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综合考虑动态频谱模型和噪声温度模型</a:t>
            </a: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</a:rPr>
              <a:t>      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动态频谱模型：</a:t>
            </a:r>
            <a:r>
              <a:rPr lang="en-US" altLang="zh-CN" dirty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overlay</a:t>
            </a:r>
            <a:r>
              <a:rPr lang="en-US" altLang="zh-CN" dirty="0">
                <a:solidFill>
                  <a:srgbClr val="FF0000"/>
                </a:solidFill>
                <a:effectLst/>
                <a:latin typeface="+mn-lt"/>
                <a:ea typeface="黑体" panose="02010609060101010101" pitchFamily="49" charset="-122"/>
              </a:rPr>
              <a:t>  </a:t>
            </a:r>
            <a:r>
              <a:rPr lang="en-US" altLang="zh-CN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Su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机会性利用</a:t>
            </a:r>
            <a:r>
              <a:rPr lang="en-US" altLang="zh-CN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空闲的频带</a:t>
            </a: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    噪声温度模型：</a:t>
            </a:r>
            <a:r>
              <a:rPr lang="en-US" altLang="zh-CN" dirty="0">
                <a:solidFill>
                  <a:srgbClr val="C00000"/>
                </a:solidFill>
                <a:effectLst/>
                <a:latin typeface="+mn-lt"/>
                <a:ea typeface="黑体" panose="02010609060101010101" pitchFamily="49" charset="-122"/>
              </a:rPr>
              <a:t>underlay</a:t>
            </a:r>
            <a:r>
              <a:rPr lang="en-US" altLang="zh-CN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 Su与Pu可以共存，保证Su对Pu的干扰不超过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干扰门限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能够适应于频谱动态变化，平衡频谱利用率和频谱切换开销</a:t>
            </a:r>
          </a:p>
          <a:p>
            <a:pPr marL="457200" indent="-4572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模型：多跳网络模型</a:t>
            </a: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441575" y="4745355"/>
            <a:ext cx="255270" cy="24701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732020" y="5247640"/>
            <a:ext cx="255270" cy="24701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054350" y="5707380"/>
            <a:ext cx="255270" cy="24701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761105" y="4479925"/>
            <a:ext cx="255270" cy="24701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连接符 8"/>
          <p:cNvCxnSpPr>
            <a:stCxn id="2" idx="7"/>
            <a:endCxn id="7" idx="2"/>
          </p:cNvCxnSpPr>
          <p:nvPr/>
        </p:nvCxnSpPr>
        <p:spPr>
          <a:xfrm flipV="1">
            <a:off x="2659380" y="4603750"/>
            <a:ext cx="1101725" cy="177800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10" name="直接连接符 9"/>
          <p:cNvCxnSpPr>
            <a:stCxn id="4" idx="7"/>
            <a:endCxn id="7" idx="4"/>
          </p:cNvCxnSpPr>
          <p:nvPr/>
        </p:nvCxnSpPr>
        <p:spPr>
          <a:xfrm flipV="1">
            <a:off x="3272155" y="4726940"/>
            <a:ext cx="616585" cy="1016635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11" name="直接连接符 10"/>
          <p:cNvCxnSpPr>
            <a:stCxn id="2" idx="6"/>
            <a:endCxn id="3" idx="1"/>
          </p:cNvCxnSpPr>
          <p:nvPr/>
        </p:nvCxnSpPr>
        <p:spPr>
          <a:xfrm>
            <a:off x="2696845" y="4869180"/>
            <a:ext cx="2072640" cy="414655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12" name="直接连接符 11"/>
          <p:cNvCxnSpPr>
            <a:stCxn id="2" idx="4"/>
            <a:endCxn id="4" idx="1"/>
          </p:cNvCxnSpPr>
          <p:nvPr/>
        </p:nvCxnSpPr>
        <p:spPr>
          <a:xfrm>
            <a:off x="2569210" y="4992370"/>
            <a:ext cx="522605" cy="751205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14" name="矩形 13"/>
          <p:cNvSpPr/>
          <p:nvPr/>
        </p:nvSpPr>
        <p:spPr>
          <a:xfrm>
            <a:off x="4410075" y="4707255"/>
            <a:ext cx="255270" cy="229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16375" y="5477510"/>
            <a:ext cx="255270" cy="229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6" name="直接连接符 15"/>
          <p:cNvCxnSpPr>
            <a:stCxn id="2" idx="5"/>
            <a:endCxn id="15" idx="1"/>
          </p:cNvCxnSpPr>
          <p:nvPr/>
        </p:nvCxnSpPr>
        <p:spPr>
          <a:xfrm>
            <a:off x="2659380" y="4956175"/>
            <a:ext cx="1356995" cy="636270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ysDash"/>
            <a:round/>
            <a:headEnd type="none" w="med" len="med"/>
            <a:tailEnd type="arrow"/>
          </a:ln>
        </p:spPr>
      </p:cxnSp>
      <p:cxnSp>
        <p:nvCxnSpPr>
          <p:cNvPr id="17" name="直接连接符 16"/>
          <p:cNvCxnSpPr>
            <a:stCxn id="4" idx="6"/>
          </p:cNvCxnSpPr>
          <p:nvPr/>
        </p:nvCxnSpPr>
        <p:spPr>
          <a:xfrm flipV="1">
            <a:off x="3309620" y="5593080"/>
            <a:ext cx="682625" cy="238125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ysDash"/>
            <a:round/>
            <a:headEnd type="none" w="med" len="med"/>
            <a:tailEnd type="arrow"/>
          </a:ln>
        </p:spPr>
      </p:cxnSp>
      <p:cxnSp>
        <p:nvCxnSpPr>
          <p:cNvPr id="20" name="直接连接符 19"/>
          <p:cNvCxnSpPr>
            <a:stCxn id="2" idx="6"/>
            <a:endCxn id="14" idx="1"/>
          </p:cNvCxnSpPr>
          <p:nvPr/>
        </p:nvCxnSpPr>
        <p:spPr>
          <a:xfrm flipV="1">
            <a:off x="2696845" y="4822190"/>
            <a:ext cx="1713230" cy="46990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ysDash"/>
            <a:round/>
            <a:headEnd type="none" w="med" len="med"/>
            <a:tailEnd type="arrow"/>
          </a:ln>
        </p:spPr>
      </p:cxnSp>
      <p:cxnSp>
        <p:nvCxnSpPr>
          <p:cNvPr id="21" name="直接连接符 20"/>
          <p:cNvCxnSpPr/>
          <p:nvPr/>
        </p:nvCxnSpPr>
        <p:spPr>
          <a:xfrm flipV="1">
            <a:off x="3293745" y="4826635"/>
            <a:ext cx="1073785" cy="894715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ysDash"/>
            <a:round/>
            <a:headEnd type="none" w="med" len="med"/>
            <a:tailEnd type="arrow"/>
          </a:ln>
        </p:spPr>
      </p:cxnSp>
      <p:sp>
        <p:nvSpPr>
          <p:cNvPr id="22" name="矩形 21"/>
          <p:cNvSpPr/>
          <p:nvPr/>
        </p:nvSpPr>
        <p:spPr>
          <a:xfrm>
            <a:off x="2201544" y="4304665"/>
            <a:ext cx="5830347" cy="1787525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941060" y="4534535"/>
            <a:ext cx="255270" cy="24701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315644" y="4501542"/>
            <a:ext cx="147256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Su</a:t>
            </a:r>
          </a:p>
        </p:txBody>
      </p:sp>
      <p:sp>
        <p:nvSpPr>
          <p:cNvPr id="25" name="矩形 24"/>
          <p:cNvSpPr/>
          <p:nvPr/>
        </p:nvSpPr>
        <p:spPr>
          <a:xfrm>
            <a:off x="5941060" y="4937125"/>
            <a:ext cx="255270" cy="229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</a:ln>
        </p:spPr>
        <p:txBody>
          <a:bodyPr lIns="90000" anchor="ctr"/>
          <a:lstStyle/>
          <a:p>
            <a:pPr algn="ctr">
              <a:lnSpc>
                <a:spcPct val="120000"/>
              </a:lnSpc>
            </a:pPr>
            <a:endParaRPr lang="zh-CN" altLang="en-US" sz="3200" dirty="0" smtClean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315644" y="4895877"/>
            <a:ext cx="147256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Pu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5859862" y="5404789"/>
            <a:ext cx="417665" cy="0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28" name="文本框 27"/>
          <p:cNvSpPr txBox="1"/>
          <p:nvPr/>
        </p:nvSpPr>
        <p:spPr>
          <a:xfrm>
            <a:off x="6329528" y="5270665"/>
            <a:ext cx="1801012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0066"/>
                </a:solidFill>
                <a:ea typeface="黑体" panose="02010609060101010101" pitchFamily="49" charset="-122"/>
              </a:rPr>
              <a:t>Transmission link</a:t>
            </a:r>
            <a:endParaRPr lang="en-US" altLang="zh-CN" sz="14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5859862" y="5743575"/>
            <a:ext cx="417665" cy="1270"/>
          </a:xfrm>
          <a:prstGeom prst="line">
            <a:avLst/>
          </a:prstGeom>
          <a:solidFill>
            <a:schemeClr val="tx1"/>
          </a:solidFill>
          <a:ln w="19050" cap="flat" cmpd="sng" algn="ctr">
            <a:solidFill>
              <a:schemeClr val="accent5">
                <a:lumMod val="10000"/>
              </a:schemeClr>
            </a:solidFill>
            <a:prstDash val="sysDash"/>
            <a:round/>
            <a:headEnd type="none" w="med" len="med"/>
            <a:tailEnd type="arrow"/>
          </a:ln>
        </p:spPr>
      </p:cxnSp>
      <p:sp>
        <p:nvSpPr>
          <p:cNvPr id="32" name="文本框 31"/>
          <p:cNvSpPr txBox="1"/>
          <p:nvPr/>
        </p:nvSpPr>
        <p:spPr>
          <a:xfrm>
            <a:off x="6329528" y="5624471"/>
            <a:ext cx="1801012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0066"/>
                </a:solidFill>
                <a:ea typeface="黑体" panose="02010609060101010101" pitchFamily="49" charset="-122"/>
              </a:rPr>
              <a:t>Interference  link</a:t>
            </a:r>
            <a:endParaRPr lang="en-US" altLang="zh-CN" sz="1400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7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模型：多跳网络模型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节点集合    ，传输链路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集合    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可用频带集合     ，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节点集合      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数据流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全双工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假设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每一时刻收（发）工作一个信道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链路信干噪比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链路容量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传输功率限制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假设一个数据流对应唯一路径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576346" y="1764250"/>
            <a:ext cx="3176084" cy="1936000"/>
            <a:chOff x="5804535" y="1423670"/>
            <a:chExt cx="2863850" cy="1787525"/>
          </a:xfrm>
        </p:grpSpPr>
        <p:sp>
          <p:nvSpPr>
            <p:cNvPr id="2" name="椭圆 1"/>
            <p:cNvSpPr/>
            <p:nvPr/>
          </p:nvSpPr>
          <p:spPr>
            <a:xfrm>
              <a:off x="6003290" y="1857375"/>
              <a:ext cx="255270" cy="24701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8293735" y="2359660"/>
              <a:ext cx="255270" cy="24701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6616065" y="2819400"/>
              <a:ext cx="255270" cy="24701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7322820" y="1591945"/>
              <a:ext cx="255270" cy="24701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9" name="直接连接符 8"/>
            <p:cNvCxnSpPr>
              <a:stCxn id="2" idx="7"/>
              <a:endCxn id="7" idx="2"/>
            </p:cNvCxnSpPr>
            <p:nvPr/>
          </p:nvCxnSpPr>
          <p:spPr>
            <a:xfrm flipV="1">
              <a:off x="6221095" y="1715770"/>
              <a:ext cx="1101725" cy="177800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</p:spPr>
        </p:cxnSp>
        <p:cxnSp>
          <p:nvCxnSpPr>
            <p:cNvPr id="10" name="直接连接符 9"/>
            <p:cNvCxnSpPr>
              <a:stCxn id="4" idx="7"/>
              <a:endCxn id="7" idx="4"/>
            </p:cNvCxnSpPr>
            <p:nvPr/>
          </p:nvCxnSpPr>
          <p:spPr>
            <a:xfrm flipV="1">
              <a:off x="6833870" y="1838960"/>
              <a:ext cx="616585" cy="1016635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</p:spPr>
        </p:cxnSp>
        <p:cxnSp>
          <p:nvCxnSpPr>
            <p:cNvPr id="11" name="直接连接符 10"/>
            <p:cNvCxnSpPr>
              <a:stCxn id="2" idx="6"/>
              <a:endCxn id="3" idx="1"/>
            </p:cNvCxnSpPr>
            <p:nvPr/>
          </p:nvCxnSpPr>
          <p:spPr>
            <a:xfrm>
              <a:off x="6258560" y="1981200"/>
              <a:ext cx="2072640" cy="414655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</p:spPr>
        </p:cxnSp>
        <p:cxnSp>
          <p:nvCxnSpPr>
            <p:cNvPr id="12" name="直接连接符 11"/>
            <p:cNvCxnSpPr>
              <a:stCxn id="2" idx="4"/>
              <a:endCxn id="4" idx="1"/>
            </p:cNvCxnSpPr>
            <p:nvPr/>
          </p:nvCxnSpPr>
          <p:spPr>
            <a:xfrm>
              <a:off x="6130925" y="2104390"/>
              <a:ext cx="522605" cy="751205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arrow"/>
            </a:ln>
          </p:spPr>
        </p:cxnSp>
        <p:sp>
          <p:nvSpPr>
            <p:cNvPr id="14" name="矩形 13"/>
            <p:cNvSpPr/>
            <p:nvPr/>
          </p:nvSpPr>
          <p:spPr>
            <a:xfrm>
              <a:off x="7971790" y="1819275"/>
              <a:ext cx="255270" cy="22987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578090" y="2589530"/>
              <a:ext cx="255270" cy="22987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6" name="直接连接符 15"/>
            <p:cNvCxnSpPr>
              <a:stCxn id="2" idx="5"/>
              <a:endCxn id="15" idx="1"/>
            </p:cNvCxnSpPr>
            <p:nvPr/>
          </p:nvCxnSpPr>
          <p:spPr>
            <a:xfrm>
              <a:off x="6221095" y="2068195"/>
              <a:ext cx="1356995" cy="636270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17" name="直接连接符 16"/>
            <p:cNvCxnSpPr>
              <a:stCxn id="4" idx="6"/>
            </p:cNvCxnSpPr>
            <p:nvPr/>
          </p:nvCxnSpPr>
          <p:spPr>
            <a:xfrm flipV="1">
              <a:off x="6871335" y="2705100"/>
              <a:ext cx="682625" cy="238125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20" name="直接连接符 19"/>
            <p:cNvCxnSpPr>
              <a:stCxn id="2" idx="6"/>
              <a:endCxn id="14" idx="1"/>
            </p:cNvCxnSpPr>
            <p:nvPr/>
          </p:nvCxnSpPr>
          <p:spPr>
            <a:xfrm flipV="1">
              <a:off x="6258560" y="1934210"/>
              <a:ext cx="1713230" cy="46990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21" name="直接连接符 20"/>
            <p:cNvCxnSpPr/>
            <p:nvPr/>
          </p:nvCxnSpPr>
          <p:spPr>
            <a:xfrm flipV="1">
              <a:off x="6855460" y="1938655"/>
              <a:ext cx="1073785" cy="894715"/>
            </a:xfrm>
            <a:prstGeom prst="line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arrow"/>
            </a:ln>
          </p:spPr>
        </p:cxnSp>
        <p:sp>
          <p:nvSpPr>
            <p:cNvPr id="22" name="矩形 21"/>
            <p:cNvSpPr/>
            <p:nvPr/>
          </p:nvSpPr>
          <p:spPr>
            <a:xfrm>
              <a:off x="5804535" y="1423670"/>
              <a:ext cx="2863850" cy="1787525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 lim="800000"/>
            </a:ln>
          </p:spPr>
          <p:txBody>
            <a:bodyPr lIns="90000" anchor="ctr"/>
            <a:lstStyle/>
            <a:p>
              <a:pPr algn="ctr">
                <a:lnSpc>
                  <a:spcPct val="120000"/>
                </a:lnSpc>
              </a:pPr>
              <a:endParaRPr lang="zh-CN" altLang="en-US" sz="3200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083196" y="1437800"/>
          <a:ext cx="431928" cy="355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3" name="Equation" r:id="rId4" imgW="5181600" imgH="4267200" progId="Equation.DSMT4">
                  <p:embed/>
                </p:oleObj>
              </mc:Choice>
              <mc:Fallback>
                <p:oleObj name="Equation" r:id="rId4" imgW="5181600" imgH="4267200" progId="Equation.DSMT4">
                  <p:embed/>
                  <p:pic>
                    <p:nvPicPr>
                      <p:cNvPr id="0" name="图片 2071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83196" y="1437800"/>
                        <a:ext cx="431928" cy="355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4228464" y="1426931"/>
          <a:ext cx="343535" cy="400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4" name="Equation" r:id="rId6" imgW="3657600" imgH="4267200" progId="Equation.DSMT4">
                  <p:embed/>
                </p:oleObj>
              </mc:Choice>
              <mc:Fallback>
                <p:oleObj name="Equation" r:id="rId6" imgW="3657600" imgH="4267200" progId="Equation.DSMT4">
                  <p:embed/>
                  <p:pic>
                    <p:nvPicPr>
                      <p:cNvPr id="0" name="图片 2072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28464" y="1426931"/>
                        <a:ext cx="343535" cy="400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2299160" y="1893570"/>
          <a:ext cx="349885" cy="376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5" name="Equation" r:id="rId8" imgW="3962400" imgH="4267200" progId="Equation.DSMT4">
                  <p:embed/>
                </p:oleObj>
              </mc:Choice>
              <mc:Fallback>
                <p:oleObj name="Equation" r:id="rId8" imgW="3962400" imgH="4267200" progId="Equation.DSMT4">
                  <p:embed/>
                  <p:pic>
                    <p:nvPicPr>
                      <p:cNvPr id="0" name="图片 2072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99160" y="1893570"/>
                        <a:ext cx="349885" cy="3767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2537128" y="3644419"/>
          <a:ext cx="2797317" cy="820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6" name="Equation" r:id="rId10" imgW="40538400" imgH="11887200" progId="Equation.DSMT4">
                  <p:embed/>
                </p:oleObj>
              </mc:Choice>
              <mc:Fallback>
                <p:oleObj name="Equation" r:id="rId10" imgW="40538400" imgH="11887200" progId="Equation.DSMT4">
                  <p:embed/>
                  <p:pic>
                    <p:nvPicPr>
                      <p:cNvPr id="0" name="图片 2072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37128" y="3644419"/>
                        <a:ext cx="2797317" cy="8202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1840127" y="4544860"/>
          <a:ext cx="1965005" cy="441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" name="Equation" r:id="rId12" imgW="27127200" imgH="6096000" progId="Equation.DSMT4">
                  <p:embed/>
                </p:oleObj>
              </mc:Choice>
              <mc:Fallback>
                <p:oleObj name="Equation" r:id="rId12" imgW="27127200" imgH="6096000" progId="Equation.DSMT4">
                  <p:embed/>
                  <p:pic>
                    <p:nvPicPr>
                      <p:cNvPr id="0" name="图片 2072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40127" y="4544860"/>
                        <a:ext cx="1965005" cy="4415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2332813" y="4949102"/>
          <a:ext cx="1040298" cy="420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name="Equation" r:id="rId14" imgW="14325600" imgH="5791200" progId="Equation.DSMT4">
                  <p:embed/>
                </p:oleObj>
              </mc:Choice>
              <mc:Fallback>
                <p:oleObj name="Equation" r:id="rId14" imgW="14325600" imgH="5791200" progId="Equation.DSMT4">
                  <p:embed/>
                  <p:pic>
                    <p:nvPicPr>
                      <p:cNvPr id="0" name="图片 207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32813" y="4949102"/>
                        <a:ext cx="1040298" cy="4205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4228464" y="1902328"/>
          <a:ext cx="446559" cy="347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Equation" r:id="rId16" imgW="5486400" imgH="4267200" progId="Equation.DSMT4">
                  <p:embed/>
                </p:oleObj>
              </mc:Choice>
              <mc:Fallback>
                <p:oleObj name="Equation" r:id="rId16" imgW="5486400" imgH="4267200" progId="Equation.DSMT4">
                  <p:embed/>
                  <p:pic>
                    <p:nvPicPr>
                      <p:cNvPr id="0" name="图片 2072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228464" y="1902328"/>
                        <a:ext cx="446559" cy="347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1540123" y="2372420"/>
          <a:ext cx="321628" cy="321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Equation" r:id="rId18" imgW="4267200" imgH="4267200" progId="Equation.DSMT4">
                  <p:embed/>
                </p:oleObj>
              </mc:Choice>
              <mc:Fallback>
                <p:oleObj name="Equation" r:id="rId18" imgW="4267200" imgH="4267200" progId="Equation.DSMT4">
                  <p:embed/>
                  <p:pic>
                    <p:nvPicPr>
                      <p:cNvPr id="0" name="图片 2072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40123" y="2372420"/>
                        <a:ext cx="321628" cy="3216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组合 46"/>
          <p:cNvGrpSpPr/>
          <p:nvPr/>
        </p:nvGrpSpPr>
        <p:grpSpPr>
          <a:xfrm>
            <a:off x="5344160" y="4038283"/>
            <a:ext cx="3452284" cy="1740086"/>
            <a:chOff x="5344160" y="4038283"/>
            <a:chExt cx="3452284" cy="1740086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796915" y="4583430"/>
              <a:ext cx="2368550" cy="317500"/>
            </a:xfrm>
            <a:prstGeom prst="rect">
              <a:avLst/>
            </a:prstGeom>
          </p:spPr>
        </p:pic>
        <p:cxnSp>
          <p:nvCxnSpPr>
            <p:cNvPr id="32" name="直接箭头连接符 31"/>
            <p:cNvCxnSpPr/>
            <p:nvPr/>
          </p:nvCxnSpPr>
          <p:spPr bwMode="auto">
            <a:xfrm>
              <a:off x="6186726" y="4866178"/>
              <a:ext cx="289792" cy="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34" name="直接箭头连接符 33"/>
            <p:cNvCxnSpPr/>
            <p:nvPr/>
          </p:nvCxnSpPr>
          <p:spPr bwMode="auto">
            <a:xfrm>
              <a:off x="6875045" y="4866178"/>
              <a:ext cx="289792" cy="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7551519" y="4866178"/>
              <a:ext cx="289792" cy="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graphicFrame>
          <p:nvGraphicFramePr>
            <p:cNvPr id="33" name="对象 32"/>
            <p:cNvGraphicFramePr>
              <a:graphicFrameLocks noChangeAspect="1"/>
            </p:cNvGraphicFramePr>
            <p:nvPr/>
          </p:nvGraphicFramePr>
          <p:xfrm>
            <a:off x="6893588" y="5441558"/>
            <a:ext cx="252199" cy="336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1" name="Equation" r:id="rId21" imgW="3657600" imgH="4876800" progId="Equation.DSMT4">
                    <p:embed/>
                  </p:oleObj>
                </mc:Choice>
                <mc:Fallback>
                  <p:oleObj name="Equation" r:id="rId21" imgW="3657600" imgH="4876800" progId="Equation.DSMT4">
                    <p:embed/>
                    <p:pic>
                      <p:nvPicPr>
                        <p:cNvPr id="0" name="图片 20727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6893588" y="5441558"/>
                          <a:ext cx="252199" cy="3362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文本框 37"/>
            <p:cNvSpPr txBox="1"/>
            <p:nvPr/>
          </p:nvSpPr>
          <p:spPr>
            <a:xfrm>
              <a:off x="5344160" y="4685665"/>
              <a:ext cx="504190" cy="312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000066"/>
                  </a:solidFill>
                  <a:ea typeface="黑体" panose="02010609060101010101" pitchFamily="49" charset="-122"/>
                </a:rPr>
                <a:t>源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116888" y="4685443"/>
              <a:ext cx="679556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目的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518197" y="5464437"/>
              <a:ext cx="700334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流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/>
          </p:nvGraphicFramePr>
          <p:xfrm>
            <a:off x="6038215" y="4926330"/>
            <a:ext cx="557530" cy="424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2" name="Equation" r:id="rId23" imgW="316865" imgH="254000" progId="Equation.DSMT4">
                    <p:embed/>
                  </p:oleObj>
                </mc:Choice>
                <mc:Fallback>
                  <p:oleObj name="Equation" r:id="rId23" imgW="316865" imgH="254000" progId="Equation.DSMT4">
                    <p:embed/>
                    <p:pic>
                      <p:nvPicPr>
                        <p:cNvPr id="0" name="图片 20728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6038215" y="4926330"/>
                          <a:ext cx="557530" cy="4241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对象 42"/>
            <p:cNvGraphicFramePr>
              <a:graphicFrameLocks noChangeAspect="1"/>
            </p:cNvGraphicFramePr>
            <p:nvPr/>
          </p:nvGraphicFramePr>
          <p:xfrm>
            <a:off x="6682740" y="4926330"/>
            <a:ext cx="654685" cy="4660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3" name="Equation" r:id="rId25" imgW="342900" imgH="254000" progId="Equation.DSMT4">
                    <p:embed/>
                  </p:oleObj>
                </mc:Choice>
                <mc:Fallback>
                  <p:oleObj name="Equation" r:id="rId25" imgW="342900" imgH="254000" progId="Equation.DSMT4">
                    <p:embed/>
                    <p:pic>
                      <p:nvPicPr>
                        <p:cNvPr id="0" name="图片 20729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6682740" y="4926330"/>
                          <a:ext cx="654685" cy="4660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/>
            <p:cNvGraphicFramePr>
              <a:graphicFrameLocks noChangeAspect="1"/>
            </p:cNvGraphicFramePr>
            <p:nvPr/>
          </p:nvGraphicFramePr>
          <p:xfrm>
            <a:off x="7401560" y="4945380"/>
            <a:ext cx="588645" cy="4279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4" name="Equation" r:id="rId27" imgW="330200" imgH="254000" progId="Equation.DSMT4">
                    <p:embed/>
                  </p:oleObj>
                </mc:Choice>
                <mc:Fallback>
                  <p:oleObj name="Equation" r:id="rId27" imgW="330200" imgH="254000" progId="Equation.DSMT4">
                    <p:embed/>
                    <p:pic>
                      <p:nvPicPr>
                        <p:cNvPr id="0" name="图片 20730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7401560" y="4945380"/>
                          <a:ext cx="588645" cy="4279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9" name="直接箭头连接符 28"/>
            <p:cNvCxnSpPr/>
            <p:nvPr/>
          </p:nvCxnSpPr>
          <p:spPr bwMode="auto">
            <a:xfrm>
              <a:off x="6083935" y="4287520"/>
              <a:ext cx="404495" cy="35433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triangle"/>
            </a:ln>
          </p:spPr>
        </p:cxnSp>
        <p:cxnSp>
          <p:nvCxnSpPr>
            <p:cNvPr id="31" name="直接箭头连接符 30"/>
            <p:cNvCxnSpPr/>
            <p:nvPr/>
          </p:nvCxnSpPr>
          <p:spPr bwMode="auto">
            <a:xfrm>
              <a:off x="6828155" y="4287520"/>
              <a:ext cx="404495" cy="35433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triangle"/>
            </a:ln>
          </p:spPr>
        </p:cxnSp>
        <p:cxnSp>
          <p:nvCxnSpPr>
            <p:cNvPr id="37" name="直接箭头连接符 36"/>
            <p:cNvCxnSpPr/>
            <p:nvPr/>
          </p:nvCxnSpPr>
          <p:spPr bwMode="auto">
            <a:xfrm>
              <a:off x="7527925" y="4287520"/>
              <a:ext cx="404495" cy="354330"/>
            </a:xfrm>
            <a:prstGeom prst="straightConnector1">
              <a:avLst/>
            </a:prstGeom>
            <a:solidFill>
              <a:schemeClr val="tx1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ysDash"/>
              <a:round/>
              <a:headEnd type="none" w="med" len="med"/>
              <a:tailEnd type="triangle"/>
            </a:ln>
          </p:spPr>
        </p:cxnSp>
        <p:graphicFrame>
          <p:nvGraphicFramePr>
            <p:cNvPr id="40" name="对象 39"/>
            <p:cNvGraphicFramePr>
              <a:graphicFrameLocks noChangeAspect="1"/>
            </p:cNvGraphicFramePr>
            <p:nvPr/>
          </p:nvGraphicFramePr>
          <p:xfrm>
            <a:off x="5788660" y="4043244"/>
            <a:ext cx="374090" cy="473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5" name="Equation" r:id="rId29" imgW="4572000" imgH="5791200" progId="Equation.DSMT4">
                    <p:embed/>
                  </p:oleObj>
                </mc:Choice>
                <mc:Fallback>
                  <p:oleObj name="Equation" r:id="rId29" imgW="4572000" imgH="5791200" progId="Equation.DSMT4">
                    <p:embed/>
                    <p:pic>
                      <p:nvPicPr>
                        <p:cNvPr id="0" name="图片 21105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5788660" y="4043244"/>
                          <a:ext cx="374090" cy="4738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对象 44"/>
            <p:cNvGraphicFramePr>
              <a:graphicFrameLocks noChangeAspect="1"/>
            </p:cNvGraphicFramePr>
            <p:nvPr/>
          </p:nvGraphicFramePr>
          <p:xfrm>
            <a:off x="6517880" y="4038283"/>
            <a:ext cx="40005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6" name="Equation" r:id="rId31" imgW="4876800" imgH="5791200" progId="Equation.DSMT4">
                    <p:embed/>
                  </p:oleObj>
                </mc:Choice>
                <mc:Fallback>
                  <p:oleObj name="Equation" r:id="rId31" imgW="4876800" imgH="5791200" progId="Equation.DSMT4">
                    <p:embed/>
                    <p:pic>
                      <p:nvPicPr>
                        <p:cNvPr id="0" name="图片 21106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6517880" y="4038283"/>
                          <a:ext cx="400050" cy="473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对象 45"/>
            <p:cNvGraphicFramePr>
              <a:graphicFrameLocks noChangeAspect="1"/>
            </p:cNvGraphicFramePr>
            <p:nvPr/>
          </p:nvGraphicFramePr>
          <p:xfrm>
            <a:off x="7235825" y="4043363"/>
            <a:ext cx="37465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7" name="Equation" r:id="rId33" imgW="4572000" imgH="5791200" progId="Equation.DSMT4">
                    <p:embed/>
                  </p:oleObj>
                </mc:Choice>
                <mc:Fallback>
                  <p:oleObj name="Equation" r:id="rId33" imgW="4572000" imgH="5791200" progId="Equation.DSMT4">
                    <p:embed/>
                    <p:pic>
                      <p:nvPicPr>
                        <p:cNvPr id="0" name="图片 21107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7235825" y="4043363"/>
                          <a:ext cx="374650" cy="473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8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：频谱状态建模</a:t>
            </a:r>
            <a:endParaRPr lang="zh-CN" altLang="en-US" sz="2400" dirty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semi-Markov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建模：在某一状态停留的时间独立同分布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假设模型                           被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完全已知且被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Su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完全观测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所有链路对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Pu</a:t>
            </a: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的干扰不超过门限值（已知）</a:t>
            </a: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2958" y="1870568"/>
            <a:ext cx="2795247" cy="1480644"/>
          </a:xfrm>
          <a:prstGeom prst="rect">
            <a:avLst/>
          </a:prstGeom>
        </p:spPr>
      </p:pic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664538" y="2432451"/>
          <a:ext cx="2158420" cy="456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6" name="Equation" r:id="rId5" imgW="31699200" imgH="6705600" progId="Equation.DSMT4">
                  <p:embed/>
                </p:oleObj>
              </mc:Choice>
              <mc:Fallback>
                <p:oleObj name="Equation" r:id="rId5" imgW="31699200" imgH="6705600" progId="Equation.DSMT4">
                  <p:embed/>
                  <p:pic>
                    <p:nvPicPr>
                      <p:cNvPr id="0" name="图片 216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4538" y="2432451"/>
                        <a:ext cx="2158420" cy="456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5858083" y="2432451"/>
          <a:ext cx="2077682" cy="461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7" name="Equation" r:id="rId7" imgW="30175200" imgH="6705600" progId="Equation.DSMT4">
                  <p:embed/>
                </p:oleObj>
              </mc:Choice>
              <mc:Fallback>
                <p:oleObj name="Equation" r:id="rId7" imgW="30175200" imgH="6705600" progId="Equation.DSMT4">
                  <p:embed/>
                  <p:pic>
                    <p:nvPicPr>
                      <p:cNvPr id="0" name="图片 2165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58083" y="2432451"/>
                        <a:ext cx="2077682" cy="4617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1837807" y="3606698"/>
          <a:ext cx="1970302" cy="472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8" name="Equation" r:id="rId9" imgW="29260800" imgH="7010400" progId="Equation.DSMT4">
                  <p:embed/>
                </p:oleObj>
              </mc:Choice>
              <mc:Fallback>
                <p:oleObj name="Equation" r:id="rId9" imgW="29260800" imgH="7010400" progId="Equation.DSMT4">
                  <p:embed/>
                  <p:pic>
                    <p:nvPicPr>
                      <p:cNvPr id="0" name="图片 2165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37807" y="3606698"/>
                        <a:ext cx="1970302" cy="472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2625580" y="4605096"/>
          <a:ext cx="3190001" cy="660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9" name="Equation" r:id="rId11" imgW="42672000" imgH="8839200" progId="Equation.DSMT4">
                  <p:embed/>
                </p:oleObj>
              </mc:Choice>
              <mc:Fallback>
                <p:oleObj name="Equation" r:id="rId11" imgW="42672000" imgH="8839200" progId="Equation.DSMT4">
                  <p:embed/>
                  <p:pic>
                    <p:nvPicPr>
                      <p:cNvPr id="0" name="图片 2165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25580" y="4605096"/>
                        <a:ext cx="3190001" cy="660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组合 48"/>
          <p:cNvGrpSpPr/>
          <p:nvPr/>
        </p:nvGrpSpPr>
        <p:grpSpPr>
          <a:xfrm>
            <a:off x="1861847" y="5304629"/>
            <a:ext cx="1493935" cy="566788"/>
            <a:chOff x="1975308" y="5322754"/>
            <a:chExt cx="1493935" cy="566788"/>
          </a:xfrm>
        </p:grpSpPr>
        <p:sp>
          <p:nvSpPr>
            <p:cNvPr id="45" name="文本框 44"/>
            <p:cNvSpPr txBox="1"/>
            <p:nvPr/>
          </p:nvSpPr>
          <p:spPr>
            <a:xfrm>
              <a:off x="1975308" y="5354011"/>
              <a:ext cx="1493935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链路</a:t>
              </a:r>
              <a:r>
                <a:rPr lang="en-US" altLang="zh-CN" sz="1800" dirty="0">
                  <a:solidFill>
                    <a:srgbClr val="000066"/>
                  </a:solidFill>
                  <a:ea typeface="黑体" panose="02010609060101010101" pitchFamily="49" charset="-122"/>
                </a:rPr>
                <a:t> </a:t>
              </a:r>
              <a:r>
                <a:rPr lang="en-US" altLang="zh-CN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   </a:t>
              </a:r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对应的功率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graphicFrame>
          <p:nvGraphicFramePr>
            <p:cNvPr id="46" name="对象 45"/>
            <p:cNvGraphicFramePr>
              <a:graphicFrameLocks noChangeAspect="1"/>
            </p:cNvGraphicFramePr>
            <p:nvPr/>
          </p:nvGraphicFramePr>
          <p:xfrm>
            <a:off x="2571029" y="5322754"/>
            <a:ext cx="200515" cy="342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00" name="Equation" r:id="rId13" imgW="2133600" imgH="4267200" progId="Equation.DSMT4">
                    <p:embed/>
                  </p:oleObj>
                </mc:Choice>
                <mc:Fallback>
                  <p:oleObj name="Equation" r:id="rId13" imgW="2133600" imgH="4267200" progId="Equation.DSMT4">
                    <p:embed/>
                    <p:pic>
                      <p:nvPicPr>
                        <p:cNvPr id="0" name="图片 2165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571029" y="5322754"/>
                          <a:ext cx="200515" cy="3422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" name="组合 49"/>
          <p:cNvGrpSpPr/>
          <p:nvPr/>
        </p:nvGrpSpPr>
        <p:grpSpPr>
          <a:xfrm>
            <a:off x="3355782" y="5290066"/>
            <a:ext cx="1810096" cy="571413"/>
            <a:chOff x="3664144" y="5292513"/>
            <a:chExt cx="1810096" cy="571413"/>
          </a:xfrm>
        </p:grpSpPr>
        <p:sp>
          <p:nvSpPr>
            <p:cNvPr id="47" name="文本框 46"/>
            <p:cNvSpPr txBox="1"/>
            <p:nvPr/>
          </p:nvSpPr>
          <p:spPr>
            <a:xfrm>
              <a:off x="3664144" y="5328395"/>
              <a:ext cx="1810096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链路</a:t>
              </a:r>
              <a:r>
                <a:rPr lang="en-US" altLang="zh-CN" sz="1800" dirty="0">
                  <a:solidFill>
                    <a:srgbClr val="000066"/>
                  </a:solidFill>
                  <a:ea typeface="黑体" panose="02010609060101010101" pitchFamily="49" charset="-122"/>
                </a:rPr>
                <a:t> </a:t>
              </a:r>
              <a:r>
                <a:rPr lang="en-US" altLang="zh-CN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   </a:t>
              </a:r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对应的信道增益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graphicFrame>
          <p:nvGraphicFramePr>
            <p:cNvPr id="48" name="对象 47"/>
            <p:cNvGraphicFramePr>
              <a:graphicFrameLocks noChangeAspect="1"/>
            </p:cNvGraphicFramePr>
            <p:nvPr/>
          </p:nvGraphicFramePr>
          <p:xfrm>
            <a:off x="4280868" y="5292513"/>
            <a:ext cx="200515" cy="342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01" name="Equation" r:id="rId15" imgW="2133600" imgH="4267200" progId="Equation.DSMT4">
                    <p:embed/>
                  </p:oleObj>
                </mc:Choice>
                <mc:Fallback>
                  <p:oleObj name="Equation" r:id="rId15" imgW="2133600" imgH="4267200" progId="Equation.DSMT4">
                    <p:embed/>
                    <p:pic>
                      <p:nvPicPr>
                        <p:cNvPr id="0" name="图片 2165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280868" y="5292513"/>
                          <a:ext cx="200515" cy="3422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" name="组合 54"/>
          <p:cNvGrpSpPr/>
          <p:nvPr/>
        </p:nvGrpSpPr>
        <p:grpSpPr>
          <a:xfrm>
            <a:off x="4965113" y="5280486"/>
            <a:ext cx="1931811" cy="590931"/>
            <a:chOff x="4965113" y="5280486"/>
            <a:chExt cx="1931811" cy="590931"/>
          </a:xfrm>
        </p:grpSpPr>
        <p:sp>
          <p:nvSpPr>
            <p:cNvPr id="52" name="文本框 51"/>
            <p:cNvSpPr txBox="1"/>
            <p:nvPr/>
          </p:nvSpPr>
          <p:spPr>
            <a:xfrm>
              <a:off x="4965113" y="5280486"/>
              <a:ext cx="1931811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    Pu      </a:t>
              </a:r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对应</a:t>
              </a:r>
              <a:endParaRPr lang="en-US" altLang="zh-CN" sz="1800" dirty="0" smtClean="0">
                <a:solidFill>
                  <a:srgbClr val="000066"/>
                </a:solidFill>
                <a:ea typeface="黑体" panose="02010609060101010101" pitchFamily="49" charset="-122"/>
              </a:endParaRPr>
            </a:p>
            <a:p>
              <a:r>
                <a:rPr lang="en-US" altLang="zh-CN" sz="1800" dirty="0">
                  <a:solidFill>
                    <a:srgbClr val="000066"/>
                  </a:solidFill>
                  <a:ea typeface="黑体" panose="02010609060101010101" pitchFamily="49" charset="-122"/>
                </a:rPr>
                <a:t> </a:t>
              </a:r>
              <a:r>
                <a:rPr lang="en-US" altLang="zh-CN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   </a:t>
              </a:r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的</a:t>
              </a:r>
              <a:r>
                <a:rPr lang="zh-CN" altLang="en-US" sz="1800" dirty="0">
                  <a:solidFill>
                    <a:srgbClr val="000066"/>
                  </a:solidFill>
                  <a:ea typeface="黑体" panose="02010609060101010101" pitchFamily="49" charset="-122"/>
                </a:rPr>
                <a:t>干扰</a:t>
              </a:r>
              <a:r>
                <a:rPr lang="zh-CN" altLang="en-US" sz="1800" dirty="0" smtClean="0">
                  <a:solidFill>
                    <a:srgbClr val="000066"/>
                  </a:solidFill>
                  <a:ea typeface="黑体" panose="02010609060101010101" pitchFamily="49" charset="-122"/>
                </a:rPr>
                <a:t>门限</a:t>
              </a:r>
              <a:endParaRPr lang="zh-CN" alt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graphicFrame>
          <p:nvGraphicFramePr>
            <p:cNvPr id="54" name="对象 53"/>
            <p:cNvGraphicFramePr>
              <a:graphicFrameLocks noChangeAspect="1"/>
            </p:cNvGraphicFramePr>
            <p:nvPr/>
          </p:nvGraphicFramePr>
          <p:xfrm>
            <a:off x="5640817" y="5290066"/>
            <a:ext cx="349528" cy="2957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02" name="Equation" r:id="rId17" imgW="3962400" imgH="3352800" progId="Equation.DSMT4">
                    <p:embed/>
                  </p:oleObj>
                </mc:Choice>
                <mc:Fallback>
                  <p:oleObj name="Equation" r:id="rId17" imgW="3962400" imgH="3352800" progId="Equation.DSMT4">
                    <p:embed/>
                    <p:pic>
                      <p:nvPicPr>
                        <p:cNvPr id="0" name="图片 2165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640817" y="5290066"/>
                          <a:ext cx="349528" cy="2957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7" name="直接箭头连接符 56"/>
          <p:cNvCxnSpPr/>
          <p:nvPr/>
        </p:nvCxnSpPr>
        <p:spPr bwMode="auto">
          <a:xfrm flipH="1">
            <a:off x="2457568" y="5000368"/>
            <a:ext cx="829329" cy="335518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8" name="直接箭头连接符 57"/>
          <p:cNvCxnSpPr/>
          <p:nvPr/>
        </p:nvCxnSpPr>
        <p:spPr bwMode="auto">
          <a:xfrm>
            <a:off x="3497567" y="4994738"/>
            <a:ext cx="385051" cy="328016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61" name="直接箭头连接符 60"/>
          <p:cNvCxnSpPr/>
          <p:nvPr/>
        </p:nvCxnSpPr>
        <p:spPr bwMode="auto">
          <a:xfrm>
            <a:off x="4260830" y="5016057"/>
            <a:ext cx="994686" cy="285707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</p:spPr>
      </p:cxn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C9CCCD-DD62-4C33-BAB0-DD85D7E67EAF}" type="slidenum">
              <a:rPr lang="en-US" altLang="zh-CN" smtClean="0"/>
              <a:t>9</a:t>
            </a:fld>
            <a:endParaRPr lang="en-US" altLang="zh-CN" dirty="0"/>
          </a:p>
        </p:txBody>
      </p:sp>
      <p:sp>
        <p:nvSpPr>
          <p:cNvPr id="39" name="标题 1"/>
          <p:cNvSpPr txBox="1"/>
          <p:nvPr/>
        </p:nvSpPr>
        <p:spPr>
          <a:xfrm>
            <a:off x="0" y="152636"/>
            <a:ext cx="9144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defPPr>
              <a:defRPr lang="zh-CN"/>
            </a:defPPr>
            <a:lvl1pPr eaLnBrk="0" hangingPunct="0"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600" dirty="0">
                <a:solidFill>
                  <a:srgbClr val="A50021"/>
                </a:solidFill>
                <a:latin typeface="+mn-lt"/>
                <a:cs typeface="Times New Roman" panose="02020603050405020304" pitchFamily="18" charset="0"/>
              </a:rPr>
              <a:t>经典研究：</a:t>
            </a:r>
            <a:r>
              <a:rPr kumimoji="1" lang="zh-CN" altLang="en-US" sz="3600" dirty="0">
                <a:solidFill>
                  <a:schemeClr val="accent4"/>
                </a:solidFill>
                <a:latin typeface="+mn-lt"/>
                <a:cs typeface="Times New Roman" panose="02020603050405020304" pitchFamily="18" charset="0"/>
              </a:rPr>
              <a:t>联合频谱分配和功率控制</a:t>
            </a:r>
            <a:endParaRPr kumimoji="1" lang="en-US" altLang="zh-CN" sz="3600" dirty="0">
              <a:solidFill>
                <a:schemeClr val="accent4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234" y="870294"/>
            <a:ext cx="851953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n"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模型</a:t>
            </a:r>
            <a:r>
              <a:rPr lang="zh-CN" altLang="en-US" sz="2400" dirty="0" smtClean="0">
                <a:latin typeface="+mn-lt"/>
                <a:ea typeface="黑体" panose="02010609060101010101" pitchFamily="49" charset="-122"/>
              </a:rPr>
              <a:t>：策略切换模型</a:t>
            </a:r>
            <a:endParaRPr lang="zh-CN" altLang="en-US" sz="2400" dirty="0"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假设频谱切换时间     ，不允许数据传输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为避免频繁切换，设置              作为频谱切换等待时间门限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effectLst/>
                <a:latin typeface="+mn-lt"/>
                <a:ea typeface="黑体" panose="02010609060101010101" pitchFamily="49" charset="-122"/>
              </a:rPr>
              <a:t>等待时间内，不改变频谱接入策略采取临时策略</a:t>
            </a: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ffectLst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7114" y="6181308"/>
            <a:ext cx="9498227" cy="632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Joint Spectrum Allocation and Power Control for Multihop Cognitive Radio Networks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effectLst/>
                <a:latin typeface="Times-Roman"/>
              </a:rPr>
              <a:t>IEEE TRANSACTION ON MOBILE COMPUTING 2011</a:t>
            </a:r>
            <a:endParaRPr lang="zh-CN" altLang="en-US" sz="160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833472" y="1364384"/>
          <a:ext cx="263954" cy="475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6" name="Equation" r:id="rId4" imgW="3048000" imgH="5486400" progId="Equation.DSMT4">
                  <p:embed/>
                </p:oleObj>
              </mc:Choice>
              <mc:Fallback>
                <p:oleObj name="Equation" r:id="rId4" imgW="3048000" imgH="5486400" progId="Equation.DSMT4">
                  <p:embed/>
                  <p:pic>
                    <p:nvPicPr>
                      <p:cNvPr id="0" name="图片 2257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33472" y="1364384"/>
                        <a:ext cx="263954" cy="475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318991" y="1870098"/>
          <a:ext cx="1014112" cy="413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7" name="Equation" r:id="rId6" imgW="14935200" imgH="6096000" progId="Equation.DSMT4">
                  <p:embed/>
                </p:oleObj>
              </mc:Choice>
              <mc:Fallback>
                <p:oleObj name="Equation" r:id="rId6" imgW="14935200" imgH="6096000" progId="Equation.DSMT4">
                  <p:embed/>
                  <p:pic>
                    <p:nvPicPr>
                      <p:cNvPr id="0" name="图片 2257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18991" y="1870098"/>
                        <a:ext cx="1014112" cy="413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956097" y="2764875"/>
          <a:ext cx="4852087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4100"/>
                <a:gridCol w="22579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 ON      OFF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OFF     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保持当前传输策略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保持静默保护</a:t>
                      </a:r>
                      <a:r>
                        <a:rPr lang="en-US" altLang="zh-CN" dirty="0" smtClean="0"/>
                        <a:t>Pu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 bwMode="auto">
          <a:xfrm>
            <a:off x="3034911" y="2956172"/>
            <a:ext cx="296562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8" name="直接箭头连接符 27"/>
          <p:cNvCxnSpPr/>
          <p:nvPr/>
        </p:nvCxnSpPr>
        <p:spPr bwMode="auto">
          <a:xfrm>
            <a:off x="5593102" y="2956172"/>
            <a:ext cx="296562" cy="0"/>
          </a:xfrm>
          <a:prstGeom prst="straightConnector1">
            <a:avLst/>
          </a:prstGeom>
          <a:solidFill>
            <a:schemeClr val="tx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2807" y="3672119"/>
            <a:ext cx="4630051" cy="2509189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60"/>
    </mc:Choice>
    <mc:Fallback xmlns="">
      <p:transition spd="slow" advTm="7306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3|0.4"/>
</p:tagLst>
</file>

<file path=ppt/theme/theme1.xml><?xml version="1.0" encoding="utf-8"?>
<a:theme xmlns:a="http://schemas.openxmlformats.org/drawingml/2006/main" name="8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8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05AA7"/>
        </a:solidFill>
        <a:ln>
          <a:noFill/>
        </a:ln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a:spPr>
      <a:bodyPr anchor="ctr"/>
      <a:lstStyle>
        <a:defPPr algn="ctr">
          <a:defRPr sz="2400" dirty="0">
            <a:solidFill>
              <a:prstClr val="whit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7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9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9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0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2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bg1"/>
        </a:solidFill>
        <a:ln>
          <a:solidFill>
            <a:srgbClr val="800000"/>
          </a:solidFill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a:spPr>
      <a:bodyPr wrap="square" rtlCol="0" anchor="ctr">
        <a:spAutoFit/>
      </a:bodyPr>
      <a:lstStyle>
        <a:defPPr algn="ctr">
          <a:defRPr sz="2800" dirty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2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3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正文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8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9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1_正文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0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2_正文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4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5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1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anose="02010609060101010101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</a:ln>
      </a:spPr>
      <a:bodyPr wrap="square" rtlCol="0" anchor="ctr">
        <a:spAutoFit/>
      </a:bodyPr>
      <a:lstStyle>
        <a:defPPr algn="ctr">
          <a:defRPr sz="3600" dirty="0" smtClean="0">
            <a:solidFill>
              <a:srgbClr val="00206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6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05AA7"/>
        </a:solidFill>
        <a:ln>
          <a:noFill/>
        </a:ln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a:spPr>
      <a:bodyPr anchor="ctr"/>
      <a:lstStyle>
        <a:defPPr algn="ctr">
          <a:defRPr sz="2400" dirty="0">
            <a:solidFill>
              <a:prstClr val="whit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7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05AA7"/>
        </a:solidFill>
        <a:ln>
          <a:noFill/>
        </a:ln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a:spPr>
      <a:bodyPr anchor="ctr"/>
      <a:lstStyle>
        <a:defPPr algn="ctr">
          <a:defRPr sz="2400" dirty="0">
            <a:solidFill>
              <a:prstClr val="white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00FF"/>
          </a:solidFill>
        </a:ln>
      </a:spPr>
      <a:bodyPr rtlCol="0" anchor="ctr"/>
      <a:lstStyle>
        <a:defPPr algn="ctr">
          <a:defRPr dirty="0" smtClean="0">
            <a:solidFill>
              <a:srgbClr val="0000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C00000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2916</Words>
  <Application>Microsoft Office PowerPoint</Application>
  <PresentationFormat>全屏显示(4:3)</PresentationFormat>
  <Paragraphs>620</Paragraphs>
  <Slides>39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81" baseType="lpstr">
      <vt:lpstr>Times-Roman</vt:lpstr>
      <vt:lpstr>黑体</vt:lpstr>
      <vt:lpstr>宋体</vt:lpstr>
      <vt:lpstr>Arial</vt:lpstr>
      <vt:lpstr>Tahoma</vt:lpstr>
      <vt:lpstr>Times New Roman</vt:lpstr>
      <vt:lpstr>Wingdings</vt:lpstr>
      <vt:lpstr>8_自定义设计方案</vt:lpstr>
      <vt:lpstr>9_自定义设计方案</vt:lpstr>
      <vt:lpstr>10_自定义设计方案</vt:lpstr>
      <vt:lpstr>自定义设计方案</vt:lpstr>
      <vt:lpstr>11_自定义设计方案</vt:lpstr>
      <vt:lpstr>12_自定义设计方案</vt:lpstr>
      <vt:lpstr>16_自定义设计方案</vt:lpstr>
      <vt:lpstr>17_自定义设计方案</vt:lpstr>
      <vt:lpstr>1_自定义设计方案</vt:lpstr>
      <vt:lpstr>18_自定义设计方案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13_自定义设计方案</vt:lpstr>
      <vt:lpstr>14_自定义设计方案</vt:lpstr>
      <vt:lpstr>15_自定义设计方案</vt:lpstr>
      <vt:lpstr>19_自定义设计方案</vt:lpstr>
      <vt:lpstr>20_自定义设计方案</vt:lpstr>
      <vt:lpstr>21_自定义设计方案</vt:lpstr>
      <vt:lpstr>22_自定义设计方案</vt:lpstr>
      <vt:lpstr>2_Blueprint</vt:lpstr>
      <vt:lpstr>3_Blueprint</vt:lpstr>
      <vt:lpstr>正文</vt:lpstr>
      <vt:lpstr>8_Blueprint</vt:lpstr>
      <vt:lpstr>9_Blueprint</vt:lpstr>
      <vt:lpstr>1_正文</vt:lpstr>
      <vt:lpstr>2_正文</vt:lpstr>
      <vt:lpstr>4_Blueprint</vt:lpstr>
      <vt:lpstr>5_Blueprint</vt:lpstr>
      <vt:lpstr>1_Blueprint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毕业设计开题报告</dc:title>
  <dc:creator>kiki</dc:creator>
  <cp:lastModifiedBy>yy</cp:lastModifiedBy>
  <cp:revision>4848</cp:revision>
  <cp:lastPrinted>2012-06-01T03:58:00Z</cp:lastPrinted>
  <dcterms:created xsi:type="dcterms:W3CDTF">2019-01-16T03:02:00Z</dcterms:created>
  <dcterms:modified xsi:type="dcterms:W3CDTF">2019-06-05T10:46:10Z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2052-11.1.0.8696</vt:lpwstr>
  </property>
</Properties>
</file>