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theme/theme11.xml" ContentType="application/vnd.openxmlformats-officedocument.theme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slideLayouts/slideLayout14.xml" ContentType="application/vnd.openxmlformats-officedocument.presentationml.slideLayout+xml"/>
  <Override PartName="/ppt/theme/theme13.xml" ContentType="application/vnd.openxmlformats-officedocument.theme+xml"/>
  <Override PartName="/ppt/slideLayouts/slideLayout15.xml" ContentType="application/vnd.openxmlformats-officedocument.presentationml.slideLayout+xml"/>
  <Override PartName="/ppt/theme/theme1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6.xml" ContentType="application/vnd.openxmlformats-officedocument.theme+xml"/>
  <Override PartName="/ppt/slideLayouts/slideLayout20.xml" ContentType="application/vnd.openxmlformats-officedocument.presentationml.slideLayout+xml"/>
  <Override PartName="/ppt/theme/theme17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8.xml" ContentType="application/vnd.openxmlformats-officedocument.theme+xml"/>
  <Override PartName="/ppt/slideLayouts/slideLayout23.xml" ContentType="application/vnd.openxmlformats-officedocument.presentationml.slideLayout+xml"/>
  <Override PartName="/ppt/theme/theme19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0.xml" ContentType="application/vnd.openxmlformats-officedocument.theme+xml"/>
  <Override PartName="/ppt/slideLayouts/slideLayout26.xml" ContentType="application/vnd.openxmlformats-officedocument.presentationml.slideLayout+xml"/>
  <Override PartName="/ppt/theme/theme21.xml" ContentType="application/vnd.openxmlformats-officedocument.theme+xml"/>
  <Override PartName="/ppt/slideLayouts/slideLayout27.xml" ContentType="application/vnd.openxmlformats-officedocument.presentationml.slideLayout+xml"/>
  <Override PartName="/ppt/theme/theme2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26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27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28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29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30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31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1" r:id="rId7"/>
    <p:sldMasterId id="2147483663" r:id="rId8"/>
    <p:sldMasterId id="2147483665" r:id="rId9"/>
    <p:sldMasterId id="2147483667" r:id="rId10"/>
    <p:sldMasterId id="2147483669" r:id="rId11"/>
    <p:sldMasterId id="2147483671" r:id="rId12"/>
    <p:sldMasterId id="2147483673" r:id="rId13"/>
    <p:sldMasterId id="2147483675" r:id="rId14"/>
    <p:sldMasterId id="2147483677" r:id="rId15"/>
    <p:sldMasterId id="2147483680" r:id="rId16"/>
    <p:sldMasterId id="2147483683" r:id="rId17"/>
    <p:sldMasterId id="2147483685" r:id="rId18"/>
    <p:sldMasterId id="2147483688" r:id="rId19"/>
    <p:sldMasterId id="2147483690" r:id="rId20"/>
    <p:sldMasterId id="2147483693" r:id="rId21"/>
    <p:sldMasterId id="2147483695" r:id="rId22"/>
    <p:sldMasterId id="2147483697" r:id="rId23"/>
    <p:sldMasterId id="2147483700" r:id="rId24"/>
    <p:sldMasterId id="2147483795" r:id="rId25"/>
    <p:sldMasterId id="2147483833" r:id="rId26"/>
    <p:sldMasterId id="2147483852" r:id="rId27"/>
    <p:sldMasterId id="2147483871" r:id="rId28"/>
    <p:sldMasterId id="2147483890" r:id="rId29"/>
    <p:sldMasterId id="2147483909" r:id="rId30"/>
    <p:sldMasterId id="2147483928" r:id="rId31"/>
    <p:sldMasterId id="2147483947" r:id="rId32"/>
  </p:sldMasterIdLst>
  <p:notesMasterIdLst>
    <p:notesMasterId r:id="rId61"/>
  </p:notesMasterIdLst>
  <p:handoutMasterIdLst>
    <p:handoutMasterId r:id="rId62"/>
  </p:handoutMasterIdLst>
  <p:sldIdLst>
    <p:sldId id="1573" r:id="rId33"/>
    <p:sldId id="1825" r:id="rId34"/>
    <p:sldId id="1827" r:id="rId35"/>
    <p:sldId id="1845" r:id="rId36"/>
    <p:sldId id="1846" r:id="rId37"/>
    <p:sldId id="1847" r:id="rId38"/>
    <p:sldId id="1848" r:id="rId39"/>
    <p:sldId id="1849" r:id="rId40"/>
    <p:sldId id="1850" r:id="rId41"/>
    <p:sldId id="1853" r:id="rId42"/>
    <p:sldId id="1851" r:id="rId43"/>
    <p:sldId id="1854" r:id="rId44"/>
    <p:sldId id="1855" r:id="rId45"/>
    <p:sldId id="1856" r:id="rId46"/>
    <p:sldId id="1857" r:id="rId47"/>
    <p:sldId id="1858" r:id="rId48"/>
    <p:sldId id="1859" r:id="rId49"/>
    <p:sldId id="1860" r:id="rId50"/>
    <p:sldId id="1762" r:id="rId51"/>
    <p:sldId id="1819" r:id="rId52"/>
    <p:sldId id="1815" r:id="rId53"/>
    <p:sldId id="1818" r:id="rId54"/>
    <p:sldId id="1820" r:id="rId55"/>
    <p:sldId id="1816" r:id="rId56"/>
    <p:sldId id="1821" r:id="rId57"/>
    <p:sldId id="1822" r:id="rId58"/>
    <p:sldId id="1823" r:id="rId59"/>
    <p:sldId id="1824" r:id="rId60"/>
  </p:sldIdLst>
  <p:sldSz cx="9144000" cy="6858000" type="screen4x3"/>
  <p:notesSz cx="6797675" cy="9926638"/>
  <p:defaultTextStyle>
    <a:defPPr>
      <a:defRPr lang="en-GB"/>
    </a:defPPr>
    <a:lvl1pPr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3">
          <p15:clr>
            <a:srgbClr val="A4A3A4"/>
          </p15:clr>
        </p15:guide>
        <p15:guide id="2" pos="4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0" clrIdx="0"/>
  <p:cmAuthor id="2" name="yu liang" initials="y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66"/>
    <a:srgbClr val="A50021"/>
    <a:srgbClr val="99CCFF"/>
    <a:srgbClr val="FFFF66"/>
    <a:srgbClr val="F3E7B3"/>
    <a:srgbClr val="33CC33"/>
    <a:srgbClr val="663300"/>
    <a:srgbClr val="B2BADC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3963" autoAdjust="0"/>
  </p:normalViewPr>
  <p:slideViewPr>
    <p:cSldViewPr snapToGrid="0">
      <p:cViewPr varScale="1">
        <p:scale>
          <a:sx n="116" d="100"/>
          <a:sy n="116" d="100"/>
        </p:scale>
        <p:origin x="894" y="108"/>
      </p:cViewPr>
      <p:guideLst>
        <p:guide orient="horz" pos="2403"/>
        <p:guide pos="4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278" y="1224"/>
      </p:cViewPr>
      <p:guideLst>
        <p:guide orient="horz" pos="3002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7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2.xml"/><Relationship Id="rId42" Type="http://schemas.openxmlformats.org/officeDocument/2006/relationships/slide" Target="slides/slide10.xml"/><Relationship Id="rId47" Type="http://schemas.openxmlformats.org/officeDocument/2006/relationships/slide" Target="slides/slide15.xml"/><Relationship Id="rId50" Type="http://schemas.openxmlformats.org/officeDocument/2006/relationships/slide" Target="slides/slide18.xml"/><Relationship Id="rId55" Type="http://schemas.openxmlformats.org/officeDocument/2006/relationships/slide" Target="slides/slide23.xml"/><Relationship Id="rId63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5.xml"/><Relationship Id="rId40" Type="http://schemas.openxmlformats.org/officeDocument/2006/relationships/slide" Target="slides/slide8.xml"/><Relationship Id="rId45" Type="http://schemas.openxmlformats.org/officeDocument/2006/relationships/slide" Target="slides/slide13.xml"/><Relationship Id="rId53" Type="http://schemas.openxmlformats.org/officeDocument/2006/relationships/slide" Target="slides/slide21.xml"/><Relationship Id="rId58" Type="http://schemas.openxmlformats.org/officeDocument/2006/relationships/slide" Target="slides/slide26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4.xml"/><Relationship Id="rId49" Type="http://schemas.openxmlformats.org/officeDocument/2006/relationships/slide" Target="slides/slide17.xml"/><Relationship Id="rId57" Type="http://schemas.openxmlformats.org/officeDocument/2006/relationships/slide" Target="slides/slide25.xml"/><Relationship Id="rId61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2.xml"/><Relationship Id="rId52" Type="http://schemas.openxmlformats.org/officeDocument/2006/relationships/slide" Target="slides/slide20.xml"/><Relationship Id="rId60" Type="http://schemas.openxmlformats.org/officeDocument/2006/relationships/slide" Target="slides/slide28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3.xml"/><Relationship Id="rId43" Type="http://schemas.openxmlformats.org/officeDocument/2006/relationships/slide" Target="slides/slide11.xml"/><Relationship Id="rId48" Type="http://schemas.openxmlformats.org/officeDocument/2006/relationships/slide" Target="slides/slide16.xml"/><Relationship Id="rId56" Type="http://schemas.openxmlformats.org/officeDocument/2006/relationships/slide" Target="slides/slide24.xml"/><Relationship Id="rId64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1.xml"/><Relationship Id="rId38" Type="http://schemas.openxmlformats.org/officeDocument/2006/relationships/slide" Target="slides/slide6.xml"/><Relationship Id="rId46" Type="http://schemas.openxmlformats.org/officeDocument/2006/relationships/slide" Target="slides/slide14.xml"/><Relationship Id="rId59" Type="http://schemas.openxmlformats.org/officeDocument/2006/relationships/slide" Target="slides/slide27.xml"/><Relationship Id="rId67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9.xml"/><Relationship Id="rId54" Type="http://schemas.openxmlformats.org/officeDocument/2006/relationships/slide" Target="slides/slide22.xml"/><Relationship Id="rId6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3.wmf"/><Relationship Id="rId7" Type="http://schemas.openxmlformats.org/officeDocument/2006/relationships/image" Target="../media/image126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5.wmf"/><Relationship Id="rId5" Type="http://schemas.openxmlformats.org/officeDocument/2006/relationships/image" Target="../media/image117.wmf"/><Relationship Id="rId10" Type="http://schemas.openxmlformats.org/officeDocument/2006/relationships/image" Target="../media/image129.wmf"/><Relationship Id="rId4" Type="http://schemas.openxmlformats.org/officeDocument/2006/relationships/image" Target="../media/image124.wmf"/><Relationship Id="rId9" Type="http://schemas.openxmlformats.org/officeDocument/2006/relationships/image" Target="../media/image12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4" Type="http://schemas.openxmlformats.org/officeDocument/2006/relationships/image" Target="../media/image13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18" Type="http://schemas.openxmlformats.org/officeDocument/2006/relationships/image" Target="../media/image51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45.wmf"/><Relationship Id="rId17" Type="http://schemas.openxmlformats.org/officeDocument/2006/relationships/image" Target="../media/image50.wmf"/><Relationship Id="rId2" Type="http://schemas.openxmlformats.org/officeDocument/2006/relationships/image" Target="../media/image12.wmf"/><Relationship Id="rId16" Type="http://schemas.openxmlformats.org/officeDocument/2006/relationships/image" Target="../media/image49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44.wmf"/><Relationship Id="rId5" Type="http://schemas.openxmlformats.org/officeDocument/2006/relationships/image" Target="../media/image15.wmf"/><Relationship Id="rId15" Type="http://schemas.openxmlformats.org/officeDocument/2006/relationships/image" Target="../media/image48.wmf"/><Relationship Id="rId10" Type="http://schemas.openxmlformats.org/officeDocument/2006/relationships/image" Target="../media/image43.wmf"/><Relationship Id="rId19" Type="http://schemas.openxmlformats.org/officeDocument/2006/relationships/image" Target="../media/image52.wmf"/><Relationship Id="rId4" Type="http://schemas.openxmlformats.org/officeDocument/2006/relationships/image" Target="../media/image14.wmf"/><Relationship Id="rId9" Type="http://schemas.openxmlformats.org/officeDocument/2006/relationships/image" Target="../media/image42.wmf"/><Relationship Id="rId14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18" Type="http://schemas.openxmlformats.org/officeDocument/2006/relationships/image" Target="../media/image71.wmf"/><Relationship Id="rId3" Type="http://schemas.openxmlformats.org/officeDocument/2006/relationships/image" Target="../media/image56.wmf"/><Relationship Id="rId21" Type="http://schemas.openxmlformats.org/officeDocument/2006/relationships/image" Target="../media/image13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17" Type="http://schemas.openxmlformats.org/officeDocument/2006/relationships/image" Target="../media/image70.wmf"/><Relationship Id="rId25" Type="http://schemas.openxmlformats.org/officeDocument/2006/relationships/image" Target="../media/image17.wmf"/><Relationship Id="rId2" Type="http://schemas.openxmlformats.org/officeDocument/2006/relationships/image" Target="../media/image55.wmf"/><Relationship Id="rId16" Type="http://schemas.openxmlformats.org/officeDocument/2006/relationships/image" Target="../media/image69.wmf"/><Relationship Id="rId20" Type="http://schemas.openxmlformats.org/officeDocument/2006/relationships/image" Target="../media/image12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24" Type="http://schemas.openxmlformats.org/officeDocument/2006/relationships/image" Target="../media/image16.wmf"/><Relationship Id="rId5" Type="http://schemas.openxmlformats.org/officeDocument/2006/relationships/image" Target="../media/image58.wmf"/><Relationship Id="rId15" Type="http://schemas.openxmlformats.org/officeDocument/2006/relationships/image" Target="../media/image68.wmf"/><Relationship Id="rId23" Type="http://schemas.openxmlformats.org/officeDocument/2006/relationships/image" Target="../media/image15.wmf"/><Relationship Id="rId10" Type="http://schemas.openxmlformats.org/officeDocument/2006/relationships/image" Target="../media/image63.wmf"/><Relationship Id="rId19" Type="http://schemas.openxmlformats.org/officeDocument/2006/relationships/image" Target="../media/image11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Relationship Id="rId14" Type="http://schemas.openxmlformats.org/officeDocument/2006/relationships/image" Target="../media/image67.wmf"/><Relationship Id="rId22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1.wmf"/><Relationship Id="rId1" Type="http://schemas.openxmlformats.org/officeDocument/2006/relationships/image" Target="../media/image82.wmf"/><Relationship Id="rId4" Type="http://schemas.openxmlformats.org/officeDocument/2006/relationships/image" Target="../media/image8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326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326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fld id="{04B1BBDE-B584-4E57-AB4C-49E9EEBA4966}" type="slidenum">
              <a:rPr lang="zh-CN" altLang="en-GB"/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541426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326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571" y="4715788"/>
            <a:ext cx="4984536" cy="4466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326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fld id="{A585629B-29FC-484D-AB0A-7C32B9D7F4DC}" type="slidenum">
              <a:rPr lang="zh-CN" altLang="en-GB"/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2677053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5629B-29FC-484D-AB0A-7C32B9D7F4DC}" type="slidenum">
              <a:rPr lang="zh-CN" altLang="en-GB" smtClean="0"/>
              <a:t>1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60159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200" b="1"/>
            </a:lvl1pPr>
          </a:lstStyle>
          <a:p>
            <a:pPr>
              <a:defRPr/>
            </a:pPr>
            <a:fld id="{9E5831F6-7618-4378-9F2B-1C2CB1EFFCDE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200" b="1"/>
            </a:lvl1pPr>
          </a:lstStyle>
          <a:p>
            <a:pPr>
              <a:defRPr/>
            </a:pPr>
            <a:fld id="{9E5831F6-7618-4378-9F2B-1C2CB1EFFCDE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828FDDD0-5F45-43C3-906A-3CEF35DB3A3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>
            <a:lvl1pPr>
              <a:defRPr b="1" baseline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2756"/>
            <a:ext cx="8229600" cy="5275994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08750"/>
            <a:ext cx="2133600" cy="365125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buClr>
                <a:srgbClr val="0000FF"/>
              </a:buClr>
              <a:defRPr/>
            </a:pPr>
            <a:fld id="{97E04412-9F73-4297-BB56-C8E33CC1CA3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200" b="1"/>
            </a:lvl1pPr>
          </a:lstStyle>
          <a:p>
            <a:pPr>
              <a:defRPr/>
            </a:pPr>
            <a:fld id="{9E5831F6-7618-4378-9F2B-1C2CB1EFFCDE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2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4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5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0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theme" Target="../theme/theme2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6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7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theme" Target="../theme/theme2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.pn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theme" Target="../theme/theme2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19" Type="http://schemas.openxmlformats.org/officeDocument/2006/relationships/theme" Target="../theme/theme25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theme" Target="../theme/theme26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1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3.xml"/><Relationship Id="rId19" Type="http://schemas.openxmlformats.org/officeDocument/2006/relationships/theme" Target="../theme/theme27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1.xml"/><Relationship Id="rId19" Type="http://schemas.openxmlformats.org/officeDocument/2006/relationships/theme" Target="../theme/theme28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18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3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29.xml"/><Relationship Id="rId19" Type="http://schemas.openxmlformats.org/officeDocument/2006/relationships/theme" Target="../theme/theme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3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slideLayout" Target="../slideLayouts/slideLayout150.xml"/><Relationship Id="rId18" Type="http://schemas.openxmlformats.org/officeDocument/2006/relationships/slideLayout" Target="../slideLayouts/slideLayout155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54.xml"/><Relationship Id="rId2" Type="http://schemas.openxmlformats.org/officeDocument/2006/relationships/slideLayout" Target="../slideLayouts/slideLayout139.xml"/><Relationship Id="rId16" Type="http://schemas.openxmlformats.org/officeDocument/2006/relationships/slideLayout" Target="../slideLayouts/slideLayout15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5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47.xml"/><Relationship Id="rId19" Type="http://schemas.openxmlformats.org/officeDocument/2006/relationships/theme" Target="../theme/theme30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4" Type="http://schemas.openxmlformats.org/officeDocument/2006/relationships/slideLayout" Target="../slideLayouts/slideLayout151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slideLayout" Target="../slideLayouts/slideLayout168.xml"/><Relationship Id="rId1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17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57.xml"/><Relationship Id="rId16" Type="http://schemas.openxmlformats.org/officeDocument/2006/relationships/slideLayout" Target="../slideLayouts/slideLayout17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65.xml"/><Relationship Id="rId19" Type="http://schemas.openxmlformats.org/officeDocument/2006/relationships/theme" Target="../theme/theme31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slideLayout" Target="../slideLayouts/slideLayout169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13" Type="http://schemas.openxmlformats.org/officeDocument/2006/relationships/slideLayout" Target="../slideLayouts/slideLayout186.xml"/><Relationship Id="rId18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12" Type="http://schemas.openxmlformats.org/officeDocument/2006/relationships/slideLayout" Target="../slideLayouts/slideLayout185.xml"/><Relationship Id="rId17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75.xml"/><Relationship Id="rId16" Type="http://schemas.openxmlformats.org/officeDocument/2006/relationships/slideLayout" Target="../slideLayouts/slideLayout189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slideLayout" Target="../slideLayouts/slideLayout184.xml"/><Relationship Id="rId5" Type="http://schemas.openxmlformats.org/officeDocument/2006/relationships/slideLayout" Target="../slideLayouts/slideLayout178.xml"/><Relationship Id="rId15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3.xml"/><Relationship Id="rId19" Type="http://schemas.openxmlformats.org/officeDocument/2006/relationships/theme" Target="../theme/theme32.xml"/><Relationship Id="rId4" Type="http://schemas.openxmlformats.org/officeDocument/2006/relationships/slideLayout" Target="../slideLayouts/slideLayout177.xml"/><Relationship Id="rId9" Type="http://schemas.openxmlformats.org/officeDocument/2006/relationships/slideLayout" Target="../slideLayouts/slideLayout182.xml"/><Relationship Id="rId14" Type="http://schemas.openxmlformats.org/officeDocument/2006/relationships/slideLayout" Target="../slideLayouts/slideLayout18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536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26172E8F-9862-4C18-9BAB-24BBC29C6D0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  <p:sldLayoutId id="2147483813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GB" altLang="zh-CN" dirty="0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530" indent="-2146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GB" altLang="zh-CN" dirty="0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  <p:sldLayoutId id="2147483908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530" indent="-2146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GB" altLang="zh-CN" dirty="0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  <p:sldLayoutId id="2147483927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530" indent="-2146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  <p:sldLayoutId id="2147483946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  <p:sldLayoutId id="2147483965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6.wmf"/><Relationship Id="rId26" Type="http://schemas.openxmlformats.org/officeDocument/2006/relationships/oleObject" Target="../embeddings/oleObject36.bin"/><Relationship Id="rId3" Type="http://schemas.openxmlformats.org/officeDocument/2006/relationships/slideLayout" Target="../slideLayouts/slideLayout191.xml"/><Relationship Id="rId21" Type="http://schemas.openxmlformats.org/officeDocument/2006/relationships/oleObject" Target="../embeddings/oleObject33.bin"/><Relationship Id="rId7" Type="http://schemas.openxmlformats.org/officeDocument/2006/relationships/image" Target="../media/image31.wmf"/><Relationship Id="rId12" Type="http://schemas.openxmlformats.org/officeDocument/2006/relationships/image" Target="../media/image40.e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2" Type="http://schemas.openxmlformats.org/officeDocument/2006/relationships/tags" Target="../tags/tag9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3.wmf"/><Relationship Id="rId24" Type="http://schemas.openxmlformats.org/officeDocument/2006/relationships/image" Target="../media/image39.wmf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10" Type="http://schemas.openxmlformats.org/officeDocument/2006/relationships/oleObject" Target="../embeddings/oleObject28.bin"/><Relationship Id="rId19" Type="http://schemas.openxmlformats.org/officeDocument/2006/relationships/oleObject" Target="../embeddings/oleObject32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2.wmf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17.wmf"/><Relationship Id="rId26" Type="http://schemas.openxmlformats.org/officeDocument/2006/relationships/oleObject" Target="../embeddings/oleObject48.bin"/><Relationship Id="rId39" Type="http://schemas.openxmlformats.org/officeDocument/2006/relationships/oleObject" Target="../embeddings/oleObject55.bin"/><Relationship Id="rId3" Type="http://schemas.openxmlformats.org/officeDocument/2006/relationships/slideLayout" Target="../slideLayouts/slideLayout191.xml"/><Relationship Id="rId21" Type="http://schemas.openxmlformats.org/officeDocument/2006/relationships/image" Target="../media/image41.wmf"/><Relationship Id="rId34" Type="http://schemas.openxmlformats.org/officeDocument/2006/relationships/oleObject" Target="../embeddings/oleObject52.bin"/><Relationship Id="rId42" Type="http://schemas.openxmlformats.org/officeDocument/2006/relationships/image" Target="../media/image51.wmf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44.bin"/><Relationship Id="rId25" Type="http://schemas.openxmlformats.org/officeDocument/2006/relationships/image" Target="../media/image43.wmf"/><Relationship Id="rId33" Type="http://schemas.openxmlformats.org/officeDocument/2006/relationships/image" Target="../media/image47.wmf"/><Relationship Id="rId38" Type="http://schemas.openxmlformats.org/officeDocument/2006/relationships/oleObject" Target="../embeddings/oleObject54.bin"/><Relationship Id="rId2" Type="http://schemas.openxmlformats.org/officeDocument/2006/relationships/tags" Target="../tags/tag10.xml"/><Relationship Id="rId16" Type="http://schemas.openxmlformats.org/officeDocument/2006/relationships/image" Target="../media/image16.wmf"/><Relationship Id="rId20" Type="http://schemas.openxmlformats.org/officeDocument/2006/relationships/oleObject" Target="../embeddings/oleObject45.bin"/><Relationship Id="rId29" Type="http://schemas.openxmlformats.org/officeDocument/2006/relationships/image" Target="../media/image45.wmf"/><Relationship Id="rId41" Type="http://schemas.openxmlformats.org/officeDocument/2006/relationships/oleObject" Target="../embeddings/oleObject5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41.bin"/><Relationship Id="rId24" Type="http://schemas.openxmlformats.org/officeDocument/2006/relationships/oleObject" Target="../embeddings/oleObject47.bin"/><Relationship Id="rId32" Type="http://schemas.openxmlformats.org/officeDocument/2006/relationships/oleObject" Target="../embeddings/oleObject51.bin"/><Relationship Id="rId37" Type="http://schemas.openxmlformats.org/officeDocument/2006/relationships/image" Target="../media/image49.wmf"/><Relationship Id="rId40" Type="http://schemas.openxmlformats.org/officeDocument/2006/relationships/image" Target="../media/image50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image" Target="../media/image42.wmf"/><Relationship Id="rId28" Type="http://schemas.openxmlformats.org/officeDocument/2006/relationships/oleObject" Target="../embeddings/oleObject49.bin"/><Relationship Id="rId36" Type="http://schemas.openxmlformats.org/officeDocument/2006/relationships/oleObject" Target="../embeddings/oleObject53.bin"/><Relationship Id="rId10" Type="http://schemas.openxmlformats.org/officeDocument/2006/relationships/image" Target="../media/image13.wmf"/><Relationship Id="rId19" Type="http://schemas.openxmlformats.org/officeDocument/2006/relationships/image" Target="../media/image53.emf"/><Relationship Id="rId31" Type="http://schemas.openxmlformats.org/officeDocument/2006/relationships/image" Target="../media/image46.wmf"/><Relationship Id="rId44" Type="http://schemas.openxmlformats.org/officeDocument/2006/relationships/image" Target="../media/image52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15.wmf"/><Relationship Id="rId22" Type="http://schemas.openxmlformats.org/officeDocument/2006/relationships/oleObject" Target="../embeddings/oleObject46.bin"/><Relationship Id="rId27" Type="http://schemas.openxmlformats.org/officeDocument/2006/relationships/image" Target="../media/image44.wmf"/><Relationship Id="rId30" Type="http://schemas.openxmlformats.org/officeDocument/2006/relationships/oleObject" Target="../embeddings/oleObject50.bin"/><Relationship Id="rId35" Type="http://schemas.openxmlformats.org/officeDocument/2006/relationships/image" Target="../media/image48.wmf"/><Relationship Id="rId43" Type="http://schemas.openxmlformats.org/officeDocument/2006/relationships/oleObject" Target="../embeddings/oleObject57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wmf"/><Relationship Id="rId18" Type="http://schemas.openxmlformats.org/officeDocument/2006/relationships/oleObject" Target="../embeddings/oleObject65.bin"/><Relationship Id="rId26" Type="http://schemas.openxmlformats.org/officeDocument/2006/relationships/oleObject" Target="../embeddings/oleObject69.bin"/><Relationship Id="rId39" Type="http://schemas.openxmlformats.org/officeDocument/2006/relationships/image" Target="../media/image70.wmf"/><Relationship Id="rId21" Type="http://schemas.openxmlformats.org/officeDocument/2006/relationships/image" Target="../media/image62.wmf"/><Relationship Id="rId34" Type="http://schemas.openxmlformats.org/officeDocument/2006/relationships/oleObject" Target="../embeddings/oleObject72.bin"/><Relationship Id="rId42" Type="http://schemas.openxmlformats.org/officeDocument/2006/relationships/image" Target="../media/image18.emf"/><Relationship Id="rId47" Type="http://schemas.openxmlformats.org/officeDocument/2006/relationships/oleObject" Target="../embeddings/oleObject78.bin"/><Relationship Id="rId50" Type="http://schemas.openxmlformats.org/officeDocument/2006/relationships/image" Target="../media/image14.wmf"/><Relationship Id="rId55" Type="http://schemas.openxmlformats.org/officeDocument/2006/relationships/oleObject" Target="../embeddings/oleObject82.bin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60.wmf"/><Relationship Id="rId25" Type="http://schemas.openxmlformats.org/officeDocument/2006/relationships/image" Target="../media/image64.wmf"/><Relationship Id="rId33" Type="http://schemas.openxmlformats.org/officeDocument/2006/relationships/image" Target="../media/image73.emf"/><Relationship Id="rId38" Type="http://schemas.openxmlformats.org/officeDocument/2006/relationships/oleObject" Target="../embeddings/oleObject74.bin"/><Relationship Id="rId46" Type="http://schemas.openxmlformats.org/officeDocument/2006/relationships/image" Target="../media/image12.wmf"/><Relationship Id="rId2" Type="http://schemas.openxmlformats.org/officeDocument/2006/relationships/tags" Target="../tags/tag11.xml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6.bin"/><Relationship Id="rId29" Type="http://schemas.openxmlformats.org/officeDocument/2006/relationships/image" Target="../media/image66.wmf"/><Relationship Id="rId41" Type="http://schemas.openxmlformats.org/officeDocument/2006/relationships/image" Target="../media/image71.wmf"/><Relationship Id="rId54" Type="http://schemas.openxmlformats.org/officeDocument/2006/relationships/image" Target="../media/image16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57.wmf"/><Relationship Id="rId24" Type="http://schemas.openxmlformats.org/officeDocument/2006/relationships/oleObject" Target="../embeddings/oleObject68.bin"/><Relationship Id="rId32" Type="http://schemas.openxmlformats.org/officeDocument/2006/relationships/image" Target="../media/image72.emf"/><Relationship Id="rId37" Type="http://schemas.openxmlformats.org/officeDocument/2006/relationships/image" Target="../media/image69.wmf"/><Relationship Id="rId40" Type="http://schemas.openxmlformats.org/officeDocument/2006/relationships/oleObject" Target="../embeddings/oleObject75.bin"/><Relationship Id="rId45" Type="http://schemas.openxmlformats.org/officeDocument/2006/relationships/oleObject" Target="../embeddings/oleObject77.bin"/><Relationship Id="rId53" Type="http://schemas.openxmlformats.org/officeDocument/2006/relationships/oleObject" Target="../embeddings/oleObject81.bin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23" Type="http://schemas.openxmlformats.org/officeDocument/2006/relationships/image" Target="../media/image63.wmf"/><Relationship Id="rId28" Type="http://schemas.openxmlformats.org/officeDocument/2006/relationships/oleObject" Target="../embeddings/oleObject70.bin"/><Relationship Id="rId36" Type="http://schemas.openxmlformats.org/officeDocument/2006/relationships/oleObject" Target="../embeddings/oleObject73.bin"/><Relationship Id="rId49" Type="http://schemas.openxmlformats.org/officeDocument/2006/relationships/oleObject" Target="../embeddings/oleObject79.bin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61.wmf"/><Relationship Id="rId31" Type="http://schemas.openxmlformats.org/officeDocument/2006/relationships/image" Target="../media/image67.wmf"/><Relationship Id="rId44" Type="http://schemas.openxmlformats.org/officeDocument/2006/relationships/image" Target="../media/image11.wmf"/><Relationship Id="rId52" Type="http://schemas.openxmlformats.org/officeDocument/2006/relationships/image" Target="../media/image15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63.bin"/><Relationship Id="rId22" Type="http://schemas.openxmlformats.org/officeDocument/2006/relationships/oleObject" Target="../embeddings/oleObject67.bin"/><Relationship Id="rId27" Type="http://schemas.openxmlformats.org/officeDocument/2006/relationships/image" Target="../media/image65.wmf"/><Relationship Id="rId30" Type="http://schemas.openxmlformats.org/officeDocument/2006/relationships/oleObject" Target="../embeddings/oleObject71.bin"/><Relationship Id="rId35" Type="http://schemas.openxmlformats.org/officeDocument/2006/relationships/image" Target="../media/image68.wmf"/><Relationship Id="rId43" Type="http://schemas.openxmlformats.org/officeDocument/2006/relationships/oleObject" Target="../embeddings/oleObject76.bin"/><Relationship Id="rId48" Type="http://schemas.openxmlformats.org/officeDocument/2006/relationships/image" Target="../media/image13.wmf"/><Relationship Id="rId56" Type="http://schemas.openxmlformats.org/officeDocument/2006/relationships/image" Target="../media/image17.wmf"/><Relationship Id="rId8" Type="http://schemas.openxmlformats.org/officeDocument/2006/relationships/oleObject" Target="../embeddings/oleObject60.bin"/><Relationship Id="rId51" Type="http://schemas.openxmlformats.org/officeDocument/2006/relationships/oleObject" Target="../embeddings/oleObject80.bin"/><Relationship Id="rId3" Type="http://schemas.openxmlformats.org/officeDocument/2006/relationships/slideLayout" Target="../slideLayouts/slideLayout19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79.wmf"/><Relationship Id="rId3" Type="http://schemas.openxmlformats.org/officeDocument/2006/relationships/slideLayout" Target="../slideLayouts/slideLayout191.xml"/><Relationship Id="rId21" Type="http://schemas.openxmlformats.org/officeDocument/2006/relationships/image" Target="../media/image80.wmf"/><Relationship Id="rId7" Type="http://schemas.openxmlformats.org/officeDocument/2006/relationships/image" Target="../media/image75.wmf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91.bin"/><Relationship Id="rId2" Type="http://schemas.openxmlformats.org/officeDocument/2006/relationships/tags" Target="../tags/tag12.xml"/><Relationship Id="rId16" Type="http://schemas.openxmlformats.org/officeDocument/2006/relationships/image" Target="../media/image78.wmf"/><Relationship Id="rId20" Type="http://schemas.openxmlformats.org/officeDocument/2006/relationships/oleObject" Target="../embeddings/oleObject93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4.bin"/><Relationship Id="rId11" Type="http://schemas.openxmlformats.org/officeDocument/2006/relationships/oleObject" Target="../embeddings/oleObject87.bin"/><Relationship Id="rId5" Type="http://schemas.openxmlformats.org/officeDocument/2006/relationships/image" Target="../media/image74.wmf"/><Relationship Id="rId15" Type="http://schemas.openxmlformats.org/officeDocument/2006/relationships/oleObject" Target="../embeddings/oleObject90.bin"/><Relationship Id="rId23" Type="http://schemas.openxmlformats.org/officeDocument/2006/relationships/image" Target="../media/image81.wmf"/><Relationship Id="rId10" Type="http://schemas.openxmlformats.org/officeDocument/2006/relationships/oleObject" Target="../embeddings/oleObject86.bin"/><Relationship Id="rId19" Type="http://schemas.openxmlformats.org/officeDocument/2006/relationships/oleObject" Target="../embeddings/oleObject92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89.bin"/><Relationship Id="rId22" Type="http://schemas.openxmlformats.org/officeDocument/2006/relationships/oleObject" Target="../embeddings/oleObject9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4.wmf"/><Relationship Id="rId3" Type="http://schemas.openxmlformats.org/officeDocument/2006/relationships/slideLayout" Target="../slideLayouts/slideLayout191.xml"/><Relationship Id="rId7" Type="http://schemas.openxmlformats.org/officeDocument/2006/relationships/oleObject" Target="../embeddings/oleObject96.bin"/><Relationship Id="rId12" Type="http://schemas.openxmlformats.org/officeDocument/2006/relationships/oleObject" Target="../embeddings/oleObject99.bin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83.w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9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86.wmf"/><Relationship Id="rId4" Type="http://schemas.openxmlformats.org/officeDocument/2006/relationships/oleObject" Target="../embeddings/oleObject10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191.xml"/><Relationship Id="rId1" Type="http://schemas.openxmlformats.org/officeDocument/2006/relationships/tags" Target="../tags/tag15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1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96.wmf"/><Relationship Id="rId3" Type="http://schemas.openxmlformats.org/officeDocument/2006/relationships/slideLayout" Target="../slideLayouts/slideLayout191.xml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107.bin"/><Relationship Id="rId2" Type="http://schemas.openxmlformats.org/officeDocument/2006/relationships/tags" Target="../tags/tag17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99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65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104.wmf"/><Relationship Id="rId18" Type="http://schemas.openxmlformats.org/officeDocument/2006/relationships/oleObject" Target="../embeddings/oleObject116.bin"/><Relationship Id="rId3" Type="http://schemas.openxmlformats.org/officeDocument/2006/relationships/slideLayout" Target="../slideLayouts/slideLayout65.xml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13.bin"/><Relationship Id="rId17" Type="http://schemas.openxmlformats.org/officeDocument/2006/relationships/image" Target="../media/image106.wmf"/><Relationship Id="rId2" Type="http://schemas.openxmlformats.org/officeDocument/2006/relationships/tags" Target="../tags/tag19.xml"/><Relationship Id="rId16" Type="http://schemas.openxmlformats.org/officeDocument/2006/relationships/oleObject" Target="../embeddings/oleObject115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03.wmf"/><Relationship Id="rId5" Type="http://schemas.openxmlformats.org/officeDocument/2006/relationships/image" Target="../media/image109.png"/><Relationship Id="rId15" Type="http://schemas.openxmlformats.org/officeDocument/2006/relationships/image" Target="../media/image105.wmf"/><Relationship Id="rId10" Type="http://schemas.openxmlformats.org/officeDocument/2006/relationships/oleObject" Target="../embeddings/oleObject112.bin"/><Relationship Id="rId19" Type="http://schemas.openxmlformats.org/officeDocument/2006/relationships/image" Target="../media/image107.wmf"/><Relationship Id="rId4" Type="http://schemas.openxmlformats.org/officeDocument/2006/relationships/image" Target="../media/image108.png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11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slideLayout" Target="../slideLayouts/slideLayout101.xml"/><Relationship Id="rId7" Type="http://schemas.openxmlformats.org/officeDocument/2006/relationships/image" Target="../media/image110.wmf"/><Relationship Id="rId2" Type="http://schemas.openxmlformats.org/officeDocument/2006/relationships/tags" Target="../tags/tag2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12.wmf"/><Relationship Id="rId5" Type="http://schemas.openxmlformats.org/officeDocument/2006/relationships/image" Target="../media/image114.png"/><Relationship Id="rId10" Type="http://schemas.openxmlformats.org/officeDocument/2006/relationships/oleObject" Target="../embeddings/oleObject119.bin"/><Relationship Id="rId4" Type="http://schemas.openxmlformats.org/officeDocument/2006/relationships/image" Target="../media/image113.png"/><Relationship Id="rId9" Type="http://schemas.openxmlformats.org/officeDocument/2006/relationships/image" Target="../media/image11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19.wmf"/><Relationship Id="rId3" Type="http://schemas.openxmlformats.org/officeDocument/2006/relationships/slideLayout" Target="../slideLayouts/slideLayout101.xml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124.bin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5" Type="http://schemas.openxmlformats.org/officeDocument/2006/relationships/image" Target="../media/image120.wmf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17.wmf"/><Relationship Id="rId14" Type="http://schemas.openxmlformats.org/officeDocument/2006/relationships/oleObject" Target="../embeddings/oleObject12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117.wmf"/><Relationship Id="rId18" Type="http://schemas.openxmlformats.org/officeDocument/2006/relationships/oleObject" Target="../embeddings/oleObject133.bin"/><Relationship Id="rId3" Type="http://schemas.openxmlformats.org/officeDocument/2006/relationships/slideLayout" Target="../slideLayouts/slideLayout101.xml"/><Relationship Id="rId21" Type="http://schemas.openxmlformats.org/officeDocument/2006/relationships/image" Target="../media/image128.wmf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30.bin"/><Relationship Id="rId17" Type="http://schemas.openxmlformats.org/officeDocument/2006/relationships/image" Target="../media/image126.wmf"/><Relationship Id="rId2" Type="http://schemas.openxmlformats.org/officeDocument/2006/relationships/tags" Target="../tags/tag22.xml"/><Relationship Id="rId16" Type="http://schemas.openxmlformats.org/officeDocument/2006/relationships/oleObject" Target="../embeddings/oleObject132.bin"/><Relationship Id="rId20" Type="http://schemas.openxmlformats.org/officeDocument/2006/relationships/oleObject" Target="../embeddings/oleObject134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24.wmf"/><Relationship Id="rId5" Type="http://schemas.openxmlformats.org/officeDocument/2006/relationships/image" Target="../media/image121.wmf"/><Relationship Id="rId15" Type="http://schemas.openxmlformats.org/officeDocument/2006/relationships/image" Target="../media/image125.wmf"/><Relationship Id="rId23" Type="http://schemas.openxmlformats.org/officeDocument/2006/relationships/image" Target="../media/image129.wmf"/><Relationship Id="rId10" Type="http://schemas.openxmlformats.org/officeDocument/2006/relationships/oleObject" Target="../embeddings/oleObject129.bin"/><Relationship Id="rId19" Type="http://schemas.openxmlformats.org/officeDocument/2006/relationships/image" Target="../media/image127.wmf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131.bin"/><Relationship Id="rId22" Type="http://schemas.openxmlformats.org/officeDocument/2006/relationships/oleObject" Target="../embeddings/oleObject13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slideLayout" Target="../slideLayouts/slideLayout119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image" Target="../media/image134.wmf"/><Relationship Id="rId3" Type="http://schemas.openxmlformats.org/officeDocument/2006/relationships/slideLayout" Target="../slideLayouts/slideLayout119.xml"/><Relationship Id="rId7" Type="http://schemas.openxmlformats.org/officeDocument/2006/relationships/image" Target="../media/image136.png"/><Relationship Id="rId12" Type="http://schemas.openxmlformats.org/officeDocument/2006/relationships/oleObject" Target="../embeddings/oleObject139.bin"/><Relationship Id="rId2" Type="http://schemas.openxmlformats.org/officeDocument/2006/relationships/tags" Target="../tags/tag2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1.wmf"/><Relationship Id="rId11" Type="http://schemas.openxmlformats.org/officeDocument/2006/relationships/image" Target="../media/image133.wmf"/><Relationship Id="rId5" Type="http://schemas.openxmlformats.org/officeDocument/2006/relationships/oleObject" Target="../embeddings/oleObject136.bin"/><Relationship Id="rId10" Type="http://schemas.openxmlformats.org/officeDocument/2006/relationships/oleObject" Target="../embeddings/oleObject138.bin"/><Relationship Id="rId4" Type="http://schemas.openxmlformats.org/officeDocument/2006/relationships/image" Target="../media/image135.png"/><Relationship Id="rId9" Type="http://schemas.openxmlformats.org/officeDocument/2006/relationships/image" Target="../media/image13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slideLayout" Target="../slideLayouts/slideLayout119.xml"/><Relationship Id="rId7" Type="http://schemas.openxmlformats.org/officeDocument/2006/relationships/image" Target="../media/image138.wmf"/><Relationship Id="rId2" Type="http://schemas.openxmlformats.org/officeDocument/2006/relationships/tags" Target="../tags/tag25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41.bin"/><Relationship Id="rId5" Type="http://schemas.openxmlformats.org/officeDocument/2006/relationships/image" Target="../media/image137.wmf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145.wmf"/><Relationship Id="rId3" Type="http://schemas.openxmlformats.org/officeDocument/2006/relationships/slideLayout" Target="../slideLayouts/slideLayout119.xml"/><Relationship Id="rId7" Type="http://schemas.openxmlformats.org/officeDocument/2006/relationships/image" Target="../media/image142.wmf"/><Relationship Id="rId12" Type="http://schemas.openxmlformats.org/officeDocument/2006/relationships/oleObject" Target="../embeddings/oleObject146.bin"/><Relationship Id="rId2" Type="http://schemas.openxmlformats.org/officeDocument/2006/relationships/tags" Target="../tags/tag2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44.wmf"/><Relationship Id="rId5" Type="http://schemas.openxmlformats.org/officeDocument/2006/relationships/image" Target="../media/image141.wmf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43.wmf"/><Relationship Id="rId14" Type="http://schemas.openxmlformats.org/officeDocument/2006/relationships/image" Target="../media/image14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9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26" Type="http://schemas.openxmlformats.org/officeDocument/2006/relationships/image" Target="../media/image13.wmf"/><Relationship Id="rId3" Type="http://schemas.openxmlformats.org/officeDocument/2006/relationships/slideLayout" Target="../slideLayouts/slideLayout191.xml"/><Relationship Id="rId21" Type="http://schemas.openxmlformats.org/officeDocument/2006/relationships/oleObject" Target="../embeddings/oleObject9.bin"/><Relationship Id="rId34" Type="http://schemas.openxmlformats.org/officeDocument/2006/relationships/image" Target="../media/image17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5" Type="http://schemas.openxmlformats.org/officeDocument/2006/relationships/oleObject" Target="../embeddings/oleObject11.bin"/><Relationship Id="rId33" Type="http://schemas.openxmlformats.org/officeDocument/2006/relationships/oleObject" Target="../embeddings/oleObject15.bin"/><Relationship Id="rId2" Type="http://schemas.openxmlformats.org/officeDocument/2006/relationships/tags" Target="../tags/tag6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18.emf"/><Relationship Id="rId29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4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wmf"/><Relationship Id="rId31" Type="http://schemas.openxmlformats.org/officeDocument/2006/relationships/oleObject" Target="../embeddings/oleObject1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5.wmf"/><Relationship Id="rId3" Type="http://schemas.openxmlformats.org/officeDocument/2006/relationships/slideLayout" Target="../slideLayouts/slideLayout191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2.bin"/><Relationship Id="rId2" Type="http://schemas.openxmlformats.org/officeDocument/2006/relationships/tags" Target="../tags/tag7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1.w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191.xml"/><Relationship Id="rId7" Type="http://schemas.openxmlformats.org/officeDocument/2006/relationships/image" Target="../media/image28.w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</a:t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12246" y="1514167"/>
            <a:ext cx="4773930" cy="78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sz="36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战术网自适应通信调研</a:t>
            </a:r>
            <a:endParaRPr lang="en-US" altLang="zh-CN" sz="36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20923" y="4361285"/>
            <a:ext cx="4673410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      姓名：赵旭</a:t>
            </a:r>
            <a:endParaRPr lang="en-US" altLang="zh-CN" sz="28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endParaRPr lang="zh-CN" altLang="en-US" sz="28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52"/>
    </mc:Choice>
    <mc:Fallback xmlns="">
      <p:transition spd="slow" advTm="119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10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2517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：频谱利用模型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88557" y="1425079"/>
          <a:ext cx="3262401" cy="159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7" name="Equation" r:id="rId4" imgW="49987200" imgH="24384000" progId="Equation.DSMT4">
                  <p:embed/>
                </p:oleObj>
              </mc:Choice>
              <mc:Fallback>
                <p:oleObj name="Equation" r:id="rId4" imgW="49987200" imgH="2438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8557" y="1425079"/>
                        <a:ext cx="3262401" cy="159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907075" y="2063820"/>
            <a:ext cx="212526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链路满足干扰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约束（对于活跃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Pu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）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07074" y="2730803"/>
            <a:ext cx="21252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链路满足功率约束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22897" y="3387906"/>
            <a:ext cx="3501530" cy="2222500"/>
            <a:chOff x="572324" y="3496849"/>
            <a:chExt cx="3501530" cy="2222500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6894139"/>
                </p:ext>
              </p:extLst>
            </p:nvPr>
          </p:nvGraphicFramePr>
          <p:xfrm>
            <a:off x="3789992" y="3642616"/>
            <a:ext cx="251123" cy="376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88" name="Equation" r:id="rId6" imgW="152280" imgH="228600" progId="Equation.DSMT4">
                    <p:embed/>
                  </p:oleObj>
                </mc:Choice>
                <mc:Fallback>
                  <p:oleObj name="Equation" r:id="rId6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89992" y="3642616"/>
                          <a:ext cx="251123" cy="3766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4021356"/>
                </p:ext>
              </p:extLst>
            </p:nvPr>
          </p:nvGraphicFramePr>
          <p:xfrm>
            <a:off x="3789992" y="3973874"/>
            <a:ext cx="283862" cy="364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89" name="Equation" r:id="rId8" imgW="177480" imgH="228600" progId="Equation.DSMT4">
                    <p:embed/>
                  </p:oleObj>
                </mc:Choice>
                <mc:Fallback>
                  <p:oleObj name="Equation" r:id="rId8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789992" y="3973874"/>
                          <a:ext cx="283862" cy="3649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272359"/>
                </p:ext>
              </p:extLst>
            </p:nvPr>
          </p:nvGraphicFramePr>
          <p:xfrm>
            <a:off x="672866" y="3877885"/>
            <a:ext cx="664740" cy="308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90" name="Equation" r:id="rId10" imgW="545760" imgH="253800" progId="Equation.DSMT4">
                    <p:embed/>
                  </p:oleObj>
                </mc:Choice>
                <mc:Fallback>
                  <p:oleObj name="Equation" r:id="rId10" imgW="54576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72866" y="3877885"/>
                          <a:ext cx="664740" cy="3088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2324" y="3496849"/>
              <a:ext cx="3225319" cy="2222500"/>
            </a:xfrm>
            <a:prstGeom prst="rect">
              <a:avLst/>
            </a:prstGeom>
          </p:spPr>
        </p:pic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2944177"/>
                </p:ext>
              </p:extLst>
            </p:nvPr>
          </p:nvGraphicFramePr>
          <p:xfrm>
            <a:off x="1841455" y="4639698"/>
            <a:ext cx="635178" cy="295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91" name="Equation" r:id="rId13" imgW="545760" imgH="253800" progId="Equation.DSMT4">
                    <p:embed/>
                  </p:oleObj>
                </mc:Choice>
                <mc:Fallback>
                  <p:oleObj name="Equation" r:id="rId13" imgW="54576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841455" y="4639698"/>
                          <a:ext cx="635178" cy="2951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4280998"/>
                </p:ext>
              </p:extLst>
            </p:nvPr>
          </p:nvGraphicFramePr>
          <p:xfrm>
            <a:off x="2259381" y="4991182"/>
            <a:ext cx="635178" cy="295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92" name="Equation" r:id="rId15" imgW="545760" imgH="253800" progId="Equation.DSMT4">
                    <p:embed/>
                  </p:oleObj>
                </mc:Choice>
                <mc:Fallback>
                  <p:oleObj name="Equation" r:id="rId15" imgW="54576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259381" y="4991182"/>
                          <a:ext cx="635178" cy="2951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9674576"/>
                </p:ext>
              </p:extLst>
            </p:nvPr>
          </p:nvGraphicFramePr>
          <p:xfrm>
            <a:off x="782581" y="4195648"/>
            <a:ext cx="5715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93" name="Equation" r:id="rId17" imgW="571320" imgH="253800" progId="Equation.DSMT4">
                    <p:embed/>
                  </p:oleObj>
                </mc:Choice>
                <mc:Fallback>
                  <p:oleObj name="Equation" r:id="rId17" imgW="57132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82581" y="4195648"/>
                          <a:ext cx="5715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1715061"/>
                </p:ext>
              </p:extLst>
            </p:nvPr>
          </p:nvGraphicFramePr>
          <p:xfrm>
            <a:off x="1636970" y="4227099"/>
            <a:ext cx="5715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94" name="Equation" r:id="rId19" imgW="571320" imgH="253800" progId="Equation.DSMT4">
                    <p:embed/>
                  </p:oleObj>
                </mc:Choice>
                <mc:Fallback>
                  <p:oleObj name="Equation" r:id="rId19" imgW="57132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636970" y="4227099"/>
                          <a:ext cx="5715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6759950"/>
                </p:ext>
              </p:extLst>
            </p:nvPr>
          </p:nvGraphicFramePr>
          <p:xfrm>
            <a:off x="2431556" y="4195648"/>
            <a:ext cx="5715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95" name="Equation" r:id="rId21" imgW="571320" imgH="253800" progId="Equation.DSMT4">
                    <p:embed/>
                  </p:oleObj>
                </mc:Choice>
                <mc:Fallback>
                  <p:oleObj name="Equation" r:id="rId21" imgW="57132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431556" y="4195648"/>
                          <a:ext cx="5715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文本框 49"/>
          <p:cNvSpPr txBox="1"/>
          <p:nvPr/>
        </p:nvSpPr>
        <p:spPr>
          <a:xfrm>
            <a:off x="5907073" y="1425079"/>
            <a:ext cx="21252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最大化整体吞吐率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505847" y="3329473"/>
            <a:ext cx="4085031" cy="2577156"/>
            <a:chOff x="4393963" y="3327324"/>
            <a:chExt cx="4085031" cy="2577156"/>
          </a:xfrm>
        </p:grpSpPr>
        <p:sp>
          <p:nvSpPr>
            <p:cNvPr id="52" name="矩形 51"/>
            <p:cNvSpPr/>
            <p:nvPr/>
          </p:nvSpPr>
          <p:spPr>
            <a:xfrm>
              <a:off x="4393963" y="3327324"/>
              <a:ext cx="1513110" cy="41080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accent4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频谱动态信息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393963" y="4032684"/>
              <a:ext cx="1513110" cy="41080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accent4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路由选择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393963" y="4754316"/>
              <a:ext cx="1513110" cy="41080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accent4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约束限制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393963" y="5493678"/>
              <a:ext cx="1513110" cy="41080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accent4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信道增益信息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6" name="对象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0923206"/>
                </p:ext>
              </p:extLst>
            </p:nvPr>
          </p:nvGraphicFramePr>
          <p:xfrm>
            <a:off x="5013135" y="3740188"/>
            <a:ext cx="274766" cy="274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96" name="Equation" r:id="rId23" imgW="164880" imgH="164880" progId="Equation.DSMT4">
                    <p:embed/>
                  </p:oleObj>
                </mc:Choice>
                <mc:Fallback>
                  <p:oleObj name="Equation" r:id="rId23" imgW="1648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013135" y="3740188"/>
                          <a:ext cx="274766" cy="2747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对象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7889410"/>
                </p:ext>
              </p:extLst>
            </p:nvPr>
          </p:nvGraphicFramePr>
          <p:xfrm>
            <a:off x="5013135" y="4461216"/>
            <a:ext cx="274766" cy="274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97" name="Equation" r:id="rId25" imgW="164880" imgH="164880" progId="Equation.DSMT4">
                    <p:embed/>
                  </p:oleObj>
                </mc:Choice>
                <mc:Fallback>
                  <p:oleObj name="Equation" r:id="rId25" imgW="1648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013135" y="4461216"/>
                          <a:ext cx="274766" cy="2747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867125"/>
                </p:ext>
              </p:extLst>
            </p:nvPr>
          </p:nvGraphicFramePr>
          <p:xfrm>
            <a:off x="5018776" y="5201935"/>
            <a:ext cx="274766" cy="274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98" name="Equation" r:id="rId26" imgW="164880" imgH="164880" progId="Equation.DSMT4">
                    <p:embed/>
                  </p:oleObj>
                </mc:Choice>
                <mc:Fallback>
                  <p:oleObj name="Equation" r:id="rId26" imgW="1648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018776" y="5201935"/>
                          <a:ext cx="274766" cy="2747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右箭头 58"/>
            <p:cNvSpPr/>
            <p:nvPr/>
          </p:nvSpPr>
          <p:spPr bwMode="auto">
            <a:xfrm>
              <a:off x="6025306" y="4470750"/>
              <a:ext cx="832022" cy="226443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965884" y="3966445"/>
              <a:ext cx="1513110" cy="41080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b="1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链路功率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965884" y="4791133"/>
              <a:ext cx="1513110" cy="41080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accent4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链路频谱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5836805"/>
                </p:ext>
              </p:extLst>
            </p:nvPr>
          </p:nvGraphicFramePr>
          <p:xfrm>
            <a:off x="7585056" y="4448172"/>
            <a:ext cx="274766" cy="274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99" name="Equation" r:id="rId27" imgW="164880" imgH="164880" progId="Equation.DSMT4">
                    <p:embed/>
                  </p:oleObj>
                </mc:Choice>
                <mc:Fallback>
                  <p:oleObj name="Equation" r:id="rId27" imgW="1648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7585056" y="4448172"/>
                          <a:ext cx="274766" cy="2747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" name="文本框 63"/>
          <p:cNvSpPr txBox="1"/>
          <p:nvPr/>
        </p:nvSpPr>
        <p:spPr>
          <a:xfrm>
            <a:off x="6002406" y="4021959"/>
            <a:ext cx="104526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最大化</a:t>
            </a:r>
            <a:endParaRPr lang="en-US" altLang="zh-CN" sz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 algn="ctr"/>
            <a:r>
              <a:rPr lang="zh-CN" altLang="en-US" sz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整体吞吐率</a:t>
            </a:r>
            <a:endParaRPr lang="zh-CN" altLang="en-US" sz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1994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11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564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：单个流吞吐率的最大化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以数据流路由中最小吞吐量为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衡量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考虑流之间的同频干扰，对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的干扰，频谱的动态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按照频谱分组，减少变量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7733" y="1881973"/>
            <a:ext cx="3452284" cy="1449933"/>
            <a:chOff x="2699814" y="1609679"/>
            <a:chExt cx="3452284" cy="1449933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2569" y="2250622"/>
              <a:ext cx="2368550" cy="317500"/>
            </a:xfrm>
            <a:prstGeom prst="rect">
              <a:avLst/>
            </a:prstGeom>
          </p:spPr>
        </p:pic>
        <p:cxnSp>
          <p:nvCxnSpPr>
            <p:cNvPr id="22" name="直接箭头连接符 21"/>
            <p:cNvCxnSpPr/>
            <p:nvPr/>
          </p:nvCxnSpPr>
          <p:spPr bwMode="auto">
            <a:xfrm>
              <a:off x="3542380" y="2533370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4230699" y="2533370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4907173" y="2533370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7303457"/>
                </p:ext>
              </p:extLst>
            </p:nvPr>
          </p:nvGraphicFramePr>
          <p:xfrm>
            <a:off x="5641717" y="1609679"/>
            <a:ext cx="252199" cy="336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80" name="Equation" r:id="rId5" imgW="3657600" imgH="4876800" progId="Equation.DSMT4">
                    <p:embed/>
                  </p:oleObj>
                </mc:Choice>
                <mc:Fallback>
                  <p:oleObj name="Equation" r:id="rId5" imgW="3657600" imgH="4876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41717" y="1609679"/>
                          <a:ext cx="252199" cy="336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文本框 26"/>
            <p:cNvSpPr txBox="1"/>
            <p:nvPr/>
          </p:nvSpPr>
          <p:spPr>
            <a:xfrm>
              <a:off x="2699814" y="2352857"/>
              <a:ext cx="504190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源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472542" y="2352635"/>
              <a:ext cx="67955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目的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332488" y="1628750"/>
              <a:ext cx="70033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流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6082789"/>
                </p:ext>
              </p:extLst>
            </p:nvPr>
          </p:nvGraphicFramePr>
          <p:xfrm>
            <a:off x="3393869" y="2593522"/>
            <a:ext cx="557530" cy="424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81" name="Equation" r:id="rId7" imgW="316865" imgH="254000" progId="Equation.DSMT4">
                    <p:embed/>
                  </p:oleObj>
                </mc:Choice>
                <mc:Fallback>
                  <p:oleObj name="Equation" r:id="rId7" imgW="316865" imgH="254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93869" y="2593522"/>
                          <a:ext cx="557530" cy="4241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7490959"/>
                </p:ext>
              </p:extLst>
            </p:nvPr>
          </p:nvGraphicFramePr>
          <p:xfrm>
            <a:off x="4038394" y="2593522"/>
            <a:ext cx="654685" cy="466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82" name="Equation" r:id="rId9" imgW="342900" imgH="254000" progId="Equation.DSMT4">
                    <p:embed/>
                  </p:oleObj>
                </mc:Choice>
                <mc:Fallback>
                  <p:oleObj name="Equation" r:id="rId9" imgW="342900" imgH="254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38394" y="2593522"/>
                          <a:ext cx="654685" cy="4660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4466120"/>
                </p:ext>
              </p:extLst>
            </p:nvPr>
          </p:nvGraphicFramePr>
          <p:xfrm>
            <a:off x="4757214" y="2612572"/>
            <a:ext cx="588645" cy="427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83" name="Equation" r:id="rId11" imgW="330200" imgH="254000" progId="Equation.DSMT4">
                    <p:embed/>
                  </p:oleObj>
                </mc:Choice>
                <mc:Fallback>
                  <p:oleObj name="Equation" r:id="rId11" imgW="330200" imgH="254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757214" y="2612572"/>
                          <a:ext cx="588645" cy="4279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直接箭头连接符 32"/>
            <p:cNvCxnSpPr/>
            <p:nvPr/>
          </p:nvCxnSpPr>
          <p:spPr bwMode="auto">
            <a:xfrm>
              <a:off x="3439589" y="1954712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4183809" y="1954712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4883579" y="1954712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0112170"/>
                </p:ext>
              </p:extLst>
            </p:nvPr>
          </p:nvGraphicFramePr>
          <p:xfrm>
            <a:off x="3144314" y="1710436"/>
            <a:ext cx="374090" cy="473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84" name="Equation" r:id="rId13" imgW="190440" imgH="241200" progId="Equation.DSMT4">
                    <p:embed/>
                  </p:oleObj>
                </mc:Choice>
                <mc:Fallback>
                  <p:oleObj name="Equation" r:id="rId13" imgW="190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144314" y="1710436"/>
                          <a:ext cx="374090" cy="473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7666777"/>
                </p:ext>
              </p:extLst>
            </p:nvPr>
          </p:nvGraphicFramePr>
          <p:xfrm>
            <a:off x="3873534" y="1705475"/>
            <a:ext cx="4000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85" name="Equation" r:id="rId15" imgW="203040" imgH="241200" progId="Equation.DSMT4">
                    <p:embed/>
                  </p:oleObj>
                </mc:Choice>
                <mc:Fallback>
                  <p:oleObj name="Equation" r:id="rId15" imgW="2030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873534" y="1705475"/>
                          <a:ext cx="4000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1942142"/>
                </p:ext>
              </p:extLst>
            </p:nvPr>
          </p:nvGraphicFramePr>
          <p:xfrm>
            <a:off x="4591479" y="1710555"/>
            <a:ext cx="3746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86" name="Equation" r:id="rId17" imgW="190440" imgH="241200" progId="Equation.DSMT4">
                    <p:embed/>
                  </p:oleObj>
                </mc:Choice>
                <mc:Fallback>
                  <p:oleObj name="Equation" r:id="rId17" imgW="190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591479" y="1710555"/>
                          <a:ext cx="3746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700308" y="4520621"/>
            <a:ext cx="3046501" cy="1113533"/>
            <a:chOff x="5300919" y="1824038"/>
            <a:chExt cx="3046501" cy="111353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300919" y="2264471"/>
              <a:ext cx="3046501" cy="279400"/>
            </a:xfrm>
            <a:prstGeom prst="rect">
              <a:avLst/>
            </a:prstGeom>
          </p:spPr>
        </p:pic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3729851"/>
                </p:ext>
              </p:extLst>
            </p:nvPr>
          </p:nvGraphicFramePr>
          <p:xfrm>
            <a:off x="5520283" y="1824382"/>
            <a:ext cx="268416" cy="402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87" name="Equation" r:id="rId20" imgW="152280" imgH="228600" progId="Equation.DSMT4">
                    <p:embed/>
                  </p:oleObj>
                </mc:Choice>
                <mc:Fallback>
                  <p:oleObj name="Equation" r:id="rId20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520283" y="1824382"/>
                          <a:ext cx="268416" cy="4026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7181138"/>
                </p:ext>
              </p:extLst>
            </p:nvPr>
          </p:nvGraphicFramePr>
          <p:xfrm>
            <a:off x="6067425" y="1824038"/>
            <a:ext cx="290513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88" name="Equation" r:id="rId22" imgW="164880" imgH="228600" progId="Equation.DSMT4">
                    <p:embed/>
                  </p:oleObj>
                </mc:Choice>
                <mc:Fallback>
                  <p:oleObj name="Equation" r:id="rId22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6067425" y="1824038"/>
                          <a:ext cx="290513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9309181"/>
                </p:ext>
              </p:extLst>
            </p:nvPr>
          </p:nvGraphicFramePr>
          <p:xfrm>
            <a:off x="6678912" y="1824038"/>
            <a:ext cx="290513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89" name="Equation" r:id="rId24" imgW="164880" imgH="228600" progId="Equation.DSMT4">
                    <p:embed/>
                  </p:oleObj>
                </mc:Choice>
                <mc:Fallback>
                  <p:oleObj name="Equation" r:id="rId24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78912" y="1824038"/>
                          <a:ext cx="290513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5921835"/>
                </p:ext>
              </p:extLst>
            </p:nvPr>
          </p:nvGraphicFramePr>
          <p:xfrm>
            <a:off x="7280488" y="1824038"/>
            <a:ext cx="290513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90" name="Equation" r:id="rId26" imgW="164880" imgH="228600" progId="Equation.DSMT4">
                    <p:embed/>
                  </p:oleObj>
                </mc:Choice>
                <mc:Fallback>
                  <p:oleObj name="Equation" r:id="rId26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7280488" y="1824038"/>
                          <a:ext cx="290513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3994376"/>
                </p:ext>
              </p:extLst>
            </p:nvPr>
          </p:nvGraphicFramePr>
          <p:xfrm>
            <a:off x="7882064" y="1824038"/>
            <a:ext cx="290513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91" name="Equation" r:id="rId28" imgW="164880" imgH="228600" progId="Equation.DSMT4">
                    <p:embed/>
                  </p:oleObj>
                </mc:Choice>
                <mc:Fallback>
                  <p:oleObj name="Equation" r:id="rId28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882064" y="1824038"/>
                          <a:ext cx="290513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9785622"/>
                </p:ext>
              </p:extLst>
            </p:nvPr>
          </p:nvGraphicFramePr>
          <p:xfrm>
            <a:off x="5300919" y="2593702"/>
            <a:ext cx="536657" cy="335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92" name="Equation" r:id="rId30" imgW="406080" imgH="253800" progId="Equation.DSMT4">
                    <p:embed/>
                  </p:oleObj>
                </mc:Choice>
                <mc:Fallback>
                  <p:oleObj name="Equation" r:id="rId30" imgW="4060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5300919" y="2593702"/>
                          <a:ext cx="536657" cy="3354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03434"/>
                </p:ext>
              </p:extLst>
            </p:nvPr>
          </p:nvGraphicFramePr>
          <p:xfrm>
            <a:off x="5974971" y="2588476"/>
            <a:ext cx="545019" cy="340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93" name="Equation" r:id="rId32" imgW="406080" imgH="253800" progId="Equation.DSMT4">
                    <p:embed/>
                  </p:oleObj>
                </mc:Choice>
                <mc:Fallback>
                  <p:oleObj name="Equation" r:id="rId32" imgW="4060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5974971" y="2588476"/>
                          <a:ext cx="545019" cy="3406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2397995"/>
                </p:ext>
              </p:extLst>
            </p:nvPr>
          </p:nvGraphicFramePr>
          <p:xfrm>
            <a:off x="7217146" y="2587899"/>
            <a:ext cx="367155" cy="349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94" name="Equation" r:id="rId34" imgW="266400" imgH="253800" progId="Equation.DSMT4">
                    <p:embed/>
                  </p:oleObj>
                </mc:Choice>
                <mc:Fallback>
                  <p:oleObj name="Equation" r:id="rId34" imgW="2664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7217146" y="2587899"/>
                          <a:ext cx="367155" cy="3496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309146"/>
                </p:ext>
              </p:extLst>
            </p:nvPr>
          </p:nvGraphicFramePr>
          <p:xfrm>
            <a:off x="6771819" y="2618817"/>
            <a:ext cx="197605" cy="316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95" name="Equation" r:id="rId36" imgW="126720" imgH="203040" progId="Equation.DSMT4">
                    <p:embed/>
                  </p:oleObj>
                </mc:Choice>
                <mc:Fallback>
                  <p:oleObj name="Equation" r:id="rId36" imgW="1267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6771819" y="2618817"/>
                          <a:ext cx="197605" cy="3161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2245147"/>
                </p:ext>
              </p:extLst>
            </p:nvPr>
          </p:nvGraphicFramePr>
          <p:xfrm>
            <a:off x="7903667" y="2600817"/>
            <a:ext cx="197605" cy="316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96" name="Equation" r:id="rId38" imgW="126720" imgH="203040" progId="Equation.DSMT4">
                    <p:embed/>
                  </p:oleObj>
                </mc:Choice>
                <mc:Fallback>
                  <p:oleObj name="Equation" r:id="rId38" imgW="1267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7903667" y="2600817"/>
                          <a:ext cx="197605" cy="3161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805274"/>
              </p:ext>
            </p:extLst>
          </p:nvPr>
        </p:nvGraphicFramePr>
        <p:xfrm>
          <a:off x="5346625" y="4471056"/>
          <a:ext cx="2598747" cy="597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7" name="Equation" r:id="rId39" imgW="1434960" imgH="330120" progId="Equation.DSMT4">
                  <p:embed/>
                </p:oleObj>
              </mc:Choice>
              <mc:Fallback>
                <p:oleObj name="Equation" r:id="rId39" imgW="14349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346625" y="4471056"/>
                        <a:ext cx="2598747" cy="597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177570"/>
              </p:ext>
            </p:extLst>
          </p:nvPr>
        </p:nvGraphicFramePr>
        <p:xfrm>
          <a:off x="5480833" y="5240454"/>
          <a:ext cx="2141414" cy="625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8" name="Equation" r:id="rId41" imgW="1130040" imgH="330120" progId="Equation.DSMT4">
                  <p:embed/>
                </p:oleObj>
              </mc:Choice>
              <mc:Fallback>
                <p:oleObj name="Equation" r:id="rId41" imgW="11300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480833" y="5240454"/>
                        <a:ext cx="2141414" cy="625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833963"/>
              </p:ext>
            </p:extLst>
          </p:nvPr>
        </p:nvGraphicFramePr>
        <p:xfrm>
          <a:off x="5411224" y="2341165"/>
          <a:ext cx="2469547" cy="611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9" name="Equation" r:id="rId43" imgW="1384200" imgH="342720" progId="Equation.DSMT4">
                  <p:embed/>
                </p:oleObj>
              </mc:Choice>
              <mc:Fallback>
                <p:oleObj name="Equation" r:id="rId43" imgW="13842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411224" y="2341165"/>
                        <a:ext cx="2469547" cy="611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矩形 52"/>
          <p:cNvSpPr/>
          <p:nvPr/>
        </p:nvSpPr>
        <p:spPr bwMode="auto">
          <a:xfrm>
            <a:off x="5181600" y="4399005"/>
            <a:ext cx="2924432" cy="669993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12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：单个流吞吐率的优化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基于时分复用的功率控制：</a:t>
            </a: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允许多个链路同时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工作</a:t>
            </a: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36934" y="1996407"/>
            <a:ext cx="77882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时间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697564"/>
              </p:ext>
            </p:extLst>
          </p:nvPr>
        </p:nvGraphicFramePr>
        <p:xfrm>
          <a:off x="288540" y="2378719"/>
          <a:ext cx="4016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3" name="Equation" r:id="rId4" imgW="253800" imgH="241200" progId="Equation.DSMT4">
                  <p:embed/>
                </p:oleObj>
              </mc:Choice>
              <mc:Fallback>
                <p:oleObj name="Equation" r:id="rId4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8540" y="2378719"/>
                        <a:ext cx="401638" cy="38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340715"/>
              </p:ext>
            </p:extLst>
          </p:nvPr>
        </p:nvGraphicFramePr>
        <p:xfrm>
          <a:off x="315208" y="3334119"/>
          <a:ext cx="422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4" name="Equation" r:id="rId6" imgW="266400" imgH="241200" progId="Equation.DSMT4">
                  <p:embed/>
                </p:oleObj>
              </mc:Choice>
              <mc:Fallback>
                <p:oleObj name="Equation" r:id="rId6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5208" y="3334119"/>
                        <a:ext cx="4222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788338"/>
              </p:ext>
            </p:extLst>
          </p:nvPr>
        </p:nvGraphicFramePr>
        <p:xfrm>
          <a:off x="278221" y="4097431"/>
          <a:ext cx="422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5" name="Equation" r:id="rId8" imgW="266400" imgH="241200" progId="Equation.DSMT4">
                  <p:embed/>
                </p:oleObj>
              </mc:Choice>
              <mc:Fallback>
                <p:oleObj name="Equation" r:id="rId8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8221" y="4097431"/>
                        <a:ext cx="4222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5493"/>
              </p:ext>
            </p:extLst>
          </p:nvPr>
        </p:nvGraphicFramePr>
        <p:xfrm>
          <a:off x="64361" y="5701999"/>
          <a:ext cx="7048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6" name="Equation" r:id="rId10" imgW="444240" imgH="266400" progId="Equation.DSMT4">
                  <p:embed/>
                </p:oleObj>
              </mc:Choice>
              <mc:Fallback>
                <p:oleObj name="Equation" r:id="rId10" imgW="4442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361" y="5701999"/>
                        <a:ext cx="704850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299726"/>
              </p:ext>
            </p:extLst>
          </p:nvPr>
        </p:nvGraphicFramePr>
        <p:xfrm>
          <a:off x="2967518" y="2378719"/>
          <a:ext cx="1647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7" name="Equation" r:id="rId12" imgW="1041120" imgH="279360" progId="Equation.DSMT4">
                  <p:embed/>
                </p:oleObj>
              </mc:Choice>
              <mc:Fallback>
                <p:oleObj name="Equation" r:id="rId12" imgW="1041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67518" y="2378719"/>
                        <a:ext cx="1647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533287"/>
              </p:ext>
            </p:extLst>
          </p:nvPr>
        </p:nvGraphicFramePr>
        <p:xfrm>
          <a:off x="1920823" y="4780949"/>
          <a:ext cx="180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8" name="Equation" r:id="rId14" imgW="114120" imgH="228600" progId="Equation.DSMT4">
                  <p:embed/>
                </p:oleObj>
              </mc:Choice>
              <mc:Fallback>
                <p:oleObj name="Equation" r:id="rId14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20823" y="4780949"/>
                        <a:ext cx="180975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133126"/>
              </p:ext>
            </p:extLst>
          </p:nvPr>
        </p:nvGraphicFramePr>
        <p:xfrm>
          <a:off x="2201968" y="4780949"/>
          <a:ext cx="2016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9" name="Equation" r:id="rId16" imgW="126720" imgH="228600" progId="Equation.DSMT4">
                  <p:embed/>
                </p:oleObj>
              </mc:Choice>
              <mc:Fallback>
                <p:oleObj name="Equation" r:id="rId16" imgW="126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01968" y="4780949"/>
                        <a:ext cx="201613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882697"/>
              </p:ext>
            </p:extLst>
          </p:nvPr>
        </p:nvGraphicFramePr>
        <p:xfrm>
          <a:off x="2514203" y="4780949"/>
          <a:ext cx="2016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0" name="Equation" r:id="rId18" imgW="126720" imgH="228600" progId="Equation.DSMT4">
                  <p:embed/>
                </p:oleObj>
              </mc:Choice>
              <mc:Fallback>
                <p:oleObj name="Equation" r:id="rId18" imgW="126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514203" y="4780949"/>
                        <a:ext cx="201612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424621"/>
              </p:ext>
            </p:extLst>
          </p:nvPr>
        </p:nvGraphicFramePr>
        <p:xfrm>
          <a:off x="2967409" y="3303162"/>
          <a:ext cx="1647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1" name="Equation" r:id="rId20" imgW="1041120" imgH="279360" progId="Equation.DSMT4">
                  <p:embed/>
                </p:oleObj>
              </mc:Choice>
              <mc:Fallback>
                <p:oleObj name="Equation" r:id="rId20" imgW="1041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67409" y="3303162"/>
                        <a:ext cx="1647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370703"/>
              </p:ext>
            </p:extLst>
          </p:nvPr>
        </p:nvGraphicFramePr>
        <p:xfrm>
          <a:off x="2967409" y="4104555"/>
          <a:ext cx="1647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2" name="Equation" r:id="rId22" imgW="1041120" imgH="279360" progId="Equation.DSMT4">
                  <p:embed/>
                </p:oleObj>
              </mc:Choice>
              <mc:Fallback>
                <p:oleObj name="Equation" r:id="rId22" imgW="1041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67409" y="4104555"/>
                        <a:ext cx="1647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194672"/>
              </p:ext>
            </p:extLst>
          </p:nvPr>
        </p:nvGraphicFramePr>
        <p:xfrm>
          <a:off x="2808420" y="5850431"/>
          <a:ext cx="24320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3" name="Equation" r:id="rId24" imgW="1536480" imgH="279360" progId="Equation.DSMT4">
                  <p:embed/>
                </p:oleObj>
              </mc:Choice>
              <mc:Fallback>
                <p:oleObj name="Equation" r:id="rId24" imgW="1536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808420" y="5850431"/>
                        <a:ext cx="2432050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303488"/>
              </p:ext>
            </p:extLst>
          </p:nvPr>
        </p:nvGraphicFramePr>
        <p:xfrm>
          <a:off x="4896621" y="2365721"/>
          <a:ext cx="10033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4" name="Equation" r:id="rId26" imgW="634680" imgH="241200" progId="Equation.DSMT4">
                  <p:embed/>
                </p:oleObj>
              </mc:Choice>
              <mc:Fallback>
                <p:oleObj name="Equation" r:id="rId26" imgW="634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896621" y="2365721"/>
                        <a:ext cx="1003300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95035"/>
              </p:ext>
            </p:extLst>
          </p:nvPr>
        </p:nvGraphicFramePr>
        <p:xfrm>
          <a:off x="4869346" y="3169879"/>
          <a:ext cx="10255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5" name="Equation" r:id="rId28" imgW="647640" imgH="241200" progId="Equation.DSMT4">
                  <p:embed/>
                </p:oleObj>
              </mc:Choice>
              <mc:Fallback>
                <p:oleObj name="Equation" r:id="rId28" imgW="647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869346" y="3169879"/>
                        <a:ext cx="10255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577787"/>
              </p:ext>
            </p:extLst>
          </p:nvPr>
        </p:nvGraphicFramePr>
        <p:xfrm>
          <a:off x="4881270" y="3914055"/>
          <a:ext cx="10255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6" name="Equation" r:id="rId30" imgW="647640" imgH="241200" progId="Equation.DSMT4">
                  <p:embed/>
                </p:oleObj>
              </mc:Choice>
              <mc:Fallback>
                <p:oleObj name="Equation" r:id="rId30" imgW="647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881270" y="3914055"/>
                        <a:ext cx="10255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" name="图片 80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7942" y="1722510"/>
            <a:ext cx="3224213" cy="5207001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606863" y="1746619"/>
            <a:ext cx="3274988" cy="3175000"/>
          </a:xfrm>
          <a:prstGeom prst="rect">
            <a:avLst/>
          </a:prstGeom>
        </p:spPr>
      </p:pic>
      <p:graphicFrame>
        <p:nvGraphicFramePr>
          <p:cNvPr id="83" name="对象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338968"/>
              </p:ext>
            </p:extLst>
          </p:nvPr>
        </p:nvGraphicFramePr>
        <p:xfrm>
          <a:off x="7065599" y="4661085"/>
          <a:ext cx="227399" cy="377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7" name="Equation" r:id="rId34" imgW="114120" imgH="228600" progId="Equation.DSMT4">
                  <p:embed/>
                </p:oleObj>
              </mc:Choice>
              <mc:Fallback>
                <p:oleObj name="Equation" r:id="rId34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7065599" y="4661085"/>
                        <a:ext cx="227399" cy="377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21588"/>
              </p:ext>
            </p:extLst>
          </p:nvPr>
        </p:nvGraphicFramePr>
        <p:xfrm>
          <a:off x="7322383" y="4661085"/>
          <a:ext cx="254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8" name="Equation" r:id="rId36" imgW="126720" imgH="228600" progId="Equation.DSMT4">
                  <p:embed/>
                </p:oleObj>
              </mc:Choice>
              <mc:Fallback>
                <p:oleObj name="Equation" r:id="rId36" imgW="126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7322383" y="4661085"/>
                        <a:ext cx="2540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02752"/>
              </p:ext>
            </p:extLst>
          </p:nvPr>
        </p:nvGraphicFramePr>
        <p:xfrm>
          <a:off x="7635642" y="4663183"/>
          <a:ext cx="254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9" name="Equation" r:id="rId38" imgW="126720" imgH="228600" progId="Equation.DSMT4">
                  <p:embed/>
                </p:oleObj>
              </mc:Choice>
              <mc:Fallback>
                <p:oleObj name="Equation" r:id="rId38" imgW="126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635642" y="4663183"/>
                        <a:ext cx="2540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文本框 85"/>
          <p:cNvSpPr txBox="1"/>
          <p:nvPr/>
        </p:nvSpPr>
        <p:spPr>
          <a:xfrm>
            <a:off x="6732416" y="1474398"/>
            <a:ext cx="176490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传统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TDMA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88" name="对象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980524"/>
              </p:ext>
            </p:extLst>
          </p:nvPr>
        </p:nvGraphicFramePr>
        <p:xfrm>
          <a:off x="3688166" y="4780949"/>
          <a:ext cx="1167456" cy="63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0" name="Equation" r:id="rId40" imgW="672840" imgH="368280" progId="Equation.DSMT4">
                  <p:embed/>
                </p:oleObj>
              </mc:Choice>
              <mc:Fallback>
                <p:oleObj name="Equation" r:id="rId40" imgW="6728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3688166" y="4780949"/>
                        <a:ext cx="1167456" cy="639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组合 88"/>
          <p:cNvGrpSpPr/>
          <p:nvPr/>
        </p:nvGrpSpPr>
        <p:grpSpPr>
          <a:xfrm>
            <a:off x="5404525" y="4985610"/>
            <a:ext cx="3452284" cy="1740086"/>
            <a:chOff x="5344160" y="4038283"/>
            <a:chExt cx="3452284" cy="1740086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5796915" y="4583430"/>
              <a:ext cx="2368550" cy="317500"/>
            </a:xfrm>
            <a:prstGeom prst="rect">
              <a:avLst/>
            </a:prstGeom>
          </p:spPr>
        </p:pic>
        <p:cxnSp>
          <p:nvCxnSpPr>
            <p:cNvPr id="91" name="直接箭头连接符 90"/>
            <p:cNvCxnSpPr/>
            <p:nvPr/>
          </p:nvCxnSpPr>
          <p:spPr bwMode="auto">
            <a:xfrm>
              <a:off x="6186726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6875045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7551519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94" name="对象 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9262779"/>
                </p:ext>
              </p:extLst>
            </p:nvPr>
          </p:nvGraphicFramePr>
          <p:xfrm>
            <a:off x="6893588" y="5441558"/>
            <a:ext cx="252199" cy="336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61" name="Equation" r:id="rId43" imgW="3657600" imgH="4876800" progId="Equation.DSMT4">
                    <p:embed/>
                  </p:oleObj>
                </mc:Choice>
                <mc:Fallback>
                  <p:oleObj name="Equation" r:id="rId43" imgW="3657600" imgH="4876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6893588" y="5441558"/>
                          <a:ext cx="252199" cy="336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文本框 94"/>
            <p:cNvSpPr txBox="1"/>
            <p:nvPr/>
          </p:nvSpPr>
          <p:spPr>
            <a:xfrm>
              <a:off x="5344160" y="4685665"/>
              <a:ext cx="504190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源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8116888" y="4685443"/>
              <a:ext cx="67955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目的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6518197" y="5464437"/>
              <a:ext cx="70033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流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98" name="对象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0392741"/>
                </p:ext>
              </p:extLst>
            </p:nvPr>
          </p:nvGraphicFramePr>
          <p:xfrm>
            <a:off x="6038215" y="4926330"/>
            <a:ext cx="557530" cy="424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62" name="Equation" r:id="rId45" imgW="316865" imgH="254000" progId="Equation.DSMT4">
                    <p:embed/>
                  </p:oleObj>
                </mc:Choice>
                <mc:Fallback>
                  <p:oleObj name="Equation" r:id="rId45" imgW="316865" imgH="254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6038215" y="4926330"/>
                          <a:ext cx="557530" cy="4241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对象 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1176976"/>
                </p:ext>
              </p:extLst>
            </p:nvPr>
          </p:nvGraphicFramePr>
          <p:xfrm>
            <a:off x="6682740" y="4926330"/>
            <a:ext cx="654685" cy="466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63" name="Equation" r:id="rId47" imgW="342900" imgH="254000" progId="Equation.DSMT4">
                    <p:embed/>
                  </p:oleObj>
                </mc:Choice>
                <mc:Fallback>
                  <p:oleObj name="Equation" r:id="rId47" imgW="342900" imgH="254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6682740" y="4926330"/>
                          <a:ext cx="654685" cy="4660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对象 9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558249"/>
                </p:ext>
              </p:extLst>
            </p:nvPr>
          </p:nvGraphicFramePr>
          <p:xfrm>
            <a:off x="7401560" y="4945380"/>
            <a:ext cx="588645" cy="427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64" name="Equation" r:id="rId49" imgW="330200" imgH="254000" progId="Equation.DSMT4">
                    <p:embed/>
                  </p:oleObj>
                </mc:Choice>
                <mc:Fallback>
                  <p:oleObj name="Equation" r:id="rId49" imgW="330200" imgH="254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7401560" y="4945380"/>
                          <a:ext cx="588645" cy="4279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1" name="直接箭头连接符 100"/>
            <p:cNvCxnSpPr/>
            <p:nvPr/>
          </p:nvCxnSpPr>
          <p:spPr bwMode="auto">
            <a:xfrm>
              <a:off x="608393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682815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752792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graphicFrame>
          <p:nvGraphicFramePr>
            <p:cNvPr id="104" name="对象 1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34162"/>
                </p:ext>
              </p:extLst>
            </p:nvPr>
          </p:nvGraphicFramePr>
          <p:xfrm>
            <a:off x="5788660" y="4043244"/>
            <a:ext cx="374090" cy="473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65" name="Equation" r:id="rId51" imgW="190440" imgH="241200" progId="Equation.DSMT4">
                    <p:embed/>
                  </p:oleObj>
                </mc:Choice>
                <mc:Fallback>
                  <p:oleObj name="Equation" r:id="rId51" imgW="190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5788660" y="4043244"/>
                          <a:ext cx="374090" cy="473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对象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7900080"/>
                </p:ext>
              </p:extLst>
            </p:nvPr>
          </p:nvGraphicFramePr>
          <p:xfrm>
            <a:off x="6517880" y="4038283"/>
            <a:ext cx="4000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66" name="Equation" r:id="rId53" imgW="203040" imgH="241200" progId="Equation.DSMT4">
                    <p:embed/>
                  </p:oleObj>
                </mc:Choice>
                <mc:Fallback>
                  <p:oleObj name="Equation" r:id="rId53" imgW="2030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6517880" y="4038283"/>
                          <a:ext cx="4000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对象 10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1666449"/>
                </p:ext>
              </p:extLst>
            </p:nvPr>
          </p:nvGraphicFramePr>
          <p:xfrm>
            <a:off x="7235825" y="4043363"/>
            <a:ext cx="3746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67" name="Equation" r:id="rId55" imgW="190440" imgH="241200" progId="Equation.DSMT4">
                    <p:embed/>
                  </p:oleObj>
                </mc:Choice>
                <mc:Fallback>
                  <p:oleObj name="Equation" r:id="rId55" imgW="190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7235825" y="4043363"/>
                          <a:ext cx="3746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142850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13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733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：单个流吞吐率的优化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基于时分复用的功率控制：</a:t>
            </a: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允许多个链路同时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工作</a:t>
            </a: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相应于频谱     的所有功率传输组合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：相应于频谱    功率分配选择    所占时间比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:  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功率分配   下，链路   的吞吐率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       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：成功传输概率，考虑流之间的传输冲突下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优化         使得频谱    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所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对应的最小链路平均吞吐率最大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426120"/>
              </p:ext>
            </p:extLst>
          </p:nvPr>
        </p:nvGraphicFramePr>
        <p:xfrm>
          <a:off x="2692769" y="3646352"/>
          <a:ext cx="262961" cy="36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7" name="Equation" r:id="rId4" imgW="126720" imgH="177480" progId="Equation.DSMT4">
                  <p:embed/>
                </p:oleObj>
              </mc:Choice>
              <mc:Fallback>
                <p:oleObj name="Equation" r:id="rId4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2769" y="3646352"/>
                        <a:ext cx="262961" cy="36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362662"/>
              </p:ext>
            </p:extLst>
          </p:nvPr>
        </p:nvGraphicFramePr>
        <p:xfrm>
          <a:off x="692701" y="3652937"/>
          <a:ext cx="291227" cy="4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8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2701" y="3652937"/>
                        <a:ext cx="291227" cy="4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258265"/>
              </p:ext>
            </p:extLst>
          </p:nvPr>
        </p:nvGraphicFramePr>
        <p:xfrm>
          <a:off x="585267" y="4014497"/>
          <a:ext cx="556226" cy="50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9" name="Equation" r:id="rId8" imgW="266400" imgH="241200" progId="Equation.DSMT4">
                  <p:embed/>
                </p:oleObj>
              </mc:Choice>
              <mc:Fallback>
                <p:oleObj name="Equation" r:id="rId8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5267" y="4014497"/>
                        <a:ext cx="556226" cy="503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478196"/>
              </p:ext>
            </p:extLst>
          </p:nvPr>
        </p:nvGraphicFramePr>
        <p:xfrm>
          <a:off x="2692770" y="4081246"/>
          <a:ext cx="262961" cy="36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0"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2770" y="4081246"/>
                        <a:ext cx="262961" cy="36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908942"/>
              </p:ext>
            </p:extLst>
          </p:nvPr>
        </p:nvGraphicFramePr>
        <p:xfrm>
          <a:off x="4506496" y="4127368"/>
          <a:ext cx="263473" cy="322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1" name="Equation" r:id="rId11" imgW="114120" imgH="139680" progId="Equation.DSMT4">
                  <p:embed/>
                </p:oleObj>
              </mc:Choice>
              <mc:Fallback>
                <p:oleObj name="Equation" r:id="rId11" imgW="1141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06496" y="4127368"/>
                        <a:ext cx="263473" cy="322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456016"/>
              </p:ext>
            </p:extLst>
          </p:nvPr>
        </p:nvGraphicFramePr>
        <p:xfrm>
          <a:off x="1373719" y="5319227"/>
          <a:ext cx="556226" cy="50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2" name="Equation" r:id="rId13" imgW="266400" imgH="241200" progId="Equation.DSMT4">
                  <p:embed/>
                </p:oleObj>
              </mc:Choice>
              <mc:Fallback>
                <p:oleObj name="Equation" r:id="rId13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73719" y="5319227"/>
                        <a:ext cx="556226" cy="503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638420"/>
              </p:ext>
            </p:extLst>
          </p:nvPr>
        </p:nvGraphicFramePr>
        <p:xfrm>
          <a:off x="2991430" y="5417932"/>
          <a:ext cx="262961" cy="36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" name="Equation" r:id="rId14" imgW="126720" imgH="177480" progId="Equation.DSMT4">
                  <p:embed/>
                </p:oleObj>
              </mc:Choice>
              <mc:Fallback>
                <p:oleObj name="Equation" r:id="rId14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91430" y="5417932"/>
                        <a:ext cx="262961" cy="36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230948"/>
              </p:ext>
            </p:extLst>
          </p:nvPr>
        </p:nvGraphicFramePr>
        <p:xfrm>
          <a:off x="2623402" y="1943952"/>
          <a:ext cx="3622749" cy="1408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" name="Equation" r:id="rId15" imgW="2286000" imgH="888840" progId="Equation.DSMT4">
                  <p:embed/>
                </p:oleObj>
              </mc:Choice>
              <mc:Fallback>
                <p:oleObj name="Equation" r:id="rId15" imgW="22860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23402" y="1943952"/>
                        <a:ext cx="3622749" cy="1408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154678"/>
              </p:ext>
            </p:extLst>
          </p:nvPr>
        </p:nvGraphicFramePr>
        <p:xfrm>
          <a:off x="629877" y="4538348"/>
          <a:ext cx="398865" cy="39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5" name="Equation" r:id="rId17" imgW="241200" imgH="241200" progId="Equation.DSMT4">
                  <p:embed/>
                </p:oleObj>
              </mc:Choice>
              <mc:Fallback>
                <p:oleObj name="Equation" r:id="rId17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9877" y="4538348"/>
                        <a:ext cx="398865" cy="398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046415"/>
              </p:ext>
            </p:extLst>
          </p:nvPr>
        </p:nvGraphicFramePr>
        <p:xfrm>
          <a:off x="2429296" y="4581932"/>
          <a:ext cx="263473" cy="322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6" name="Equation" r:id="rId19" imgW="114120" imgH="139680" progId="Equation.DSMT4">
                  <p:embed/>
                </p:oleObj>
              </mc:Choice>
              <mc:Fallback>
                <p:oleObj name="Equation" r:id="rId19" imgW="1141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29296" y="4581932"/>
                        <a:ext cx="263473" cy="322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765396"/>
              </p:ext>
            </p:extLst>
          </p:nvPr>
        </p:nvGraphicFramePr>
        <p:xfrm>
          <a:off x="3698221" y="4538348"/>
          <a:ext cx="179001" cy="358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7" name="Equation" r:id="rId20" imgW="88560" imgH="177480" progId="Equation.DSMT4">
                  <p:embed/>
                </p:oleObj>
              </mc:Choice>
              <mc:Fallback>
                <p:oleObj name="Equation" r:id="rId20" imgW="88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698221" y="4538348"/>
                        <a:ext cx="179001" cy="358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270708"/>
              </p:ext>
            </p:extLst>
          </p:nvPr>
        </p:nvGraphicFramePr>
        <p:xfrm>
          <a:off x="597715" y="4957812"/>
          <a:ext cx="1087556" cy="4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8" name="Equation" r:id="rId22" imgW="660240" imgH="279360" progId="Equation.DSMT4">
                  <p:embed/>
                </p:oleObj>
              </mc:Choice>
              <mc:Fallback>
                <p:oleObj name="Equation" r:id="rId22" imgW="660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97715" y="4957812"/>
                        <a:ext cx="1087556" cy="46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5405845" y="3031109"/>
            <a:ext cx="3517085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依</a:t>
            </a:r>
            <a:r>
              <a:rPr lang="zh-CN" altLang="en-US" sz="1800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频谱优化最小链路平均</a:t>
            </a:r>
            <a:r>
              <a:rPr lang="zh-CN" altLang="en-US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吞吐率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1811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14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861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：多流协作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考虑流之间的干扰以及对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的累积干扰</a:t>
            </a: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从统计角度计算成功发送概率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从影响范围内获得工作的链路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          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与         迭代计算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分析对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的累加干扰时，运用</a:t>
            </a:r>
            <a:r>
              <a:rPr lang="en-US" altLang="zh-CN" dirty="0" err="1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Lagrangian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对偶分解，需要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反馈干扰温度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407" y="1510443"/>
            <a:ext cx="2576832" cy="2222500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630536"/>
              </p:ext>
            </p:extLst>
          </p:nvPr>
        </p:nvGraphicFramePr>
        <p:xfrm>
          <a:off x="664026" y="2816963"/>
          <a:ext cx="5280381" cy="56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Equation" r:id="rId5" imgW="4025880" imgH="431640" progId="Equation.DSMT4">
                  <p:embed/>
                </p:oleObj>
              </mc:Choice>
              <mc:Fallback>
                <p:oleObj name="Equation" r:id="rId5" imgW="4025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4026" y="2816963"/>
                        <a:ext cx="5280381" cy="56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36602"/>
              </p:ext>
            </p:extLst>
          </p:nvPr>
        </p:nvGraphicFramePr>
        <p:xfrm>
          <a:off x="4090558" y="1857418"/>
          <a:ext cx="1087556" cy="4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Equation" r:id="rId7" imgW="660240" imgH="279360" progId="Equation.DSMT4">
                  <p:embed/>
                </p:oleObj>
              </mc:Choice>
              <mc:Fallback>
                <p:oleObj name="Equation" r:id="rId7" imgW="660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90558" y="1857418"/>
                        <a:ext cx="1087556" cy="46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678329"/>
              </p:ext>
            </p:extLst>
          </p:nvPr>
        </p:nvGraphicFramePr>
        <p:xfrm>
          <a:off x="4349578" y="2353663"/>
          <a:ext cx="337751" cy="337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Equation" r:id="rId9" imgW="177480" imgH="177480" progId="Equation.DSMT4">
                  <p:embed/>
                </p:oleObj>
              </mc:Choice>
              <mc:Fallback>
                <p:oleObj name="Equation" r:id="rId9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49578" y="2353663"/>
                        <a:ext cx="337751" cy="337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568412" y="4968798"/>
            <a:ext cx="3781166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干扰范围内的工作链路时分复用属性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51302" y="4989684"/>
            <a:ext cx="3517085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Pu</a:t>
            </a:r>
            <a:r>
              <a:rPr lang="zh-CN" altLang="en-US" sz="1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的干扰温度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764435"/>
              </p:ext>
            </p:extLst>
          </p:nvPr>
        </p:nvGraphicFramePr>
        <p:xfrm>
          <a:off x="832493" y="3640851"/>
          <a:ext cx="1087556" cy="4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Equation" r:id="rId11" imgW="660240" imgH="279360" progId="Equation.DSMT4">
                  <p:embed/>
                </p:oleObj>
              </mc:Choice>
              <mc:Fallback>
                <p:oleObj name="Equation" r:id="rId11" imgW="660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2493" y="3640851"/>
                        <a:ext cx="1087556" cy="46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016162"/>
              </p:ext>
            </p:extLst>
          </p:nvPr>
        </p:nvGraphicFramePr>
        <p:xfrm>
          <a:off x="2232283" y="3605172"/>
          <a:ext cx="547988" cy="495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6" name="Equation" r:id="rId12" imgW="266400" imgH="241200" progId="Equation.DSMT4">
                  <p:embed/>
                </p:oleObj>
              </mc:Choice>
              <mc:Fallback>
                <p:oleObj name="Equation" r:id="rId12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32283" y="3605172"/>
                        <a:ext cx="547988" cy="495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9771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15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965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：最佳切换等待时间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频谱状态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改变与策略改变的时间间隔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平衡频谱效率与切换开销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仿真条件：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仿真工具：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OPNET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仿真区域：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100m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dirty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100m,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 路径增益</a:t>
            </a:r>
            <a:endParaRPr lang="en-US" altLang="zh-CN" dirty="0">
              <a:solidFill>
                <a:srgbClr val="000000"/>
              </a:solidFill>
              <a:effectLst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 峰值传输功率</a:t>
            </a:r>
            <a:r>
              <a:rPr lang="en-US" altLang="zh-CN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20dBm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2Pu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对照组： 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RDSA: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随机分布调度，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cluster      scheduling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                TRSS: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频谱共享调度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5527590" y="5263978"/>
            <a:ext cx="354227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698738"/>
              </p:ext>
            </p:extLst>
          </p:nvPr>
        </p:nvGraphicFramePr>
        <p:xfrm>
          <a:off x="1981200" y="3767138"/>
          <a:ext cx="16621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Equation" r:id="rId4" imgW="1066680" imgH="228600" progId="Equation.DSMT4">
                  <p:embed/>
                </p:oleObj>
              </mc:Choice>
              <mc:Fallback>
                <p:oleObj name="Equation" r:id="rId4" imgW="1066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3767138"/>
                        <a:ext cx="166211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1708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16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82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仿真结果：算法性能比较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综合考虑动态频谱模型和噪声温度</a:t>
            </a:r>
            <a:r>
              <a:rPr lang="zh-CN" altLang="en-US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模型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24" y="1662382"/>
            <a:ext cx="2849638" cy="221763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262" y="1662382"/>
            <a:ext cx="3093801" cy="22967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000" y="1662382"/>
            <a:ext cx="3097516" cy="236760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13771" y="4006748"/>
            <a:ext cx="209533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30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节点</a:t>
            </a:r>
            <a:endParaRPr lang="en-US" altLang="zh-CN" sz="1800" dirty="0" smtClean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ctr"/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个流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30063" y="4085322"/>
            <a:ext cx="308387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-100dBm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干扰门限</a:t>
            </a:r>
            <a:endParaRPr lang="en-US" altLang="zh-CN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 algn="ctr"/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3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个流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12000" y="4085022"/>
            <a:ext cx="308387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-100dBm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干扰门限</a:t>
            </a:r>
            <a:endParaRPr lang="en-US" altLang="zh-CN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 algn="ctr"/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30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个节点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762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17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分析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中心化信息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已知</a:t>
            </a: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链路增益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噪声门限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频谱动态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信息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从统计意义进行优化分配</a:t>
            </a: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频谱状态完美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感知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假设</a:t>
            </a:r>
            <a:r>
              <a:rPr lang="en-US" altLang="zh-CN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存在</a:t>
            </a: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不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考虑信道动态变化，仅仅以同频干扰的角度考虑信道选择</a:t>
            </a: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882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18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时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频机会利用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</a:t>
            </a: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ad-hoc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网络中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最佳时频机会利用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信道质量随时间变化</a:t>
            </a:r>
            <a:endParaRPr lang="en-US" altLang="zh-CN" dirty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时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频机会型信道利用机制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信道接入策略，信道退出策略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173" y="3124200"/>
            <a:ext cx="4263999" cy="2040924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64702"/>
              </p:ext>
            </p:extLst>
          </p:nvPr>
        </p:nvGraphicFramePr>
        <p:xfrm>
          <a:off x="1854281" y="3480778"/>
          <a:ext cx="411892" cy="43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5" imgW="215640" imgH="228600" progId="Equation.DSMT4">
                  <p:embed/>
                </p:oleObj>
              </mc:Choice>
              <mc:Fallback>
                <p:oleObj name="Equation" r:id="rId5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4281" y="3480778"/>
                        <a:ext cx="411892" cy="436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701246"/>
              </p:ext>
            </p:extLst>
          </p:nvPr>
        </p:nvGraphicFramePr>
        <p:xfrm>
          <a:off x="1843088" y="3916363"/>
          <a:ext cx="43656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7" imgW="228600" imgH="228600" progId="Equation.DSMT4">
                  <p:embed/>
                </p:oleObj>
              </mc:Choice>
              <mc:Fallback>
                <p:oleObj name="Equation" r:id="rId7" imgW="22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43088" y="3916363"/>
                        <a:ext cx="436562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817507"/>
              </p:ext>
            </p:extLst>
          </p:nvPr>
        </p:nvGraphicFramePr>
        <p:xfrm>
          <a:off x="1865313" y="4352925"/>
          <a:ext cx="4127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Equation" r:id="rId9" imgW="215640" imgH="228600" progId="Equation.DSMT4">
                  <p:embed/>
                </p:oleObj>
              </mc:Choice>
              <mc:Fallback>
                <p:oleObj name="Equation" r:id="rId9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65313" y="4352925"/>
                        <a:ext cx="412750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061621"/>
              </p:ext>
            </p:extLst>
          </p:nvPr>
        </p:nvGraphicFramePr>
        <p:xfrm>
          <a:off x="2338388" y="4994275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Equation" r:id="rId11" imgW="139680" imgH="241200" progId="Equation.DSMT4">
                  <p:embed/>
                </p:oleObj>
              </mc:Choice>
              <mc:Fallback>
                <p:oleObj name="Equation" r:id="rId11" imgW="139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8388" y="4994275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826069"/>
              </p:ext>
            </p:extLst>
          </p:nvPr>
        </p:nvGraphicFramePr>
        <p:xfrm>
          <a:off x="3232193" y="4994274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Equation" r:id="rId13" imgW="139680" imgH="241200" progId="Equation.DSMT4">
                  <p:embed/>
                </p:oleObj>
              </mc:Choice>
              <mc:Fallback>
                <p:oleObj name="Equation" r:id="rId13" imgW="139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2193" y="4994274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063532"/>
              </p:ext>
            </p:extLst>
          </p:nvPr>
        </p:nvGraphicFramePr>
        <p:xfrm>
          <a:off x="3633053" y="4994274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Equation" r:id="rId15" imgW="139680" imgH="241200" progId="Equation.DSMT4">
                  <p:embed/>
                </p:oleObj>
              </mc:Choice>
              <mc:Fallback>
                <p:oleObj name="Equation" r:id="rId15" imgW="139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33053" y="4994274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539333"/>
              </p:ext>
            </p:extLst>
          </p:nvPr>
        </p:nvGraphicFramePr>
        <p:xfrm>
          <a:off x="4571999" y="4994274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Equation" r:id="rId17" imgW="139680" imgH="241200" progId="Equation.DSMT4">
                  <p:embed/>
                </p:oleObj>
              </mc:Choice>
              <mc:Fallback>
                <p:oleObj name="Equation" r:id="rId17" imgW="139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71999" y="4994274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179505"/>
              </p:ext>
            </p:extLst>
          </p:nvPr>
        </p:nvGraphicFramePr>
        <p:xfrm>
          <a:off x="4912713" y="4994273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Equation" r:id="rId19" imgW="139680" imgH="241200" progId="Equation.DSMT4">
                  <p:embed/>
                </p:oleObj>
              </mc:Choice>
              <mc:Fallback>
                <p:oleObj name="Equation" r:id="rId19" imgW="139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912713" y="4994273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765280"/>
              </p:ext>
            </p:extLst>
          </p:nvPr>
        </p:nvGraphicFramePr>
        <p:xfrm>
          <a:off x="5851659" y="4994273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Equation" r:id="rId21" imgW="139680" imgH="241200" progId="Equation.DSMT4">
                  <p:embed/>
                </p:oleObj>
              </mc:Choice>
              <mc:Fallback>
                <p:oleObj name="Equation" r:id="rId21" imgW="139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851659" y="4994273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601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19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问题：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Ad-Hoc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网络频谱机会利用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无中心控制，无控制信道</a:t>
            </a:r>
            <a:endParaRPr lang="en-US" altLang="zh-CN" dirty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每个节点在部分感知下独立感知接入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最大化传输速率并且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减小与主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用户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碰撞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79" y="2899151"/>
            <a:ext cx="7330440" cy="29260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77114" y="6027003"/>
            <a:ext cx="9498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Decentralized Cognitive MAC for Opportunistic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S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pectrum Access in Ad Hoc Network: A POMDP Framework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JSAC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599" y="1049364"/>
            <a:ext cx="8519532" cy="423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现状：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FCC2003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：认知无线电特点就是无线电设备根据环境改变传输参数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  <a:sym typeface="+mn-ea"/>
              </a:rPr>
              <a:t>  IEEE802.22/RRS/ECMA-392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  <a:sym typeface="+mn-ea"/>
              </a:rPr>
              <a:t>利用传播特性好的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  <a:sym typeface="+mn-ea"/>
              </a:rPr>
              <a:t>TV band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频谱分配（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Spectrum Assignment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）：中心频率带宽同时需要确定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信道分配（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Channel Assignment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在已有的频谱池中进行分配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为了自适应参数通信，频谱分配需要频谱感知、频谱决策、频谱共享、频谱移动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4134" y="1614662"/>
            <a:ext cx="2998690" cy="72035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频谱资源利用率低</a:t>
            </a:r>
            <a:endParaRPr lang="en-US" altLang="zh-CN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89014" y="1615297"/>
            <a:ext cx="3265030" cy="72035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认知无线电的应用</a:t>
            </a:r>
            <a:endParaRPr lang="en-US" altLang="zh-CN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4245952" y="1887171"/>
            <a:ext cx="650631" cy="175846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20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70" y="944244"/>
            <a:ext cx="69494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模型：部分感知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决策过程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98" y="1862913"/>
            <a:ext cx="3765550" cy="45256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953" y="1828404"/>
            <a:ext cx="5004435" cy="1214755"/>
          </a:xfrm>
          <a:prstGeom prst="rect">
            <a:avLst/>
          </a:prstGeom>
        </p:spPr>
      </p:pic>
      <p:sp>
        <p:nvSpPr>
          <p:cNvPr id="13" name="灯片编号占位符 7"/>
          <p:cNvSpPr txBox="1"/>
          <p:nvPr/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GB"/>
            </a:defPPr>
            <a:lvl1pPr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400" b="0" kern="120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2C9CCCD-DD62-4C33-BAB0-DD85D7E67EAF}" type="slidenum">
              <a:rPr lang="en-US" altLang="zh-CN" smtClean="0"/>
              <a:t>20</a:t>
            </a:fld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270" y="1747837"/>
            <a:ext cx="5004435" cy="12147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135755" y="3070225"/>
            <a:ext cx="147256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充分统计量：</a:t>
            </a:r>
          </a:p>
        </p:txBody>
      </p:sp>
      <p:graphicFrame>
        <p:nvGraphicFramePr>
          <p:cNvPr id="16" name="对象 15"/>
          <p:cNvGraphicFramePr/>
          <p:nvPr/>
        </p:nvGraphicFramePr>
        <p:xfrm>
          <a:off x="4427855" y="3353435"/>
          <a:ext cx="260096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8" r:id="rId6" imgW="2810510" imgH="428625" progId="Equation.DSMT4">
                  <p:embed/>
                </p:oleObj>
              </mc:Choice>
              <mc:Fallback>
                <p:oleObj r:id="rId6" imgW="2810510" imgH="428625" progId="Equation.DSMT4">
                  <p:embed/>
                  <p:pic>
                    <p:nvPicPr>
                      <p:cNvPr id="0" name="图片 154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27855" y="3353435"/>
                        <a:ext cx="2600960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138939" y="4488190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决策：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125845" y="3837305"/>
            <a:ext cx="2540000" cy="26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t</a:t>
            </a:r>
            <a:r>
              <a:rPr lang="zh-CN" altLang="en-US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时隙开始时，状态为</a:t>
            </a:r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的概率</a:t>
            </a:r>
          </a:p>
        </p:txBody>
      </p:sp>
      <p:graphicFrame>
        <p:nvGraphicFramePr>
          <p:cNvPr id="20" name="对象 19"/>
          <p:cNvGraphicFramePr/>
          <p:nvPr/>
        </p:nvGraphicFramePr>
        <p:xfrm>
          <a:off x="5681663" y="3746818"/>
          <a:ext cx="542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" r:id="rId8" imgW="447040" imgH="335915" progId="Equation.DSMT4">
                  <p:embed/>
                </p:oleObj>
              </mc:Choice>
              <mc:Fallback>
                <p:oleObj r:id="rId8" imgW="447040" imgH="335915" progId="Equation.DSMT4">
                  <p:embed/>
                  <p:pic>
                    <p:nvPicPr>
                      <p:cNvPr id="0" name="图片 1548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81663" y="3746818"/>
                        <a:ext cx="54292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4919374" y="4308881"/>
            <a:ext cx="2493010" cy="507475"/>
            <a:chOff x="4726623" y="4233197"/>
            <a:chExt cx="2493010" cy="507475"/>
          </a:xfrm>
        </p:grpSpPr>
        <p:graphicFrame>
          <p:nvGraphicFramePr>
            <p:cNvPr id="18" name="对象 17"/>
            <p:cNvGraphicFramePr/>
            <p:nvPr/>
          </p:nvGraphicFramePr>
          <p:xfrm>
            <a:off x="4726623" y="4393327"/>
            <a:ext cx="612140" cy="347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0" r:id="rId10" imgW="546735" imgH="349885" progId="Equation.DSMT4">
                    <p:embed/>
                  </p:oleObj>
                </mc:Choice>
                <mc:Fallback>
                  <p:oleObj r:id="rId10" imgW="546735" imgH="349885" progId="Equation.DSMT4">
                    <p:embed/>
                    <p:pic>
                      <p:nvPicPr>
                        <p:cNvPr id="0" name="图片 1548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726623" y="4393327"/>
                          <a:ext cx="612140" cy="3473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右箭头 20"/>
            <p:cNvSpPr/>
            <p:nvPr/>
          </p:nvSpPr>
          <p:spPr>
            <a:xfrm>
              <a:off x="5338763" y="4529217"/>
              <a:ext cx="885825" cy="75565"/>
            </a:xfrm>
            <a:prstGeom prst="rightArrow">
              <a:avLst/>
            </a:prstGeom>
            <a:solidFill>
              <a:schemeClr val="accent4"/>
            </a:solidFill>
            <a:ln w="38100">
              <a:solidFill>
                <a:srgbClr val="000066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2" name="对象 21"/>
            <p:cNvGraphicFramePr/>
            <p:nvPr/>
          </p:nvGraphicFramePr>
          <p:xfrm>
            <a:off x="5615348" y="4233197"/>
            <a:ext cx="478086" cy="320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1" r:id="rId12" imgW="316865" imgH="257810" progId="Equation.DSMT4">
                    <p:embed/>
                  </p:oleObj>
                </mc:Choice>
                <mc:Fallback>
                  <p:oleObj r:id="rId12" imgW="316865" imgH="257810" progId="Equation.DSMT4">
                    <p:embed/>
                    <p:pic>
                      <p:nvPicPr>
                        <p:cNvPr id="0" name="图片 1548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15348" y="4233197"/>
                          <a:ext cx="478086" cy="3206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/>
            <p:nvPr/>
          </p:nvGraphicFramePr>
          <p:xfrm>
            <a:off x="6309043" y="4383802"/>
            <a:ext cx="910590" cy="356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2" r:id="rId14" imgW="802005" imgH="427990" progId="Equation.DSMT4">
                    <p:embed/>
                  </p:oleObj>
                </mc:Choice>
                <mc:Fallback>
                  <p:oleObj r:id="rId14" imgW="802005" imgH="427990" progId="Equation.DSMT4">
                    <p:embed/>
                    <p:pic>
                      <p:nvPicPr>
                        <p:cNvPr id="0" name="图片 1548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309043" y="4383802"/>
                          <a:ext cx="910590" cy="3568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文本框 23"/>
          <p:cNvSpPr txBox="1"/>
          <p:nvPr/>
        </p:nvSpPr>
        <p:spPr>
          <a:xfrm>
            <a:off x="4134803" y="5468448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准则：</a:t>
            </a:r>
          </a:p>
        </p:txBody>
      </p:sp>
      <p:graphicFrame>
        <p:nvGraphicFramePr>
          <p:cNvPr id="25" name="对象 24"/>
          <p:cNvGraphicFramePr/>
          <p:nvPr/>
        </p:nvGraphicFramePr>
        <p:xfrm>
          <a:off x="4134803" y="5690656"/>
          <a:ext cx="4934585" cy="74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3" r:id="rId16" imgW="3697605" imgH="654050" progId="Equation.DSMT4">
                  <p:embed/>
                </p:oleObj>
              </mc:Choice>
              <mc:Fallback>
                <p:oleObj r:id="rId16" imgW="3697605" imgH="654050" progId="Equation.DSMT4">
                  <p:embed/>
                  <p:pic>
                    <p:nvPicPr>
                      <p:cNvPr id="0" name="图片 1548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34803" y="5690656"/>
                        <a:ext cx="4934585" cy="747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4134803" y="4968125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收益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：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938381" y="4906169"/>
          <a:ext cx="2573575" cy="666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" name="Equation" r:id="rId18" imgW="34137600" imgH="8839200" progId="Equation.DSMT4">
                  <p:embed/>
                </p:oleObj>
              </mc:Choice>
              <mc:Fallback>
                <p:oleObj name="Equation" r:id="rId18" imgW="34137600" imgH="8839200" progId="Equation.DSMT4">
                  <p:embed/>
                  <p:pic>
                    <p:nvPicPr>
                      <p:cNvPr id="0" name="图片 1548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38381" y="4906169"/>
                        <a:ext cx="2573575" cy="666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21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70" y="3268878"/>
            <a:ext cx="3782110" cy="27065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6906" y="3225183"/>
            <a:ext cx="3766639" cy="299815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87070" y="944244"/>
            <a:ext cx="6949406" cy="3677930"/>
            <a:chOff x="687070" y="944245"/>
            <a:chExt cx="6949406" cy="3677930"/>
          </a:xfrm>
        </p:grpSpPr>
        <p:sp>
          <p:nvSpPr>
            <p:cNvPr id="7" name="文本框 6"/>
            <p:cNvSpPr txBox="1"/>
            <p:nvPr/>
          </p:nvSpPr>
          <p:spPr>
            <a:xfrm>
              <a:off x="687070" y="944245"/>
              <a:ext cx="6949406" cy="367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zh-CN" altLang="en-US" sz="2400" dirty="0">
                  <a:latin typeface="+mn-lt"/>
                  <a:ea typeface="黑体" panose="02010609060101010101" pitchFamily="49" charset="-122"/>
                </a:rPr>
                <a:t>模型：部分感知</a:t>
              </a:r>
              <a:r>
                <a:rPr lang="en-US" altLang="zh-CN" sz="2400" dirty="0">
                  <a:latin typeface="+mn-lt"/>
                  <a:ea typeface="黑体" panose="02010609060101010101" pitchFamily="49" charset="-122"/>
                </a:rPr>
                <a:t>Markov</a:t>
              </a:r>
              <a:r>
                <a:rPr lang="zh-CN" altLang="en-US" sz="2400" dirty="0">
                  <a:latin typeface="+mn-lt"/>
                  <a:ea typeface="黑体" panose="02010609060101010101" pitchFamily="49" charset="-122"/>
                </a:rPr>
                <a:t>决策过程</a:t>
              </a: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信道Markov过程</a:t>
              </a: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变化      （</a:t>
              </a: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已知</a:t>
              </a: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）</a:t>
              </a: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感知：二元假设检验</a:t>
              </a: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虚警概率                       ，漏检测概率                        </a:t>
              </a: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0" indent="0">
                <a:lnSpc>
                  <a:spcPct val="125000"/>
                </a:lnSpc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0" indent="0">
                <a:lnSpc>
                  <a:spcPct val="125000"/>
                </a:lnSpc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   </a:t>
              </a: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2306133" y="2341537"/>
            <a:ext cx="1631054" cy="446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3" name="Equation" r:id="rId6" imgW="22250400" imgH="6096000" progId="Equation.DSMT4">
                    <p:embed/>
                  </p:oleObj>
                </mc:Choice>
                <mc:Fallback>
                  <p:oleObj name="Equation" r:id="rId6" imgW="22250400" imgH="6096000" progId="Equation.DSMT4">
                    <p:embed/>
                    <p:pic>
                      <p:nvPicPr>
                        <p:cNvPr id="0" name="图片 517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06133" y="2341537"/>
                          <a:ext cx="1631054" cy="4468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5612343" y="2381705"/>
            <a:ext cx="1655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4" name="Equation" r:id="rId8" imgW="22555200" imgH="6096000" progId="Equation.DSMT4">
                    <p:embed/>
                  </p:oleObj>
                </mc:Choice>
                <mc:Fallback>
                  <p:oleObj name="Equation" r:id="rId8" imgW="22555200" imgH="6096000" progId="Equation.DSMT4">
                    <p:embed/>
                    <p:pic>
                      <p:nvPicPr>
                        <p:cNvPr id="0" name="图片 517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12343" y="2381705"/>
                          <a:ext cx="1655763" cy="447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3706165" y="1453538"/>
            <a:ext cx="462044" cy="4620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5" name="Equation" r:id="rId10" imgW="5791200" imgH="5791200" progId="Equation.DSMT4">
                    <p:embed/>
                  </p:oleObj>
                </mc:Choice>
                <mc:Fallback>
                  <p:oleObj name="Equation" r:id="rId10" imgW="5791200" imgH="5791200" progId="Equation.DSMT4">
                    <p:embed/>
                    <p:pic>
                      <p:nvPicPr>
                        <p:cNvPr id="0" name="图片 5173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706165" y="1453538"/>
                          <a:ext cx="462044" cy="4620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22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865045"/>
            <a:ext cx="760843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：假设无感知错误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接入策略固定，只需决定感知策略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利用更新方程计算当前状态概率分布时的最大收益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得到最优感知策略</a:t>
            </a: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问题：状态数随信道数指数增加，计算复杂度太高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定义</a:t>
            </a:r>
            <a:r>
              <a:rPr lang="zh-CN" altLang="en-US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rPr>
              <a:t>                           ，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每个时隙开始时信道的空闲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概率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得到次优策略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305440" y="3641470"/>
          <a:ext cx="66484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2" name="Equation" r:id="rId4" imgW="108508800" imgH="11582400" progId="Equation.DSMT4">
                  <p:embed/>
                </p:oleObj>
              </mc:Choice>
              <mc:Fallback>
                <p:oleObj name="Equation" r:id="rId4" imgW="108508800" imgH="11582400" progId="Equation.DSMT4">
                  <p:embed/>
                  <p:pic>
                    <p:nvPicPr>
                      <p:cNvPr id="0" name="图片 1445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5440" y="3641470"/>
                        <a:ext cx="6648450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897239" y="4550112"/>
          <a:ext cx="820308" cy="30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3" name="Equation" r:id="rId6" imgW="12192000" imgH="4572000" progId="Equation.DSMT4">
                  <p:embed/>
                </p:oleObj>
              </mc:Choice>
              <mc:Fallback>
                <p:oleObj name="Equation" r:id="rId6" imgW="12192000" imgH="4572000" progId="Equation.DSMT4">
                  <p:embed/>
                  <p:pic>
                    <p:nvPicPr>
                      <p:cNvPr id="0" name="图片 1445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97239" y="4550112"/>
                        <a:ext cx="820308" cy="307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282264" y="1926410"/>
          <a:ext cx="1833434" cy="733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4" name="Equation" r:id="rId8" imgW="28956000" imgH="11582400" progId="Equation.DSMT4">
                  <p:embed/>
                </p:oleObj>
              </mc:Choice>
              <mc:Fallback>
                <p:oleObj name="Equation" r:id="rId8" imgW="28956000" imgH="11582400" progId="Equation.DSMT4">
                  <p:embed/>
                  <p:pic>
                    <p:nvPicPr>
                      <p:cNvPr id="0" name="图片 1445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82264" y="1926410"/>
                        <a:ext cx="1833434" cy="733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828628" y="4963894"/>
          <a:ext cx="1869168" cy="39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5" name="Equation" r:id="rId10" imgW="28956000" imgH="6096000" progId="Equation.DSMT4">
                  <p:embed/>
                </p:oleObj>
              </mc:Choice>
              <mc:Fallback>
                <p:oleObj name="Equation" r:id="rId10" imgW="28956000" imgH="6096000" progId="Equation.DSMT4">
                  <p:embed/>
                  <p:pic>
                    <p:nvPicPr>
                      <p:cNvPr id="0" name="图片 1445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28628" y="4963894"/>
                        <a:ext cx="1869168" cy="393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898081" y="5356530"/>
          <a:ext cx="4600520" cy="588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6" name="Equation" r:id="rId12" imgW="2755900" imgH="355600" progId="Equation.DSMT4">
                  <p:embed/>
                </p:oleObj>
              </mc:Choice>
              <mc:Fallback>
                <p:oleObj name="Equation" r:id="rId12" imgW="2755900" imgH="355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081" y="5356530"/>
                        <a:ext cx="4600520" cy="5889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454819" y="5907718"/>
          <a:ext cx="3604063" cy="48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7" name="Equation" r:id="rId14" imgW="49682400" imgH="6705600" progId="Equation.DSMT4">
                  <p:embed/>
                </p:oleObj>
              </mc:Choice>
              <mc:Fallback>
                <p:oleObj name="Equation" r:id="rId14" imgW="49682400" imgH="6705600" progId="Equation.DSMT4">
                  <p:embed/>
                  <p:pic>
                    <p:nvPicPr>
                      <p:cNvPr id="0" name="图片 1445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54819" y="5907718"/>
                        <a:ext cx="3604063" cy="48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23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865045"/>
            <a:ext cx="760843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：假设存在感知错误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优化策略：频谱感知与接入策略     ，最佳感知性能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选取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最佳感知策略选择使得当次接入收益最大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置信概率向量     通过      以及接收端的回应      在收发两端同时更新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826342" y="1397968"/>
          <a:ext cx="363495" cy="46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0" name="Equation" r:id="rId4" imgW="4267200" imgH="5486400" progId="Equation.DSMT4">
                  <p:embed/>
                </p:oleObj>
              </mc:Choice>
              <mc:Fallback>
                <p:oleObj name="Equation" r:id="rId4" imgW="4267200" imgH="5486400" progId="Equation.DSMT4">
                  <p:embed/>
                  <p:pic>
                    <p:nvPicPr>
                      <p:cNvPr id="0" name="图片 165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26342" y="1397968"/>
                        <a:ext cx="363495" cy="467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998172" y="1426988"/>
          <a:ext cx="332431" cy="46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1" name="Equation" r:id="rId6" imgW="3962400" imgH="5486400" progId="Equation.DSMT4">
                  <p:embed/>
                </p:oleObj>
              </mc:Choice>
              <mc:Fallback>
                <p:oleObj name="Equation" r:id="rId6" imgW="3962400" imgH="5486400" progId="Equation.DSMT4">
                  <p:embed/>
                  <p:pic>
                    <p:nvPicPr>
                      <p:cNvPr id="0" name="图片 1654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8172" y="1426988"/>
                        <a:ext cx="332431" cy="460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52200" y="1963690"/>
            <a:ext cx="100469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52200" y="1941470"/>
          <a:ext cx="5678403" cy="76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2" name="Equation" r:id="rId8" imgW="3378200" imgH="457200" progId="Equation.DSMT4">
                  <p:embed/>
                </p:oleObj>
              </mc:Choice>
              <mc:Fallback>
                <p:oleObj name="Equation" r:id="rId8" imgW="3378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200" y="1941470"/>
                        <a:ext cx="5678403" cy="7677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812323" y="2763447"/>
          <a:ext cx="774357" cy="435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3" name="Equation" r:id="rId10" imgW="9753600" imgH="5486400" progId="Equation.DSMT4">
                  <p:embed/>
                </p:oleObj>
              </mc:Choice>
              <mc:Fallback>
                <p:oleObj name="Equation" r:id="rId10" imgW="9753600" imgH="5486400" progId="Equation.DSMT4">
                  <p:embed/>
                  <p:pic>
                    <p:nvPicPr>
                      <p:cNvPr id="0" name="图片 165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12323" y="2763447"/>
                        <a:ext cx="774357" cy="435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371769" y="2892740"/>
          <a:ext cx="1833434" cy="733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4" name="Equation" r:id="rId12" imgW="28956000" imgH="11582400" progId="Equation.DSMT4">
                  <p:embed/>
                </p:oleObj>
              </mc:Choice>
              <mc:Fallback>
                <p:oleObj name="Equation" r:id="rId12" imgW="28956000" imgH="11582400" progId="Equation.DSMT4">
                  <p:embed/>
                  <p:pic>
                    <p:nvPicPr>
                      <p:cNvPr id="0" name="图片 1654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71769" y="2892740"/>
                        <a:ext cx="1833434" cy="733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586680" y="4179873"/>
          <a:ext cx="4612782" cy="1163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5" name="Equation" r:id="rId14" imgW="65227200" imgH="16459200" progId="Equation.DSMT4">
                  <p:embed/>
                </p:oleObj>
              </mc:Choice>
              <mc:Fallback>
                <p:oleObj name="Equation" r:id="rId14" imgW="65227200" imgH="16459200" progId="Equation.DSMT4">
                  <p:embed/>
                  <p:pic>
                    <p:nvPicPr>
                      <p:cNvPr id="0" name="图片 1655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86680" y="4179873"/>
                        <a:ext cx="4612782" cy="1163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809102" y="5414002"/>
          <a:ext cx="303057" cy="303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6" name="Equation" r:id="rId16" imgW="3962400" imgH="3962400" progId="Equation.DSMT4">
                  <p:embed/>
                </p:oleObj>
              </mc:Choice>
              <mc:Fallback>
                <p:oleObj name="Equation" r:id="rId16" imgW="3962400" imgH="3962400" progId="Equation.DSMT4">
                  <p:embed/>
                  <p:pic>
                    <p:nvPicPr>
                      <p:cNvPr id="0" name="图片 1655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09102" y="5414002"/>
                        <a:ext cx="303057" cy="303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724915" y="5356336"/>
          <a:ext cx="311625" cy="43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7" name="Equation" r:id="rId18" imgW="3962400" imgH="5486400" progId="Equation.DSMT4">
                  <p:embed/>
                </p:oleObj>
              </mc:Choice>
              <mc:Fallback>
                <p:oleObj name="Equation" r:id="rId18" imgW="3962400" imgH="5486400" progId="Equation.DSMT4">
                  <p:embed/>
                  <p:pic>
                    <p:nvPicPr>
                      <p:cNvPr id="0" name="图片 1655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24915" y="5356336"/>
                        <a:ext cx="311625" cy="43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150005" y="5413847"/>
          <a:ext cx="419958" cy="41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8" name="Equation" r:id="rId20" imgW="5791200" imgH="5791200" progId="Equation.DSMT4">
                  <p:embed/>
                </p:oleObj>
              </mc:Choice>
              <mc:Fallback>
                <p:oleObj name="Equation" r:id="rId20" imgW="5791200" imgH="5791200" progId="Equation.DSMT4">
                  <p:embed/>
                  <p:pic>
                    <p:nvPicPr>
                      <p:cNvPr id="0" name="图片 1655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150005" y="5413847"/>
                        <a:ext cx="419958" cy="419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231380" y="6116394"/>
          <a:ext cx="5099223" cy="42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9" name="Equation" r:id="rId22" imgW="79552800" imgH="6705600" progId="Equation.DSMT4">
                  <p:embed/>
                </p:oleObj>
              </mc:Choice>
              <mc:Fallback>
                <p:oleObj name="Equation" r:id="rId22" imgW="79552800" imgH="6705600" progId="Equation.DSMT4">
                  <p:embed/>
                  <p:pic>
                    <p:nvPicPr>
                      <p:cNvPr id="0" name="图片 1655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231380" y="6116394"/>
                        <a:ext cx="5099223" cy="42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24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944245"/>
            <a:ext cx="7394249" cy="332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协议：频谱机会不随空间改变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收发双方信道状态一直，只需发端进行频谱感知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最优频谱决策能够保证收发双方信道同步切换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一旦取得初步握手就可以工作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协议：频谱机会随空间改变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收发双方信道状态不一致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，需要双方的频谱感知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仍旧能保证双方信道同步切换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55" y="4318000"/>
            <a:ext cx="7077075" cy="22669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25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en-US" altLang="zh-CN" sz="2400" dirty="0">
                <a:ea typeface="黑体" panose="02010609060101010101" pitchFamily="49" charset="-122"/>
              </a:rPr>
              <a:t>Pu</a:t>
            </a:r>
            <a:r>
              <a:rPr lang="zh-CN" altLang="en-US" sz="2400" dirty="0">
                <a:ea typeface="黑体" panose="02010609060101010101" pitchFamily="49" charset="-122"/>
              </a:rPr>
              <a:t>业务特性对算法性能的</a:t>
            </a:r>
            <a:r>
              <a:rPr lang="zh-CN" altLang="en-US" sz="2400" dirty="0" smtClean="0">
                <a:ea typeface="黑体" panose="02010609060101010101" pitchFamily="49" charset="-122"/>
              </a:rPr>
              <a:t>影响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的业务特性：马尔可夫特性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一个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针对规律性越强的业务，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     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算法性能越好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POMDP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利用历史信息提高性能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330" y="1502512"/>
            <a:ext cx="3698669" cy="1287037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62821" y="1990920"/>
          <a:ext cx="1369464" cy="37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5" name="Equation" r:id="rId5" imgW="17983200" imgH="4876800" progId="Equation.DSMT4">
                  <p:embed/>
                </p:oleObj>
              </mc:Choice>
              <mc:Fallback>
                <p:oleObj name="Equation" r:id="rId5" imgW="17983200" imgH="4876800" progId="Equation.DSMT4">
                  <p:embed/>
                  <p:pic>
                    <p:nvPicPr>
                      <p:cNvPr id="0" name="图片 174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2821" y="1990920"/>
                        <a:ext cx="1369464" cy="371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/>
          <p:nvPr/>
        </p:nvPicPr>
        <p:blipFill>
          <a:blip r:embed="rId7"/>
          <a:stretch>
            <a:fillRect/>
          </a:stretch>
        </p:blipFill>
        <p:spPr>
          <a:xfrm>
            <a:off x="4773826" y="3195228"/>
            <a:ext cx="4287675" cy="2765774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25209" y="2498751"/>
          <a:ext cx="4256708" cy="19082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70275"/>
                <a:gridCol w="2286433"/>
              </a:tblGrid>
              <a:tr h="7195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Pu</a:t>
                      </a: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业务到达时间间隔较大，数据包较长</a:t>
                      </a:r>
                    </a:p>
                  </a:txBody>
                  <a:tcPr/>
                </a:tc>
              </a:tr>
              <a:tr h="5562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Pu</a:t>
                      </a: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业务到达时间间隔较小，数据包较短</a:t>
                      </a:r>
                    </a:p>
                  </a:txBody>
                  <a:tcPr/>
                </a:tc>
              </a:tr>
              <a:tr h="585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等效于独立同分布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13414" y="2683981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6" name="Equation" r:id="rId8" imgW="26822400" imgH="6096000" progId="Equation.DSMT4">
                  <p:embed/>
                </p:oleObj>
              </mc:Choice>
              <mc:Fallback>
                <p:oleObj name="Equation" r:id="rId8" imgW="26822400" imgH="6096000" progId="Equation.DSMT4">
                  <p:embed/>
                  <p:pic>
                    <p:nvPicPr>
                      <p:cNvPr id="0" name="图片 1748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3414" y="2683981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813414" y="3348291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7" name="Equation" r:id="rId10" imgW="26822400" imgH="6096000" progId="Equation.DSMT4">
                  <p:embed/>
                </p:oleObj>
              </mc:Choice>
              <mc:Fallback>
                <p:oleObj name="Equation" r:id="rId10" imgW="26822400" imgH="6096000" progId="Equation.DSMT4">
                  <p:embed/>
                  <p:pic>
                    <p:nvPicPr>
                      <p:cNvPr id="0" name="图片 1748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3414" y="3348291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810967" y="3910475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8" name="Equation" r:id="rId12" imgW="26822400" imgH="6096000" progId="Equation.DSMT4">
                  <p:embed/>
                </p:oleObj>
              </mc:Choice>
              <mc:Fallback>
                <p:oleObj name="Equation" r:id="rId12" imgW="26822400" imgH="6096000" progId="Equation.DSMT4">
                  <p:embed/>
                  <p:pic>
                    <p:nvPicPr>
                      <p:cNvPr id="0" name="图片 1748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0967" y="3910475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26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438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zh-CN" altLang="en-US" sz="2400" dirty="0" smtClean="0">
                <a:ea typeface="黑体" panose="02010609060101010101" pitchFamily="49" charset="-122"/>
              </a:rPr>
              <a:t>次优策略与最优策略的比较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的业务特性：马尔可夫特性；一个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忽略感知误差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信道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特性相同时，次优策略性能能够逼近最优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71701" y="5126554"/>
          <a:ext cx="32051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3" name="Equation" r:id="rId4" imgW="42062400" imgH="4876800" progId="Equation.DSMT4">
                  <p:embed/>
                </p:oleObj>
              </mc:Choice>
              <mc:Fallback>
                <p:oleObj name="Equation" r:id="rId4" imgW="42062400" imgH="4876800" progId="Equation.DSMT4">
                  <p:embed/>
                  <p:pic>
                    <p:nvPicPr>
                      <p:cNvPr id="0" name="图片 1847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1701" y="5126554"/>
                        <a:ext cx="3205163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961700" y="4706420"/>
          <a:ext cx="350837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4" name="Equation" r:id="rId6" imgW="46024800" imgH="16459200" progId="Equation.DSMT4">
                  <p:embed/>
                </p:oleObj>
              </mc:Choice>
              <mc:Fallback>
                <p:oleObj name="Equation" r:id="rId6" imgW="46024800" imgH="16459200" progId="Equation.DSMT4">
                  <p:embed/>
                  <p:pic>
                    <p:nvPicPr>
                      <p:cNvPr id="0" name="图片 1847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61700" y="4706420"/>
                        <a:ext cx="3508375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92" y="2696645"/>
            <a:ext cx="3626982" cy="2009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1429" y="2610920"/>
            <a:ext cx="3842950" cy="2095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27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3496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zh-CN" altLang="en-US" sz="2400" dirty="0" smtClean="0">
                <a:ea typeface="黑体" panose="02010609060101010101" pitchFamily="49" charset="-122"/>
              </a:rPr>
              <a:t>感知误差对频谱效率的影响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信道噪声与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信号高斯假设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基于能量检测频谱感知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随着最大碰撞概率的增加，虚警概率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     变小，抓住每一次机会，不惜碰撞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频谱利用率随最大碰撞概率增加逼近无感知错误情况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整体频谱利用率因碰撞而减小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20063" y="1910847"/>
          <a:ext cx="3891736" cy="94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6" name="Equation" r:id="rId4" imgW="60350400" imgH="14630400" progId="Equation.DSMT4">
                  <p:embed/>
                </p:oleObj>
              </mc:Choice>
              <mc:Fallback>
                <p:oleObj name="Equation" r:id="rId4" imgW="60350400" imgH="14630400" progId="Equation.DSMT4">
                  <p:embed/>
                  <p:pic>
                    <p:nvPicPr>
                      <p:cNvPr id="0" name="图片 195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0063" y="1910847"/>
                        <a:ext cx="3891736" cy="943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89399" y="3203762"/>
          <a:ext cx="1269747" cy="74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7" name="Equation" r:id="rId6" imgW="23774400" imgH="14020800" progId="Equation.DSMT4">
                  <p:embed/>
                </p:oleObj>
              </mc:Choice>
              <mc:Fallback>
                <p:oleObj name="Equation" r:id="rId6" imgW="23774400" imgH="14020800" progId="Equation.DSMT4">
                  <p:embed/>
                  <p:pic>
                    <p:nvPicPr>
                      <p:cNvPr id="0" name="图片 195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9399" y="3203762"/>
                        <a:ext cx="1269747" cy="74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59146" y="3256141"/>
          <a:ext cx="1595812" cy="65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8" name="Equation" r:id="rId8" imgW="28346400" imgH="11582400" progId="Equation.DSMT4">
                  <p:embed/>
                </p:oleObj>
              </mc:Choice>
              <mc:Fallback>
                <p:oleObj name="Equation" r:id="rId8" imgW="28346400" imgH="11582400" progId="Equation.DSMT4">
                  <p:embed/>
                  <p:pic>
                    <p:nvPicPr>
                      <p:cNvPr id="0" name="图片 195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59146" y="3256141"/>
                        <a:ext cx="1595812" cy="65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504739" y="3252148"/>
          <a:ext cx="1407060" cy="65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9" name="Equation" r:id="rId10" imgW="24993600" imgH="11582400" progId="Equation.DSMT4">
                  <p:embed/>
                </p:oleObj>
              </mc:Choice>
              <mc:Fallback>
                <p:oleObj name="Equation" r:id="rId10" imgW="24993600" imgH="11582400" progId="Equation.DSMT4">
                  <p:embed/>
                  <p:pic>
                    <p:nvPicPr>
                      <p:cNvPr id="0" name="图片 1951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04739" y="3252148"/>
                        <a:ext cx="1407060" cy="65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25040" y="4166891"/>
          <a:ext cx="3166203" cy="367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0" name="Equation" r:id="rId12" imgW="42062400" imgH="4876800" progId="Equation.DSMT4">
                  <p:embed/>
                </p:oleObj>
              </mc:Choice>
              <mc:Fallback>
                <p:oleObj name="Equation" r:id="rId12" imgW="42062400" imgH="4876800" progId="Equation.DSMT4">
                  <p:embed/>
                  <p:pic>
                    <p:nvPicPr>
                      <p:cNvPr id="0" name="图片 195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5040" y="4166891"/>
                        <a:ext cx="3166203" cy="367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46922" y="2467168"/>
            <a:ext cx="3761955" cy="297083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950644" y="1588162"/>
            <a:ext cx="147256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optimal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：无感知误差</a:t>
            </a: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6334897" y="2183027"/>
            <a:ext cx="922638" cy="395416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28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304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思考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多信道选择型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协议，目的是为了利用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冲突避免型多址接入（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RTS/CTS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信道选择同步更新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先验（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似然（频谱感知）       充分统计量的后验分布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假设了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存在，且工作特性为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且模型已知，实际并无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通信收益仅仅依赖于带宽，没有考虑链路质量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没有考虑不同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之间的干扰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5099222" y="2553730"/>
            <a:ext cx="543697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</p:spPr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3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6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频谱分配问题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中心频点和带宽同时要确定，没有特定的信道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考虑：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方法：准则          模型          方法</a:t>
            </a: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228850" y="3815715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454400" y="3815715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09980" y="4245926"/>
            <a:ext cx="2261403" cy="1180864"/>
            <a:chOff x="6078500" y="2139275"/>
            <a:chExt cx="2261403" cy="1180864"/>
          </a:xfrm>
        </p:grpSpPr>
        <p:sp>
          <p:nvSpPr>
            <p:cNvPr id="12" name="矩形 11"/>
            <p:cNvSpPr/>
            <p:nvPr/>
          </p:nvSpPr>
          <p:spPr>
            <a:xfrm>
              <a:off x="6494425" y="2139275"/>
              <a:ext cx="135699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准则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78500" y="2982954"/>
              <a:ext cx="2261403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确定分配准则</a:t>
              </a:r>
            </a:p>
          </p:txBody>
        </p:sp>
      </p:grpSp>
      <p:sp>
        <p:nvSpPr>
          <p:cNvPr id="14" name="右箭头 13"/>
          <p:cNvSpPr/>
          <p:nvPr/>
        </p:nvSpPr>
        <p:spPr>
          <a:xfrm>
            <a:off x="3377565" y="4568190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871875" y="4245926"/>
            <a:ext cx="1691005" cy="1427480"/>
            <a:chOff x="6172480" y="2139275"/>
            <a:chExt cx="1691005" cy="1427480"/>
          </a:xfrm>
        </p:grpSpPr>
        <p:sp>
          <p:nvSpPr>
            <p:cNvPr id="17" name="矩形 16"/>
            <p:cNvSpPr/>
            <p:nvPr/>
          </p:nvSpPr>
          <p:spPr>
            <a:xfrm>
              <a:off x="6349645" y="2139275"/>
              <a:ext cx="135699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模型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172480" y="2983190"/>
              <a:ext cx="169100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由目标构建优化模型</a:t>
              </a:r>
            </a:p>
          </p:txBody>
        </p:sp>
      </p:grpSp>
      <p:sp>
        <p:nvSpPr>
          <p:cNvPr id="19" name="右箭头 18"/>
          <p:cNvSpPr/>
          <p:nvPr/>
        </p:nvSpPr>
        <p:spPr>
          <a:xfrm>
            <a:off x="5676900" y="4567555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281420" y="4245610"/>
            <a:ext cx="1542415" cy="1457960"/>
            <a:chOff x="6260904" y="2139275"/>
            <a:chExt cx="1534160" cy="1457960"/>
          </a:xfrm>
        </p:grpSpPr>
        <p:sp>
          <p:nvSpPr>
            <p:cNvPr id="21" name="矩形 20"/>
            <p:cNvSpPr/>
            <p:nvPr/>
          </p:nvSpPr>
          <p:spPr>
            <a:xfrm>
              <a:off x="6349645" y="2139275"/>
              <a:ext cx="135699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方法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260904" y="2952075"/>
              <a:ext cx="153416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求解分配</a:t>
              </a:r>
            </a:p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方案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1337310" y="2442845"/>
            <a:ext cx="3159760" cy="72009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频谱特征动态变化</a:t>
            </a:r>
          </a:p>
        </p:txBody>
      </p:sp>
      <p:sp>
        <p:nvSpPr>
          <p:cNvPr id="26" name="矩形 25"/>
          <p:cNvSpPr/>
          <p:nvPr/>
        </p:nvSpPr>
        <p:spPr>
          <a:xfrm>
            <a:off x="5183505" y="2442845"/>
            <a:ext cx="3159760" cy="72009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Pu</a:t>
            </a:r>
            <a:r>
              <a: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Su</a:t>
            </a:r>
            <a:r>
              <a: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之间干扰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4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99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频谱分配准则：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371600" y="1524000"/>
          <a:ext cx="6398895" cy="3924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0625"/>
                <a:gridCol w="1890554"/>
                <a:gridCol w="1913414"/>
                <a:gridCol w="1404302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准则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优化目标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参考</a:t>
                      </a:r>
                    </a:p>
                  </a:txBody>
                  <a:tcPr/>
                </a:tc>
              </a:tr>
              <a:tr h="708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干扰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最小化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之间的干扰以及对</a:t>
                      </a:r>
                      <a:r>
                        <a:rPr lang="en-US" altLang="zh-CN" b="1">
                          <a:effectLst/>
                        </a:rPr>
                        <a:t>Pu</a:t>
                      </a:r>
                      <a:r>
                        <a:rPr lang="zh-CN" altLang="en-US" b="1">
                          <a:effectLst/>
                        </a:rPr>
                        <a:t>之间的干扰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不能确保满足不同用户的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1,32,33,34,35,36,37,38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频谱效率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最大化频谱利用率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没有考虑不同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的需求，在多用户多信道场景下复杂度高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41,47,52,53,54,55,56,57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吞吐率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最大化用户以及网络的吞吐量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会增加干扰，导致不公平性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39,41,49,51,52,55,59,60,61,62,63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公平性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在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中达到公平的频谱分配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不能达到网络最大性能，没有考虑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53,54,60,71,72,73,74,75,76,77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时延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通常与路由联合考虑，针对最小化端到端时延或者频谱切换时延来分配信道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不能达到最大网络性能，没有考虑对</a:t>
                      </a:r>
                      <a:r>
                        <a:rPr lang="en-US" altLang="zh-CN" b="1">
                          <a:effectLst/>
                        </a:rPr>
                        <a:t>Pu</a:t>
                      </a:r>
                      <a:r>
                        <a:rPr lang="zh-CN" altLang="en-US" b="1">
                          <a:effectLst/>
                        </a:rPr>
                        <a:t>的干扰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40,44,69,80,81,82,83,84,85,86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5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99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频谱分配准则：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371600" y="1524000"/>
          <a:ext cx="6398895" cy="42443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0625"/>
                <a:gridCol w="1890554"/>
                <a:gridCol w="1913414"/>
                <a:gridCol w="1404302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准则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优化目标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参考</a:t>
                      </a:r>
                    </a:p>
                  </a:txBody>
                  <a:tcPr>
                    <a:lnB>
                      <a:noFill/>
                    </a:lnB>
                  </a:tcPr>
                </a:tc>
              </a:tr>
              <a:tr h="708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每个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根据价格和收益选择信道；网络运行者分配信道给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来最大化自己的税收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需要提前知道每个信道的价格，需要动态地询问频谱拥有者，引入时延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88,89,90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能量效率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最小化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的能量消耗，满足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不能达到最大的容量性能，在中心化决策中节点需要持续交换电池信息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53,54,65,91,92</a:t>
                      </a:r>
                    </a:p>
                  </a:txBody>
                  <a:tcPr>
                    <a:lnT>
                      <a:noFill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风险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最小化数据流的一个路径被浮现的</a:t>
                      </a:r>
                      <a:r>
                        <a:rPr lang="en-US" altLang="zh-CN" b="1">
                          <a:effectLst/>
                        </a:rPr>
                        <a:t>Pu</a:t>
                      </a:r>
                      <a:r>
                        <a:rPr lang="zh-CN" altLang="en-US" b="1">
                          <a:effectLst/>
                        </a:rPr>
                        <a:t>阻塞的概率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不能达到最大的容量性能，按地域将网络分开，假设一个地域只有一个信道被使用，频谱利用率不高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93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网络连接性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主要应用在</a:t>
                      </a:r>
                      <a:r>
                        <a:rPr lang="en-US" altLang="zh-CN" b="1">
                          <a:effectLst/>
                        </a:rPr>
                        <a:t>CRAHN</a:t>
                      </a:r>
                      <a:r>
                        <a:rPr lang="zh-CN" altLang="en-US" b="1">
                          <a:effectLst/>
                        </a:rPr>
                        <a:t>中，目标在于获得网络连接性并且最小化网络中的干扰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不能确保用户的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服务质量，网络性能以及最大的频谱利用率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94,95,96,97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6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25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问题：多跳网中联合频谱分配和功率控制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综合考虑动态频谱模型和噪声温度模型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rPr>
              <a:t>      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动态频谱模型：</a:t>
            </a:r>
            <a:r>
              <a:rPr lang="en-US" altLang="zh-CN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overlay</a:t>
            </a:r>
            <a:r>
              <a:rPr lang="en-US" altLang="zh-CN" dirty="0">
                <a:solidFill>
                  <a:srgbClr val="FF0000"/>
                </a:solidFill>
                <a:effectLst/>
                <a:latin typeface="+mn-lt"/>
                <a:ea typeface="黑体" panose="02010609060101010101" pitchFamily="49" charset="-122"/>
              </a:rPr>
              <a:t>  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Su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机会性利用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空闲的频带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 噪声温度模型：</a:t>
            </a:r>
            <a:r>
              <a:rPr lang="en-US" altLang="zh-CN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underlay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Su与Pu可以共存，保证Su对Pu的干扰不超过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干扰门限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能够适应于频谱动态变化，平衡频谱利用率和频谱切换开销</a:t>
            </a:r>
          </a:p>
          <a:p>
            <a:pPr marL="457200" indent="-4572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模型：多跳网络模型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441575" y="4745355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732020" y="5247640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054350" y="5707380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761105" y="4479925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>
            <a:stCxn id="2" idx="7"/>
            <a:endCxn id="7" idx="2"/>
          </p:cNvCxnSpPr>
          <p:nvPr/>
        </p:nvCxnSpPr>
        <p:spPr>
          <a:xfrm flipV="1">
            <a:off x="2659380" y="4603750"/>
            <a:ext cx="1101725" cy="17780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0" name="直接连接符 9"/>
          <p:cNvCxnSpPr>
            <a:stCxn id="4" idx="7"/>
            <a:endCxn id="7" idx="4"/>
          </p:cNvCxnSpPr>
          <p:nvPr/>
        </p:nvCxnSpPr>
        <p:spPr>
          <a:xfrm flipV="1">
            <a:off x="3272155" y="4726940"/>
            <a:ext cx="616585" cy="101663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1" name="直接连接符 10"/>
          <p:cNvCxnSpPr>
            <a:stCxn id="2" idx="6"/>
            <a:endCxn id="3" idx="1"/>
          </p:cNvCxnSpPr>
          <p:nvPr/>
        </p:nvCxnSpPr>
        <p:spPr>
          <a:xfrm>
            <a:off x="2696845" y="4869180"/>
            <a:ext cx="2072640" cy="41465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2" name="直接连接符 11"/>
          <p:cNvCxnSpPr>
            <a:stCxn id="2" idx="4"/>
            <a:endCxn id="4" idx="1"/>
          </p:cNvCxnSpPr>
          <p:nvPr/>
        </p:nvCxnSpPr>
        <p:spPr>
          <a:xfrm>
            <a:off x="2569210" y="4992370"/>
            <a:ext cx="522605" cy="75120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4" name="矩形 13"/>
          <p:cNvSpPr/>
          <p:nvPr/>
        </p:nvSpPr>
        <p:spPr>
          <a:xfrm>
            <a:off x="4410075" y="4707255"/>
            <a:ext cx="255270" cy="229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16375" y="5477510"/>
            <a:ext cx="255270" cy="229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连接符 15"/>
          <p:cNvCxnSpPr>
            <a:stCxn id="2" idx="5"/>
            <a:endCxn id="15" idx="1"/>
          </p:cNvCxnSpPr>
          <p:nvPr/>
        </p:nvCxnSpPr>
        <p:spPr>
          <a:xfrm>
            <a:off x="2659380" y="4956175"/>
            <a:ext cx="1356995" cy="63627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cxnSp>
        <p:nvCxnSpPr>
          <p:cNvPr id="17" name="直接连接符 16"/>
          <p:cNvCxnSpPr>
            <a:stCxn id="4" idx="6"/>
          </p:cNvCxnSpPr>
          <p:nvPr/>
        </p:nvCxnSpPr>
        <p:spPr>
          <a:xfrm flipV="1">
            <a:off x="3309620" y="5593080"/>
            <a:ext cx="682625" cy="23812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cxnSp>
        <p:nvCxnSpPr>
          <p:cNvPr id="20" name="直接连接符 19"/>
          <p:cNvCxnSpPr>
            <a:stCxn id="2" idx="6"/>
            <a:endCxn id="14" idx="1"/>
          </p:cNvCxnSpPr>
          <p:nvPr/>
        </p:nvCxnSpPr>
        <p:spPr>
          <a:xfrm flipV="1">
            <a:off x="2696845" y="4822190"/>
            <a:ext cx="1713230" cy="4699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cxnSp>
        <p:nvCxnSpPr>
          <p:cNvPr id="21" name="直接连接符 20"/>
          <p:cNvCxnSpPr/>
          <p:nvPr/>
        </p:nvCxnSpPr>
        <p:spPr>
          <a:xfrm flipV="1">
            <a:off x="3293745" y="4826635"/>
            <a:ext cx="1073785" cy="89471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sp>
        <p:nvSpPr>
          <p:cNvPr id="22" name="矩形 21"/>
          <p:cNvSpPr/>
          <p:nvPr/>
        </p:nvSpPr>
        <p:spPr>
          <a:xfrm>
            <a:off x="2201544" y="4304665"/>
            <a:ext cx="5830347" cy="178752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941060" y="4534535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15644" y="4501542"/>
            <a:ext cx="147256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Su</a:t>
            </a:r>
          </a:p>
        </p:txBody>
      </p:sp>
      <p:sp>
        <p:nvSpPr>
          <p:cNvPr id="25" name="矩形 24"/>
          <p:cNvSpPr/>
          <p:nvPr/>
        </p:nvSpPr>
        <p:spPr>
          <a:xfrm>
            <a:off x="5941060" y="4937125"/>
            <a:ext cx="255270" cy="229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15644" y="4895877"/>
            <a:ext cx="147256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Pu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5859862" y="5404789"/>
            <a:ext cx="417665" cy="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28" name="文本框 27"/>
          <p:cNvSpPr txBox="1"/>
          <p:nvPr/>
        </p:nvSpPr>
        <p:spPr>
          <a:xfrm>
            <a:off x="6329528" y="5270665"/>
            <a:ext cx="180101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Transmission link</a:t>
            </a:r>
            <a:endParaRPr lang="en-US" altLang="zh-CN" sz="14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5859862" y="5743575"/>
            <a:ext cx="417665" cy="127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sp>
        <p:nvSpPr>
          <p:cNvPr id="32" name="文本框 31"/>
          <p:cNvSpPr txBox="1"/>
          <p:nvPr/>
        </p:nvSpPr>
        <p:spPr>
          <a:xfrm>
            <a:off x="6329528" y="5624471"/>
            <a:ext cx="180101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Interference  link</a:t>
            </a:r>
            <a:endParaRPr lang="en-US" altLang="zh-CN" sz="14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7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模型：多跳网络模型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节点集合    ，传输链路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集合    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可用频带集合     ，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节点集合      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数据流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全双工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假设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每一时刻收（发）工作一个信道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链路信干噪比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链路容量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传输功率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限制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假设一个数据流对应唯一路径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576346" y="1764250"/>
            <a:ext cx="3176084" cy="1936000"/>
            <a:chOff x="5804535" y="1423670"/>
            <a:chExt cx="2863850" cy="1787525"/>
          </a:xfrm>
        </p:grpSpPr>
        <p:sp>
          <p:nvSpPr>
            <p:cNvPr id="2" name="椭圆 1"/>
            <p:cNvSpPr/>
            <p:nvPr/>
          </p:nvSpPr>
          <p:spPr>
            <a:xfrm>
              <a:off x="6003290" y="1857375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8293735" y="2359660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6616065" y="2819400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322820" y="1591945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>
              <a:stCxn id="2" idx="7"/>
              <a:endCxn id="7" idx="2"/>
            </p:cNvCxnSpPr>
            <p:nvPr/>
          </p:nvCxnSpPr>
          <p:spPr>
            <a:xfrm flipV="1">
              <a:off x="6221095" y="1715770"/>
              <a:ext cx="1101725" cy="177800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10" name="直接连接符 9"/>
            <p:cNvCxnSpPr>
              <a:stCxn id="4" idx="7"/>
              <a:endCxn id="7" idx="4"/>
            </p:cNvCxnSpPr>
            <p:nvPr/>
          </p:nvCxnSpPr>
          <p:spPr>
            <a:xfrm flipV="1">
              <a:off x="6833870" y="1838960"/>
              <a:ext cx="616585" cy="101663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11" name="直接连接符 10"/>
            <p:cNvCxnSpPr>
              <a:stCxn id="2" idx="6"/>
              <a:endCxn id="3" idx="1"/>
            </p:cNvCxnSpPr>
            <p:nvPr/>
          </p:nvCxnSpPr>
          <p:spPr>
            <a:xfrm>
              <a:off x="6258560" y="1981200"/>
              <a:ext cx="2072640" cy="41465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12" name="直接连接符 11"/>
            <p:cNvCxnSpPr>
              <a:stCxn id="2" idx="4"/>
              <a:endCxn id="4" idx="1"/>
            </p:cNvCxnSpPr>
            <p:nvPr/>
          </p:nvCxnSpPr>
          <p:spPr>
            <a:xfrm>
              <a:off x="6130925" y="2104390"/>
              <a:ext cx="522605" cy="75120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14" name="矩形 13"/>
            <p:cNvSpPr/>
            <p:nvPr/>
          </p:nvSpPr>
          <p:spPr>
            <a:xfrm>
              <a:off x="7971790" y="1819275"/>
              <a:ext cx="255270" cy="22987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578090" y="2589530"/>
              <a:ext cx="255270" cy="22987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6" name="直接连接符 15"/>
            <p:cNvCxnSpPr>
              <a:stCxn id="2" idx="5"/>
              <a:endCxn id="15" idx="1"/>
            </p:cNvCxnSpPr>
            <p:nvPr/>
          </p:nvCxnSpPr>
          <p:spPr>
            <a:xfrm>
              <a:off x="6221095" y="2068195"/>
              <a:ext cx="1356995" cy="636270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17" name="直接连接符 16"/>
            <p:cNvCxnSpPr>
              <a:stCxn id="4" idx="6"/>
            </p:cNvCxnSpPr>
            <p:nvPr/>
          </p:nvCxnSpPr>
          <p:spPr>
            <a:xfrm flipV="1">
              <a:off x="6871335" y="2705100"/>
              <a:ext cx="682625" cy="23812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20" name="直接连接符 19"/>
            <p:cNvCxnSpPr>
              <a:stCxn id="2" idx="6"/>
              <a:endCxn id="14" idx="1"/>
            </p:cNvCxnSpPr>
            <p:nvPr/>
          </p:nvCxnSpPr>
          <p:spPr>
            <a:xfrm flipV="1">
              <a:off x="6258560" y="1934210"/>
              <a:ext cx="1713230" cy="46990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21" name="直接连接符 20"/>
            <p:cNvCxnSpPr/>
            <p:nvPr/>
          </p:nvCxnSpPr>
          <p:spPr>
            <a:xfrm flipV="1">
              <a:off x="6855460" y="1938655"/>
              <a:ext cx="1073785" cy="89471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sp>
          <p:nvSpPr>
            <p:cNvPr id="22" name="矩形 21"/>
            <p:cNvSpPr/>
            <p:nvPr/>
          </p:nvSpPr>
          <p:spPr>
            <a:xfrm>
              <a:off x="5804535" y="1423670"/>
              <a:ext cx="2863850" cy="1787525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083196" y="1437800"/>
          <a:ext cx="431928" cy="355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4" name="Equation" r:id="rId4" imgW="5181600" imgH="4267200" progId="Equation.DSMT4">
                  <p:embed/>
                </p:oleObj>
              </mc:Choice>
              <mc:Fallback>
                <p:oleObj name="Equation" r:id="rId4" imgW="5181600" imgH="4267200" progId="Equation.DSMT4">
                  <p:embed/>
                  <p:pic>
                    <p:nvPicPr>
                      <p:cNvPr id="0" name="图片 207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3196" y="1437800"/>
                        <a:ext cx="431928" cy="355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4228464" y="1426931"/>
          <a:ext cx="343535" cy="400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5" name="Equation" r:id="rId6" imgW="3657600" imgH="4267200" progId="Equation.DSMT4">
                  <p:embed/>
                </p:oleObj>
              </mc:Choice>
              <mc:Fallback>
                <p:oleObj name="Equation" r:id="rId6" imgW="3657600" imgH="4267200" progId="Equation.DSMT4">
                  <p:embed/>
                  <p:pic>
                    <p:nvPicPr>
                      <p:cNvPr id="0" name="图片 207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28464" y="1426931"/>
                        <a:ext cx="343535" cy="400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299160" y="1893570"/>
          <a:ext cx="349885" cy="376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6" name="Equation" r:id="rId8" imgW="3962400" imgH="4267200" progId="Equation.DSMT4">
                  <p:embed/>
                </p:oleObj>
              </mc:Choice>
              <mc:Fallback>
                <p:oleObj name="Equation" r:id="rId8" imgW="3962400" imgH="4267200" progId="Equation.DSMT4">
                  <p:embed/>
                  <p:pic>
                    <p:nvPicPr>
                      <p:cNvPr id="0" name="图片 207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99160" y="1893570"/>
                        <a:ext cx="349885" cy="376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070819"/>
              </p:ext>
            </p:extLst>
          </p:nvPr>
        </p:nvGraphicFramePr>
        <p:xfrm>
          <a:off x="2537128" y="3644419"/>
          <a:ext cx="2797317" cy="820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7" name="Equation" r:id="rId10" imgW="40538400" imgH="11887200" progId="Equation.DSMT4">
                  <p:embed/>
                </p:oleObj>
              </mc:Choice>
              <mc:Fallback>
                <p:oleObj name="Equation" r:id="rId10" imgW="40538400" imgH="11887200" progId="Equation.DSMT4">
                  <p:embed/>
                  <p:pic>
                    <p:nvPicPr>
                      <p:cNvPr id="0" name="图片 2072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37128" y="3644419"/>
                        <a:ext cx="2797317" cy="820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932115"/>
              </p:ext>
            </p:extLst>
          </p:nvPr>
        </p:nvGraphicFramePr>
        <p:xfrm>
          <a:off x="1840127" y="4544860"/>
          <a:ext cx="1965005" cy="441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8" name="Equation" r:id="rId12" imgW="27127200" imgH="6096000" progId="Equation.DSMT4">
                  <p:embed/>
                </p:oleObj>
              </mc:Choice>
              <mc:Fallback>
                <p:oleObj name="Equation" r:id="rId12" imgW="27127200" imgH="6096000" progId="Equation.DSMT4">
                  <p:embed/>
                  <p:pic>
                    <p:nvPicPr>
                      <p:cNvPr id="0" name="图片 2072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40127" y="4544860"/>
                        <a:ext cx="1965005" cy="441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18626"/>
              </p:ext>
            </p:extLst>
          </p:nvPr>
        </p:nvGraphicFramePr>
        <p:xfrm>
          <a:off x="2332813" y="4949102"/>
          <a:ext cx="1040298" cy="420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9" name="Equation" r:id="rId14" imgW="14325600" imgH="5791200" progId="Equation.DSMT4">
                  <p:embed/>
                </p:oleObj>
              </mc:Choice>
              <mc:Fallback>
                <p:oleObj name="Equation" r:id="rId14" imgW="14325600" imgH="5791200" progId="Equation.DSMT4">
                  <p:embed/>
                  <p:pic>
                    <p:nvPicPr>
                      <p:cNvPr id="0" name="图片 207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32813" y="4949102"/>
                        <a:ext cx="1040298" cy="420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228464" y="1902328"/>
          <a:ext cx="446559" cy="347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0" name="Equation" r:id="rId16" imgW="5486400" imgH="4267200" progId="Equation.DSMT4">
                  <p:embed/>
                </p:oleObj>
              </mc:Choice>
              <mc:Fallback>
                <p:oleObj name="Equation" r:id="rId16" imgW="5486400" imgH="4267200" progId="Equation.DSMT4">
                  <p:embed/>
                  <p:pic>
                    <p:nvPicPr>
                      <p:cNvPr id="0" name="图片 207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228464" y="1902328"/>
                        <a:ext cx="446559" cy="347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540123" y="2372420"/>
          <a:ext cx="321628" cy="321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1" name="Equation" r:id="rId18" imgW="4267200" imgH="4267200" progId="Equation.DSMT4">
                  <p:embed/>
                </p:oleObj>
              </mc:Choice>
              <mc:Fallback>
                <p:oleObj name="Equation" r:id="rId18" imgW="4267200" imgH="4267200" progId="Equation.DSMT4">
                  <p:embed/>
                  <p:pic>
                    <p:nvPicPr>
                      <p:cNvPr id="0" name="图片 2072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40123" y="2372420"/>
                        <a:ext cx="321628" cy="321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组合 46"/>
          <p:cNvGrpSpPr/>
          <p:nvPr/>
        </p:nvGrpSpPr>
        <p:grpSpPr>
          <a:xfrm>
            <a:off x="5344160" y="4038283"/>
            <a:ext cx="3452284" cy="1740086"/>
            <a:chOff x="5344160" y="4038283"/>
            <a:chExt cx="3452284" cy="1740086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796915" y="4583430"/>
              <a:ext cx="2368550" cy="317500"/>
            </a:xfrm>
            <a:prstGeom prst="rect">
              <a:avLst/>
            </a:prstGeom>
          </p:spPr>
        </p:pic>
        <p:cxnSp>
          <p:nvCxnSpPr>
            <p:cNvPr id="32" name="直接箭头连接符 31"/>
            <p:cNvCxnSpPr/>
            <p:nvPr/>
          </p:nvCxnSpPr>
          <p:spPr bwMode="auto">
            <a:xfrm>
              <a:off x="6186726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6875045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7551519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791702"/>
                </p:ext>
              </p:extLst>
            </p:nvPr>
          </p:nvGraphicFramePr>
          <p:xfrm>
            <a:off x="6893588" y="5441558"/>
            <a:ext cx="252199" cy="336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2" name="Equation" r:id="rId21" imgW="3657600" imgH="4876800" progId="Equation.DSMT4">
                    <p:embed/>
                  </p:oleObj>
                </mc:Choice>
                <mc:Fallback>
                  <p:oleObj name="Equation" r:id="rId21" imgW="3657600" imgH="4876800" progId="Equation.DSMT4">
                    <p:embed/>
                    <p:pic>
                      <p:nvPicPr>
                        <p:cNvPr id="0" name="图片 2072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6893588" y="5441558"/>
                          <a:ext cx="252199" cy="336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文本框 37"/>
            <p:cNvSpPr txBox="1"/>
            <p:nvPr/>
          </p:nvSpPr>
          <p:spPr>
            <a:xfrm>
              <a:off x="5344160" y="4685665"/>
              <a:ext cx="504190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源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116888" y="4685443"/>
              <a:ext cx="67955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目的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518197" y="5464437"/>
              <a:ext cx="70033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流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8124408"/>
                </p:ext>
              </p:extLst>
            </p:nvPr>
          </p:nvGraphicFramePr>
          <p:xfrm>
            <a:off x="6038215" y="4926330"/>
            <a:ext cx="557530" cy="424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3" name="Equation" r:id="rId23" imgW="316865" imgH="254000" progId="Equation.DSMT4">
                    <p:embed/>
                  </p:oleObj>
                </mc:Choice>
                <mc:Fallback>
                  <p:oleObj name="Equation" r:id="rId23" imgW="316865" imgH="254000" progId="Equation.DSMT4">
                    <p:embed/>
                    <p:pic>
                      <p:nvPicPr>
                        <p:cNvPr id="0" name="图片 2072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038215" y="4926330"/>
                          <a:ext cx="557530" cy="4241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1082216"/>
                </p:ext>
              </p:extLst>
            </p:nvPr>
          </p:nvGraphicFramePr>
          <p:xfrm>
            <a:off x="6682740" y="4926330"/>
            <a:ext cx="654685" cy="466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4" name="Equation" r:id="rId25" imgW="342900" imgH="254000" progId="Equation.DSMT4">
                    <p:embed/>
                  </p:oleObj>
                </mc:Choice>
                <mc:Fallback>
                  <p:oleObj name="Equation" r:id="rId25" imgW="342900" imgH="254000" progId="Equation.DSMT4">
                    <p:embed/>
                    <p:pic>
                      <p:nvPicPr>
                        <p:cNvPr id="0" name="图片 2072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6682740" y="4926330"/>
                          <a:ext cx="654685" cy="4660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6367291"/>
                </p:ext>
              </p:extLst>
            </p:nvPr>
          </p:nvGraphicFramePr>
          <p:xfrm>
            <a:off x="7401560" y="4945380"/>
            <a:ext cx="588645" cy="427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5" name="Equation" r:id="rId27" imgW="330200" imgH="254000" progId="Equation.DSMT4">
                    <p:embed/>
                  </p:oleObj>
                </mc:Choice>
                <mc:Fallback>
                  <p:oleObj name="Equation" r:id="rId27" imgW="330200" imgH="254000" progId="Equation.DSMT4">
                    <p:embed/>
                    <p:pic>
                      <p:nvPicPr>
                        <p:cNvPr id="0" name="图片 20730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7401560" y="4945380"/>
                          <a:ext cx="588645" cy="4279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直接箭头连接符 28"/>
            <p:cNvCxnSpPr/>
            <p:nvPr/>
          </p:nvCxnSpPr>
          <p:spPr bwMode="auto">
            <a:xfrm>
              <a:off x="608393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682815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752792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9412838"/>
                </p:ext>
              </p:extLst>
            </p:nvPr>
          </p:nvGraphicFramePr>
          <p:xfrm>
            <a:off x="5788660" y="4043244"/>
            <a:ext cx="374090" cy="473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6" name="Equation" r:id="rId29" imgW="190440" imgH="241200" progId="Equation.DSMT4">
                    <p:embed/>
                  </p:oleObj>
                </mc:Choice>
                <mc:Fallback>
                  <p:oleObj name="Equation" r:id="rId29" imgW="190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788660" y="4043244"/>
                          <a:ext cx="374090" cy="473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8679329"/>
                </p:ext>
              </p:extLst>
            </p:nvPr>
          </p:nvGraphicFramePr>
          <p:xfrm>
            <a:off x="6517880" y="4038283"/>
            <a:ext cx="4000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7" name="Equation" r:id="rId31" imgW="203040" imgH="241200" progId="Equation.DSMT4">
                    <p:embed/>
                  </p:oleObj>
                </mc:Choice>
                <mc:Fallback>
                  <p:oleObj name="Equation" r:id="rId31" imgW="2030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6517880" y="4038283"/>
                          <a:ext cx="4000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4537475"/>
                </p:ext>
              </p:extLst>
            </p:nvPr>
          </p:nvGraphicFramePr>
          <p:xfrm>
            <a:off x="7235825" y="4043363"/>
            <a:ext cx="3746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8" name="Equation" r:id="rId33" imgW="190440" imgH="241200" progId="Equation.DSMT4">
                    <p:embed/>
                  </p:oleObj>
                </mc:Choice>
                <mc:Fallback>
                  <p:oleObj name="Equation" r:id="rId33" imgW="190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7235825" y="4043363"/>
                          <a:ext cx="3746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8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：频谱状态建模</a:t>
            </a:r>
            <a:endParaRPr lang="zh-CN" altLang="en-US" sz="24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semi-Markov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建模：在某一状态停留的时间独立同分布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假设模型                           被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完全已知且被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完全观测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所有链路对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的干扰不超过门限值（已知）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958" y="1870568"/>
            <a:ext cx="2795247" cy="1480644"/>
          </a:xfrm>
          <a:prstGeom prst="rect">
            <a:avLst/>
          </a:prstGeom>
        </p:spPr>
      </p:pic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664538" y="2432451"/>
          <a:ext cx="2158420" cy="456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5" name="Equation" r:id="rId5" imgW="31699200" imgH="6705600" progId="Equation.DSMT4">
                  <p:embed/>
                </p:oleObj>
              </mc:Choice>
              <mc:Fallback>
                <p:oleObj name="Equation" r:id="rId5" imgW="31699200" imgH="6705600" progId="Equation.DSMT4">
                  <p:embed/>
                  <p:pic>
                    <p:nvPicPr>
                      <p:cNvPr id="0" name="图片 216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4538" y="2432451"/>
                        <a:ext cx="2158420" cy="456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5858083" y="2432451"/>
          <a:ext cx="2077682" cy="461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6" name="Equation" r:id="rId7" imgW="30175200" imgH="6705600" progId="Equation.DSMT4">
                  <p:embed/>
                </p:oleObj>
              </mc:Choice>
              <mc:Fallback>
                <p:oleObj name="Equation" r:id="rId7" imgW="30175200" imgH="6705600" progId="Equation.DSMT4">
                  <p:embed/>
                  <p:pic>
                    <p:nvPicPr>
                      <p:cNvPr id="0" name="图片 216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58083" y="2432451"/>
                        <a:ext cx="2077682" cy="461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1837807" y="3606698"/>
          <a:ext cx="1970302" cy="47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7" name="Equation" r:id="rId9" imgW="29260800" imgH="7010400" progId="Equation.DSMT4">
                  <p:embed/>
                </p:oleObj>
              </mc:Choice>
              <mc:Fallback>
                <p:oleObj name="Equation" r:id="rId9" imgW="29260800" imgH="7010400" progId="Equation.DSMT4">
                  <p:embed/>
                  <p:pic>
                    <p:nvPicPr>
                      <p:cNvPr id="0" name="图片 216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37807" y="3606698"/>
                        <a:ext cx="1970302" cy="47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2625580" y="4605096"/>
          <a:ext cx="3190001" cy="660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8" name="Equation" r:id="rId11" imgW="42672000" imgH="8839200" progId="Equation.DSMT4">
                  <p:embed/>
                </p:oleObj>
              </mc:Choice>
              <mc:Fallback>
                <p:oleObj name="Equation" r:id="rId11" imgW="42672000" imgH="8839200" progId="Equation.DSMT4">
                  <p:embed/>
                  <p:pic>
                    <p:nvPicPr>
                      <p:cNvPr id="0" name="图片 2165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25580" y="4605096"/>
                        <a:ext cx="3190001" cy="660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组合 48"/>
          <p:cNvGrpSpPr/>
          <p:nvPr/>
        </p:nvGrpSpPr>
        <p:grpSpPr>
          <a:xfrm>
            <a:off x="1861847" y="5304629"/>
            <a:ext cx="1493935" cy="566788"/>
            <a:chOff x="1975308" y="5322754"/>
            <a:chExt cx="1493935" cy="566788"/>
          </a:xfrm>
        </p:grpSpPr>
        <p:sp>
          <p:nvSpPr>
            <p:cNvPr id="45" name="文本框 44"/>
            <p:cNvSpPr txBox="1"/>
            <p:nvPr/>
          </p:nvSpPr>
          <p:spPr>
            <a:xfrm>
              <a:off x="1975308" y="5354011"/>
              <a:ext cx="1493935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链路</a:t>
              </a:r>
              <a:r>
                <a:rPr lang="en-US" altLang="zh-CN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对应的功率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2571029" y="5322754"/>
            <a:ext cx="200515" cy="342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9" name="Equation" r:id="rId13" imgW="2133600" imgH="4267200" progId="Equation.DSMT4">
                    <p:embed/>
                  </p:oleObj>
                </mc:Choice>
                <mc:Fallback>
                  <p:oleObj name="Equation" r:id="rId13" imgW="2133600" imgH="4267200" progId="Equation.DSMT4">
                    <p:embed/>
                    <p:pic>
                      <p:nvPicPr>
                        <p:cNvPr id="0" name="图片 2165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71029" y="5322754"/>
                          <a:ext cx="200515" cy="342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组合 49"/>
          <p:cNvGrpSpPr/>
          <p:nvPr/>
        </p:nvGrpSpPr>
        <p:grpSpPr>
          <a:xfrm>
            <a:off x="3355782" y="5290066"/>
            <a:ext cx="1810096" cy="571413"/>
            <a:chOff x="3664144" y="5292513"/>
            <a:chExt cx="1810096" cy="571413"/>
          </a:xfrm>
        </p:grpSpPr>
        <p:sp>
          <p:nvSpPr>
            <p:cNvPr id="47" name="文本框 46"/>
            <p:cNvSpPr txBox="1"/>
            <p:nvPr/>
          </p:nvSpPr>
          <p:spPr>
            <a:xfrm>
              <a:off x="3664144" y="5328395"/>
              <a:ext cx="1810096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链路</a:t>
              </a:r>
              <a:r>
                <a:rPr lang="en-US" altLang="zh-CN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对应的信道增益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4280868" y="5292513"/>
            <a:ext cx="200515" cy="342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0" name="Equation" r:id="rId15" imgW="2133600" imgH="4267200" progId="Equation.DSMT4">
                    <p:embed/>
                  </p:oleObj>
                </mc:Choice>
                <mc:Fallback>
                  <p:oleObj name="Equation" r:id="rId15" imgW="2133600" imgH="4267200" progId="Equation.DSMT4">
                    <p:embed/>
                    <p:pic>
                      <p:nvPicPr>
                        <p:cNvPr id="0" name="图片 2165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280868" y="5292513"/>
                          <a:ext cx="200515" cy="342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组合 54"/>
          <p:cNvGrpSpPr/>
          <p:nvPr/>
        </p:nvGrpSpPr>
        <p:grpSpPr>
          <a:xfrm>
            <a:off x="4965113" y="5280486"/>
            <a:ext cx="1931811" cy="590931"/>
            <a:chOff x="4965113" y="5280486"/>
            <a:chExt cx="1931811" cy="590931"/>
          </a:xfrm>
        </p:grpSpPr>
        <p:sp>
          <p:nvSpPr>
            <p:cNvPr id="52" name="文本框 51"/>
            <p:cNvSpPr txBox="1"/>
            <p:nvPr/>
          </p:nvSpPr>
          <p:spPr>
            <a:xfrm>
              <a:off x="4965113" y="5280486"/>
              <a:ext cx="1931811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 Pu   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对应</a:t>
              </a:r>
              <a:endPara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endParaRPr>
            </a:p>
            <a:p>
              <a:r>
                <a:rPr lang="en-US" altLang="zh-CN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的</a:t>
              </a:r>
              <a:r>
                <a:rPr lang="zh-CN" altLang="en-US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干扰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门限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54" name="对象 53"/>
            <p:cNvGraphicFramePr>
              <a:graphicFrameLocks noChangeAspect="1"/>
            </p:cNvGraphicFramePr>
            <p:nvPr/>
          </p:nvGraphicFramePr>
          <p:xfrm>
            <a:off x="5640817" y="5290066"/>
            <a:ext cx="349528" cy="295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1" name="Equation" r:id="rId17" imgW="3962400" imgH="3352800" progId="Equation.DSMT4">
                    <p:embed/>
                  </p:oleObj>
                </mc:Choice>
                <mc:Fallback>
                  <p:oleObj name="Equation" r:id="rId17" imgW="3962400" imgH="3352800" progId="Equation.DSMT4">
                    <p:embed/>
                    <p:pic>
                      <p:nvPicPr>
                        <p:cNvPr id="0" name="图片 2165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640817" y="5290066"/>
                          <a:ext cx="349528" cy="2957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7" name="直接箭头连接符 56"/>
          <p:cNvCxnSpPr/>
          <p:nvPr/>
        </p:nvCxnSpPr>
        <p:spPr bwMode="auto">
          <a:xfrm flipH="1">
            <a:off x="2457568" y="5000368"/>
            <a:ext cx="829329" cy="335518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8" name="直接箭头连接符 57"/>
          <p:cNvCxnSpPr/>
          <p:nvPr/>
        </p:nvCxnSpPr>
        <p:spPr bwMode="auto">
          <a:xfrm>
            <a:off x="3497567" y="4994738"/>
            <a:ext cx="385051" cy="328016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1" name="直接箭头连接符 60"/>
          <p:cNvCxnSpPr/>
          <p:nvPr/>
        </p:nvCxnSpPr>
        <p:spPr bwMode="auto">
          <a:xfrm>
            <a:off x="4260830" y="5016057"/>
            <a:ext cx="994686" cy="285707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9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：策略切换模型</a:t>
            </a:r>
            <a:endParaRPr lang="zh-CN" altLang="en-US" sz="24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假设频谱切换时间     ，不允许数据传输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为避免频繁切换，设置              作为频谱切换等待时间门限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等待时间内，不改变频谱接入策略采取临时策略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833472" y="1364384"/>
          <a:ext cx="263954" cy="475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0" name="Equation" r:id="rId4" imgW="3048000" imgH="5486400" progId="Equation.DSMT4">
                  <p:embed/>
                </p:oleObj>
              </mc:Choice>
              <mc:Fallback>
                <p:oleObj name="Equation" r:id="rId4" imgW="3048000" imgH="5486400" progId="Equation.DSMT4">
                  <p:embed/>
                  <p:pic>
                    <p:nvPicPr>
                      <p:cNvPr id="0" name="图片 2257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3472" y="1364384"/>
                        <a:ext cx="263954" cy="475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18991" y="1870098"/>
          <a:ext cx="1014112" cy="413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1" name="Equation" r:id="rId6" imgW="14935200" imgH="6096000" progId="Equation.DSMT4">
                  <p:embed/>
                </p:oleObj>
              </mc:Choice>
              <mc:Fallback>
                <p:oleObj name="Equation" r:id="rId6" imgW="14935200" imgH="6096000" progId="Equation.DSMT4">
                  <p:embed/>
                  <p:pic>
                    <p:nvPicPr>
                      <p:cNvPr id="0" name="图片 225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18991" y="1870098"/>
                        <a:ext cx="1014112" cy="413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56097" y="2764875"/>
          <a:ext cx="4852087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4100"/>
                <a:gridCol w="22579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ON      OFF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     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保持当前传输策略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保持静默保护</a:t>
                      </a:r>
                      <a:r>
                        <a:rPr lang="en-US" altLang="zh-CN" dirty="0" smtClean="0"/>
                        <a:t>Pu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 bwMode="auto">
          <a:xfrm>
            <a:off x="3034911" y="2956172"/>
            <a:ext cx="296562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" name="直接箭头连接符 27"/>
          <p:cNvCxnSpPr/>
          <p:nvPr/>
        </p:nvCxnSpPr>
        <p:spPr bwMode="auto">
          <a:xfrm>
            <a:off x="5593102" y="2956172"/>
            <a:ext cx="296562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2807" y="3672119"/>
            <a:ext cx="4630051" cy="250918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heme/theme1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8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bg1"/>
        </a:solidFill>
        <a:ln>
          <a:solidFill>
            <a:srgbClr val="800000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wrap="square" rtlCol="0" anchor="ctr">
        <a:spAutoFit/>
      </a:bodyPr>
      <a:lstStyle>
        <a:defPPr algn="ctr">
          <a:defRPr sz="2800" dirty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3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正文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8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9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1_正文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_正文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4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5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square" rtlCol="0" anchor="ctr">
        <a:spAutoFit/>
      </a:bodyPr>
      <a:lstStyle>
        <a:defPPr algn="ctr">
          <a:defRPr sz="3600" dirty="0" smtClean="0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2103</Words>
  <Application>Microsoft Office PowerPoint</Application>
  <PresentationFormat>全屏显示(4:3)</PresentationFormat>
  <Paragraphs>487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69" baseType="lpstr">
      <vt:lpstr>Times-Roman</vt:lpstr>
      <vt:lpstr>黑体</vt:lpstr>
      <vt:lpstr>宋体</vt:lpstr>
      <vt:lpstr>Arial</vt:lpstr>
      <vt:lpstr>Tahoma</vt:lpstr>
      <vt:lpstr>Times New Roman</vt:lpstr>
      <vt:lpstr>Wingdings</vt:lpstr>
      <vt:lpstr>8_自定义设计方案</vt:lpstr>
      <vt:lpstr>9_自定义设计方案</vt:lpstr>
      <vt:lpstr>10_自定义设计方案</vt:lpstr>
      <vt:lpstr>自定义设计方案</vt:lpstr>
      <vt:lpstr>11_自定义设计方案</vt:lpstr>
      <vt:lpstr>12_自定义设计方案</vt:lpstr>
      <vt:lpstr>16_自定义设计方案</vt:lpstr>
      <vt:lpstr>17_自定义设计方案</vt:lpstr>
      <vt:lpstr>1_自定义设计方案</vt:lpstr>
      <vt:lpstr>18_自定义设计方案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13_自定义设计方案</vt:lpstr>
      <vt:lpstr>14_自定义设计方案</vt:lpstr>
      <vt:lpstr>15_自定义设计方案</vt:lpstr>
      <vt:lpstr>19_自定义设计方案</vt:lpstr>
      <vt:lpstr>20_自定义设计方案</vt:lpstr>
      <vt:lpstr>21_自定义设计方案</vt:lpstr>
      <vt:lpstr>22_自定义设计方案</vt:lpstr>
      <vt:lpstr>2_Blueprint</vt:lpstr>
      <vt:lpstr>3_Blueprint</vt:lpstr>
      <vt:lpstr>正文</vt:lpstr>
      <vt:lpstr>8_Blueprint</vt:lpstr>
      <vt:lpstr>9_Blueprint</vt:lpstr>
      <vt:lpstr>1_正文</vt:lpstr>
      <vt:lpstr>2_正文</vt:lpstr>
      <vt:lpstr>4_Blueprint</vt:lpstr>
      <vt:lpstr>5_Blueprint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毕业设计开题报告</dc:title>
  <dc:creator>kiki</dc:creator>
  <cp:lastModifiedBy>yy</cp:lastModifiedBy>
  <cp:revision>4787</cp:revision>
  <cp:lastPrinted>2012-06-01T03:58:00Z</cp:lastPrinted>
  <dcterms:created xsi:type="dcterms:W3CDTF">2019-01-16T03:02:00Z</dcterms:created>
  <dcterms:modified xsi:type="dcterms:W3CDTF">2019-06-03T13:25:51Z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2052-11.1.0.8696</vt:lpwstr>
  </property>
</Properties>
</file>