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3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34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35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36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19" r:id="rId25"/>
    <p:sldMasterId id="2147483738" r:id="rId26"/>
    <p:sldMasterId id="2147483757" r:id="rId27"/>
    <p:sldMasterId id="2147483776" r:id="rId28"/>
    <p:sldMasterId id="2147483795" r:id="rId29"/>
    <p:sldMasterId id="2147483814" r:id="rId30"/>
    <p:sldMasterId id="2147483833" r:id="rId31"/>
    <p:sldMasterId id="2147483852" r:id="rId32"/>
    <p:sldMasterId id="2147483871" r:id="rId33"/>
    <p:sldMasterId id="2147483890" r:id="rId34"/>
    <p:sldMasterId id="2147483909" r:id="rId35"/>
    <p:sldMasterId id="2147483928" r:id="rId36"/>
    <p:sldMasterId id="2147483947" r:id="rId37"/>
  </p:sldMasterIdLst>
  <p:notesMasterIdLst>
    <p:notesMasterId r:id="rId66"/>
  </p:notesMasterIdLst>
  <p:handoutMasterIdLst>
    <p:handoutMasterId r:id="rId67"/>
  </p:handoutMasterIdLst>
  <p:sldIdLst>
    <p:sldId id="1573" r:id="rId38"/>
    <p:sldId id="1814" r:id="rId39"/>
    <p:sldId id="1826" r:id="rId40"/>
    <p:sldId id="1825" r:id="rId41"/>
    <p:sldId id="1827" r:id="rId42"/>
    <p:sldId id="1845" r:id="rId43"/>
    <p:sldId id="1846" r:id="rId44"/>
    <p:sldId id="1847" r:id="rId45"/>
    <p:sldId id="1848" r:id="rId46"/>
    <p:sldId id="1849" r:id="rId47"/>
    <p:sldId id="1850" r:id="rId48"/>
    <p:sldId id="1851" r:id="rId49"/>
    <p:sldId id="1762" r:id="rId50"/>
    <p:sldId id="1819" r:id="rId51"/>
    <p:sldId id="1815" r:id="rId52"/>
    <p:sldId id="1818" r:id="rId53"/>
    <p:sldId id="1820" r:id="rId54"/>
    <p:sldId id="1816" r:id="rId55"/>
    <p:sldId id="1821" r:id="rId56"/>
    <p:sldId id="1822" r:id="rId57"/>
    <p:sldId id="1823" r:id="rId58"/>
    <p:sldId id="1824" r:id="rId59"/>
    <p:sldId id="1761" r:id="rId60"/>
    <p:sldId id="1759" r:id="rId61"/>
    <p:sldId id="1766" r:id="rId62"/>
    <p:sldId id="1760" r:id="rId63"/>
    <p:sldId id="1721" r:id="rId64"/>
    <p:sldId id="1723" r:id="rId65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3">
          <p15:clr>
            <a:srgbClr val="A4A3A4"/>
          </p15:clr>
        </p15:guide>
        <p15:guide id="2" pos="4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00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2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slide" Target="slides/slide26.xml"/><Relationship Id="rId68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slide" Target="slides/slide21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61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slide" Target="slides/slide23.xml"/><Relationship Id="rId65" Type="http://schemas.openxmlformats.org/officeDocument/2006/relationships/slide" Target="slides/slide2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slide" Target="slides/slide27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4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slide" Target="slides/slide22.xml"/><Relationship Id="rId67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slide" Target="slides/slide25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6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0.wmf"/><Relationship Id="rId10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10898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763053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90552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7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2CA24-A511-4806-B3A5-1417F5CF9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33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19.xml"/><Relationship Id="rId19" Type="http://schemas.openxmlformats.org/officeDocument/2006/relationships/theme" Target="../theme/theme34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37.xml"/><Relationship Id="rId19" Type="http://schemas.openxmlformats.org/officeDocument/2006/relationships/theme" Target="../theme/theme35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slideLayout" Target="../slideLayouts/slideLayout258.xml"/><Relationship Id="rId18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7.xml"/><Relationship Id="rId17" Type="http://schemas.openxmlformats.org/officeDocument/2006/relationships/slideLayout" Target="../slideLayouts/slideLayout262.xml"/><Relationship Id="rId2" Type="http://schemas.openxmlformats.org/officeDocument/2006/relationships/slideLayout" Target="../slideLayouts/slideLayout247.xml"/><Relationship Id="rId16" Type="http://schemas.openxmlformats.org/officeDocument/2006/relationships/slideLayout" Target="../slideLayouts/slideLayout26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55.xml"/><Relationship Id="rId19" Type="http://schemas.openxmlformats.org/officeDocument/2006/relationships/theme" Target="../theme/theme36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4" Type="http://schemas.openxmlformats.org/officeDocument/2006/relationships/slideLayout" Target="../slideLayouts/slideLayout25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73.xml"/><Relationship Id="rId19" Type="http://schemas.openxmlformats.org/officeDocument/2006/relationships/theme" Target="../theme/theme37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6.wmf"/><Relationship Id="rId3" Type="http://schemas.openxmlformats.org/officeDocument/2006/relationships/slideLayout" Target="../slideLayouts/slideLayout281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9.bin"/><Relationship Id="rId2" Type="http://schemas.openxmlformats.org/officeDocument/2006/relationships/tags" Target="../tags/tag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29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281.xml"/><Relationship Id="rId7" Type="http://schemas.openxmlformats.org/officeDocument/2006/relationships/image" Target="../media/image32.w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2.bin"/><Relationship Id="rId3" Type="http://schemas.openxmlformats.org/officeDocument/2006/relationships/slideLayout" Target="../slideLayouts/slideLayout137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9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6.wmf"/><Relationship Id="rId5" Type="http://schemas.openxmlformats.org/officeDocument/2006/relationships/image" Target="../media/image42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0.wmf"/><Relationship Id="rId4" Type="http://schemas.openxmlformats.org/officeDocument/2006/relationships/image" Target="../media/image41.png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43.w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5.wmf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6.png"/><Relationship Id="rId9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2.wmf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0.bin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9.bin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61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9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7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69.png"/><Relationship Id="rId12" Type="http://schemas.openxmlformats.org/officeDocument/2006/relationships/oleObject" Target="../embeddings/oleObject5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68.png"/><Relationship Id="rId9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71.wmf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3" Type="http://schemas.openxmlformats.org/officeDocument/2006/relationships/slideLayout" Target="../slideLayouts/slideLayout209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2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6.wmf"/><Relationship Id="rId1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81.wmf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37.wmf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39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35.wmf"/><Relationship Id="rId5" Type="http://schemas.openxmlformats.org/officeDocument/2006/relationships/image" Target="../media/image42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41.png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7.wmf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7.wmf"/><Relationship Id="rId3" Type="http://schemas.openxmlformats.org/officeDocument/2006/relationships/slideLayout" Target="../slideLayouts/slideLayout281.xml"/><Relationship Id="rId21" Type="http://schemas.openxmlformats.org/officeDocument/2006/relationships/oleObject" Target="../embeddings/oleObject9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11.bin"/><Relationship Id="rId2" Type="http://schemas.openxmlformats.org/officeDocument/2006/relationships/tags" Target="../tags/tag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24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11559"/>
              </p:ext>
            </p:extLst>
          </p:nvPr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5" imgW="1320480" imgH="279360" progId="Equation.DSMT4">
                  <p:embed/>
                </p:oleObj>
              </mc:Choice>
              <mc:Fallback>
                <p:oleObj name="Equation" r:id="rId5" imgW="1320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71713"/>
              </p:ext>
            </p:extLst>
          </p:nvPr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7" imgW="1257120" imgH="279360" progId="Equation.DSMT4">
                  <p:embed/>
                </p:oleObj>
              </mc:Choice>
              <mc:Fallback>
                <p:oleObj name="Equation" r:id="rId7" imgW="125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20956"/>
              </p:ext>
            </p:extLst>
          </p:nvPr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9" imgW="1218960" imgH="291960" progId="Equation.DSMT4">
                  <p:embed/>
                </p:oleObj>
              </mc:Choice>
              <mc:Fallback>
                <p:oleObj name="Equation" r:id="rId9" imgW="1218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53658"/>
              </p:ext>
            </p:extLst>
          </p:nvPr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1" imgW="1777680" imgH="368280" progId="Equation.DSMT4">
                  <p:embed/>
                </p:oleObj>
              </mc:Choice>
              <mc:Fallback>
                <p:oleObj name="Equation" r:id="rId11" imgW="1777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513044"/>
                </p:ext>
              </p:extLst>
            </p:nvPr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name="Equation" r:id="rId13" imgW="88560" imgH="177480" progId="Equation.DSMT4">
                    <p:embed/>
                  </p:oleObj>
                </mc:Choice>
                <mc:Fallback>
                  <p:oleObj name="Equation" r:id="rId13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399947"/>
                </p:ext>
              </p:extLst>
            </p:nvPr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7" name="Equation" r:id="rId15" imgW="88560" imgH="177480" progId="Equation.DSMT4">
                    <p:embed/>
                  </p:oleObj>
                </mc:Choice>
                <mc:Fallback>
                  <p:oleObj name="Equation" r:id="rId15" imgW="885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9617"/>
                </p:ext>
              </p:extLst>
            </p:nvPr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8" name="Equation" r:id="rId17" imgW="164880" imgH="139680" progId="Equation.DSMT4">
                    <p:embed/>
                  </p:oleObj>
                </mc:Choice>
                <mc:Fallback>
                  <p:oleObj name="Equation" r:id="rId17" imgW="1648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35474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4341"/>
              </p:ext>
            </p:extLst>
          </p:nvPr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4" imgW="126720" imgH="228600" progId="Equation.DSMT4">
                  <p:embed/>
                </p:oleObj>
              </mc:Choice>
              <mc:Fallback>
                <p:oleObj name="Equation" r:id="rId4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02052"/>
              </p:ext>
            </p:extLst>
          </p:nvPr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5924"/>
              </p:ext>
            </p:extLst>
          </p:nvPr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/>
                <a:gridCol w="225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保持沉默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按当前策略继续传输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04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49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三个优化问题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6079"/>
              </p:ext>
            </p:extLst>
          </p:nvPr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4" imgW="2082600" imgH="1015920" progId="Equation.DSMT4">
                  <p:embed/>
                </p:oleObj>
              </mc:Choice>
              <mc:Fallback>
                <p:oleObj name="Equation" r:id="rId4" imgW="20826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50565"/>
              </p:ext>
            </p:extLst>
          </p:nvPr>
        </p:nvGraphicFramePr>
        <p:xfrm>
          <a:off x="1634501" y="4433643"/>
          <a:ext cx="1414337" cy="56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6" imgW="799920" imgH="317160" progId="Equation.DSMT4">
                  <p:embed/>
                </p:oleObj>
              </mc:Choice>
              <mc:Fallback>
                <p:oleObj name="Equation" r:id="rId6" imgW="799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4501" y="4433643"/>
                        <a:ext cx="1414337" cy="56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52394"/>
              </p:ext>
            </p:extLst>
          </p:nvPr>
        </p:nvGraphicFramePr>
        <p:xfrm>
          <a:off x="3689841" y="4433643"/>
          <a:ext cx="1414337" cy="56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8" imgW="799920" imgH="317160" progId="Equation.DSMT4">
                  <p:embed/>
                </p:oleObj>
              </mc:Choice>
              <mc:Fallback>
                <p:oleObj name="Equation" r:id="rId8" imgW="799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9841" y="4433643"/>
                        <a:ext cx="1414337" cy="56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84359"/>
              </p:ext>
            </p:extLst>
          </p:nvPr>
        </p:nvGraphicFramePr>
        <p:xfrm>
          <a:off x="6021149" y="4433643"/>
          <a:ext cx="1414337" cy="56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9" imgW="799920" imgH="317160" progId="Equation.DSMT4">
                  <p:embed/>
                </p:oleObj>
              </mc:Choice>
              <mc:Fallback>
                <p:oleObj name="Equation" r:id="rId9" imgW="7999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1149" y="4433643"/>
                        <a:ext cx="1414337" cy="56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321575" y="3669205"/>
            <a:ext cx="2261403" cy="1616096"/>
            <a:chOff x="6042220" y="2139275"/>
            <a:chExt cx="2261403" cy="1616096"/>
          </a:xfrm>
        </p:grpSpPr>
        <p:sp>
          <p:nvSpPr>
            <p:cNvPr id="24" name="矩形 23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最优化单数据流吞吐率</a:t>
              </a:r>
              <a:endPara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42220" y="3418186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326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4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5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6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8" imgW="34137600" imgH="8839200" progId="Equation.DSMT4">
                  <p:embed/>
                </p:oleObj>
              </mc:Choice>
              <mc:Fallback>
                <p:oleObj name="Equation" r:id="rId18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6" imgW="22250400" imgH="6096000" progId="Equation.DSMT4">
                    <p:embed/>
                  </p:oleObj>
                </mc:Choice>
                <mc:Fallback>
                  <p:oleObj name="Equation" r:id="rId6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8" imgW="22555200" imgH="6096000" progId="Equation.DSMT4">
                    <p:embed/>
                  </p:oleObj>
                </mc:Choice>
                <mc:Fallback>
                  <p:oleObj name="Equation" r:id="rId8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10" imgW="5791200" imgH="5791200" progId="Equation.DSMT4">
                    <p:embed/>
                  </p:oleObj>
                </mc:Choice>
                <mc:Fallback>
                  <p:oleObj name="Equation" r:id="rId10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4" imgW="108508800" imgH="11582400" progId="Equation.DSMT4">
                  <p:embed/>
                </p:oleObj>
              </mc:Choice>
              <mc:Fallback>
                <p:oleObj name="Equation" r:id="rId4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6" imgW="12192000" imgH="4572000" progId="Equation.DSMT4">
                  <p:embed/>
                </p:oleObj>
              </mc:Choice>
              <mc:Fallback>
                <p:oleObj name="Equation" r:id="rId6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8" imgW="28956000" imgH="11582400" progId="Equation.DSMT4">
                  <p:embed/>
                </p:oleObj>
              </mc:Choice>
              <mc:Fallback>
                <p:oleObj name="Equation" r:id="rId8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10" imgW="28956000" imgH="6096000" progId="Equation.DSMT4">
                  <p:embed/>
                </p:oleObj>
              </mc:Choice>
              <mc:Fallback>
                <p:oleObj name="Equation" r:id="rId10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14" imgW="49682400" imgH="6705600" progId="Equation.DSMT4">
                  <p:embed/>
                </p:oleObj>
              </mc:Choice>
              <mc:Fallback>
                <p:oleObj name="Equation" r:id="rId14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"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9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0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1" name="Equation" r:id="rId10" imgW="9753600" imgH="5486400" progId="Equation.DSMT4">
                  <p:embed/>
                </p:oleObj>
              </mc:Choice>
              <mc:Fallback>
                <p:oleObj name="Equation" r:id="rId10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2" name="Equation" r:id="rId12" imgW="28956000" imgH="11582400" progId="Equation.DSMT4">
                  <p:embed/>
                </p:oleObj>
              </mc:Choice>
              <mc:Fallback>
                <p:oleObj name="Equation" r:id="rId12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" name="Equation" r:id="rId14" imgW="65227200" imgH="16459200" progId="Equation.DSMT4">
                  <p:embed/>
                </p:oleObj>
              </mc:Choice>
              <mc:Fallback>
                <p:oleObj name="Equation" r:id="rId14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4" name="Equation" r:id="rId16" imgW="3962400" imgH="3962400" progId="Equation.DSMT4">
                  <p:embed/>
                </p:oleObj>
              </mc:Choice>
              <mc:Fallback>
                <p:oleObj name="Equation" r:id="rId16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5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6" name="Equation" r:id="rId20" imgW="5791200" imgH="5791200" progId="Equation.DSMT4">
                  <p:embed/>
                </p:oleObj>
              </mc:Choice>
              <mc:Fallback>
                <p:oleObj name="Equation" r:id="rId20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7" name="Equation" r:id="rId22" imgW="79552800" imgH="6705600" progId="Equation.DSMT4">
                  <p:embed/>
                </p:oleObj>
              </mc:Choice>
              <mc:Fallback>
                <p:oleObj name="Equation" r:id="rId22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5" imgW="17983200" imgH="4876800" progId="Equation.DSMT4">
                  <p:embed/>
                </p:oleObj>
              </mc:Choice>
              <mc:Fallback>
                <p:oleObj name="Equation" r:id="rId5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8" imgW="26822400" imgH="6096000" progId="Equation.DSMT4">
                  <p:embed/>
                </p:oleObj>
              </mc:Choice>
              <mc:Fallback>
                <p:oleObj name="Equation" r:id="rId8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0" imgW="26822400" imgH="6096000" progId="Equation.DSMT4">
                  <p:embed/>
                </p:oleObj>
              </mc:Choice>
              <mc:Fallback>
                <p:oleObj name="Equation" r:id="rId10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2" imgW="26822400" imgH="6096000" progId="Equation.DSMT4">
                  <p:embed/>
                </p:oleObj>
              </mc:Choice>
              <mc:Fallback>
                <p:oleObj name="Equation" r:id="rId12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2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研究现状：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毫米波定向天线组播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234" y="870294"/>
            <a:ext cx="8519532" cy="185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毫米波定向天线组播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毫米波使用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</a:rPr>
              <a:t>定向天线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</a:rPr>
              <a:t>克服高路径损耗，以保证数据率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固定扇区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的组播方式严重影响系统吞吐量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可调整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的波束成形策略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71" y="2129281"/>
            <a:ext cx="4081417" cy="415699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69478" y="6286280"/>
            <a:ext cx="860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An Incremental Multicast Grouping Scheme for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Times-Roman"/>
              </a:rPr>
              <a:t>mmWave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Networks with Directional Antennas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IEEE COMMUNICATIONS LETTERS, 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2234" y="2692967"/>
            <a:ext cx="4806176" cy="357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以距离最远的设备作为参考点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调整波束宽度：采用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增量搜索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，每次波束张角增加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10°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迭代直至覆盖所有设备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吞吐量增加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28%</a:t>
            </a:r>
            <a:r>
              <a: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至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79%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0" y="4574289"/>
            <a:ext cx="3306685" cy="8266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4" imgW="42062400" imgH="4876800" progId="Equation.DSMT4">
                  <p:embed/>
                </p:oleObj>
              </mc:Choice>
              <mc:Fallback>
                <p:oleObj name="Equation" r:id="rId4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6" imgW="46024800" imgH="16459200" progId="Equation.DSMT4">
                  <p:embed/>
                </p:oleObj>
              </mc:Choice>
              <mc:Fallback>
                <p:oleObj name="Equation" r:id="rId6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4" imgW="60350400" imgH="14630400" progId="Equation.DSMT4">
                  <p:embed/>
                </p:oleObj>
              </mc:Choice>
              <mc:Fallback>
                <p:oleObj name="Equation" r:id="rId4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6" imgW="23774400" imgH="14020800" progId="Equation.DSMT4">
                  <p:embed/>
                </p:oleObj>
              </mc:Choice>
              <mc:Fallback>
                <p:oleObj name="Equation" r:id="rId6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8" imgW="28346400" imgH="11582400" progId="Equation.DSMT4">
                  <p:embed/>
                </p:oleObj>
              </mc:Choice>
              <mc:Fallback>
                <p:oleObj name="Equation" r:id="rId8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10" imgW="24993600" imgH="11582400" progId="Equation.DSMT4">
                  <p:embed/>
                </p:oleObj>
              </mc:Choice>
              <mc:Fallback>
                <p:oleObj name="Equation" r:id="rId10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12" imgW="42062400" imgH="4876800" progId="Equation.DSMT4">
                  <p:embed/>
                </p:oleObj>
              </mc:Choice>
              <mc:Fallback>
                <p:oleObj name="Equation" r:id="rId12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5700" y="375285"/>
            <a:ext cx="631571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555" y="2769870"/>
            <a:ext cx="635000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665" y="1377950"/>
            <a:ext cx="198247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通信节点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555" y="1971040"/>
            <a:ext cx="7473950" cy="86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信道感知                    ，考虑感知错误，信道接入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无协作，独立决策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目标：最大化传输速率并且减小对主用户的干扰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033270" y="1950085"/>
          <a:ext cx="12534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r:id="rId4" imgW="1295400" imgH="389255" progId="Equation.DSMT4">
                  <p:embed/>
                </p:oleObj>
              </mc:Choice>
              <mc:Fallback>
                <p:oleObj r:id="rId4" imgW="1295400" imgH="38925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270" y="1950085"/>
                        <a:ext cx="12534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88380" y="1949450"/>
          <a:ext cx="149288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r:id="rId6" imgW="1388110" imgH="337820" progId="Equation.DSMT4">
                  <p:embed/>
                </p:oleObj>
              </mc:Choice>
              <mc:Fallback>
                <p:oleObj r:id="rId6" imgW="1388110" imgH="33782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8380" y="1949450"/>
                        <a:ext cx="149288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225" y="3463925"/>
            <a:ext cx="5798185" cy="136652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8140" y="677545"/>
            <a:ext cx="154686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eaLnBrk="1" latinLnBrk="0" hangingPunct="1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sym typeface="+mn-ea"/>
              </a:rPr>
              <a:t>系统模型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0104" y="1871980"/>
            <a:ext cx="3765550" cy="452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871980"/>
            <a:ext cx="5004435" cy="12147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0" name="对象 9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35755" y="420243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4785360" y="4745990"/>
          <a:ext cx="61214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r:id="rId8" imgW="546735" imgH="349885" progId="Equation.DSMT4">
                  <p:embed/>
                </p:oleObj>
              </mc:Choice>
              <mc:Fallback>
                <p:oleObj r:id="rId8" imgW="546735" imgH="34988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360" y="4745990"/>
                        <a:ext cx="612140" cy="34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r:id="rId10" imgW="447040" imgH="335915" progId="Equation.DSMT4">
                  <p:embed/>
                </p:oleObj>
              </mc:Choice>
              <mc:Fallback>
                <p:oleObj r:id="rId10" imgW="447040" imgH="335915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5397500" y="4881880"/>
            <a:ext cx="885825" cy="75565"/>
          </a:xfrm>
          <a:prstGeom prst="rightArrow">
            <a:avLst/>
          </a:prstGeom>
          <a:solidFill>
            <a:schemeClr val="accent4"/>
          </a:solidFill>
          <a:ln w="38100">
            <a:solidFill>
              <a:srgbClr val="000066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5642610" y="4514215"/>
          <a:ext cx="55753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r:id="rId12" imgW="316865" imgH="257810" progId="Equation.DSMT4">
                  <p:embed/>
                </p:oleObj>
              </mc:Choice>
              <mc:Fallback>
                <p:oleObj r:id="rId12" imgW="316865" imgH="25781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42610" y="4514215"/>
                        <a:ext cx="55753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6367780" y="4736465"/>
          <a:ext cx="91059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r:id="rId14" imgW="802005" imgH="427990" progId="Equation.DSMT4">
                  <p:embed/>
                </p:oleObj>
              </mc:Choice>
              <mc:Fallback>
                <p:oleObj r:id="rId14" imgW="802005" imgH="42799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7780" y="4736465"/>
                        <a:ext cx="91059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135755" y="538543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6" name="对象 25"/>
          <p:cNvGraphicFramePr/>
          <p:nvPr/>
        </p:nvGraphicFramePr>
        <p:xfrm>
          <a:off x="4065270" y="5760085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5270" y="5760085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055" y="1099820"/>
            <a:ext cx="7741285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部分感知下感知与接入策略的设计研究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：基于</a:t>
            </a:r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POMDP</a:t>
            </a: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975" y="375920"/>
            <a:ext cx="7678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Decentralized Cognitive  MAC for Opportunistic Spectrum  Access in Ad hoc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  <a:endParaRPr lang="zh-CN" altLang="en-US" sz="4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4338" y="1424606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存在哪些不足之处：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9518" y="2241796"/>
            <a:ext cx="731121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880" y="1312545"/>
            <a:ext cx="635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Dynamic Rate Allocation, Routing, and Spectrum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haring for Multi-hoping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ognitive </a:t>
            </a:r>
            <a:r>
              <a:rPr lang="en-US" altLang="zh-CN" sz="1800" dirty="0">
                <a:solidFill>
                  <a:srgbClr val="000066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adio Networks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1922" y="1905349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频谱共享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803" y="2447947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信道集合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3194" y="2396218"/>
          <a:ext cx="1981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Equation" r:id="rId4" imgW="26822400" imgH="6096000" progId="Equation.DSMT4">
                  <p:embed/>
                </p:oleObj>
              </mc:Choice>
              <mc:Fallback>
                <p:oleObj name="Equation" r:id="rId4" imgW="26822400" imgH="6096000" progId="Equation.DSMT4">
                  <p:embed/>
                  <p:pic>
                    <p:nvPicPr>
                      <p:cNvPr id="0" name="图片 123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194" y="2396218"/>
                        <a:ext cx="1981200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73194" y="2829517"/>
          <a:ext cx="1813830" cy="48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Equation" r:id="rId6" imgW="23774400" imgH="6400800" progId="Equation.DSMT4">
                  <p:embed/>
                </p:oleObj>
              </mc:Choice>
              <mc:Fallback>
                <p:oleObj name="Equation" r:id="rId6" imgW="23774400" imgH="6400800" progId="Equation.DSMT4">
                  <p:embed/>
                  <p:pic>
                    <p:nvPicPr>
                      <p:cNvPr id="0" name="图片 123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194" y="2829517"/>
                        <a:ext cx="1813830" cy="488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2803" y="2893725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32803" y="3343106"/>
            <a:ext cx="48844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保留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信道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8681" y="3271865"/>
          <a:ext cx="771428" cy="38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Equation" r:id="rId8" imgW="8534400" imgH="4267200" progId="Equation.DSMT4">
                  <p:embed/>
                </p:oleObj>
              </mc:Choice>
              <mc:Fallback>
                <p:oleObj name="Equation" r:id="rId8" imgW="8534400" imgH="4267200" progId="Equation.DSMT4">
                  <p:embed/>
                  <p:pic>
                    <p:nvPicPr>
                      <p:cNvPr id="0" name="图片 123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681" y="3271865"/>
                        <a:ext cx="771428" cy="38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1921" y="3897742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66"/>
                </a:solidFill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跳网络节点组成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803" y="4534930"/>
            <a:ext cx="635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接入控制节点、源节点，每个源节点有固定的业务量去传输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1921" y="5057982"/>
            <a:ext cx="7349505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Pu 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模型；</a:t>
            </a:r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on-off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，假设已知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78300" y="2586038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10" imgW="57912000" imgH="8229600" progId="Equation.DSMT4">
                  <p:embed/>
                </p:oleObj>
              </mc:Choice>
              <mc:Fallback>
                <p:oleObj name="Equation" r:id="rId10" imgW="57912000" imgH="8229600" progId="Equation.DSMT4">
                  <p:embed/>
                  <p:pic>
                    <p:nvPicPr>
                      <p:cNvPr id="0" name="图片 123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8300" y="2586038"/>
                        <a:ext cx="241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32803" y="5528256"/>
          <a:ext cx="5090342" cy="82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12" imgW="63703200" imgH="10363200" progId="Equation.DSMT4">
                  <p:embed/>
                </p:oleObj>
              </mc:Choice>
              <mc:Fallback>
                <p:oleObj name="Equation" r:id="rId12" imgW="63703200" imgH="10363200" progId="Equation.DSMT4">
                  <p:embed/>
                  <p:pic>
                    <p:nvPicPr>
                      <p:cNvPr id="0" name="图片 123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803" y="5528256"/>
                        <a:ext cx="5090342" cy="82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02315" y="420659"/>
            <a:ext cx="8009004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742950" indent="-742950" algn="ctr">
              <a:buClr>
                <a:srgbClr val="002060"/>
              </a:buClr>
            </a:pPr>
            <a:r>
              <a:rPr lang="zh-CN" altLang="en-US" sz="4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战术网内部频谱共享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13129" y="1070080"/>
            <a:ext cx="7349505" cy="4319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调度循环结构以及</a:t>
            </a:r>
            <a:r>
              <a:rPr lang="en-US" altLang="zh-CN" dirty="0" err="1" smtClean="0">
                <a:solidFill>
                  <a:srgbClr val="000066"/>
                </a:solidFill>
                <a:ea typeface="宋体" panose="02010600030101010101" pitchFamily="2" charset="-122"/>
              </a:rPr>
              <a:t>Qos</a:t>
            </a:r>
            <a:r>
              <a:rPr lang="zh-CN" altLang="en-US" dirty="0" smtClean="0">
                <a:solidFill>
                  <a:srgbClr val="000066"/>
                </a:solidFill>
                <a:ea typeface="宋体" panose="02010600030101010101" pitchFamily="2" charset="-122"/>
              </a:rPr>
              <a:t>需求</a:t>
            </a:r>
            <a:endParaRPr lang="zh-CN" altLang="en-US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63" y="1502058"/>
            <a:ext cx="5495925" cy="2924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7825" y="4269267"/>
            <a:ext cx="77334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Sensing and decision period(SDP): 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完美频谱感知，感知中心式或协作式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825" y="488807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接入控制节点决定当前数据流： 速率、路由、带宽分配、功率分配                           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064" y="5442254"/>
            <a:ext cx="72847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带宽划分：每一个空闲信道可以分为多个子信道，分配给不同的链路（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OFDM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4063" y="6166387"/>
            <a:ext cx="72847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业务需求：</a:t>
            </a:r>
            <a:endParaRPr 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91946" y="6095239"/>
          <a:ext cx="2764692" cy="46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39624000" imgH="6705600" progId="Equation.DSMT4">
                  <p:embed/>
                </p:oleObj>
              </mc:Choice>
              <mc:Fallback>
                <p:oleObj name="Equation" r:id="rId5" imgW="39624000" imgH="6705600" progId="Equation.DSMT4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1946" y="6095239"/>
                        <a:ext cx="2764692" cy="467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>
                <a:latin typeface="+mn-lt"/>
              </a:rPr>
              <a:t>3</a:t>
            </a:fld>
            <a:endParaRPr lang="en-US" altLang="zh-CN">
              <a:latin typeface="+mn-lt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研究背景：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相控阵卫星组播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000" y="870294"/>
            <a:ext cx="8263405" cy="95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相控阵卫星</a:t>
            </a:r>
            <a:endParaRPr lang="en-US" altLang="zh-CN" sz="2400" dirty="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相控阵能够灵活调整点波束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位置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/>
              </a:rPr>
              <a:t>大小</a:t>
            </a:r>
            <a:endParaRPr lang="en-US" altLang="zh-CN" dirty="0">
              <a:solidFill>
                <a:srgbClr val="C00000"/>
              </a:solidFill>
              <a:effectLst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66455" y="3769061"/>
            <a:ext cx="2817549" cy="2537831"/>
            <a:chOff x="4585683" y="3056121"/>
            <a:chExt cx="2817549" cy="2537831"/>
          </a:xfrm>
        </p:grpSpPr>
        <p:sp>
          <p:nvSpPr>
            <p:cNvPr id="42" name="等腰三角形 22"/>
            <p:cNvSpPr/>
            <p:nvPr/>
          </p:nvSpPr>
          <p:spPr bwMode="auto">
            <a:xfrm>
              <a:off x="4585683" y="3056121"/>
              <a:ext cx="2800548" cy="2289422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1843943 w 2781498"/>
                <a:gd name="connsiteY0-58" fmla="*/ 2345018 h 2487412"/>
                <a:gd name="connsiteX1-59" fmla="*/ 0 w 2781498"/>
                <a:gd name="connsiteY1-60" fmla="*/ 0 h 2487412"/>
                <a:gd name="connsiteX2-61" fmla="*/ 2781498 w 2781498"/>
                <a:gd name="connsiteY2-62" fmla="*/ 2487412 h 2487412"/>
                <a:gd name="connsiteX3-63" fmla="*/ 1843943 w 2781498"/>
                <a:gd name="connsiteY3-64" fmla="*/ 2345018 h 2487412"/>
                <a:gd name="connsiteX0-65" fmla="*/ 1843943 w 2800548"/>
                <a:gd name="connsiteY0-66" fmla="*/ 2345018 h 2345018"/>
                <a:gd name="connsiteX1-67" fmla="*/ 0 w 2800548"/>
                <a:gd name="connsiteY1-68" fmla="*/ 0 h 2345018"/>
                <a:gd name="connsiteX2-69" fmla="*/ 2800548 w 2800548"/>
                <a:gd name="connsiteY2-70" fmla="*/ 2292286 h 2345018"/>
                <a:gd name="connsiteX3-71" fmla="*/ 1843943 w 2800548"/>
                <a:gd name="connsiteY3-72" fmla="*/ 2345018 h 2345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00548" h="2345018">
                  <a:moveTo>
                    <a:pt x="1843943" y="2345018"/>
                  </a:moveTo>
                  <a:lnTo>
                    <a:pt x="0" y="0"/>
                  </a:lnTo>
                  <a:lnTo>
                    <a:pt x="2800548" y="2292286"/>
                  </a:lnTo>
                  <a:lnTo>
                    <a:pt x="1843943" y="23450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425036" y="5126120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567232" y="3794886"/>
            <a:ext cx="1975994" cy="2633422"/>
            <a:chOff x="3007661" y="3317671"/>
            <a:chExt cx="1975994" cy="2633422"/>
          </a:xfrm>
          <a:solidFill>
            <a:schemeClr val="accent1">
              <a:lumMod val="50000"/>
            </a:schemeClr>
          </a:solidFill>
        </p:grpSpPr>
        <p:sp>
          <p:nvSpPr>
            <p:cNvPr id="47" name="等腰三角形 22"/>
            <p:cNvSpPr/>
            <p:nvPr/>
          </p:nvSpPr>
          <p:spPr bwMode="auto">
            <a:xfrm>
              <a:off x="3007661" y="3317671"/>
              <a:ext cx="1947531" cy="23910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  <a:gd name="connsiteX0-113" fmla="*/ 692476 w 1966581"/>
                <a:gd name="connsiteY0-114" fmla="*/ 2299489 h 2352991"/>
                <a:gd name="connsiteX1-115" fmla="*/ 0 w 1966581"/>
                <a:gd name="connsiteY1-116" fmla="*/ 0 h 2352991"/>
                <a:gd name="connsiteX2-117" fmla="*/ 1966581 w 1966581"/>
                <a:gd name="connsiteY2-118" fmla="*/ 2352991 h 2352991"/>
                <a:gd name="connsiteX3-119" fmla="*/ 692476 w 1966581"/>
                <a:gd name="connsiteY3-120" fmla="*/ 2299489 h 2352991"/>
                <a:gd name="connsiteX0-121" fmla="*/ 730576 w 1966581"/>
                <a:gd name="connsiteY0-122" fmla="*/ 2468599 h 2468599"/>
                <a:gd name="connsiteX1-123" fmla="*/ 0 w 1966581"/>
                <a:gd name="connsiteY1-124" fmla="*/ 0 h 2468599"/>
                <a:gd name="connsiteX2-125" fmla="*/ 1966581 w 1966581"/>
                <a:gd name="connsiteY2-126" fmla="*/ 2352991 h 2468599"/>
                <a:gd name="connsiteX3-127" fmla="*/ 730576 w 1966581"/>
                <a:gd name="connsiteY3-128" fmla="*/ 2468599 h 2468599"/>
                <a:gd name="connsiteX0-129" fmla="*/ 730576 w 1845931"/>
                <a:gd name="connsiteY0-130" fmla="*/ 2468599 h 2468599"/>
                <a:gd name="connsiteX1-131" fmla="*/ 0 w 1845931"/>
                <a:gd name="connsiteY1-132" fmla="*/ 0 h 2468599"/>
                <a:gd name="connsiteX2-133" fmla="*/ 1845931 w 1845931"/>
                <a:gd name="connsiteY2-134" fmla="*/ 2424537 h 2468599"/>
                <a:gd name="connsiteX3-135" fmla="*/ 730576 w 1845931"/>
                <a:gd name="connsiteY3-136" fmla="*/ 2468599 h 2468599"/>
                <a:gd name="connsiteX0-137" fmla="*/ 813126 w 1928481"/>
                <a:gd name="connsiteY0-138" fmla="*/ 2429574 h 2429574"/>
                <a:gd name="connsiteX1-139" fmla="*/ 0 w 1928481"/>
                <a:gd name="connsiteY1-140" fmla="*/ 0 h 2429574"/>
                <a:gd name="connsiteX2-141" fmla="*/ 1928481 w 1928481"/>
                <a:gd name="connsiteY2-142" fmla="*/ 2385512 h 2429574"/>
                <a:gd name="connsiteX3-143" fmla="*/ 813126 w 1928481"/>
                <a:gd name="connsiteY3-144" fmla="*/ 2429574 h 2429574"/>
                <a:gd name="connsiteX0-145" fmla="*/ 825826 w 1928481"/>
                <a:gd name="connsiteY0-146" fmla="*/ 2416566 h 2416566"/>
                <a:gd name="connsiteX1-147" fmla="*/ 0 w 1928481"/>
                <a:gd name="connsiteY1-148" fmla="*/ 0 h 2416566"/>
                <a:gd name="connsiteX2-149" fmla="*/ 1928481 w 1928481"/>
                <a:gd name="connsiteY2-150" fmla="*/ 2385512 h 2416566"/>
                <a:gd name="connsiteX3-151" fmla="*/ 825826 w 1928481"/>
                <a:gd name="connsiteY3-152" fmla="*/ 2416566 h 2416566"/>
                <a:gd name="connsiteX0-153" fmla="*/ 825826 w 1953881"/>
                <a:gd name="connsiteY0-154" fmla="*/ 2416566 h 2416566"/>
                <a:gd name="connsiteX1-155" fmla="*/ 0 w 1953881"/>
                <a:gd name="connsiteY1-156" fmla="*/ 0 h 2416566"/>
                <a:gd name="connsiteX2-157" fmla="*/ 1953881 w 1953881"/>
                <a:gd name="connsiteY2-158" fmla="*/ 2385512 h 2416566"/>
                <a:gd name="connsiteX3-159" fmla="*/ 825826 w 1953881"/>
                <a:gd name="connsiteY3-160" fmla="*/ 2416566 h 2416566"/>
                <a:gd name="connsiteX0-161" fmla="*/ 825826 w 1979281"/>
                <a:gd name="connsiteY0-162" fmla="*/ 2416566 h 2416566"/>
                <a:gd name="connsiteX1-163" fmla="*/ 0 w 1979281"/>
                <a:gd name="connsiteY1-164" fmla="*/ 0 h 2416566"/>
                <a:gd name="connsiteX2-165" fmla="*/ 1979281 w 1979281"/>
                <a:gd name="connsiteY2-166" fmla="*/ 2320470 h 2416566"/>
                <a:gd name="connsiteX3-167" fmla="*/ 825826 w 1979281"/>
                <a:gd name="connsiteY3-168" fmla="*/ 2416566 h 2416566"/>
                <a:gd name="connsiteX0-169" fmla="*/ 825826 w 1966581"/>
                <a:gd name="connsiteY0-170" fmla="*/ 2416566 h 2416566"/>
                <a:gd name="connsiteX1-171" fmla="*/ 0 w 1966581"/>
                <a:gd name="connsiteY1-172" fmla="*/ 0 h 2416566"/>
                <a:gd name="connsiteX2-173" fmla="*/ 1966581 w 1966581"/>
                <a:gd name="connsiteY2-174" fmla="*/ 2320470 h 2416566"/>
                <a:gd name="connsiteX3-175" fmla="*/ 825826 w 1966581"/>
                <a:gd name="connsiteY3-176" fmla="*/ 2416566 h 2416566"/>
                <a:gd name="connsiteX0-177" fmla="*/ 825826 w 1966581"/>
                <a:gd name="connsiteY0-178" fmla="*/ 2416566 h 2416566"/>
                <a:gd name="connsiteX1-179" fmla="*/ 0 w 1966581"/>
                <a:gd name="connsiteY1-180" fmla="*/ 0 h 2416566"/>
                <a:gd name="connsiteX2-181" fmla="*/ 1966581 w 1966581"/>
                <a:gd name="connsiteY2-182" fmla="*/ 2346487 h 2416566"/>
                <a:gd name="connsiteX3-183" fmla="*/ 825826 w 1966581"/>
                <a:gd name="connsiteY3-184" fmla="*/ 2416566 h 2416566"/>
                <a:gd name="connsiteX0-185" fmla="*/ 851226 w 1966581"/>
                <a:gd name="connsiteY0-186" fmla="*/ 2449087 h 2449087"/>
                <a:gd name="connsiteX1-187" fmla="*/ 0 w 1966581"/>
                <a:gd name="connsiteY1-188" fmla="*/ 0 h 2449087"/>
                <a:gd name="connsiteX2-189" fmla="*/ 1966581 w 1966581"/>
                <a:gd name="connsiteY2-190" fmla="*/ 2346487 h 2449087"/>
                <a:gd name="connsiteX3-191" fmla="*/ 851226 w 1966581"/>
                <a:gd name="connsiteY3-192" fmla="*/ 2449087 h 2449087"/>
                <a:gd name="connsiteX0-193" fmla="*/ 851226 w 1958643"/>
                <a:gd name="connsiteY0-194" fmla="*/ 2449087 h 2449087"/>
                <a:gd name="connsiteX1-195" fmla="*/ 0 w 1958643"/>
                <a:gd name="connsiteY1-196" fmla="*/ 0 h 2449087"/>
                <a:gd name="connsiteX2-197" fmla="*/ 1958643 w 1958643"/>
                <a:gd name="connsiteY2-198" fmla="*/ 2326975 h 2449087"/>
                <a:gd name="connsiteX3-199" fmla="*/ 851226 w 1958643"/>
                <a:gd name="connsiteY3-200" fmla="*/ 2449087 h 2449087"/>
                <a:gd name="connsiteX0-201" fmla="*/ 851226 w 1950706"/>
                <a:gd name="connsiteY0-202" fmla="*/ 2449087 h 2449087"/>
                <a:gd name="connsiteX1-203" fmla="*/ 0 w 1950706"/>
                <a:gd name="connsiteY1-204" fmla="*/ 0 h 2449087"/>
                <a:gd name="connsiteX2-205" fmla="*/ 1950706 w 1950706"/>
                <a:gd name="connsiteY2-206" fmla="*/ 2326975 h 2449087"/>
                <a:gd name="connsiteX3-207" fmla="*/ 851226 w 1950706"/>
                <a:gd name="connsiteY3-208" fmla="*/ 2449087 h 2449087"/>
                <a:gd name="connsiteX0-209" fmla="*/ 851226 w 1947531"/>
                <a:gd name="connsiteY0-210" fmla="*/ 2449087 h 2449087"/>
                <a:gd name="connsiteX1-211" fmla="*/ 0 w 1947531"/>
                <a:gd name="connsiteY1-212" fmla="*/ 0 h 2449087"/>
                <a:gd name="connsiteX2-213" fmla="*/ 1947531 w 1947531"/>
                <a:gd name="connsiteY2-214" fmla="*/ 2312341 h 2449087"/>
                <a:gd name="connsiteX3-215" fmla="*/ 851226 w 1947531"/>
                <a:gd name="connsiteY3-216" fmla="*/ 2449087 h 24490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947531" h="2449087">
                  <a:moveTo>
                    <a:pt x="851226" y="2449087"/>
                  </a:moveTo>
                  <a:lnTo>
                    <a:pt x="0" y="0"/>
                  </a:lnTo>
                  <a:lnTo>
                    <a:pt x="1947531" y="2312341"/>
                  </a:lnTo>
                  <a:lnTo>
                    <a:pt x="851226" y="244908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3853468" y="5382907"/>
              <a:ext cx="1130187" cy="568186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48556" y="3786498"/>
            <a:ext cx="1297586" cy="2714323"/>
            <a:chOff x="3767692" y="3089071"/>
            <a:chExt cx="1297586" cy="2714323"/>
          </a:xfrm>
          <a:solidFill>
            <a:schemeClr val="accent1">
              <a:lumMod val="50000"/>
            </a:schemeClr>
          </a:solidFill>
        </p:grpSpPr>
        <p:sp>
          <p:nvSpPr>
            <p:cNvPr id="38" name="等腰三角形 22"/>
            <p:cNvSpPr/>
            <p:nvPr/>
          </p:nvSpPr>
          <p:spPr bwMode="auto">
            <a:xfrm>
              <a:off x="3782688" y="3089071"/>
              <a:ext cx="1274105" cy="2487706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937555"/>
                <a:gd name="connsiteY0-58" fmla="*/ 2546648 h 2689042"/>
                <a:gd name="connsiteX1-59" fmla="*/ 406074 w 937555"/>
                <a:gd name="connsiteY1-60" fmla="*/ 0 h 2689042"/>
                <a:gd name="connsiteX2-61" fmla="*/ 937555 w 937555"/>
                <a:gd name="connsiteY2-62" fmla="*/ 2689042 h 2689042"/>
                <a:gd name="connsiteX3-63" fmla="*/ 0 w 937555"/>
                <a:gd name="connsiteY3-64" fmla="*/ 2546648 h 2689042"/>
                <a:gd name="connsiteX0-65" fmla="*/ 0 w 962955"/>
                <a:gd name="connsiteY0-66" fmla="*/ 2546648 h 2632672"/>
                <a:gd name="connsiteX1-67" fmla="*/ 406074 w 962955"/>
                <a:gd name="connsiteY1-68" fmla="*/ 0 h 2632672"/>
                <a:gd name="connsiteX2-69" fmla="*/ 962955 w 962955"/>
                <a:gd name="connsiteY2-70" fmla="*/ 2632672 h 2632672"/>
                <a:gd name="connsiteX3-71" fmla="*/ 0 w 962955"/>
                <a:gd name="connsiteY3-72" fmla="*/ 2546648 h 2632672"/>
                <a:gd name="connsiteX0-73" fmla="*/ 0 w 975655"/>
                <a:gd name="connsiteY0-74" fmla="*/ 2585674 h 2632672"/>
                <a:gd name="connsiteX1-75" fmla="*/ 418774 w 975655"/>
                <a:gd name="connsiteY1-76" fmla="*/ 0 h 2632672"/>
                <a:gd name="connsiteX2-77" fmla="*/ 975655 w 975655"/>
                <a:gd name="connsiteY2-78" fmla="*/ 2632672 h 2632672"/>
                <a:gd name="connsiteX3-79" fmla="*/ 0 w 975655"/>
                <a:gd name="connsiteY3-80" fmla="*/ 2585674 h 2632672"/>
                <a:gd name="connsiteX0-81" fmla="*/ 0 w 975655"/>
                <a:gd name="connsiteY0-82" fmla="*/ 2553153 h 2600151"/>
                <a:gd name="connsiteX1-83" fmla="*/ 717224 w 975655"/>
                <a:gd name="connsiteY1-84" fmla="*/ 0 h 2600151"/>
                <a:gd name="connsiteX2-85" fmla="*/ 975655 w 975655"/>
                <a:gd name="connsiteY2-86" fmla="*/ 2600151 h 2600151"/>
                <a:gd name="connsiteX3-87" fmla="*/ 0 w 975655"/>
                <a:gd name="connsiteY3-88" fmla="*/ 2553153 h 2600151"/>
                <a:gd name="connsiteX0-89" fmla="*/ 0 w 1363005"/>
                <a:gd name="connsiteY0-90" fmla="*/ 2494615 h 2600151"/>
                <a:gd name="connsiteX1-91" fmla="*/ 1104574 w 1363005"/>
                <a:gd name="connsiteY1-92" fmla="*/ 0 h 2600151"/>
                <a:gd name="connsiteX2-93" fmla="*/ 1363005 w 1363005"/>
                <a:gd name="connsiteY2-94" fmla="*/ 2600151 h 2600151"/>
                <a:gd name="connsiteX3-95" fmla="*/ 0 w 1363005"/>
                <a:gd name="connsiteY3-96" fmla="*/ 2494615 h 2600151"/>
                <a:gd name="connsiteX0-97" fmla="*/ 0 w 1286805"/>
                <a:gd name="connsiteY0-98" fmla="*/ 2494615 h 2548117"/>
                <a:gd name="connsiteX1-99" fmla="*/ 1104574 w 1286805"/>
                <a:gd name="connsiteY1-100" fmla="*/ 0 h 2548117"/>
                <a:gd name="connsiteX2-101" fmla="*/ 1286805 w 1286805"/>
                <a:gd name="connsiteY2-102" fmla="*/ 2548117 h 2548117"/>
                <a:gd name="connsiteX3-103" fmla="*/ 0 w 1286805"/>
                <a:gd name="connsiteY3-104" fmla="*/ 2494615 h 2548117"/>
                <a:gd name="connsiteX0-105" fmla="*/ 0 w 1274105"/>
                <a:gd name="connsiteY0-106" fmla="*/ 2494615 h 2548117"/>
                <a:gd name="connsiteX1-107" fmla="*/ 1104574 w 1274105"/>
                <a:gd name="connsiteY1-108" fmla="*/ 0 h 2548117"/>
                <a:gd name="connsiteX2-109" fmla="*/ 1274105 w 1274105"/>
                <a:gd name="connsiteY2-110" fmla="*/ 2548117 h 2548117"/>
                <a:gd name="connsiteX3-111" fmla="*/ 0 w 1274105"/>
                <a:gd name="connsiteY3-112" fmla="*/ 2494615 h 25481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74105" h="2548117">
                  <a:moveTo>
                    <a:pt x="0" y="2494615"/>
                  </a:moveTo>
                  <a:lnTo>
                    <a:pt x="1104574" y="0"/>
                  </a:lnTo>
                  <a:lnTo>
                    <a:pt x="1274105" y="2548117"/>
                  </a:lnTo>
                  <a:lnTo>
                    <a:pt x="0" y="24946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3767692" y="5335562"/>
              <a:ext cx="1297586" cy="467832"/>
            </a:xfrm>
            <a:prstGeom prst="ellipse">
              <a:avLst/>
            </a:prstGeom>
            <a:grpFill/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974" y="3159223"/>
            <a:ext cx="1949846" cy="735232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 bwMode="auto">
          <a:xfrm>
            <a:off x="1162434" y="3749695"/>
            <a:ext cx="6708239" cy="2247801"/>
          </a:xfrm>
          <a:custGeom>
            <a:avLst/>
            <a:gdLst>
              <a:gd name="connsiteX0" fmla="*/ 0 w 6852998"/>
              <a:gd name="connsiteY0" fmla="*/ 2264734 h 2264734"/>
              <a:gd name="connsiteX1" fmla="*/ 3426499 w 6852998"/>
              <a:gd name="connsiteY1" fmla="*/ 0 h 2264734"/>
              <a:gd name="connsiteX2" fmla="*/ 6852998 w 6852998"/>
              <a:gd name="connsiteY2" fmla="*/ 2264734 h 2264734"/>
              <a:gd name="connsiteX3" fmla="*/ 0 w 6852998"/>
              <a:gd name="connsiteY3" fmla="*/ 2264734 h 2264734"/>
              <a:gd name="connsiteX0-1" fmla="*/ 0 w 6944438"/>
              <a:gd name="connsiteY0-2" fmla="*/ 2264734 h 2356174"/>
              <a:gd name="connsiteX1-3" fmla="*/ 3426499 w 6944438"/>
              <a:gd name="connsiteY1-4" fmla="*/ 0 h 2356174"/>
              <a:gd name="connsiteX2-5" fmla="*/ 6944438 w 6944438"/>
              <a:gd name="connsiteY2-6" fmla="*/ 2356174 h 2356174"/>
              <a:gd name="connsiteX0-7" fmla="*/ 0 w 6749015"/>
              <a:gd name="connsiteY0-8" fmla="*/ 2264734 h 2264734"/>
              <a:gd name="connsiteX1-9" fmla="*/ 3426499 w 6749015"/>
              <a:gd name="connsiteY1-10" fmla="*/ 0 h 2264734"/>
              <a:gd name="connsiteX2-11" fmla="*/ 6749015 w 6749015"/>
              <a:gd name="connsiteY2-12" fmla="*/ 2178374 h 2264734"/>
              <a:gd name="connsiteX0-13" fmla="*/ 0 w 6732022"/>
              <a:gd name="connsiteY0-14" fmla="*/ 2247801 h 2247801"/>
              <a:gd name="connsiteX1-15" fmla="*/ 3409506 w 6732022"/>
              <a:gd name="connsiteY1-16" fmla="*/ 0 h 2247801"/>
              <a:gd name="connsiteX2-17" fmla="*/ 6732022 w 6732022"/>
              <a:gd name="connsiteY2-18" fmla="*/ 2178374 h 22478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732022" h="2247801">
                <a:moveTo>
                  <a:pt x="0" y="2247801"/>
                </a:moveTo>
                <a:lnTo>
                  <a:pt x="3409506" y="0"/>
                </a:lnTo>
                <a:lnTo>
                  <a:pt x="6732022" y="2178374"/>
                </a:lnTo>
              </a:path>
            </a:pathLst>
          </a:cu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45501" y="5458243"/>
            <a:ext cx="6852998" cy="1295253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41800" y="3776009"/>
            <a:ext cx="2739749" cy="2646765"/>
            <a:chOff x="1861028" y="3063069"/>
            <a:chExt cx="2739749" cy="2646765"/>
          </a:xfrm>
        </p:grpSpPr>
        <p:sp>
          <p:nvSpPr>
            <p:cNvPr id="10" name="等腰三角形 22"/>
            <p:cNvSpPr/>
            <p:nvPr/>
          </p:nvSpPr>
          <p:spPr bwMode="auto">
            <a:xfrm>
              <a:off x="1870603" y="3063069"/>
              <a:ext cx="2730174" cy="2477123"/>
            </a:xfrm>
            <a:custGeom>
              <a:avLst/>
              <a:gdLst>
                <a:gd name="connsiteX0" fmla="*/ 0 w 978195"/>
                <a:gd name="connsiteY0" fmla="*/ 2519918 h 2519918"/>
                <a:gd name="connsiteX1" fmla="*/ 978195 w 978195"/>
                <a:gd name="connsiteY1" fmla="*/ 0 h 2519918"/>
                <a:gd name="connsiteX2" fmla="*/ 978195 w 978195"/>
                <a:gd name="connsiteY2" fmla="*/ 2519918 h 2519918"/>
                <a:gd name="connsiteX3" fmla="*/ 0 w 978195"/>
                <a:gd name="connsiteY3" fmla="*/ 2519918 h 2519918"/>
                <a:gd name="connsiteX0-1" fmla="*/ 0 w 1169581"/>
                <a:gd name="connsiteY0-2" fmla="*/ 2466756 h 2466756"/>
                <a:gd name="connsiteX1-3" fmla="*/ 1169581 w 1169581"/>
                <a:gd name="connsiteY1-4" fmla="*/ 0 h 2466756"/>
                <a:gd name="connsiteX2-5" fmla="*/ 978195 w 1169581"/>
                <a:gd name="connsiteY2-6" fmla="*/ 2466756 h 2466756"/>
                <a:gd name="connsiteX3-7" fmla="*/ 0 w 1169581"/>
                <a:gd name="connsiteY3-8" fmla="*/ 2466756 h 2466756"/>
                <a:gd name="connsiteX0-9" fmla="*/ 0 w 2686147"/>
                <a:gd name="connsiteY0-10" fmla="*/ 2421069 h 2421069"/>
                <a:gd name="connsiteX1-11" fmla="*/ 2686147 w 2686147"/>
                <a:gd name="connsiteY1-12" fmla="*/ 0 h 2421069"/>
                <a:gd name="connsiteX2-13" fmla="*/ 978195 w 2686147"/>
                <a:gd name="connsiteY2-14" fmla="*/ 2421069 h 2421069"/>
                <a:gd name="connsiteX3-15" fmla="*/ 0 w 2686147"/>
                <a:gd name="connsiteY3-16" fmla="*/ 2421069 h 2421069"/>
                <a:gd name="connsiteX0-17" fmla="*/ 0 w 2686147"/>
                <a:gd name="connsiteY0-18" fmla="*/ 2341115 h 2421069"/>
                <a:gd name="connsiteX1-19" fmla="*/ 2686147 w 2686147"/>
                <a:gd name="connsiteY1-20" fmla="*/ 0 h 2421069"/>
                <a:gd name="connsiteX2-21" fmla="*/ 978195 w 2686147"/>
                <a:gd name="connsiteY2-22" fmla="*/ 2421069 h 2421069"/>
                <a:gd name="connsiteX3-23" fmla="*/ 0 w 2686147"/>
                <a:gd name="connsiteY3-24" fmla="*/ 2341115 h 2421069"/>
                <a:gd name="connsiteX0-25" fmla="*/ 0 w 2686147"/>
                <a:gd name="connsiteY0-26" fmla="*/ 2341115 h 2395052"/>
                <a:gd name="connsiteX1-27" fmla="*/ 2686147 w 2686147"/>
                <a:gd name="connsiteY1-28" fmla="*/ 0 h 2395052"/>
                <a:gd name="connsiteX2-29" fmla="*/ 962955 w 2686147"/>
                <a:gd name="connsiteY2-30" fmla="*/ 2395052 h 2395052"/>
                <a:gd name="connsiteX3-31" fmla="*/ 0 w 2686147"/>
                <a:gd name="connsiteY3-32" fmla="*/ 2341115 h 2395052"/>
                <a:gd name="connsiteX0-33" fmla="*/ 0 w 2696307"/>
                <a:gd name="connsiteY0-34" fmla="*/ 2351522 h 2395052"/>
                <a:gd name="connsiteX1-35" fmla="*/ 2696307 w 2696307"/>
                <a:gd name="connsiteY1-36" fmla="*/ 0 h 2395052"/>
                <a:gd name="connsiteX2-37" fmla="*/ 973115 w 2696307"/>
                <a:gd name="connsiteY2-38" fmla="*/ 2395052 h 2395052"/>
                <a:gd name="connsiteX3-39" fmla="*/ 0 w 2696307"/>
                <a:gd name="connsiteY3-40" fmla="*/ 2351522 h 2395052"/>
                <a:gd name="connsiteX0-41" fmla="*/ 0 w 2696307"/>
                <a:gd name="connsiteY0-42" fmla="*/ 2351522 h 2478306"/>
                <a:gd name="connsiteX1-43" fmla="*/ 2696307 w 2696307"/>
                <a:gd name="connsiteY1-44" fmla="*/ 0 h 2478306"/>
                <a:gd name="connsiteX2-45" fmla="*/ 947715 w 2696307"/>
                <a:gd name="connsiteY2-46" fmla="*/ 2478306 h 2478306"/>
                <a:gd name="connsiteX3-47" fmla="*/ 0 w 2696307"/>
                <a:gd name="connsiteY3-48" fmla="*/ 2351522 h 2478306"/>
                <a:gd name="connsiteX0-49" fmla="*/ 0 w 2696307"/>
                <a:gd name="connsiteY0-50" fmla="*/ 2351522 h 2493916"/>
                <a:gd name="connsiteX1-51" fmla="*/ 2696307 w 2696307"/>
                <a:gd name="connsiteY1-52" fmla="*/ 0 h 2493916"/>
                <a:gd name="connsiteX2-53" fmla="*/ 937555 w 2696307"/>
                <a:gd name="connsiteY2-54" fmla="*/ 2493916 h 2493916"/>
                <a:gd name="connsiteX3-55" fmla="*/ 0 w 2696307"/>
                <a:gd name="connsiteY3-56" fmla="*/ 2351522 h 2493916"/>
                <a:gd name="connsiteX0-57" fmla="*/ 0 w 2730174"/>
                <a:gd name="connsiteY0-58" fmla="*/ 2394883 h 2537277"/>
                <a:gd name="connsiteX1-59" fmla="*/ 2730174 w 2730174"/>
                <a:gd name="connsiteY1-60" fmla="*/ 0 h 2537277"/>
                <a:gd name="connsiteX2-61" fmla="*/ 937555 w 2730174"/>
                <a:gd name="connsiteY2-62" fmla="*/ 2537277 h 2537277"/>
                <a:gd name="connsiteX3-63" fmla="*/ 0 w 2730174"/>
                <a:gd name="connsiteY3-64" fmla="*/ 2394883 h 25372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730174" h="2537277">
                  <a:moveTo>
                    <a:pt x="0" y="2394883"/>
                  </a:moveTo>
                  <a:lnTo>
                    <a:pt x="2730174" y="0"/>
                  </a:lnTo>
                  <a:lnTo>
                    <a:pt x="937555" y="2537277"/>
                  </a:lnTo>
                  <a:lnTo>
                    <a:pt x="0" y="23948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861028" y="5242002"/>
              <a:ext cx="978196" cy="467832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86" y="5722748"/>
            <a:ext cx="202464" cy="4172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53" y="5875119"/>
            <a:ext cx="202464" cy="4172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94" y="5946768"/>
            <a:ext cx="202464" cy="4172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364" y="5860122"/>
            <a:ext cx="202464" cy="4172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55" y="5916689"/>
            <a:ext cx="202464" cy="4172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524" y="6039815"/>
            <a:ext cx="202464" cy="4172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74" y="5749618"/>
            <a:ext cx="202464" cy="41725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04" y="5981420"/>
            <a:ext cx="202464" cy="41725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80" y="5642003"/>
            <a:ext cx="202464" cy="41725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1" y="5980592"/>
            <a:ext cx="202464" cy="41725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46" y="5575267"/>
            <a:ext cx="202464" cy="417251"/>
          </a:xfrm>
          <a:prstGeom prst="rect">
            <a:avLst/>
          </a:prstGeom>
        </p:spPr>
      </p:pic>
      <p:sp>
        <p:nvSpPr>
          <p:cNvPr id="6" name="箭头: 左右 5"/>
          <p:cNvSpPr/>
          <p:nvPr/>
        </p:nvSpPr>
        <p:spPr bwMode="auto">
          <a:xfrm>
            <a:off x="3150954" y="2358034"/>
            <a:ext cx="2836617" cy="305136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7761" y="1974226"/>
            <a:ext cx="236300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A50021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最大化吞吐量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07594" y="2150426"/>
            <a:ext cx="2261403" cy="1182233"/>
            <a:chOff x="807594" y="2139275"/>
            <a:chExt cx="2261403" cy="1182233"/>
          </a:xfrm>
        </p:grpSpPr>
        <p:sp>
          <p:nvSpPr>
            <p:cNvPr id="32" name="矩形 31"/>
            <p:cNvSpPr/>
            <p:nvPr/>
          </p:nvSpPr>
          <p:spPr>
            <a:xfrm>
              <a:off x="923238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波束大小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7594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覆盖用户数量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78500" y="2150426"/>
            <a:ext cx="2261403" cy="1182233"/>
            <a:chOff x="6078500" y="2139275"/>
            <a:chExt cx="2261403" cy="1182233"/>
          </a:xfrm>
        </p:grpSpPr>
        <p:sp>
          <p:nvSpPr>
            <p:cNvPr id="34" name="矩形 33"/>
            <p:cNvSpPr/>
            <p:nvPr/>
          </p:nvSpPr>
          <p:spPr>
            <a:xfrm>
              <a:off x="6190646" y="2139275"/>
              <a:ext cx="2030117" cy="72035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功率密度</a:t>
              </a:r>
              <a:endPara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078500" y="2982954"/>
              <a:ext cx="226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rPr>
                <a:t>单次</a:t>
              </a:r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传输速率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3759" y="2663170"/>
            <a:ext cx="24364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非凸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NP</a:t>
            </a:r>
            <a:r>
              <a:rPr lang="en-US" altLang="zh-CN" sz="2400">
                <a:ea typeface="黑体" panose="02010609060101010101" pitchFamily="49" charset="-122"/>
              </a:rPr>
              <a:t>-hard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</a:p>
                  </a:txBody>
                  <a:tcPr>
                    <a:lnB>
                      <a:noFill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</a:p>
                  </a:txBody>
                  <a:tcPr>
                    <a:lnT>
                      <a:noFill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阻塞的概率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83205"/>
              </p:ext>
            </p:extLst>
          </p:nvPr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Equation" r:id="rId4" imgW="215640" imgH="177480" progId="Equation.DSMT4">
                  <p:embed/>
                </p:oleObj>
              </mc:Choice>
              <mc:Fallback>
                <p:oleObj name="Equation" r:id="rId4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706449"/>
              </p:ext>
            </p:extLst>
          </p:nvPr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23185"/>
              </p:ext>
            </p:extLst>
          </p:nvPr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8" imgW="164880" imgH="177480" progId="Equation.DSMT4">
                  <p:embed/>
                </p:oleObj>
              </mc:Choice>
              <mc:Fallback>
                <p:oleObj name="Equation" r:id="rId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05134"/>
              </p:ext>
            </p:extLst>
          </p:nvPr>
        </p:nvGraphicFramePr>
        <p:xfrm>
          <a:off x="2483670" y="3219215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10" imgW="1688760" imgH="495000" progId="Equation.DSMT4">
                  <p:embed/>
                </p:oleObj>
              </mc:Choice>
              <mc:Fallback>
                <p:oleObj name="Equation" r:id="rId10" imgW="1688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3670" y="3219215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10206"/>
              </p:ext>
            </p:extLst>
          </p:nvPr>
        </p:nvGraphicFramePr>
        <p:xfrm>
          <a:off x="1861751" y="4091419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12" imgW="1130040" imgH="253800" progId="Equation.DSMT4">
                  <p:embed/>
                </p:oleObj>
              </mc:Choice>
              <mc:Fallback>
                <p:oleObj name="Equation" r:id="rId12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61751" y="4091419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02643"/>
              </p:ext>
            </p:extLst>
          </p:nvPr>
        </p:nvGraphicFramePr>
        <p:xfrm>
          <a:off x="2383370" y="4480389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14" imgW="596880" imgH="241200" progId="Equation.DSMT4">
                  <p:embed/>
                </p:oleObj>
              </mc:Choice>
              <mc:Fallback>
                <p:oleObj name="Equation" r:id="rId14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3370" y="4480389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940390"/>
              </p:ext>
            </p:extLst>
          </p:nvPr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6" name="Equation" r:id="rId16" imgW="228600" imgH="177480" progId="Equation.DSMT4">
                  <p:embed/>
                </p:oleObj>
              </mc:Choice>
              <mc:Fallback>
                <p:oleObj name="Equation" r:id="rId16" imgW="2286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94812"/>
              </p:ext>
            </p:extLst>
          </p:nvPr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Equation" r:id="rId18" imgW="177480" imgH="177480" progId="Equation.DSMT4">
                  <p:embed/>
                </p:oleObj>
              </mc:Choice>
              <mc:Fallback>
                <p:oleObj name="Equation" r:id="rId18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31497" y="4583435"/>
            <a:ext cx="2234100" cy="317500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 bwMode="auto">
          <a:xfrm>
            <a:off x="6311186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/>
          <p:cNvCxnSpPr/>
          <p:nvPr/>
        </p:nvCxnSpPr>
        <p:spPr bwMode="auto">
          <a:xfrm>
            <a:off x="6923305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直接箭头连接符 34"/>
          <p:cNvCxnSpPr/>
          <p:nvPr/>
        </p:nvCxnSpPr>
        <p:spPr bwMode="auto">
          <a:xfrm>
            <a:off x="7543264" y="4894753"/>
            <a:ext cx="28979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37996"/>
              </p:ext>
            </p:extLst>
          </p:nvPr>
        </p:nvGraphicFramePr>
        <p:xfrm>
          <a:off x="6960898" y="4116313"/>
          <a:ext cx="252199" cy="33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60898" y="4116313"/>
                        <a:ext cx="252199" cy="33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5541165" y="4580821"/>
            <a:ext cx="7003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源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116888" y="4685443"/>
            <a:ext cx="6795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目的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6942" y="4130937"/>
            <a:ext cx="70033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67370"/>
              </p:ext>
            </p:extLst>
          </p:nvPr>
        </p:nvGraphicFramePr>
        <p:xfrm>
          <a:off x="6266139" y="4885076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23" imgW="152280" imgH="253800" progId="Equation.DSMT4">
                  <p:embed/>
                </p:oleObj>
              </mc:Choice>
              <mc:Fallback>
                <p:oleObj name="Equation" r:id="rId2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66139" y="4885076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44303"/>
              </p:ext>
            </p:extLst>
          </p:nvPr>
        </p:nvGraphicFramePr>
        <p:xfrm>
          <a:off x="6896756" y="4866292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25" imgW="152280" imgH="253800" progId="Equation.DSMT4">
                  <p:embed/>
                </p:oleObj>
              </mc:Choice>
              <mc:Fallback>
                <p:oleObj name="Equation" r:id="rId25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96756" y="4866292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820450"/>
              </p:ext>
            </p:extLst>
          </p:nvPr>
        </p:nvGraphicFramePr>
        <p:xfrm>
          <a:off x="7543400" y="4877328"/>
          <a:ext cx="290783" cy="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27" imgW="152280" imgH="253800" progId="Equation.DSMT4">
                  <p:embed/>
                </p:oleObj>
              </mc:Choice>
              <mc:Fallback>
                <p:oleObj name="Equation" r:id="rId27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43400" y="4877328"/>
                        <a:ext cx="290783" cy="48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0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6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1859</Words>
  <Application>Microsoft Office PowerPoint</Application>
  <PresentationFormat>全屏显示(4:3)</PresentationFormat>
  <Paragraphs>399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74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18_Blueprint</vt:lpstr>
      <vt:lpstr>19_Blueprint</vt:lpstr>
      <vt:lpstr>20_Blueprint</vt:lpstr>
      <vt:lpstr>1_Blueprint</vt:lpstr>
      <vt:lpstr>3_Blueprint</vt:lpstr>
      <vt:lpstr>6_Blueprint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yy</cp:lastModifiedBy>
  <cp:revision>4730</cp:revision>
  <cp:lastPrinted>2012-06-01T03:58:00Z</cp:lastPrinted>
  <dcterms:created xsi:type="dcterms:W3CDTF">2019-01-16T03:02:00Z</dcterms:created>
  <dcterms:modified xsi:type="dcterms:W3CDTF">2019-06-02T13:18:52Z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