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0.xml" ContentType="application/vnd.openxmlformats-officedocument.theme+xml"/>
  <Override PartName="/ppt/slideLayouts/slideLayout26.xml" ContentType="application/vnd.openxmlformats-officedocument.presentationml.slideLayout+xml"/>
  <Override PartName="/ppt/theme/theme21.xml" ContentType="application/vnd.openxmlformats-officedocument.theme+xml"/>
  <Override PartName="/ppt/slideLayouts/slideLayout27.xml" ContentType="application/vnd.openxmlformats-officedocument.presentationml.slideLayout+xml"/>
  <Override PartName="/ppt/theme/theme2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9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3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1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2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80" r:id="rId16"/>
    <p:sldMasterId id="2147483683" r:id="rId17"/>
    <p:sldMasterId id="2147483685" r:id="rId18"/>
    <p:sldMasterId id="2147483688" r:id="rId19"/>
    <p:sldMasterId id="2147483690" r:id="rId20"/>
    <p:sldMasterId id="2147483693" r:id="rId21"/>
    <p:sldMasterId id="2147483695" r:id="rId22"/>
    <p:sldMasterId id="2147483697" r:id="rId23"/>
    <p:sldMasterId id="2147483700" r:id="rId24"/>
    <p:sldMasterId id="2147483757" r:id="rId25"/>
    <p:sldMasterId id="2147483776" r:id="rId26"/>
    <p:sldMasterId id="2147483795" r:id="rId27"/>
    <p:sldMasterId id="2147483814" r:id="rId28"/>
    <p:sldMasterId id="2147483833" r:id="rId29"/>
    <p:sldMasterId id="2147483871" r:id="rId30"/>
    <p:sldMasterId id="2147483928" r:id="rId31"/>
    <p:sldMasterId id="2147483947" r:id="rId32"/>
    <p:sldMasterId id="2147483966" r:id="rId33"/>
  </p:sldMasterIdLst>
  <p:notesMasterIdLst>
    <p:notesMasterId r:id="rId55"/>
  </p:notesMasterIdLst>
  <p:handoutMasterIdLst>
    <p:handoutMasterId r:id="rId56"/>
  </p:handoutMasterIdLst>
  <p:sldIdLst>
    <p:sldId id="1573" r:id="rId34"/>
    <p:sldId id="1814" r:id="rId35"/>
    <p:sldId id="1826" r:id="rId36"/>
    <p:sldId id="1825" r:id="rId37"/>
    <p:sldId id="1827" r:id="rId38"/>
    <p:sldId id="1762" r:id="rId39"/>
    <p:sldId id="1819" r:id="rId40"/>
    <p:sldId id="1815" r:id="rId41"/>
    <p:sldId id="1818" r:id="rId42"/>
    <p:sldId id="1820" r:id="rId43"/>
    <p:sldId id="1816" r:id="rId44"/>
    <p:sldId id="1821" r:id="rId45"/>
    <p:sldId id="1822" r:id="rId46"/>
    <p:sldId id="1823" r:id="rId47"/>
    <p:sldId id="1824" r:id="rId48"/>
    <p:sldId id="1761" r:id="rId49"/>
    <p:sldId id="1759" r:id="rId50"/>
    <p:sldId id="1766" r:id="rId51"/>
    <p:sldId id="1760" r:id="rId52"/>
    <p:sldId id="1721" r:id="rId53"/>
    <p:sldId id="1723" r:id="rId54"/>
  </p:sldIdLst>
  <p:sldSz cx="9144000" cy="6858000" type="screen4x3"/>
  <p:notesSz cx="6797675" cy="9926638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9">
          <p15:clr>
            <a:srgbClr val="A4A3A4"/>
          </p15:clr>
        </p15:guide>
        <p15:guide id="2" pos="50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3">
          <p15:clr>
            <a:srgbClr val="A4A3A4"/>
          </p15:clr>
        </p15:guide>
        <p15:guide id="2" pos="2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00"/>
    <a:srgbClr val="000066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87" d="100"/>
          <a:sy n="87" d="100"/>
        </p:scale>
        <p:origin x="1474" y="77"/>
      </p:cViewPr>
      <p:guideLst>
        <p:guide orient="horz" pos="2399"/>
        <p:guide pos="50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2983"/>
        <p:guide pos="2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.xml"/><Relationship Id="rId42" Type="http://schemas.openxmlformats.org/officeDocument/2006/relationships/slide" Target="slides/slide9.xml"/><Relationship Id="rId47" Type="http://schemas.openxmlformats.org/officeDocument/2006/relationships/slide" Target="slides/slide14.xml"/><Relationship Id="rId50" Type="http://schemas.openxmlformats.org/officeDocument/2006/relationships/slide" Target="slides/slide17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4.xml"/><Relationship Id="rId40" Type="http://schemas.openxmlformats.org/officeDocument/2006/relationships/slide" Target="slides/slide7.xml"/><Relationship Id="rId45" Type="http://schemas.openxmlformats.org/officeDocument/2006/relationships/slide" Target="slides/slide12.xml"/><Relationship Id="rId53" Type="http://schemas.openxmlformats.org/officeDocument/2006/relationships/slide" Target="slides/slide20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2.xml"/><Relationship Id="rId43" Type="http://schemas.openxmlformats.org/officeDocument/2006/relationships/slide" Target="slides/slide10.xml"/><Relationship Id="rId48" Type="http://schemas.openxmlformats.org/officeDocument/2006/relationships/slide" Target="slides/slide15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5.xml"/><Relationship Id="rId46" Type="http://schemas.openxmlformats.org/officeDocument/2006/relationships/slide" Target="slides/slide13.xml"/><Relationship Id="rId59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8.xml"/><Relationship Id="rId54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3.xml"/><Relationship Id="rId49" Type="http://schemas.openxmlformats.org/officeDocument/2006/relationships/slide" Target="slides/slide16.xml"/><Relationship Id="rId57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1.xml"/><Relationship Id="rId52" Type="http://schemas.openxmlformats.org/officeDocument/2006/relationships/slide" Target="slides/slide19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0.wmf"/><Relationship Id="rId7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24.wmf"/><Relationship Id="rId10" Type="http://schemas.openxmlformats.org/officeDocument/2006/relationships/image" Target="../media/image36.wmf"/><Relationship Id="rId4" Type="http://schemas.openxmlformats.org/officeDocument/2006/relationships/image" Target="../media/image31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081235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079129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  <a:t>1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00824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2CA24-A511-4806-B3A5-1417F5CF9C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7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2CA24-A511-4806-B3A5-1417F5CF9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2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2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2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2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27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30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32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1.xml"/><Relationship Id="rId19" Type="http://schemas.openxmlformats.org/officeDocument/2006/relationships/theme" Target="../theme/theme33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4.bin"/><Relationship Id="rId3" Type="http://schemas.openxmlformats.org/officeDocument/2006/relationships/slideLayout" Target="../slideLayouts/slideLayout191.xml"/><Relationship Id="rId21" Type="http://schemas.openxmlformats.org/officeDocument/2006/relationships/image" Target="../media/image35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3.wmf"/><Relationship Id="rId2" Type="http://schemas.openxmlformats.org/officeDocument/2006/relationships/tags" Target="../tags/tag7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1.wmf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43.png"/><Relationship Id="rId12" Type="http://schemas.openxmlformats.org/officeDocument/2006/relationships/oleObject" Target="../embeddings/oleObject30.bin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42.png"/><Relationship Id="rId9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45.wmf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2.wmf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7.bin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0.wmf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55.w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13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9.wmf"/><Relationship Id="rId5" Type="http://schemas.openxmlformats.org/officeDocument/2006/relationships/image" Target="../media/image16.png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15.png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61.wmf"/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0.bin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7.bin"/><Relationship Id="rId3" Type="http://schemas.openxmlformats.org/officeDocument/2006/relationships/slideLayout" Target="../slideLayouts/slideLayout137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3.wmf"/><Relationship Id="rId2" Type="http://schemas.openxmlformats.org/officeDocument/2006/relationships/tags" Target="../tags/tag4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0.wmf"/><Relationship Id="rId5" Type="http://schemas.openxmlformats.org/officeDocument/2006/relationships/image" Target="../media/image16.png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image" Target="../media/image9.wmf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17.w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9.wmf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0.png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6.wmf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5.bin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46" y="1514167"/>
            <a:ext cx="477393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战术网自适应通信调研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2"/>
    </mc:Choice>
    <mc:Fallback xmlns=""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57345"/>
              </p:ext>
            </p:extLst>
          </p:nvPr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818487"/>
              </p:ext>
            </p:extLst>
          </p:nvPr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15696"/>
              </p:ext>
            </p:extLst>
          </p:nvPr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8" imgW="3378200" imgH="457200" progId="Equation.DSMT4">
                  <p:embed/>
                </p:oleObj>
              </mc:Choice>
              <mc:Fallback>
                <p:oleObj name="Equation" r:id="rId8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25468"/>
              </p:ext>
            </p:extLst>
          </p:nvPr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97998"/>
              </p:ext>
            </p:extLst>
          </p:nvPr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12" imgW="1206360" imgH="482400" progId="Equation.DSMT4">
                  <p:embed/>
                </p:oleObj>
              </mc:Choice>
              <mc:Fallback>
                <p:oleObj name="Equation" r:id="rId12" imgW="120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18932"/>
              </p:ext>
            </p:extLst>
          </p:nvPr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14" imgW="2717640" imgH="685800" progId="Equation.DSMT4">
                  <p:embed/>
                </p:oleObj>
              </mc:Choice>
              <mc:Fallback>
                <p:oleObj name="Equation" r:id="rId14" imgW="2717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317297"/>
              </p:ext>
            </p:extLst>
          </p:nvPr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16" imgW="164880" imgH="164880" progId="Equation.DSMT4">
                  <p:embed/>
                </p:oleObj>
              </mc:Choice>
              <mc:Fallback>
                <p:oleObj name="Equation" r:id="rId16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30042"/>
              </p:ext>
            </p:extLst>
          </p:nvPr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78553"/>
              </p:ext>
            </p:extLst>
          </p:nvPr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20" imgW="241200" imgH="241200" progId="Equation.DSMT4">
                  <p:embed/>
                </p:oleObj>
              </mc:Choice>
              <mc:Fallback>
                <p:oleObj name="Equation" r:id="rId20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11565"/>
              </p:ext>
            </p:extLst>
          </p:nvPr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22" imgW="3314520" imgH="279360" progId="Equation.DSMT4">
                  <p:embed/>
                </p:oleObj>
              </mc:Choice>
              <mc:Fallback>
                <p:oleObj name="Equation" r:id="rId22" imgW="331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403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收发双方信道状态一直，只需发端进行频谱感知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887764"/>
              </p:ext>
            </p:extLst>
          </p:nvPr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5" imgW="749160" imgH="203040" progId="Equation.DSMT4">
                  <p:embed/>
                </p:oleObj>
              </mc:Choice>
              <mc:Fallback>
                <p:oleObj name="Equation" r:id="rId5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98164"/>
              </p:ext>
            </p:extLst>
          </p:nvPr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4489"/>
              </p:ext>
            </p:extLst>
          </p:nvPr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8" imgW="1117440" imgH="253800" progId="Equation.DSMT4">
                  <p:embed/>
                </p:oleObj>
              </mc:Choice>
              <mc:Fallback>
                <p:oleObj name="Equation" r:id="rId8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242571"/>
              </p:ext>
            </p:extLst>
          </p:nvPr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10" imgW="1117440" imgH="253800" progId="Equation.DSMT4">
                  <p:embed/>
                </p:oleObj>
              </mc:Choice>
              <mc:Fallback>
                <p:oleObj name="Equation" r:id="rId10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318709"/>
              </p:ext>
            </p:extLst>
          </p:nvPr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12" imgW="1117440" imgH="253800" progId="Equation.DSMT4">
                  <p:embed/>
                </p:oleObj>
              </mc:Choice>
              <mc:Fallback>
                <p:oleObj name="Equation" r:id="rId12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274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151079"/>
              </p:ext>
            </p:extLst>
          </p:nvPr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4" imgW="1752480" imgH="203040" progId="Equation.DSMT4">
                  <p:embed/>
                </p:oleObj>
              </mc:Choice>
              <mc:Fallback>
                <p:oleObj name="Equation" r:id="rId4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56793"/>
              </p:ext>
            </p:extLst>
          </p:nvPr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6" imgW="1917360" imgH="685800" progId="Equation.DSMT4">
                  <p:embed/>
                </p:oleObj>
              </mc:Choice>
              <mc:Fallback>
                <p:oleObj name="Equation" r:id="rId6" imgW="19173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717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27788"/>
              </p:ext>
            </p:extLst>
          </p:nvPr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4" imgW="2514600" imgH="609480" progId="Equation.DSMT4">
                  <p:embed/>
                </p:oleObj>
              </mc:Choice>
              <mc:Fallback>
                <p:oleObj name="Equation" r:id="rId4" imgW="25146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462484"/>
              </p:ext>
            </p:extLst>
          </p:nvPr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6" imgW="990360" imgH="583920" progId="Equation.DSMT4">
                  <p:embed/>
                </p:oleObj>
              </mc:Choice>
              <mc:Fallback>
                <p:oleObj name="Equation" r:id="rId6" imgW="9903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43099"/>
              </p:ext>
            </p:extLst>
          </p:nvPr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8" imgW="1180800" imgH="482400" progId="Equation.DSMT4">
                  <p:embed/>
                </p:oleObj>
              </mc:Choice>
              <mc:Fallback>
                <p:oleObj name="Equation" r:id="rId8" imgW="1180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75097"/>
              </p:ext>
            </p:extLst>
          </p:nvPr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10" imgW="1041120" imgH="482400" progId="Equation.DSMT4">
                  <p:embed/>
                </p:oleObj>
              </mc:Choice>
              <mc:Fallback>
                <p:oleObj name="Equation" r:id="rId10" imgW="1041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543200"/>
              </p:ext>
            </p:extLst>
          </p:nvPr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12" imgW="1752480" imgH="203040" progId="Equation.DSMT4">
                  <p:embed/>
                </p:oleObj>
              </mc:Choice>
              <mc:Fallback>
                <p:oleObj name="Equation" r:id="rId12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  <p:extLst>
      <p:ext uri="{BB962C8B-B14F-4D97-AF65-F5344CB8AC3E}">
        <p14:creationId xmlns:p14="http://schemas.microsoft.com/office/powerpoint/2010/main" val="16068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思考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0946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55700" y="375285"/>
            <a:ext cx="631571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0555" y="2769870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4665" y="1377950"/>
            <a:ext cx="198247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通信节点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0555" y="1971040"/>
            <a:ext cx="7473950" cy="86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信道感知                    ，考虑感知错误，信道接入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无协作，独立决策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目标：最大化传输速率并且减小对主用户的干扰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2033270" y="1950085"/>
          <a:ext cx="125349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4" imgW="1295400" imgH="389255" progId="Equation.DSMT4">
                  <p:embed/>
                </p:oleObj>
              </mc:Choice>
              <mc:Fallback>
                <p:oleObj r:id="rId4" imgW="1295400" imgH="38925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3270" y="1950085"/>
                        <a:ext cx="125349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088380" y="1949450"/>
          <a:ext cx="149288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6" imgW="1388110" imgH="337820" progId="Equation.DSMT4">
                  <p:embed/>
                </p:oleObj>
              </mc:Choice>
              <mc:Fallback>
                <p:oleObj r:id="rId6" imgW="1388110" imgH="33782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8380" y="1949450"/>
                        <a:ext cx="1492885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225" y="3463925"/>
            <a:ext cx="5798185" cy="136652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58140" y="677545"/>
            <a:ext cx="154686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sym typeface="+mn-ea"/>
              </a:rPr>
              <a:t>系统模型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055" y="1099820"/>
            <a:ext cx="774128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部分感知下感知与接入策略的设计研究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：基于</a:t>
            </a:r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POMDP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975" y="375920"/>
            <a:ext cx="7678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104" y="1871980"/>
            <a:ext cx="3765550" cy="4525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871980"/>
            <a:ext cx="5004435" cy="12147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135755" y="420243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graphicFrame>
        <p:nvGraphicFramePr>
          <p:cNvPr id="13" name="对象 12"/>
          <p:cNvGraphicFramePr/>
          <p:nvPr/>
        </p:nvGraphicFramePr>
        <p:xfrm>
          <a:off x="4785360" y="4745990"/>
          <a:ext cx="612140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r:id="rId8" imgW="546735" imgH="349885" progId="Equation.DSMT4">
                  <p:embed/>
                </p:oleObj>
              </mc:Choice>
              <mc:Fallback>
                <p:oleObj r:id="rId8" imgW="546735" imgH="34988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360" y="4745990"/>
                        <a:ext cx="612140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r:id="rId10" imgW="447040" imgH="335915" progId="Equation.DSMT4">
                  <p:embed/>
                </p:oleObj>
              </mc:Choice>
              <mc:Fallback>
                <p:oleObj r:id="rId10" imgW="447040" imgH="335915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>
            <a:off x="5397500" y="4881880"/>
            <a:ext cx="885825" cy="75565"/>
          </a:xfrm>
          <a:prstGeom prst="rightArrow">
            <a:avLst/>
          </a:prstGeom>
          <a:solidFill>
            <a:schemeClr val="accent4"/>
          </a:solidFill>
          <a:ln w="38100">
            <a:solidFill>
              <a:srgbClr val="000066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5642610" y="4514215"/>
          <a:ext cx="55753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r:id="rId12" imgW="316865" imgH="257810" progId="Equation.DSMT4">
                  <p:embed/>
                </p:oleObj>
              </mc:Choice>
              <mc:Fallback>
                <p:oleObj r:id="rId12" imgW="316865" imgH="257810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42610" y="4514215"/>
                        <a:ext cx="55753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6367780" y="4736465"/>
          <a:ext cx="910590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r:id="rId14" imgW="802005" imgH="427990" progId="Equation.DSMT4">
                  <p:embed/>
                </p:oleObj>
              </mc:Choice>
              <mc:Fallback>
                <p:oleObj r:id="rId14" imgW="802005" imgH="427990" progId="Equation.DSMT4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7780" y="4736465"/>
                        <a:ext cx="910590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135755" y="538543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6" name="对象 25"/>
          <p:cNvGraphicFramePr/>
          <p:nvPr/>
        </p:nvGraphicFramePr>
        <p:xfrm>
          <a:off x="4065270" y="5760085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65270" y="5760085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055" y="1099820"/>
            <a:ext cx="774128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部分感知下感知与接入策略的设计研究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：基于</a:t>
            </a:r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POMDP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975" y="375920"/>
            <a:ext cx="7678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研究现状</a:t>
            </a:r>
            <a:endParaRPr lang="zh-CN" altLang="en-US" sz="4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4338" y="1424606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存在哪些不足之处：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9518" y="2241796"/>
            <a:ext cx="73112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>
                <a:latin typeface="+mn-lt"/>
              </a:rPr>
              <a:t>2</a:t>
            </a:fld>
            <a:endParaRPr lang="en-US" altLang="zh-CN">
              <a:latin typeface="+mn-lt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研究现状：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毫米波定向天线组播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234" y="870294"/>
            <a:ext cx="8519532" cy="185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毫米波定向天线组播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</a:rPr>
              <a:t>毫米波使用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</a:rPr>
              <a:t>定向天线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</a:rPr>
              <a:t>克服高路径损耗，以保证数据率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固定扇区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的组播方式严重影响系统吞吐量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可调整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的波束成形策略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71" y="2129281"/>
            <a:ext cx="4081417" cy="41569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69478" y="6286280"/>
            <a:ext cx="8605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An Incremental Multicast Grouping Scheme for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Times-Roman"/>
              </a:rPr>
              <a:t>mmWave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Networks with Directional Antennas</a:t>
            </a:r>
            <a:b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IEEE COMMUNICATIONS LETTERS,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234" y="2692967"/>
            <a:ext cx="4806176" cy="357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以距离最远的设备作为参考点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调整波束宽度：采用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增量搜索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，每次波束张角增加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10°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迭代直至覆盖所有设备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吞吐量增加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28%</a:t>
            </a: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至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79%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0" y="4574289"/>
            <a:ext cx="3306685" cy="8266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44880" y="1312545"/>
            <a:ext cx="635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Dynamic Rate Allocation, Routing, and Spectrum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haring for Multi-hoping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ognitive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adio Networks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922" y="1905349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频谱共享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2803" y="2447947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信道集合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73194" y="2396218"/>
          <a:ext cx="1981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4" imgW="26822400" imgH="6096000" progId="Equation.DSMT4">
                  <p:embed/>
                </p:oleObj>
              </mc:Choice>
              <mc:Fallback>
                <p:oleObj name="Equation" r:id="rId4" imgW="26822400" imgH="6096000" progId="Equation.DSMT4">
                  <p:embed/>
                  <p:pic>
                    <p:nvPicPr>
                      <p:cNvPr id="0" name="图片 123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194" y="2396218"/>
                        <a:ext cx="1981200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73194" y="2829517"/>
          <a:ext cx="1813830" cy="48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6" imgW="23774400" imgH="6400800" progId="Equation.DSMT4">
                  <p:embed/>
                </p:oleObj>
              </mc:Choice>
              <mc:Fallback>
                <p:oleObj name="Equation" r:id="rId6" imgW="23774400" imgH="6400800" progId="Equation.DSMT4">
                  <p:embed/>
                  <p:pic>
                    <p:nvPicPr>
                      <p:cNvPr id="0" name="图片 123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3194" y="2829517"/>
                        <a:ext cx="1813830" cy="48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32803" y="2893725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32803" y="3343106"/>
            <a:ext cx="48844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保留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08681" y="3271865"/>
          <a:ext cx="771428" cy="38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8" imgW="8534400" imgH="4267200" progId="Equation.DSMT4">
                  <p:embed/>
                </p:oleObj>
              </mc:Choice>
              <mc:Fallback>
                <p:oleObj name="Equation" r:id="rId8" imgW="8534400" imgH="4267200" progId="Equation.DSMT4">
                  <p:embed/>
                  <p:pic>
                    <p:nvPicPr>
                      <p:cNvPr id="0" name="图片 123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681" y="3271865"/>
                        <a:ext cx="771428" cy="38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21921" y="3897742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跳网络节点组成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803" y="4534930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接入控制节点、源节点，每个源节点有固定的业务量去传输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1921" y="5057982"/>
            <a:ext cx="7349505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Pu 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模型；</a:t>
            </a: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on-off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，假设已知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178300" y="2586038"/>
          <a:ext cx="241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10" imgW="57912000" imgH="8229600" progId="Equation.DSMT4">
                  <p:embed/>
                </p:oleObj>
              </mc:Choice>
              <mc:Fallback>
                <p:oleObj name="Equation" r:id="rId10" imgW="57912000" imgH="8229600" progId="Equation.DSMT4">
                  <p:embed/>
                  <p:pic>
                    <p:nvPicPr>
                      <p:cNvPr id="0" name="图片 123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8300" y="2586038"/>
                        <a:ext cx="2413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32803" y="5528256"/>
          <a:ext cx="5090342" cy="82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12" imgW="63703200" imgH="10363200" progId="Equation.DSMT4">
                  <p:embed/>
                </p:oleObj>
              </mc:Choice>
              <mc:Fallback>
                <p:oleObj name="Equation" r:id="rId12" imgW="63703200" imgH="10363200" progId="Equation.DSMT4">
                  <p:embed/>
                  <p:pic>
                    <p:nvPicPr>
                      <p:cNvPr id="0" name="图片 123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2803" y="5528256"/>
                        <a:ext cx="5090342" cy="82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129" y="1070080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调度循环结构以及</a:t>
            </a:r>
            <a:r>
              <a:rPr lang="en-US" altLang="zh-CN" dirty="0" err="1" smtClean="0">
                <a:solidFill>
                  <a:srgbClr val="000066"/>
                </a:solidFill>
                <a:ea typeface="宋体" panose="02010600030101010101" pitchFamily="2" charset="-122"/>
              </a:rPr>
              <a:t>Qos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需求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63" y="1502058"/>
            <a:ext cx="5495925" cy="2924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7825" y="4269267"/>
            <a:ext cx="77334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Sensing and decision period(SDP): 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完美频谱感知，感知中心式或协作式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825" y="4888077"/>
            <a:ext cx="728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接入控制节点决定当前数据流： 速率、路由、带宽分配、功率分配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4064" y="5442254"/>
            <a:ext cx="72847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带宽划分：每一个空闲信道可以分为多个子信道，分配给不同的链路（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OFDM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4063" y="6166387"/>
            <a:ext cx="728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业务需求：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91946" y="6095239"/>
          <a:ext cx="2764692" cy="46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39624000" imgH="6705600" progId="Equation.DSMT4">
                  <p:embed/>
                </p:oleObj>
              </mc:Choice>
              <mc:Fallback>
                <p:oleObj name="Equation" r:id="rId5" imgW="39624000" imgH="6705600" progId="Equation.DSMT4">
                  <p:embed/>
                  <p:pic>
                    <p:nvPicPr>
                      <p:cNvPr id="0" name="图片 133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946" y="6095239"/>
                        <a:ext cx="2764692" cy="467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>
                <a:latin typeface="+mn-lt"/>
              </a:rPr>
              <a:t>3</a:t>
            </a:fld>
            <a:endParaRPr lang="en-US" altLang="zh-CN">
              <a:latin typeface="+mn-lt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研究背景：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相控阵卫星组播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000" y="870294"/>
            <a:ext cx="8263405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相控阵卫星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相控阵能够灵活调整点波束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位置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和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大小</a:t>
            </a:r>
            <a:endParaRPr lang="en-US" altLang="zh-CN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566455" y="3769061"/>
            <a:ext cx="2817549" cy="2537831"/>
            <a:chOff x="4585683" y="3056121"/>
            <a:chExt cx="2817549" cy="2537831"/>
          </a:xfrm>
        </p:grpSpPr>
        <p:sp>
          <p:nvSpPr>
            <p:cNvPr id="42" name="等腰三角形 22"/>
            <p:cNvSpPr/>
            <p:nvPr/>
          </p:nvSpPr>
          <p:spPr bwMode="auto">
            <a:xfrm>
              <a:off x="4585683" y="3056121"/>
              <a:ext cx="2800548" cy="2289422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1843943 w 2781498"/>
                <a:gd name="connsiteY0-58" fmla="*/ 2345018 h 2487412"/>
                <a:gd name="connsiteX1-59" fmla="*/ 0 w 2781498"/>
                <a:gd name="connsiteY1-60" fmla="*/ 0 h 2487412"/>
                <a:gd name="connsiteX2-61" fmla="*/ 2781498 w 2781498"/>
                <a:gd name="connsiteY2-62" fmla="*/ 2487412 h 2487412"/>
                <a:gd name="connsiteX3-63" fmla="*/ 1843943 w 2781498"/>
                <a:gd name="connsiteY3-64" fmla="*/ 2345018 h 2487412"/>
                <a:gd name="connsiteX0-65" fmla="*/ 1843943 w 2800548"/>
                <a:gd name="connsiteY0-66" fmla="*/ 2345018 h 2345018"/>
                <a:gd name="connsiteX1-67" fmla="*/ 0 w 2800548"/>
                <a:gd name="connsiteY1-68" fmla="*/ 0 h 2345018"/>
                <a:gd name="connsiteX2-69" fmla="*/ 2800548 w 2800548"/>
                <a:gd name="connsiteY2-70" fmla="*/ 2292286 h 2345018"/>
                <a:gd name="connsiteX3-71" fmla="*/ 1843943 w 2800548"/>
                <a:gd name="connsiteY3-72" fmla="*/ 2345018 h 23450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800548" h="2345018">
                  <a:moveTo>
                    <a:pt x="1843943" y="2345018"/>
                  </a:moveTo>
                  <a:lnTo>
                    <a:pt x="0" y="0"/>
                  </a:lnTo>
                  <a:lnTo>
                    <a:pt x="2800548" y="2292286"/>
                  </a:lnTo>
                  <a:lnTo>
                    <a:pt x="1843943" y="23450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425036" y="5126120"/>
              <a:ext cx="978196" cy="467832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67232" y="3794886"/>
            <a:ext cx="1975994" cy="2633422"/>
            <a:chOff x="3007661" y="3317671"/>
            <a:chExt cx="1975994" cy="2633422"/>
          </a:xfrm>
          <a:solidFill>
            <a:schemeClr val="accent1">
              <a:lumMod val="50000"/>
            </a:schemeClr>
          </a:solidFill>
        </p:grpSpPr>
        <p:sp>
          <p:nvSpPr>
            <p:cNvPr id="47" name="等腰三角形 22"/>
            <p:cNvSpPr/>
            <p:nvPr/>
          </p:nvSpPr>
          <p:spPr bwMode="auto">
            <a:xfrm>
              <a:off x="3007661" y="3317671"/>
              <a:ext cx="1947531" cy="2391023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937555"/>
                <a:gd name="connsiteY0-58" fmla="*/ 2546648 h 2689042"/>
                <a:gd name="connsiteX1-59" fmla="*/ 406074 w 937555"/>
                <a:gd name="connsiteY1-60" fmla="*/ 0 h 2689042"/>
                <a:gd name="connsiteX2-61" fmla="*/ 937555 w 937555"/>
                <a:gd name="connsiteY2-62" fmla="*/ 2689042 h 2689042"/>
                <a:gd name="connsiteX3-63" fmla="*/ 0 w 937555"/>
                <a:gd name="connsiteY3-64" fmla="*/ 2546648 h 2689042"/>
                <a:gd name="connsiteX0-65" fmla="*/ 0 w 962955"/>
                <a:gd name="connsiteY0-66" fmla="*/ 2546648 h 2632672"/>
                <a:gd name="connsiteX1-67" fmla="*/ 406074 w 962955"/>
                <a:gd name="connsiteY1-68" fmla="*/ 0 h 2632672"/>
                <a:gd name="connsiteX2-69" fmla="*/ 962955 w 962955"/>
                <a:gd name="connsiteY2-70" fmla="*/ 2632672 h 2632672"/>
                <a:gd name="connsiteX3-71" fmla="*/ 0 w 962955"/>
                <a:gd name="connsiteY3-72" fmla="*/ 2546648 h 2632672"/>
                <a:gd name="connsiteX0-73" fmla="*/ 0 w 975655"/>
                <a:gd name="connsiteY0-74" fmla="*/ 2585674 h 2632672"/>
                <a:gd name="connsiteX1-75" fmla="*/ 418774 w 975655"/>
                <a:gd name="connsiteY1-76" fmla="*/ 0 h 2632672"/>
                <a:gd name="connsiteX2-77" fmla="*/ 975655 w 975655"/>
                <a:gd name="connsiteY2-78" fmla="*/ 2632672 h 2632672"/>
                <a:gd name="connsiteX3-79" fmla="*/ 0 w 975655"/>
                <a:gd name="connsiteY3-80" fmla="*/ 2585674 h 2632672"/>
                <a:gd name="connsiteX0-81" fmla="*/ 0 w 975655"/>
                <a:gd name="connsiteY0-82" fmla="*/ 2553153 h 2600151"/>
                <a:gd name="connsiteX1-83" fmla="*/ 717224 w 975655"/>
                <a:gd name="connsiteY1-84" fmla="*/ 0 h 2600151"/>
                <a:gd name="connsiteX2-85" fmla="*/ 975655 w 975655"/>
                <a:gd name="connsiteY2-86" fmla="*/ 2600151 h 2600151"/>
                <a:gd name="connsiteX3-87" fmla="*/ 0 w 975655"/>
                <a:gd name="connsiteY3-88" fmla="*/ 2553153 h 2600151"/>
                <a:gd name="connsiteX0-89" fmla="*/ 0 w 1363005"/>
                <a:gd name="connsiteY0-90" fmla="*/ 2494615 h 2600151"/>
                <a:gd name="connsiteX1-91" fmla="*/ 1104574 w 1363005"/>
                <a:gd name="connsiteY1-92" fmla="*/ 0 h 2600151"/>
                <a:gd name="connsiteX2-93" fmla="*/ 1363005 w 1363005"/>
                <a:gd name="connsiteY2-94" fmla="*/ 2600151 h 2600151"/>
                <a:gd name="connsiteX3-95" fmla="*/ 0 w 1363005"/>
                <a:gd name="connsiteY3-96" fmla="*/ 2494615 h 2600151"/>
                <a:gd name="connsiteX0-97" fmla="*/ 0 w 1286805"/>
                <a:gd name="connsiteY0-98" fmla="*/ 2494615 h 2548117"/>
                <a:gd name="connsiteX1-99" fmla="*/ 1104574 w 1286805"/>
                <a:gd name="connsiteY1-100" fmla="*/ 0 h 2548117"/>
                <a:gd name="connsiteX2-101" fmla="*/ 1286805 w 1286805"/>
                <a:gd name="connsiteY2-102" fmla="*/ 2548117 h 2548117"/>
                <a:gd name="connsiteX3-103" fmla="*/ 0 w 1286805"/>
                <a:gd name="connsiteY3-104" fmla="*/ 2494615 h 2548117"/>
                <a:gd name="connsiteX0-105" fmla="*/ 0 w 1274105"/>
                <a:gd name="connsiteY0-106" fmla="*/ 2494615 h 2548117"/>
                <a:gd name="connsiteX1-107" fmla="*/ 1104574 w 1274105"/>
                <a:gd name="connsiteY1-108" fmla="*/ 0 h 2548117"/>
                <a:gd name="connsiteX2-109" fmla="*/ 1274105 w 1274105"/>
                <a:gd name="connsiteY2-110" fmla="*/ 2548117 h 2548117"/>
                <a:gd name="connsiteX3-111" fmla="*/ 0 w 1274105"/>
                <a:gd name="connsiteY3-112" fmla="*/ 2494615 h 2548117"/>
                <a:gd name="connsiteX0-113" fmla="*/ 692476 w 1966581"/>
                <a:gd name="connsiteY0-114" fmla="*/ 2299489 h 2352991"/>
                <a:gd name="connsiteX1-115" fmla="*/ 0 w 1966581"/>
                <a:gd name="connsiteY1-116" fmla="*/ 0 h 2352991"/>
                <a:gd name="connsiteX2-117" fmla="*/ 1966581 w 1966581"/>
                <a:gd name="connsiteY2-118" fmla="*/ 2352991 h 2352991"/>
                <a:gd name="connsiteX3-119" fmla="*/ 692476 w 1966581"/>
                <a:gd name="connsiteY3-120" fmla="*/ 2299489 h 2352991"/>
                <a:gd name="connsiteX0-121" fmla="*/ 730576 w 1966581"/>
                <a:gd name="connsiteY0-122" fmla="*/ 2468599 h 2468599"/>
                <a:gd name="connsiteX1-123" fmla="*/ 0 w 1966581"/>
                <a:gd name="connsiteY1-124" fmla="*/ 0 h 2468599"/>
                <a:gd name="connsiteX2-125" fmla="*/ 1966581 w 1966581"/>
                <a:gd name="connsiteY2-126" fmla="*/ 2352991 h 2468599"/>
                <a:gd name="connsiteX3-127" fmla="*/ 730576 w 1966581"/>
                <a:gd name="connsiteY3-128" fmla="*/ 2468599 h 2468599"/>
                <a:gd name="connsiteX0-129" fmla="*/ 730576 w 1845931"/>
                <a:gd name="connsiteY0-130" fmla="*/ 2468599 h 2468599"/>
                <a:gd name="connsiteX1-131" fmla="*/ 0 w 1845931"/>
                <a:gd name="connsiteY1-132" fmla="*/ 0 h 2468599"/>
                <a:gd name="connsiteX2-133" fmla="*/ 1845931 w 1845931"/>
                <a:gd name="connsiteY2-134" fmla="*/ 2424537 h 2468599"/>
                <a:gd name="connsiteX3-135" fmla="*/ 730576 w 1845931"/>
                <a:gd name="connsiteY3-136" fmla="*/ 2468599 h 2468599"/>
                <a:gd name="connsiteX0-137" fmla="*/ 813126 w 1928481"/>
                <a:gd name="connsiteY0-138" fmla="*/ 2429574 h 2429574"/>
                <a:gd name="connsiteX1-139" fmla="*/ 0 w 1928481"/>
                <a:gd name="connsiteY1-140" fmla="*/ 0 h 2429574"/>
                <a:gd name="connsiteX2-141" fmla="*/ 1928481 w 1928481"/>
                <a:gd name="connsiteY2-142" fmla="*/ 2385512 h 2429574"/>
                <a:gd name="connsiteX3-143" fmla="*/ 813126 w 1928481"/>
                <a:gd name="connsiteY3-144" fmla="*/ 2429574 h 2429574"/>
                <a:gd name="connsiteX0-145" fmla="*/ 825826 w 1928481"/>
                <a:gd name="connsiteY0-146" fmla="*/ 2416566 h 2416566"/>
                <a:gd name="connsiteX1-147" fmla="*/ 0 w 1928481"/>
                <a:gd name="connsiteY1-148" fmla="*/ 0 h 2416566"/>
                <a:gd name="connsiteX2-149" fmla="*/ 1928481 w 1928481"/>
                <a:gd name="connsiteY2-150" fmla="*/ 2385512 h 2416566"/>
                <a:gd name="connsiteX3-151" fmla="*/ 825826 w 1928481"/>
                <a:gd name="connsiteY3-152" fmla="*/ 2416566 h 2416566"/>
                <a:gd name="connsiteX0-153" fmla="*/ 825826 w 1953881"/>
                <a:gd name="connsiteY0-154" fmla="*/ 2416566 h 2416566"/>
                <a:gd name="connsiteX1-155" fmla="*/ 0 w 1953881"/>
                <a:gd name="connsiteY1-156" fmla="*/ 0 h 2416566"/>
                <a:gd name="connsiteX2-157" fmla="*/ 1953881 w 1953881"/>
                <a:gd name="connsiteY2-158" fmla="*/ 2385512 h 2416566"/>
                <a:gd name="connsiteX3-159" fmla="*/ 825826 w 1953881"/>
                <a:gd name="connsiteY3-160" fmla="*/ 2416566 h 2416566"/>
                <a:gd name="connsiteX0-161" fmla="*/ 825826 w 1979281"/>
                <a:gd name="connsiteY0-162" fmla="*/ 2416566 h 2416566"/>
                <a:gd name="connsiteX1-163" fmla="*/ 0 w 1979281"/>
                <a:gd name="connsiteY1-164" fmla="*/ 0 h 2416566"/>
                <a:gd name="connsiteX2-165" fmla="*/ 1979281 w 1979281"/>
                <a:gd name="connsiteY2-166" fmla="*/ 2320470 h 2416566"/>
                <a:gd name="connsiteX3-167" fmla="*/ 825826 w 1979281"/>
                <a:gd name="connsiteY3-168" fmla="*/ 2416566 h 2416566"/>
                <a:gd name="connsiteX0-169" fmla="*/ 825826 w 1966581"/>
                <a:gd name="connsiteY0-170" fmla="*/ 2416566 h 2416566"/>
                <a:gd name="connsiteX1-171" fmla="*/ 0 w 1966581"/>
                <a:gd name="connsiteY1-172" fmla="*/ 0 h 2416566"/>
                <a:gd name="connsiteX2-173" fmla="*/ 1966581 w 1966581"/>
                <a:gd name="connsiteY2-174" fmla="*/ 2320470 h 2416566"/>
                <a:gd name="connsiteX3-175" fmla="*/ 825826 w 1966581"/>
                <a:gd name="connsiteY3-176" fmla="*/ 2416566 h 2416566"/>
                <a:gd name="connsiteX0-177" fmla="*/ 825826 w 1966581"/>
                <a:gd name="connsiteY0-178" fmla="*/ 2416566 h 2416566"/>
                <a:gd name="connsiteX1-179" fmla="*/ 0 w 1966581"/>
                <a:gd name="connsiteY1-180" fmla="*/ 0 h 2416566"/>
                <a:gd name="connsiteX2-181" fmla="*/ 1966581 w 1966581"/>
                <a:gd name="connsiteY2-182" fmla="*/ 2346487 h 2416566"/>
                <a:gd name="connsiteX3-183" fmla="*/ 825826 w 1966581"/>
                <a:gd name="connsiteY3-184" fmla="*/ 2416566 h 2416566"/>
                <a:gd name="connsiteX0-185" fmla="*/ 851226 w 1966581"/>
                <a:gd name="connsiteY0-186" fmla="*/ 2449087 h 2449087"/>
                <a:gd name="connsiteX1-187" fmla="*/ 0 w 1966581"/>
                <a:gd name="connsiteY1-188" fmla="*/ 0 h 2449087"/>
                <a:gd name="connsiteX2-189" fmla="*/ 1966581 w 1966581"/>
                <a:gd name="connsiteY2-190" fmla="*/ 2346487 h 2449087"/>
                <a:gd name="connsiteX3-191" fmla="*/ 851226 w 1966581"/>
                <a:gd name="connsiteY3-192" fmla="*/ 2449087 h 2449087"/>
                <a:gd name="connsiteX0-193" fmla="*/ 851226 w 1958643"/>
                <a:gd name="connsiteY0-194" fmla="*/ 2449087 h 2449087"/>
                <a:gd name="connsiteX1-195" fmla="*/ 0 w 1958643"/>
                <a:gd name="connsiteY1-196" fmla="*/ 0 h 2449087"/>
                <a:gd name="connsiteX2-197" fmla="*/ 1958643 w 1958643"/>
                <a:gd name="connsiteY2-198" fmla="*/ 2326975 h 2449087"/>
                <a:gd name="connsiteX3-199" fmla="*/ 851226 w 1958643"/>
                <a:gd name="connsiteY3-200" fmla="*/ 2449087 h 2449087"/>
                <a:gd name="connsiteX0-201" fmla="*/ 851226 w 1950706"/>
                <a:gd name="connsiteY0-202" fmla="*/ 2449087 h 2449087"/>
                <a:gd name="connsiteX1-203" fmla="*/ 0 w 1950706"/>
                <a:gd name="connsiteY1-204" fmla="*/ 0 h 2449087"/>
                <a:gd name="connsiteX2-205" fmla="*/ 1950706 w 1950706"/>
                <a:gd name="connsiteY2-206" fmla="*/ 2326975 h 2449087"/>
                <a:gd name="connsiteX3-207" fmla="*/ 851226 w 1950706"/>
                <a:gd name="connsiteY3-208" fmla="*/ 2449087 h 2449087"/>
                <a:gd name="connsiteX0-209" fmla="*/ 851226 w 1947531"/>
                <a:gd name="connsiteY0-210" fmla="*/ 2449087 h 2449087"/>
                <a:gd name="connsiteX1-211" fmla="*/ 0 w 1947531"/>
                <a:gd name="connsiteY1-212" fmla="*/ 0 h 2449087"/>
                <a:gd name="connsiteX2-213" fmla="*/ 1947531 w 1947531"/>
                <a:gd name="connsiteY2-214" fmla="*/ 2312341 h 2449087"/>
                <a:gd name="connsiteX3-215" fmla="*/ 851226 w 1947531"/>
                <a:gd name="connsiteY3-216" fmla="*/ 2449087 h 24490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47531" h="2449087">
                  <a:moveTo>
                    <a:pt x="851226" y="2449087"/>
                  </a:moveTo>
                  <a:lnTo>
                    <a:pt x="0" y="0"/>
                  </a:lnTo>
                  <a:lnTo>
                    <a:pt x="1947531" y="2312341"/>
                  </a:lnTo>
                  <a:lnTo>
                    <a:pt x="851226" y="24490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3853468" y="5382907"/>
              <a:ext cx="1130187" cy="568186"/>
            </a:xfrm>
            <a:prstGeom prst="ellipse">
              <a:avLst/>
            </a:prstGeom>
            <a:grpFill/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48556" y="3786498"/>
            <a:ext cx="1297586" cy="2714323"/>
            <a:chOff x="3767692" y="3089071"/>
            <a:chExt cx="1297586" cy="2714323"/>
          </a:xfrm>
          <a:solidFill>
            <a:schemeClr val="accent1">
              <a:lumMod val="50000"/>
            </a:schemeClr>
          </a:solidFill>
        </p:grpSpPr>
        <p:sp>
          <p:nvSpPr>
            <p:cNvPr id="38" name="等腰三角形 22"/>
            <p:cNvSpPr/>
            <p:nvPr/>
          </p:nvSpPr>
          <p:spPr bwMode="auto">
            <a:xfrm>
              <a:off x="3782688" y="3089071"/>
              <a:ext cx="1274105" cy="2487706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937555"/>
                <a:gd name="connsiteY0-58" fmla="*/ 2546648 h 2689042"/>
                <a:gd name="connsiteX1-59" fmla="*/ 406074 w 937555"/>
                <a:gd name="connsiteY1-60" fmla="*/ 0 h 2689042"/>
                <a:gd name="connsiteX2-61" fmla="*/ 937555 w 937555"/>
                <a:gd name="connsiteY2-62" fmla="*/ 2689042 h 2689042"/>
                <a:gd name="connsiteX3-63" fmla="*/ 0 w 937555"/>
                <a:gd name="connsiteY3-64" fmla="*/ 2546648 h 2689042"/>
                <a:gd name="connsiteX0-65" fmla="*/ 0 w 962955"/>
                <a:gd name="connsiteY0-66" fmla="*/ 2546648 h 2632672"/>
                <a:gd name="connsiteX1-67" fmla="*/ 406074 w 962955"/>
                <a:gd name="connsiteY1-68" fmla="*/ 0 h 2632672"/>
                <a:gd name="connsiteX2-69" fmla="*/ 962955 w 962955"/>
                <a:gd name="connsiteY2-70" fmla="*/ 2632672 h 2632672"/>
                <a:gd name="connsiteX3-71" fmla="*/ 0 w 962955"/>
                <a:gd name="connsiteY3-72" fmla="*/ 2546648 h 2632672"/>
                <a:gd name="connsiteX0-73" fmla="*/ 0 w 975655"/>
                <a:gd name="connsiteY0-74" fmla="*/ 2585674 h 2632672"/>
                <a:gd name="connsiteX1-75" fmla="*/ 418774 w 975655"/>
                <a:gd name="connsiteY1-76" fmla="*/ 0 h 2632672"/>
                <a:gd name="connsiteX2-77" fmla="*/ 975655 w 975655"/>
                <a:gd name="connsiteY2-78" fmla="*/ 2632672 h 2632672"/>
                <a:gd name="connsiteX3-79" fmla="*/ 0 w 975655"/>
                <a:gd name="connsiteY3-80" fmla="*/ 2585674 h 2632672"/>
                <a:gd name="connsiteX0-81" fmla="*/ 0 w 975655"/>
                <a:gd name="connsiteY0-82" fmla="*/ 2553153 h 2600151"/>
                <a:gd name="connsiteX1-83" fmla="*/ 717224 w 975655"/>
                <a:gd name="connsiteY1-84" fmla="*/ 0 h 2600151"/>
                <a:gd name="connsiteX2-85" fmla="*/ 975655 w 975655"/>
                <a:gd name="connsiteY2-86" fmla="*/ 2600151 h 2600151"/>
                <a:gd name="connsiteX3-87" fmla="*/ 0 w 975655"/>
                <a:gd name="connsiteY3-88" fmla="*/ 2553153 h 2600151"/>
                <a:gd name="connsiteX0-89" fmla="*/ 0 w 1363005"/>
                <a:gd name="connsiteY0-90" fmla="*/ 2494615 h 2600151"/>
                <a:gd name="connsiteX1-91" fmla="*/ 1104574 w 1363005"/>
                <a:gd name="connsiteY1-92" fmla="*/ 0 h 2600151"/>
                <a:gd name="connsiteX2-93" fmla="*/ 1363005 w 1363005"/>
                <a:gd name="connsiteY2-94" fmla="*/ 2600151 h 2600151"/>
                <a:gd name="connsiteX3-95" fmla="*/ 0 w 1363005"/>
                <a:gd name="connsiteY3-96" fmla="*/ 2494615 h 2600151"/>
                <a:gd name="connsiteX0-97" fmla="*/ 0 w 1286805"/>
                <a:gd name="connsiteY0-98" fmla="*/ 2494615 h 2548117"/>
                <a:gd name="connsiteX1-99" fmla="*/ 1104574 w 1286805"/>
                <a:gd name="connsiteY1-100" fmla="*/ 0 h 2548117"/>
                <a:gd name="connsiteX2-101" fmla="*/ 1286805 w 1286805"/>
                <a:gd name="connsiteY2-102" fmla="*/ 2548117 h 2548117"/>
                <a:gd name="connsiteX3-103" fmla="*/ 0 w 1286805"/>
                <a:gd name="connsiteY3-104" fmla="*/ 2494615 h 2548117"/>
                <a:gd name="connsiteX0-105" fmla="*/ 0 w 1274105"/>
                <a:gd name="connsiteY0-106" fmla="*/ 2494615 h 2548117"/>
                <a:gd name="connsiteX1-107" fmla="*/ 1104574 w 1274105"/>
                <a:gd name="connsiteY1-108" fmla="*/ 0 h 2548117"/>
                <a:gd name="connsiteX2-109" fmla="*/ 1274105 w 1274105"/>
                <a:gd name="connsiteY2-110" fmla="*/ 2548117 h 2548117"/>
                <a:gd name="connsiteX3-111" fmla="*/ 0 w 1274105"/>
                <a:gd name="connsiteY3-112" fmla="*/ 2494615 h 25481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4105" h="2548117">
                  <a:moveTo>
                    <a:pt x="0" y="2494615"/>
                  </a:moveTo>
                  <a:lnTo>
                    <a:pt x="1104574" y="0"/>
                  </a:lnTo>
                  <a:lnTo>
                    <a:pt x="1274105" y="2548117"/>
                  </a:lnTo>
                  <a:lnTo>
                    <a:pt x="0" y="24946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767692" y="5335562"/>
              <a:ext cx="1297586" cy="467832"/>
            </a:xfrm>
            <a:prstGeom prst="ellipse">
              <a:avLst/>
            </a:prstGeom>
            <a:grpFill/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974" y="3159223"/>
            <a:ext cx="1949846" cy="735232"/>
          </a:xfrm>
          <a:prstGeom prst="rect">
            <a:avLst/>
          </a:prstGeom>
        </p:spPr>
      </p:pic>
      <p:sp>
        <p:nvSpPr>
          <p:cNvPr id="20" name="等腰三角形 19"/>
          <p:cNvSpPr/>
          <p:nvPr/>
        </p:nvSpPr>
        <p:spPr bwMode="auto">
          <a:xfrm>
            <a:off x="1162434" y="3749695"/>
            <a:ext cx="6708239" cy="2247801"/>
          </a:xfrm>
          <a:custGeom>
            <a:avLst/>
            <a:gdLst>
              <a:gd name="connsiteX0" fmla="*/ 0 w 6852998"/>
              <a:gd name="connsiteY0" fmla="*/ 2264734 h 2264734"/>
              <a:gd name="connsiteX1" fmla="*/ 3426499 w 6852998"/>
              <a:gd name="connsiteY1" fmla="*/ 0 h 2264734"/>
              <a:gd name="connsiteX2" fmla="*/ 6852998 w 6852998"/>
              <a:gd name="connsiteY2" fmla="*/ 2264734 h 2264734"/>
              <a:gd name="connsiteX3" fmla="*/ 0 w 6852998"/>
              <a:gd name="connsiteY3" fmla="*/ 2264734 h 2264734"/>
              <a:gd name="connsiteX0-1" fmla="*/ 0 w 6944438"/>
              <a:gd name="connsiteY0-2" fmla="*/ 2264734 h 2356174"/>
              <a:gd name="connsiteX1-3" fmla="*/ 3426499 w 6944438"/>
              <a:gd name="connsiteY1-4" fmla="*/ 0 h 2356174"/>
              <a:gd name="connsiteX2-5" fmla="*/ 6944438 w 6944438"/>
              <a:gd name="connsiteY2-6" fmla="*/ 2356174 h 2356174"/>
              <a:gd name="connsiteX0-7" fmla="*/ 0 w 6749015"/>
              <a:gd name="connsiteY0-8" fmla="*/ 2264734 h 2264734"/>
              <a:gd name="connsiteX1-9" fmla="*/ 3426499 w 6749015"/>
              <a:gd name="connsiteY1-10" fmla="*/ 0 h 2264734"/>
              <a:gd name="connsiteX2-11" fmla="*/ 6749015 w 6749015"/>
              <a:gd name="connsiteY2-12" fmla="*/ 2178374 h 2264734"/>
              <a:gd name="connsiteX0-13" fmla="*/ 0 w 6732022"/>
              <a:gd name="connsiteY0-14" fmla="*/ 2247801 h 2247801"/>
              <a:gd name="connsiteX1-15" fmla="*/ 3409506 w 6732022"/>
              <a:gd name="connsiteY1-16" fmla="*/ 0 h 2247801"/>
              <a:gd name="connsiteX2-17" fmla="*/ 6732022 w 6732022"/>
              <a:gd name="connsiteY2-18" fmla="*/ 2178374 h 22478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732022" h="2247801">
                <a:moveTo>
                  <a:pt x="0" y="2247801"/>
                </a:moveTo>
                <a:lnTo>
                  <a:pt x="3409506" y="0"/>
                </a:lnTo>
                <a:lnTo>
                  <a:pt x="6732022" y="2178374"/>
                </a:lnTo>
              </a:path>
            </a:pathLst>
          </a:cu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45501" y="5458243"/>
            <a:ext cx="6852998" cy="1295253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41800" y="3776009"/>
            <a:ext cx="2739749" cy="2646765"/>
            <a:chOff x="1861028" y="3063069"/>
            <a:chExt cx="2739749" cy="2646765"/>
          </a:xfrm>
        </p:grpSpPr>
        <p:sp>
          <p:nvSpPr>
            <p:cNvPr id="10" name="等腰三角形 22"/>
            <p:cNvSpPr/>
            <p:nvPr/>
          </p:nvSpPr>
          <p:spPr bwMode="auto">
            <a:xfrm>
              <a:off x="1870603" y="3063069"/>
              <a:ext cx="2730174" cy="2477123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2730174"/>
                <a:gd name="connsiteY0-58" fmla="*/ 2394883 h 2537277"/>
                <a:gd name="connsiteX1-59" fmla="*/ 2730174 w 2730174"/>
                <a:gd name="connsiteY1-60" fmla="*/ 0 h 2537277"/>
                <a:gd name="connsiteX2-61" fmla="*/ 937555 w 2730174"/>
                <a:gd name="connsiteY2-62" fmla="*/ 2537277 h 2537277"/>
                <a:gd name="connsiteX3-63" fmla="*/ 0 w 2730174"/>
                <a:gd name="connsiteY3-64" fmla="*/ 2394883 h 25372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0174" h="2537277">
                  <a:moveTo>
                    <a:pt x="0" y="2394883"/>
                  </a:moveTo>
                  <a:lnTo>
                    <a:pt x="2730174" y="0"/>
                  </a:lnTo>
                  <a:lnTo>
                    <a:pt x="937555" y="2537277"/>
                  </a:lnTo>
                  <a:lnTo>
                    <a:pt x="0" y="23948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861028" y="5242002"/>
              <a:ext cx="978196" cy="467832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86" y="5722748"/>
            <a:ext cx="202464" cy="4172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53" y="5875119"/>
            <a:ext cx="202464" cy="4172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94" y="5946768"/>
            <a:ext cx="202464" cy="41725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364" y="5860122"/>
            <a:ext cx="202464" cy="41725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55" y="5916689"/>
            <a:ext cx="202464" cy="4172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524" y="6039815"/>
            <a:ext cx="202464" cy="41725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74" y="5749618"/>
            <a:ext cx="202464" cy="41725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04" y="5981420"/>
            <a:ext cx="202464" cy="41725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80" y="5642003"/>
            <a:ext cx="202464" cy="41725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61" y="5980592"/>
            <a:ext cx="202464" cy="41725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346" y="5575267"/>
            <a:ext cx="202464" cy="417251"/>
          </a:xfrm>
          <a:prstGeom prst="rect">
            <a:avLst/>
          </a:prstGeom>
        </p:spPr>
      </p:pic>
      <p:sp>
        <p:nvSpPr>
          <p:cNvPr id="6" name="箭头: 左右 5"/>
          <p:cNvSpPr/>
          <p:nvPr/>
        </p:nvSpPr>
        <p:spPr bwMode="auto">
          <a:xfrm>
            <a:off x="3150954" y="2358034"/>
            <a:ext cx="2836617" cy="30513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87761" y="1974226"/>
            <a:ext cx="236300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最大化吞吐量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07594" y="2150426"/>
            <a:ext cx="2261403" cy="1182233"/>
            <a:chOff x="807594" y="2139275"/>
            <a:chExt cx="2261403" cy="1182233"/>
          </a:xfrm>
        </p:grpSpPr>
        <p:sp>
          <p:nvSpPr>
            <p:cNvPr id="32" name="矩形 31"/>
            <p:cNvSpPr/>
            <p:nvPr/>
          </p:nvSpPr>
          <p:spPr>
            <a:xfrm>
              <a:off x="923238" y="2139275"/>
              <a:ext cx="2030117" cy="72035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波束大小</a:t>
              </a:r>
              <a:endPara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7594" y="2982954"/>
              <a:ext cx="226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rPr>
                <a:t>单次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覆盖用户数量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78500" y="2150426"/>
            <a:ext cx="2261403" cy="1182233"/>
            <a:chOff x="6078500" y="2139275"/>
            <a:chExt cx="2261403" cy="1182233"/>
          </a:xfrm>
        </p:grpSpPr>
        <p:sp>
          <p:nvSpPr>
            <p:cNvPr id="34" name="矩形 33"/>
            <p:cNvSpPr/>
            <p:nvPr/>
          </p:nvSpPr>
          <p:spPr>
            <a:xfrm>
              <a:off x="6190646" y="2139275"/>
              <a:ext cx="2030117" cy="72035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功率密度</a:t>
              </a:r>
              <a:endPara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078500" y="2982954"/>
              <a:ext cx="226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rPr>
                <a:t>单次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传输速率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3759" y="2663170"/>
            <a:ext cx="243648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非凸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NP</a:t>
            </a:r>
            <a:r>
              <a:rPr lang="en-US" altLang="zh-CN" sz="2400">
                <a:ea typeface="黑体" panose="02010609060101010101" pitchFamily="49" charset="-122"/>
              </a:rPr>
              <a:t>-hard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0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现状：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FCC2003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：认知无线电特点就是无线电设备根据环境改变传输参数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认知无线电使得频谱可以重复利用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信道分配控制干扰的同时最大化频谱利用率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Spectrum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）：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中心频率带宽同时需要确定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Channel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在已有的频谱池中进行分配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IEEE802.22/RRS/ECMA-392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利用传播特性好的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TV band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为了自适应参数通信，频谱分配需要频谱感知、频谱决策、频谱共享、频谱移动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1279" y="1486392"/>
            <a:ext cx="299869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频谱资源利用率低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9014" y="1486392"/>
            <a:ext cx="326503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认知无线电的应用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255477" y="1776046"/>
            <a:ext cx="650631" cy="17584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特点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不仅要考虑避免相互之间的干扰，也要考虑避免对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中心频点和带宽同时要确定，没有特定的信道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可用频段动态变化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传统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CA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问题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NP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完全，在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CRN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中重点考虑动态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SA</a:t>
            </a:r>
            <a:r>
              <a:rPr lang="zh-CN" altLang="en-US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技术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99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>
            <a:spLocks/>
          </p:cNvSpPr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r:id="rId8" imgW="447040" imgH="335915" progId="Equation.DSMT4">
                  <p:embed/>
                </p:oleObj>
              </mc:Choice>
              <mc:Fallback>
                <p:oleObj r:id="rId8" imgW="447040" imgH="335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>
              <p:extLst>
                <p:ext uri="{D42A27DB-BD31-4B8C-83A1-F6EECF244321}">
                  <p14:modId xmlns:p14="http://schemas.microsoft.com/office/powerpoint/2010/main" val="2898489569"/>
                </p:ext>
              </p:extLst>
            </p:nvPr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" r:id="rId10" imgW="546735" imgH="349885" progId="Equation.DSMT4">
                    <p:embed/>
                  </p:oleObj>
                </mc:Choice>
                <mc:Fallback>
                  <p:oleObj r:id="rId10" imgW="546735" imgH="34988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>
              <p:extLst>
                <p:ext uri="{D42A27DB-BD31-4B8C-83A1-F6EECF244321}">
                  <p14:modId xmlns:p14="http://schemas.microsoft.com/office/powerpoint/2010/main" val="1970288173"/>
                </p:ext>
              </p:extLst>
            </p:nvPr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7" r:id="rId12" imgW="316865" imgH="257810" progId="Equation.DSMT4">
                    <p:embed/>
                  </p:oleObj>
                </mc:Choice>
                <mc:Fallback>
                  <p:oleObj r:id="rId12" imgW="316865" imgH="25781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>
              <p:extLst>
                <p:ext uri="{D42A27DB-BD31-4B8C-83A1-F6EECF244321}">
                  <p14:modId xmlns:p14="http://schemas.microsoft.com/office/powerpoint/2010/main" val="1111705157"/>
                </p:ext>
              </p:extLst>
            </p:nvPr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8" r:id="rId14" imgW="802005" imgH="427990" progId="Equation.DSMT4">
                    <p:embed/>
                  </p:oleObj>
                </mc:Choice>
                <mc:Fallback>
                  <p:oleObj r:id="rId14" imgW="802005" imgH="42799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5" name="对象 24"/>
          <p:cNvGraphicFramePr/>
          <p:nvPr>
            <p:extLst>
              <p:ext uri="{D42A27DB-BD31-4B8C-83A1-F6EECF244321}">
                <p14:modId xmlns:p14="http://schemas.microsoft.com/office/powerpoint/2010/main" val="3084605844"/>
              </p:ext>
            </p:extLst>
          </p:nvPr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49099"/>
              </p:ext>
            </p:extLst>
          </p:nvPr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18" imgW="1422360" imgH="368280" progId="Equation.DSMT4">
                  <p:embed/>
                </p:oleObj>
              </mc:Choice>
              <mc:Fallback>
                <p:oleObj name="Equation" r:id="rId18" imgW="14223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191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736923"/>
                </p:ext>
              </p:extLst>
            </p:nvPr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6" imgW="927000" imgH="253800" progId="Equation.DSMT4">
                    <p:embed/>
                  </p:oleObj>
                </mc:Choice>
                <mc:Fallback>
                  <p:oleObj name="Equation" r:id="rId6" imgW="9270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6292340"/>
                </p:ext>
              </p:extLst>
            </p:nvPr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8" imgW="939600" imgH="253800" progId="Equation.DSMT4">
                    <p:embed/>
                  </p:oleObj>
                </mc:Choice>
                <mc:Fallback>
                  <p:oleObj name="Equation" r:id="rId8" imgW="9396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049754"/>
                </p:ext>
              </p:extLst>
            </p:nvPr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Equation" r:id="rId10" imgW="241200" imgH="241200" progId="Equation.DSMT4">
                    <p:embed/>
                  </p:oleObj>
                </mc:Choice>
                <mc:Fallback>
                  <p:oleObj name="Equation" r:id="rId10" imgW="2412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利用更新方程计算当前状态概率分布时的最大收益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59419"/>
              </p:ext>
            </p:extLst>
          </p:nvPr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4" imgW="4520880" imgH="482400" progId="Equation.DSMT4">
                  <p:embed/>
                </p:oleObj>
              </mc:Choice>
              <mc:Fallback>
                <p:oleObj name="Equation" r:id="rId4" imgW="4520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92502"/>
              </p:ext>
            </p:extLst>
          </p:nvPr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6" imgW="507960" imgH="190440" progId="Equation.DSMT4">
                  <p:embed/>
                </p:oleObj>
              </mc:Choice>
              <mc:Fallback>
                <p:oleObj name="Equation" r:id="rId6" imgW="507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01911"/>
              </p:ext>
            </p:extLst>
          </p:nvPr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8" imgW="1206360" imgH="482400" progId="Equation.DSMT4">
                  <p:embed/>
                </p:oleObj>
              </mc:Choice>
              <mc:Fallback>
                <p:oleObj name="Equation" r:id="rId8" imgW="120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19372"/>
              </p:ext>
            </p:extLst>
          </p:nvPr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10" imgW="1206360" imgH="253800" progId="Equation.DSMT4">
                  <p:embed/>
                </p:oleObj>
              </mc:Choice>
              <mc:Fallback>
                <p:oleObj name="Equation" r:id="rId10" imgW="1206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82227"/>
              </p:ext>
            </p:extLst>
          </p:nvPr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12" imgW="2755900" imgH="355600" progId="Equation.DSMT4">
                  <p:embed/>
                </p:oleObj>
              </mc:Choice>
              <mc:Fallback>
                <p:oleObj name="Equation" r:id="rId12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64453"/>
              </p:ext>
            </p:extLst>
          </p:nvPr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14" imgW="2070000" imgH="279360" progId="Equation.DSMT4">
                  <p:embed/>
                </p:oleObj>
              </mc:Choice>
              <mc:Fallback>
                <p:oleObj name="Equation" r:id="rId14" imgW="2070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794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0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6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1170</Words>
  <Application>Microsoft Office PowerPoint</Application>
  <PresentationFormat>全屏显示(4:3)</PresentationFormat>
  <Paragraphs>263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63" baseType="lpstr">
      <vt:lpstr>Times-Roman</vt:lpstr>
      <vt:lpstr>黑体</vt:lpstr>
      <vt:lpstr>宋体</vt:lpstr>
      <vt:lpstr>Arial</vt:lpstr>
      <vt:lpstr>Tahoma</vt:lpstr>
      <vt:lpstr>Times New Roman</vt:lpstr>
      <vt:lpstr>Wingdings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18_Blueprint</vt:lpstr>
      <vt:lpstr>19_Blueprint</vt:lpstr>
      <vt:lpstr>20_Blueprint</vt:lpstr>
      <vt:lpstr>1_Blueprint</vt:lpstr>
      <vt:lpstr>3_Blueprint</vt:lpstr>
      <vt:lpstr>6_Blueprint</vt:lpstr>
      <vt:lpstr>正文</vt:lpstr>
      <vt:lpstr>8_Blueprint</vt:lpstr>
      <vt:lpstr>9_Blueprint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Windows 用户</cp:lastModifiedBy>
  <cp:revision>4707</cp:revision>
  <cp:lastPrinted>2012-06-01T03:58:00Z</cp:lastPrinted>
  <dcterms:created xsi:type="dcterms:W3CDTF">2019-01-16T03:02:00Z</dcterms:created>
  <dcterms:modified xsi:type="dcterms:W3CDTF">2019-06-01T16:33:17Z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