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slideLayouts/slideLayout14.xml" ContentType="application/vnd.openxmlformats-officedocument.presentationml.slideLayout+xml"/>
  <Override PartName="/ppt/theme/theme13.xml" ContentType="application/vnd.openxmlformats-officedocument.theme+xml"/>
  <Override PartName="/ppt/slideLayouts/slideLayout15.xml" ContentType="application/vnd.openxmlformats-officedocument.presentationml.slideLayout+xml"/>
  <Override PartName="/ppt/theme/theme1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6.xml" ContentType="application/vnd.openxmlformats-officedocument.theme+xml"/>
  <Override PartName="/ppt/slideLayouts/slideLayout20.xml" ContentType="application/vnd.openxmlformats-officedocument.presentationml.slideLayout+xml"/>
  <Override PartName="/ppt/theme/theme17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8.xml" ContentType="application/vnd.openxmlformats-officedocument.theme+xml"/>
  <Override PartName="/ppt/slideLayouts/slideLayout23.xml" ContentType="application/vnd.openxmlformats-officedocument.presentationml.slideLayout+xml"/>
  <Override PartName="/ppt/theme/theme19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0.xml" ContentType="application/vnd.openxmlformats-officedocument.theme+xml"/>
  <Override PartName="/ppt/slideLayouts/slideLayout26.xml" ContentType="application/vnd.openxmlformats-officedocument.presentationml.slideLayout+xml"/>
  <Override PartName="/ppt/theme/theme21.xml" ContentType="application/vnd.openxmlformats-officedocument.theme+xml"/>
  <Override PartName="/ppt/slideLayouts/slideLayout27.xml" ContentType="application/vnd.openxmlformats-officedocument.presentationml.slideLayout+xml"/>
  <Override PartName="/ppt/theme/theme2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2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27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28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29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30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31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32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33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34.xml" ContentType="application/vnd.openxmlformats-officedocument.theme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theme/theme35.xml" ContentType="application/vnd.openxmlformats-officedocument.theme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36.xml" ContentType="application/vnd.openxmlformats-officedocument.theme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theme/theme37.xml" ContentType="application/vnd.openxmlformats-officedocument.theme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  <p:sldMasterId id="2147483673" r:id="rId13"/>
    <p:sldMasterId id="2147483675" r:id="rId14"/>
    <p:sldMasterId id="2147483677" r:id="rId15"/>
    <p:sldMasterId id="2147483680" r:id="rId16"/>
    <p:sldMasterId id="2147483683" r:id="rId17"/>
    <p:sldMasterId id="2147483685" r:id="rId18"/>
    <p:sldMasterId id="2147483688" r:id="rId19"/>
    <p:sldMasterId id="2147483690" r:id="rId20"/>
    <p:sldMasterId id="2147483693" r:id="rId21"/>
    <p:sldMasterId id="2147483695" r:id="rId22"/>
    <p:sldMasterId id="2147483697" r:id="rId23"/>
    <p:sldMasterId id="2147483700" r:id="rId24"/>
    <p:sldMasterId id="2147483719" r:id="rId25"/>
    <p:sldMasterId id="2147483738" r:id="rId26"/>
    <p:sldMasterId id="2147483757" r:id="rId27"/>
    <p:sldMasterId id="2147483776" r:id="rId28"/>
    <p:sldMasterId id="2147483795" r:id="rId29"/>
    <p:sldMasterId id="2147483814" r:id="rId30"/>
    <p:sldMasterId id="2147483833" r:id="rId31"/>
    <p:sldMasterId id="2147483852" r:id="rId32"/>
    <p:sldMasterId id="2147483871" r:id="rId33"/>
    <p:sldMasterId id="2147483890" r:id="rId34"/>
    <p:sldMasterId id="2147483909" r:id="rId35"/>
    <p:sldMasterId id="2147483928" r:id="rId36"/>
    <p:sldMasterId id="2147483947" r:id="rId37"/>
    <p:sldMasterId id="2147483966" r:id="rId38"/>
  </p:sldMasterIdLst>
  <p:notesMasterIdLst>
    <p:notesMasterId r:id="rId72"/>
  </p:notesMasterIdLst>
  <p:handoutMasterIdLst>
    <p:handoutMasterId r:id="rId73"/>
  </p:handoutMasterIdLst>
  <p:sldIdLst>
    <p:sldId id="1573" r:id="rId39"/>
    <p:sldId id="1323" r:id="rId40"/>
    <p:sldId id="1793" r:id="rId41"/>
    <p:sldId id="1794" r:id="rId42"/>
    <p:sldId id="1797" r:id="rId43"/>
    <p:sldId id="1796" r:id="rId44"/>
    <p:sldId id="1795" r:id="rId45"/>
    <p:sldId id="1716" r:id="rId46"/>
    <p:sldId id="1630" r:id="rId47"/>
    <p:sldId id="1717" r:id="rId48"/>
    <p:sldId id="1718" r:id="rId49"/>
    <p:sldId id="1720" r:id="rId50"/>
    <p:sldId id="1719" r:id="rId51"/>
    <p:sldId id="1763" r:id="rId52"/>
    <p:sldId id="1814" r:id="rId53"/>
    <p:sldId id="1826" r:id="rId54"/>
    <p:sldId id="1825" r:id="rId55"/>
    <p:sldId id="1762" r:id="rId56"/>
    <p:sldId id="1819" r:id="rId57"/>
    <p:sldId id="1815" r:id="rId58"/>
    <p:sldId id="1818" r:id="rId59"/>
    <p:sldId id="1820" r:id="rId60"/>
    <p:sldId id="1816" r:id="rId61"/>
    <p:sldId id="1821" r:id="rId62"/>
    <p:sldId id="1822" r:id="rId63"/>
    <p:sldId id="1823" r:id="rId64"/>
    <p:sldId id="1824" r:id="rId65"/>
    <p:sldId id="1761" r:id="rId66"/>
    <p:sldId id="1759" r:id="rId67"/>
    <p:sldId id="1766" r:id="rId68"/>
    <p:sldId id="1760" r:id="rId69"/>
    <p:sldId id="1721" r:id="rId70"/>
    <p:sldId id="1723" r:id="rId71"/>
  </p:sldIdLst>
  <p:sldSz cx="9144000" cy="6858000" type="screen4x3"/>
  <p:notesSz cx="6797675" cy="9926638"/>
  <p:defaultTextStyle>
    <a:defPPr>
      <a:defRPr lang="en-GB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9">
          <p15:clr>
            <a:srgbClr val="A4A3A4"/>
          </p15:clr>
        </p15:guide>
        <p15:guide id="2" pos="50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83">
          <p15:clr>
            <a:srgbClr val="A4A3A4"/>
          </p15:clr>
        </p15:guide>
        <p15:guide id="2" pos="211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0" clrIdx="0"/>
  <p:cmAuthor id="2" name="yu liang" initials="y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0000"/>
    <a:srgbClr val="000066"/>
    <a:srgbClr val="99CCFF"/>
    <a:srgbClr val="FFFF66"/>
    <a:srgbClr val="F3E7B3"/>
    <a:srgbClr val="33CC33"/>
    <a:srgbClr val="663300"/>
    <a:srgbClr val="B2BADC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3963" autoAdjust="0"/>
  </p:normalViewPr>
  <p:slideViewPr>
    <p:cSldViewPr snapToGrid="0">
      <p:cViewPr varScale="1">
        <p:scale>
          <a:sx n="116" d="100"/>
          <a:sy n="116" d="100"/>
        </p:scale>
        <p:origin x="894" y="108"/>
      </p:cViewPr>
      <p:guideLst>
        <p:guide orient="horz" pos="2399"/>
        <p:guide pos="50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278" y="1224"/>
      </p:cViewPr>
      <p:guideLst>
        <p:guide orient="horz" pos="2983"/>
        <p:guide pos="2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4.xml"/><Relationship Id="rId47" Type="http://schemas.openxmlformats.org/officeDocument/2006/relationships/slide" Target="slides/slide9.xml"/><Relationship Id="rId50" Type="http://schemas.openxmlformats.org/officeDocument/2006/relationships/slide" Target="slides/slide12.xml"/><Relationship Id="rId55" Type="http://schemas.openxmlformats.org/officeDocument/2006/relationships/slide" Target="slides/slide17.xml"/><Relationship Id="rId63" Type="http://schemas.openxmlformats.org/officeDocument/2006/relationships/slide" Target="slides/slide25.xml"/><Relationship Id="rId68" Type="http://schemas.openxmlformats.org/officeDocument/2006/relationships/slide" Target="slides/slide30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" Target="slides/slide2.xml"/><Relationship Id="rId45" Type="http://schemas.openxmlformats.org/officeDocument/2006/relationships/slide" Target="slides/slide7.xml"/><Relationship Id="rId53" Type="http://schemas.openxmlformats.org/officeDocument/2006/relationships/slide" Target="slides/slide15.xml"/><Relationship Id="rId58" Type="http://schemas.openxmlformats.org/officeDocument/2006/relationships/slide" Target="slides/slide20.xml"/><Relationship Id="rId66" Type="http://schemas.openxmlformats.org/officeDocument/2006/relationships/slide" Target="slides/slide28.xml"/><Relationship Id="rId7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1.xml"/><Relationship Id="rId57" Type="http://schemas.openxmlformats.org/officeDocument/2006/relationships/slide" Target="slides/slide19.xml"/><Relationship Id="rId61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6.xml"/><Relationship Id="rId52" Type="http://schemas.openxmlformats.org/officeDocument/2006/relationships/slide" Target="slides/slide14.xml"/><Relationship Id="rId60" Type="http://schemas.openxmlformats.org/officeDocument/2006/relationships/slide" Target="slides/slide22.xml"/><Relationship Id="rId65" Type="http://schemas.openxmlformats.org/officeDocument/2006/relationships/slide" Target="slides/slide27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5.xml"/><Relationship Id="rId48" Type="http://schemas.openxmlformats.org/officeDocument/2006/relationships/slide" Target="slides/slide10.xml"/><Relationship Id="rId56" Type="http://schemas.openxmlformats.org/officeDocument/2006/relationships/slide" Target="slides/slide18.xml"/><Relationship Id="rId64" Type="http://schemas.openxmlformats.org/officeDocument/2006/relationships/slide" Target="slides/slide26.xml"/><Relationship Id="rId69" Type="http://schemas.openxmlformats.org/officeDocument/2006/relationships/slide" Target="slides/slide31.xml"/><Relationship Id="rId77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3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8.xml"/><Relationship Id="rId59" Type="http://schemas.openxmlformats.org/officeDocument/2006/relationships/slide" Target="slides/slide21.xml"/><Relationship Id="rId67" Type="http://schemas.openxmlformats.org/officeDocument/2006/relationships/slide" Target="slides/slide29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3.xml"/><Relationship Id="rId54" Type="http://schemas.openxmlformats.org/officeDocument/2006/relationships/slide" Target="slides/slide16.xml"/><Relationship Id="rId62" Type="http://schemas.openxmlformats.org/officeDocument/2006/relationships/slide" Target="slides/slide24.xml"/><Relationship Id="rId70" Type="http://schemas.openxmlformats.org/officeDocument/2006/relationships/slide" Target="slides/slide32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7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7.wmf"/><Relationship Id="rId7" Type="http://schemas.openxmlformats.org/officeDocument/2006/relationships/image" Target="../media/image50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49.wmf"/><Relationship Id="rId5" Type="http://schemas.openxmlformats.org/officeDocument/2006/relationships/image" Target="../media/image41.wmf"/><Relationship Id="rId10" Type="http://schemas.openxmlformats.org/officeDocument/2006/relationships/image" Target="../media/image53.wmf"/><Relationship Id="rId4" Type="http://schemas.openxmlformats.org/officeDocument/2006/relationships/image" Target="../media/image48.wmf"/><Relationship Id="rId9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326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326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fld id="{04B1BBDE-B584-4E57-AB4C-49E9EEBA4966}" type="slidenum">
              <a:rPr lang="zh-CN" altLang="en-GB"/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081235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326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571" y="4715788"/>
            <a:ext cx="4984536" cy="4466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326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fld id="{A585629B-29FC-484D-AB0A-7C32B9D7F4DC}" type="slidenum">
              <a:rPr lang="zh-CN" altLang="en-GB"/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079129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5629B-29FC-484D-AB0A-7C32B9D7F4DC}" type="slidenum">
              <a:rPr lang="zh-CN" altLang="en-GB" smtClean="0"/>
              <a:t>1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400824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3200"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3200"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3200"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3200"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1EA0E-CE44-463D-9EA8-9090D15ADF4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fld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7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31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2CA24-A511-4806-B3A5-1417F5CF9C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270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2CA24-A511-4806-B3A5-1417F5CF9C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32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828FDDD0-5F45-43C3-906A-3CEF35DB3A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>
            <a:lvl1pPr>
              <a:defRPr b="1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2756"/>
            <a:ext cx="8229600" cy="5275994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08750"/>
            <a:ext cx="2133600" cy="365125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buClr>
                <a:srgbClr val="0000FF"/>
              </a:buClr>
              <a:defRPr/>
            </a:pPr>
            <a:fld id="{97E04412-9F73-4297-BB56-C8E33CC1CA3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0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theme" Target="../theme/theme2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6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7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2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19" Type="http://schemas.openxmlformats.org/officeDocument/2006/relationships/theme" Target="../theme/theme25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theme" Target="../theme/theme26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19" Type="http://schemas.openxmlformats.org/officeDocument/2006/relationships/theme" Target="../theme/theme27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1.xml"/><Relationship Id="rId19" Type="http://schemas.openxmlformats.org/officeDocument/2006/relationships/theme" Target="../theme/theme28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29.xml"/><Relationship Id="rId19" Type="http://schemas.openxmlformats.org/officeDocument/2006/relationships/theme" Target="../theme/theme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55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47.xml"/><Relationship Id="rId19" Type="http://schemas.openxmlformats.org/officeDocument/2006/relationships/theme" Target="../theme/theme30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slideLayout" Target="../slideLayouts/slideLayout151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8.xml"/><Relationship Id="rId1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17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57.xml"/><Relationship Id="rId16" Type="http://schemas.openxmlformats.org/officeDocument/2006/relationships/slideLayout" Target="../slideLayouts/slideLayout17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65.xml"/><Relationship Id="rId19" Type="http://schemas.openxmlformats.org/officeDocument/2006/relationships/theme" Target="../theme/theme31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9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13" Type="http://schemas.openxmlformats.org/officeDocument/2006/relationships/slideLayout" Target="../slideLayouts/slideLayout186.xml"/><Relationship Id="rId18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12" Type="http://schemas.openxmlformats.org/officeDocument/2006/relationships/slideLayout" Target="../slideLayouts/slideLayout185.xml"/><Relationship Id="rId17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75.xml"/><Relationship Id="rId16" Type="http://schemas.openxmlformats.org/officeDocument/2006/relationships/slideLayout" Target="../slideLayouts/slideLayout18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78.xml"/><Relationship Id="rId15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3.xml"/><Relationship Id="rId19" Type="http://schemas.openxmlformats.org/officeDocument/2006/relationships/theme" Target="../theme/theme32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Relationship Id="rId14" Type="http://schemas.openxmlformats.org/officeDocument/2006/relationships/slideLayout" Target="../slideLayouts/slideLayout187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13" Type="http://schemas.openxmlformats.org/officeDocument/2006/relationships/slideLayout" Target="../slideLayouts/slideLayout204.xml"/><Relationship Id="rId18" Type="http://schemas.openxmlformats.org/officeDocument/2006/relationships/slideLayout" Target="../slideLayouts/slideLayout209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203.xml"/><Relationship Id="rId17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93.xml"/><Relationship Id="rId16" Type="http://schemas.openxmlformats.org/officeDocument/2006/relationships/slideLayout" Target="../slideLayouts/slideLayout20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5" Type="http://schemas.openxmlformats.org/officeDocument/2006/relationships/slideLayout" Target="../slideLayouts/slideLayout206.xml"/><Relationship Id="rId10" Type="http://schemas.openxmlformats.org/officeDocument/2006/relationships/slideLayout" Target="../slideLayouts/slideLayout201.xml"/><Relationship Id="rId19" Type="http://schemas.openxmlformats.org/officeDocument/2006/relationships/theme" Target="../theme/theme33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Relationship Id="rId14" Type="http://schemas.openxmlformats.org/officeDocument/2006/relationships/slideLayout" Target="../slideLayouts/slideLayout205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slideLayout" Target="../slideLayouts/slideLayout222.xml"/><Relationship Id="rId18" Type="http://schemas.openxmlformats.org/officeDocument/2006/relationships/slideLayout" Target="../slideLayouts/slideLayout22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slideLayout" Target="../slideLayouts/slideLayout221.xml"/><Relationship Id="rId17" Type="http://schemas.openxmlformats.org/officeDocument/2006/relationships/slideLayout" Target="../slideLayouts/slideLayout226.xml"/><Relationship Id="rId2" Type="http://schemas.openxmlformats.org/officeDocument/2006/relationships/slideLayout" Target="../slideLayouts/slideLayout211.xml"/><Relationship Id="rId16" Type="http://schemas.openxmlformats.org/officeDocument/2006/relationships/slideLayout" Target="../slideLayouts/slideLayout22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5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19.xml"/><Relationship Id="rId19" Type="http://schemas.openxmlformats.org/officeDocument/2006/relationships/theme" Target="../theme/theme34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slideLayout" Target="../slideLayouts/slideLayout223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5.xml"/><Relationship Id="rId13" Type="http://schemas.openxmlformats.org/officeDocument/2006/relationships/slideLayout" Target="../slideLayouts/slideLayout240.xml"/><Relationship Id="rId18" Type="http://schemas.openxmlformats.org/officeDocument/2006/relationships/slideLayout" Target="../slideLayouts/slideLayout245.xml"/><Relationship Id="rId3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34.xml"/><Relationship Id="rId12" Type="http://schemas.openxmlformats.org/officeDocument/2006/relationships/slideLayout" Target="../slideLayouts/slideLayout239.xml"/><Relationship Id="rId17" Type="http://schemas.openxmlformats.org/officeDocument/2006/relationships/slideLayout" Target="../slideLayouts/slideLayout244.xml"/><Relationship Id="rId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24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233.xml"/><Relationship Id="rId11" Type="http://schemas.openxmlformats.org/officeDocument/2006/relationships/slideLayout" Target="../slideLayouts/slideLayout238.xml"/><Relationship Id="rId5" Type="http://schemas.openxmlformats.org/officeDocument/2006/relationships/slideLayout" Target="../slideLayouts/slideLayout232.xml"/><Relationship Id="rId15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37.xml"/><Relationship Id="rId19" Type="http://schemas.openxmlformats.org/officeDocument/2006/relationships/theme" Target="../theme/theme35.xml"/><Relationship Id="rId4" Type="http://schemas.openxmlformats.org/officeDocument/2006/relationships/slideLayout" Target="../slideLayouts/slideLayout231.xml"/><Relationship Id="rId9" Type="http://schemas.openxmlformats.org/officeDocument/2006/relationships/slideLayout" Target="../slideLayouts/slideLayout236.xml"/><Relationship Id="rId14" Type="http://schemas.openxmlformats.org/officeDocument/2006/relationships/slideLayout" Target="../slideLayouts/slideLayout241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3.xml"/><Relationship Id="rId13" Type="http://schemas.openxmlformats.org/officeDocument/2006/relationships/slideLayout" Target="../slideLayouts/slideLayout258.xml"/><Relationship Id="rId18" Type="http://schemas.openxmlformats.org/officeDocument/2006/relationships/slideLayout" Target="../slideLayouts/slideLayout263.xml"/><Relationship Id="rId3" Type="http://schemas.openxmlformats.org/officeDocument/2006/relationships/slideLayout" Target="../slideLayouts/slideLayout248.xml"/><Relationship Id="rId7" Type="http://schemas.openxmlformats.org/officeDocument/2006/relationships/slideLayout" Target="../slideLayouts/slideLayout252.xml"/><Relationship Id="rId12" Type="http://schemas.openxmlformats.org/officeDocument/2006/relationships/slideLayout" Target="../slideLayouts/slideLayout257.xml"/><Relationship Id="rId17" Type="http://schemas.openxmlformats.org/officeDocument/2006/relationships/slideLayout" Target="../slideLayouts/slideLayout262.xml"/><Relationship Id="rId2" Type="http://schemas.openxmlformats.org/officeDocument/2006/relationships/slideLayout" Target="../slideLayouts/slideLayout247.xml"/><Relationship Id="rId16" Type="http://schemas.openxmlformats.org/officeDocument/2006/relationships/slideLayout" Target="../slideLayouts/slideLayout26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46.xml"/><Relationship Id="rId6" Type="http://schemas.openxmlformats.org/officeDocument/2006/relationships/slideLayout" Target="../slideLayouts/slideLayout251.xml"/><Relationship Id="rId11" Type="http://schemas.openxmlformats.org/officeDocument/2006/relationships/slideLayout" Target="../slideLayouts/slideLayout256.xml"/><Relationship Id="rId5" Type="http://schemas.openxmlformats.org/officeDocument/2006/relationships/slideLayout" Target="../slideLayouts/slideLayout250.xml"/><Relationship Id="rId15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55.xml"/><Relationship Id="rId19" Type="http://schemas.openxmlformats.org/officeDocument/2006/relationships/theme" Target="../theme/theme36.xml"/><Relationship Id="rId4" Type="http://schemas.openxmlformats.org/officeDocument/2006/relationships/slideLayout" Target="../slideLayouts/slideLayout249.xml"/><Relationship Id="rId9" Type="http://schemas.openxmlformats.org/officeDocument/2006/relationships/slideLayout" Target="../slideLayouts/slideLayout254.xml"/><Relationship Id="rId14" Type="http://schemas.openxmlformats.org/officeDocument/2006/relationships/slideLayout" Target="../slideLayouts/slideLayout259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1.xml"/><Relationship Id="rId13" Type="http://schemas.openxmlformats.org/officeDocument/2006/relationships/slideLayout" Target="../slideLayouts/slideLayout276.xml"/><Relationship Id="rId18" Type="http://schemas.openxmlformats.org/officeDocument/2006/relationships/slideLayout" Target="../slideLayouts/slideLayout281.xml"/><Relationship Id="rId3" Type="http://schemas.openxmlformats.org/officeDocument/2006/relationships/slideLayout" Target="../slideLayouts/slideLayout266.xml"/><Relationship Id="rId7" Type="http://schemas.openxmlformats.org/officeDocument/2006/relationships/slideLayout" Target="../slideLayouts/slideLayout270.xml"/><Relationship Id="rId12" Type="http://schemas.openxmlformats.org/officeDocument/2006/relationships/slideLayout" Target="../slideLayouts/slideLayout275.xml"/><Relationship Id="rId17" Type="http://schemas.openxmlformats.org/officeDocument/2006/relationships/slideLayout" Target="../slideLayouts/slideLayout280.xml"/><Relationship Id="rId2" Type="http://schemas.openxmlformats.org/officeDocument/2006/relationships/slideLayout" Target="../slideLayouts/slideLayout265.xml"/><Relationship Id="rId16" Type="http://schemas.openxmlformats.org/officeDocument/2006/relationships/slideLayout" Target="../slideLayouts/slideLayout27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64.xml"/><Relationship Id="rId6" Type="http://schemas.openxmlformats.org/officeDocument/2006/relationships/slideLayout" Target="../slideLayouts/slideLayout269.xml"/><Relationship Id="rId11" Type="http://schemas.openxmlformats.org/officeDocument/2006/relationships/slideLayout" Target="../slideLayouts/slideLayout274.xml"/><Relationship Id="rId5" Type="http://schemas.openxmlformats.org/officeDocument/2006/relationships/slideLayout" Target="../slideLayouts/slideLayout268.xml"/><Relationship Id="rId15" Type="http://schemas.openxmlformats.org/officeDocument/2006/relationships/slideLayout" Target="../slideLayouts/slideLayout278.xml"/><Relationship Id="rId10" Type="http://schemas.openxmlformats.org/officeDocument/2006/relationships/slideLayout" Target="../slideLayouts/slideLayout273.xml"/><Relationship Id="rId19" Type="http://schemas.openxmlformats.org/officeDocument/2006/relationships/theme" Target="../theme/theme37.xml"/><Relationship Id="rId4" Type="http://schemas.openxmlformats.org/officeDocument/2006/relationships/slideLayout" Target="../slideLayouts/slideLayout267.xml"/><Relationship Id="rId9" Type="http://schemas.openxmlformats.org/officeDocument/2006/relationships/slideLayout" Target="../slideLayouts/slideLayout272.xml"/><Relationship Id="rId14" Type="http://schemas.openxmlformats.org/officeDocument/2006/relationships/slideLayout" Target="../slideLayouts/slideLayout277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9.xml"/><Relationship Id="rId13" Type="http://schemas.openxmlformats.org/officeDocument/2006/relationships/slideLayout" Target="../slideLayouts/slideLayout294.xml"/><Relationship Id="rId18" Type="http://schemas.openxmlformats.org/officeDocument/2006/relationships/slideLayout" Target="../slideLayouts/slideLayout299.xml"/><Relationship Id="rId3" Type="http://schemas.openxmlformats.org/officeDocument/2006/relationships/slideLayout" Target="../slideLayouts/slideLayout284.xml"/><Relationship Id="rId7" Type="http://schemas.openxmlformats.org/officeDocument/2006/relationships/slideLayout" Target="../slideLayouts/slideLayout288.xml"/><Relationship Id="rId12" Type="http://schemas.openxmlformats.org/officeDocument/2006/relationships/slideLayout" Target="../slideLayouts/slideLayout293.xml"/><Relationship Id="rId17" Type="http://schemas.openxmlformats.org/officeDocument/2006/relationships/slideLayout" Target="../slideLayouts/slideLayout298.xml"/><Relationship Id="rId2" Type="http://schemas.openxmlformats.org/officeDocument/2006/relationships/slideLayout" Target="../slideLayouts/slideLayout283.xml"/><Relationship Id="rId16" Type="http://schemas.openxmlformats.org/officeDocument/2006/relationships/slideLayout" Target="../slideLayouts/slideLayout29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82.xml"/><Relationship Id="rId6" Type="http://schemas.openxmlformats.org/officeDocument/2006/relationships/slideLayout" Target="../slideLayouts/slideLayout287.xml"/><Relationship Id="rId11" Type="http://schemas.openxmlformats.org/officeDocument/2006/relationships/slideLayout" Target="../slideLayouts/slideLayout292.xml"/><Relationship Id="rId5" Type="http://schemas.openxmlformats.org/officeDocument/2006/relationships/slideLayout" Target="../slideLayouts/slideLayout286.xml"/><Relationship Id="rId15" Type="http://schemas.openxmlformats.org/officeDocument/2006/relationships/slideLayout" Target="../slideLayouts/slideLayout296.xml"/><Relationship Id="rId10" Type="http://schemas.openxmlformats.org/officeDocument/2006/relationships/slideLayout" Target="../slideLayouts/slideLayout291.xml"/><Relationship Id="rId19" Type="http://schemas.openxmlformats.org/officeDocument/2006/relationships/theme" Target="../theme/theme38.xml"/><Relationship Id="rId4" Type="http://schemas.openxmlformats.org/officeDocument/2006/relationships/slideLayout" Target="../slideLayouts/slideLayout285.xml"/><Relationship Id="rId9" Type="http://schemas.openxmlformats.org/officeDocument/2006/relationships/slideLayout" Target="../slideLayouts/slideLayout290.xml"/><Relationship Id="rId14" Type="http://schemas.openxmlformats.org/officeDocument/2006/relationships/slideLayout" Target="../slideLayouts/slideLayout29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536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26172E8F-9862-4C18-9BAB-24BBC29C6D0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813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  <p:sldLayoutId id="2147483908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  <p:sldLayoutId id="2147483946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  <p:sldLayoutId id="2147483965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  <p:sldLayoutId id="2147483984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0.bin"/><Relationship Id="rId3" Type="http://schemas.openxmlformats.org/officeDocument/2006/relationships/slideLayout" Target="../slideLayouts/slideLayout83.xml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4.wmf"/><Relationship Id="rId2" Type="http://schemas.openxmlformats.org/officeDocument/2006/relationships/tags" Target="../tags/tag8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1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01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1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1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3.xml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3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73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19.bin"/><Relationship Id="rId3" Type="http://schemas.openxmlformats.org/officeDocument/2006/relationships/slideLayout" Target="../slideLayouts/slideLayout173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30.wmf"/><Relationship Id="rId2" Type="http://schemas.openxmlformats.org/officeDocument/2006/relationships/tags" Target="../tags/tag15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7.wmf"/><Relationship Id="rId5" Type="http://schemas.openxmlformats.org/officeDocument/2006/relationships/image" Target="../media/image33.png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31.wmf"/><Relationship Id="rId4" Type="http://schemas.openxmlformats.org/officeDocument/2006/relationships/image" Target="../media/image32.png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slideLayout" Target="../slideLayouts/slideLayout281.xml"/><Relationship Id="rId7" Type="http://schemas.openxmlformats.org/officeDocument/2006/relationships/image" Target="../media/image34.wmf"/><Relationship Id="rId2" Type="http://schemas.openxmlformats.org/officeDocument/2006/relationships/tags" Target="../tags/tag1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6.wmf"/><Relationship Id="rId5" Type="http://schemas.openxmlformats.org/officeDocument/2006/relationships/image" Target="../media/image38.png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37.png"/><Relationship Id="rId9" Type="http://schemas.openxmlformats.org/officeDocument/2006/relationships/image" Target="../media/image3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43.wmf"/><Relationship Id="rId3" Type="http://schemas.openxmlformats.org/officeDocument/2006/relationships/slideLayout" Target="../slideLayouts/slideLayout281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27.bin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36.bin"/><Relationship Id="rId3" Type="http://schemas.openxmlformats.org/officeDocument/2006/relationships/slideLayout" Target="../slideLayouts/slideLayout281.xml"/><Relationship Id="rId21" Type="http://schemas.openxmlformats.org/officeDocument/2006/relationships/image" Target="../media/image52.w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50.wmf"/><Relationship Id="rId2" Type="http://schemas.openxmlformats.org/officeDocument/2006/relationships/tags" Target="../tags/tag18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49.wmf"/><Relationship Id="rId23" Type="http://schemas.openxmlformats.org/officeDocument/2006/relationships/image" Target="../media/image53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99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58.wmf"/><Relationship Id="rId3" Type="http://schemas.openxmlformats.org/officeDocument/2006/relationships/slideLayout" Target="../slideLayouts/slideLayout299.xml"/><Relationship Id="rId7" Type="http://schemas.openxmlformats.org/officeDocument/2006/relationships/image" Target="../media/image60.png"/><Relationship Id="rId12" Type="http://schemas.openxmlformats.org/officeDocument/2006/relationships/oleObject" Target="../embeddings/oleObject42.bin"/><Relationship Id="rId2" Type="http://schemas.openxmlformats.org/officeDocument/2006/relationships/tags" Target="../tags/tag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wmf"/><Relationship Id="rId11" Type="http://schemas.openxmlformats.org/officeDocument/2006/relationships/image" Target="../media/image57.wmf"/><Relationship Id="rId5" Type="http://schemas.openxmlformats.org/officeDocument/2006/relationships/oleObject" Target="../embeddings/oleObject39.bin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59.png"/><Relationship Id="rId9" Type="http://schemas.openxmlformats.org/officeDocument/2006/relationships/image" Target="../media/image5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slideLayout" Target="../slideLayouts/slideLayout299.xml"/><Relationship Id="rId7" Type="http://schemas.openxmlformats.org/officeDocument/2006/relationships/image" Target="../media/image62.wmf"/><Relationship Id="rId2" Type="http://schemas.openxmlformats.org/officeDocument/2006/relationships/tags" Target="../tags/tag2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69.wmf"/><Relationship Id="rId3" Type="http://schemas.openxmlformats.org/officeDocument/2006/relationships/slideLayout" Target="../slideLayouts/slideLayout299.xml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49.bin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67.wmf"/><Relationship Id="rId1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9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slideLayout" Target="../slideLayouts/slideLayout155.xml"/><Relationship Id="rId7" Type="http://schemas.openxmlformats.org/officeDocument/2006/relationships/image" Target="../media/image72.wmf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5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28.wmf"/><Relationship Id="rId3" Type="http://schemas.openxmlformats.org/officeDocument/2006/relationships/slideLayout" Target="../slideLayouts/slideLayout119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30.wmf"/><Relationship Id="rId2" Type="http://schemas.openxmlformats.org/officeDocument/2006/relationships/tags" Target="../tags/tag25.xml"/><Relationship Id="rId16" Type="http://schemas.openxmlformats.org/officeDocument/2006/relationships/oleObject" Target="../embeddings/oleObject57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26.wmf"/><Relationship Id="rId5" Type="http://schemas.openxmlformats.org/officeDocument/2006/relationships/image" Target="../media/image33.png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54.bin"/><Relationship Id="rId4" Type="http://schemas.openxmlformats.org/officeDocument/2006/relationships/image" Target="../media/image32.png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5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__1.vsdx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9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7.xml"/><Relationship Id="rId1" Type="http://schemas.openxmlformats.org/officeDocument/2006/relationships/tags" Target="../tags/tag2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78.wmf"/><Relationship Id="rId3" Type="http://schemas.openxmlformats.org/officeDocument/2006/relationships/slideLayout" Target="../slideLayouts/slideLayout101.xml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62.bin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5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2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5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Layout" Target="../slideLayouts/slideLayout47.xml"/><Relationship Id="rId7" Type="http://schemas.openxmlformats.org/officeDocument/2006/relationships/oleObject" Target="../embeddings/oleObject2.bin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12246" y="1514167"/>
            <a:ext cx="477393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战术网自适应通信调研</a:t>
            </a:r>
            <a:endParaRPr lang="en-US" altLang="zh-CN" sz="36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0923" y="4361285"/>
            <a:ext cx="467341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      姓名：赵旭</a:t>
            </a:r>
            <a:endParaRPr lang="en-US" altLang="zh-CN" sz="28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endParaRPr lang="zh-CN" altLang="en-US" sz="28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52"/>
    </mc:Choice>
    <mc:Fallback xmlns="">
      <p:transition spd="slow" advTm="119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02315" y="420659"/>
            <a:ext cx="8009004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742950" indent="-742950" algn="ctr">
              <a:buClr>
                <a:srgbClr val="002060"/>
              </a:buClr>
            </a:pPr>
            <a:r>
              <a:rPr lang="zh-CN" altLang="en-US" sz="4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战术网内部频谱共享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10</a:t>
            </a:fld>
            <a:endParaRPr lang="en-US" altLang="zh-CN" dirty="0"/>
          </a:p>
        </p:txBody>
      </p:sp>
      <p:sp>
        <p:nvSpPr>
          <p:cNvPr id="23" name="文本框 22"/>
          <p:cNvSpPr txBox="1"/>
          <p:nvPr/>
        </p:nvSpPr>
        <p:spPr>
          <a:xfrm>
            <a:off x="277961" y="876169"/>
            <a:ext cx="7349505" cy="4756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传输范围和干扰范围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5010" y="1960880"/>
            <a:ext cx="635000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功率传播增益：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2428240" y="1847215"/>
          <a:ext cx="1597025" cy="54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r:id="rId4" imgW="787400" imgH="254000" progId="Equation.DSMT4">
                  <p:embed/>
                </p:oleObj>
              </mc:Choice>
              <mc:Fallback>
                <p:oleObj r:id="rId4" imgW="787400" imgH="2540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8240" y="1847215"/>
                        <a:ext cx="1597025" cy="540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15010" y="1534795"/>
            <a:ext cx="635000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假设每个节点传输功率不变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3" name="对象 12"/>
          <p:cNvGraphicFramePr/>
          <p:nvPr/>
        </p:nvGraphicFramePr>
        <p:xfrm>
          <a:off x="3622040" y="1534795"/>
          <a:ext cx="292100" cy="313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r:id="rId6" imgW="152400" imgH="203200" progId="Equation.DSMT4">
                  <p:embed/>
                </p:oleObj>
              </mc:Choice>
              <mc:Fallback>
                <p:oleObj r:id="rId6" imgW="152400" imgH="2032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22040" y="1534795"/>
                        <a:ext cx="292100" cy="313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15010" y="2461895"/>
            <a:ext cx="171259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接收门限：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9" name="对象 18"/>
          <p:cNvGraphicFramePr/>
          <p:nvPr/>
        </p:nvGraphicFramePr>
        <p:xfrm>
          <a:off x="1842770" y="2442210"/>
          <a:ext cx="38989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r:id="rId8" imgW="203200" imgH="228600" progId="Equation.DSMT4">
                  <p:embed/>
                </p:oleObj>
              </mc:Choice>
              <mc:Fallback>
                <p:oleObj r:id="rId8" imgW="203200" imgH="2286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42770" y="2442210"/>
                        <a:ext cx="38989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809875" y="2462530"/>
            <a:ext cx="171259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干扰门限：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24" name="对象 23"/>
          <p:cNvGraphicFramePr/>
          <p:nvPr/>
        </p:nvGraphicFramePr>
        <p:xfrm>
          <a:off x="4037330" y="2441575"/>
          <a:ext cx="36576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r:id="rId10" imgW="190500" imgH="228600" progId="Equation.DSMT4">
                  <p:embed/>
                </p:oleObj>
              </mc:Choice>
              <mc:Fallback>
                <p:oleObj r:id="rId10" imgW="190500" imgH="2286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37330" y="2441575"/>
                        <a:ext cx="36576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715645" y="3023870"/>
            <a:ext cx="171259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传输距离：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27" name="对象 26"/>
          <p:cNvGraphicFramePr/>
          <p:nvPr/>
        </p:nvGraphicFramePr>
        <p:xfrm>
          <a:off x="1842770" y="2964180"/>
          <a:ext cx="188277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r:id="rId12" imgW="1091565" imgH="279400" progId="Equation.DSMT4">
                  <p:embed/>
                </p:oleObj>
              </mc:Choice>
              <mc:Fallback>
                <p:oleObj r:id="rId12" imgW="1091565" imgH="2794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42770" y="2964180"/>
                        <a:ext cx="188277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4025265" y="3023870"/>
            <a:ext cx="127000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干扰距离：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30" name="对象 29"/>
          <p:cNvGraphicFramePr/>
          <p:nvPr/>
        </p:nvGraphicFramePr>
        <p:xfrm>
          <a:off x="5203508" y="2964815"/>
          <a:ext cx="184023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r:id="rId14" imgW="1066800" imgH="279400" progId="Equation.DSMT4">
                  <p:embed/>
                </p:oleObj>
              </mc:Choice>
              <mc:Fallback>
                <p:oleObj r:id="rId14" imgW="1066800" imgH="2794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03508" y="2964815"/>
                        <a:ext cx="184023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215096" y="3567299"/>
            <a:ext cx="7349505" cy="4756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调度及干扰约束</a:t>
            </a:r>
          </a:p>
        </p:txBody>
      </p:sp>
      <p:graphicFrame>
        <p:nvGraphicFramePr>
          <p:cNvPr id="35" name="对象 34"/>
          <p:cNvGraphicFramePr/>
          <p:nvPr/>
        </p:nvGraphicFramePr>
        <p:xfrm>
          <a:off x="4522470" y="5042535"/>
          <a:ext cx="2484755" cy="64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r:id="rId16" imgW="1739900" imgH="678180" progId="Equation.DSMT4">
                  <p:embed/>
                </p:oleObj>
              </mc:Choice>
              <mc:Fallback>
                <p:oleObj r:id="rId16" imgW="1739900" imgH="678180" progId="Equation.DSMT4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22470" y="5042535"/>
                        <a:ext cx="2484755" cy="648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/>
          <p:nvPr/>
        </p:nvGraphicFramePr>
        <p:xfrm>
          <a:off x="5017135" y="4129405"/>
          <a:ext cx="1494790" cy="66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r:id="rId18" imgW="1051560" imgH="559435" progId="Equation.DSMT4">
                  <p:embed/>
                </p:oleObj>
              </mc:Choice>
              <mc:Fallback>
                <p:oleObj r:id="rId18" imgW="1051560" imgH="559435" progId="Equation.DSMT4">
                  <p:embed/>
                  <p:pic>
                    <p:nvPicPr>
                      <p:cNvPr id="0" name="图片 3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017135" y="4129405"/>
                        <a:ext cx="1494790" cy="662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1276350" y="4194175"/>
            <a:ext cx="312674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每个节点不能利用同一子带传输给多个节点</a:t>
            </a:r>
            <a:endParaRPr 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276350" y="4943475"/>
            <a:ext cx="312674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同一节点不能利用同一子带进行收发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276350" y="5930265"/>
            <a:ext cx="312674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干扰避免约束</a:t>
            </a:r>
          </a:p>
        </p:txBody>
      </p:sp>
      <p:graphicFrame>
        <p:nvGraphicFramePr>
          <p:cNvPr id="42" name="对象 41"/>
          <p:cNvGraphicFramePr/>
          <p:nvPr/>
        </p:nvGraphicFramePr>
        <p:xfrm>
          <a:off x="3975100" y="5753100"/>
          <a:ext cx="387413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r:id="rId20" imgW="2421890" imgH="681990" progId="Equation.DSMT4">
                  <p:embed/>
                </p:oleObj>
              </mc:Choice>
              <mc:Fallback>
                <p:oleObj r:id="rId20" imgW="2421890" imgH="681990" progId="Equation.DSMT4">
                  <p:embed/>
                  <p:pic>
                    <p:nvPicPr>
                      <p:cNvPr id="0" name="图片 4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75100" y="5753100"/>
                        <a:ext cx="387413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02315" y="420659"/>
            <a:ext cx="8009004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742950" indent="-742950" algn="ctr">
              <a:buClr>
                <a:srgbClr val="002060"/>
              </a:buClr>
            </a:pPr>
            <a:r>
              <a:rPr lang="zh-CN" altLang="en-US" sz="4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战术网内部频谱共享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11</a:t>
            </a:fld>
            <a:endParaRPr lang="en-US" altLang="zh-CN" dirty="0"/>
          </a:p>
        </p:txBody>
      </p:sp>
      <p:sp>
        <p:nvSpPr>
          <p:cNvPr id="23" name="文本框 22"/>
          <p:cNvSpPr txBox="1"/>
          <p:nvPr/>
        </p:nvSpPr>
        <p:spPr>
          <a:xfrm>
            <a:off x="277961" y="876169"/>
            <a:ext cx="7349505" cy="4756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路由限制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1415269" y="1292645"/>
          <a:ext cx="20415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4" imgW="1539875" imgH="488315" progId="Equation.DSMT4">
                  <p:embed/>
                </p:oleObj>
              </mc:Choice>
              <mc:Fallback>
                <p:oleObj r:id="rId4" imgW="1539875" imgH="488315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5269" y="1292645"/>
                        <a:ext cx="204152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92636" y="2125388"/>
                <a:ext cx="4024499" cy="727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/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𝑝𝑖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75" y="1630680"/>
                <a:ext cx="3062605" cy="2238375"/>
              </a:xfrm>
              <a:prstGeom prst="rect">
                <a:avLst/>
              </a:prstGeom>
              <a:blipFill rotWithShape="1">
                <a:blip r:embed="rId6"/>
                <a:stretch>
                  <a:fillRect l="-12424" t="-167227" r="-19394" b="-212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277961" y="3290517"/>
            <a:ext cx="7349505" cy="4319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信道容量的约束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12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60" y="253072"/>
            <a:ext cx="6563117" cy="644998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21507" y="1274885"/>
            <a:ext cx="874085" cy="1943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混合整数非线性规划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4338" y="3077020"/>
            <a:ext cx="7349505" cy="4319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000066"/>
                </a:solidFill>
                <a:ea typeface="宋体" panose="02010600030101010101" pitchFamily="2" charset="-122"/>
              </a:rPr>
              <a:t>CRAHN</a:t>
            </a: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：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02315" y="420659"/>
            <a:ext cx="8009004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742950" indent="-742950" algn="ctr">
              <a:buClr>
                <a:srgbClr val="002060"/>
              </a:buClr>
            </a:pPr>
            <a:r>
              <a:rPr lang="zh-CN" altLang="en-US" sz="4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战术网内部频谱共享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23" name="文本框 22"/>
          <p:cNvSpPr txBox="1"/>
          <p:nvPr/>
        </p:nvSpPr>
        <p:spPr>
          <a:xfrm>
            <a:off x="277961" y="1205718"/>
            <a:ext cx="7349505" cy="4319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优化问题的构建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5975" y="1760059"/>
            <a:ext cx="731121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给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出一系列传输任务（源目的节点对），每一对具有特定的速率要求，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需要找到最优的可用频带划分，传输与接受的子带分配，对于每一数据流多跳的路由，以最小化占用带宽</a:t>
            </a:r>
            <a:endParaRPr 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7961" y="2939237"/>
            <a:ext cx="7349505" cy="4319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存在的问题：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1212" y="3727003"/>
            <a:ext cx="7311210" cy="197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、文章研究的是静态下的频谱资源分配</a:t>
            </a:r>
            <a:endParaRPr lang="en-US" altLang="zh-CN" sz="1800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信道功率传输增益不变</a:t>
            </a:r>
            <a:endParaRPr lang="en-US" altLang="zh-CN" sz="1800" dirty="0" smtClean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每个节点分配的可用频带不变</a:t>
            </a:r>
            <a:endParaRPr lang="en-US" altLang="zh-CN" sz="1800" dirty="0" smtClean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可用频带始终可用，不考虑机会型接入</a:t>
            </a:r>
            <a:endParaRPr lang="en-US" altLang="zh-CN" sz="1800" dirty="0" smtClean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可用频带的子带划分数目不变</a:t>
            </a:r>
            <a:endParaRPr lang="en-US" altLang="zh-CN" sz="1800" dirty="0" smtClean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2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、中心化的决策</a:t>
            </a:r>
            <a:endParaRPr lang="en-US" altLang="zh-CN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需要中心控制节点进行统一决策，与业务模式相关。</a:t>
            </a:r>
            <a:endParaRPr lang="en-US" sz="18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14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26085" y="563245"/>
            <a:ext cx="711644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Decentralized Cognitive  MAC for Opportunistic Spectrum  Access in Ad hoc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9920" y="2131060"/>
            <a:ext cx="635000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5775" y="1522730"/>
            <a:ext cx="835279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研究认知</a:t>
            </a:r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Ad-Hoc 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网络下，每个通信节点如何进行分布式无协作感知接入决策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5775" y="2131060"/>
            <a:ext cx="74739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部分感知下感知与接入策略的设计研究</a:t>
            </a:r>
          </a:p>
          <a:p>
            <a:pPr marL="285750" indent="-285750" eaLnBrk="1" latinLnBrk="0" hangingPunct="1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发射接收策略同步的</a:t>
            </a:r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Mac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层协议设计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>
                <a:latin typeface="+mn-lt"/>
              </a:rPr>
              <a:t>15</a:t>
            </a:fld>
            <a:endParaRPr lang="en-US" altLang="zh-CN">
              <a:latin typeface="+mn-lt"/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研究现状：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毫米波定向天线组播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2234" y="870294"/>
            <a:ext cx="8519532" cy="1852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毫米波定向天线组播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</a:rPr>
              <a:t>毫米波使用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</a:rPr>
              <a:t>定向天线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</a:rPr>
              <a:t>克服高路径损耗，以保证数据率</a:t>
            </a:r>
            <a:endParaRPr lang="en-US" altLang="zh-CN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固定扇区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的组播方式严重影响系统吞吐量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可调整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的波束成形策略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71" y="2129281"/>
            <a:ext cx="4081417" cy="415699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69478" y="6286280"/>
            <a:ext cx="8605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An Incremental Multicast Grouping Scheme for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Times-Roman"/>
              </a:rPr>
              <a:t>mmWave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 Networks with Directional Antennas</a:t>
            </a:r>
            <a:b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IEEE COMMUNICATIONS LETTERS, 2013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234" y="2692967"/>
            <a:ext cx="4806176" cy="357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以距离最远的设备作为参考点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调整波束宽度：采用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增量搜索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，每次波束张角增加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10°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迭代直至覆盖所有设备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吞吐量增加</a:t>
            </a:r>
            <a:r>
              <a:rPr lang="en-US" altLang="zh-CN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28%</a:t>
            </a:r>
            <a:r>
              <a: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至</a:t>
            </a:r>
            <a:r>
              <a:rPr lang="en-US" altLang="zh-CN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79%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40" y="4574289"/>
            <a:ext cx="3306685" cy="8266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>
                <a:latin typeface="+mn-lt"/>
              </a:rPr>
              <a:t>16</a:t>
            </a:fld>
            <a:endParaRPr lang="en-US" altLang="zh-CN">
              <a:latin typeface="+mn-lt"/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研究背景：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相控阵卫星组播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8000" y="870294"/>
            <a:ext cx="8263405" cy="95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相控阵卫星</a:t>
            </a:r>
            <a:endParaRPr lang="en-US" altLang="zh-CN" sz="2400" dirty="0"/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</a:rPr>
              <a:t>相控阵能够灵活调整点波束</a:t>
            </a:r>
            <a:r>
              <a:rPr lang="zh-CN" altLang="en-US" dirty="0">
                <a:solidFill>
                  <a:srgbClr val="C00000"/>
                </a:solidFill>
                <a:effectLst/>
              </a:rPr>
              <a:t>位置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和</a:t>
            </a:r>
            <a:r>
              <a:rPr lang="zh-CN" altLang="en-US" dirty="0">
                <a:solidFill>
                  <a:srgbClr val="C00000"/>
                </a:solidFill>
                <a:effectLst/>
              </a:rPr>
              <a:t>大小</a:t>
            </a:r>
            <a:endParaRPr lang="en-US" altLang="zh-CN" dirty="0">
              <a:solidFill>
                <a:srgbClr val="C00000"/>
              </a:solidFill>
              <a:effectLst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566455" y="3769061"/>
            <a:ext cx="2817549" cy="2537831"/>
            <a:chOff x="4585683" y="3056121"/>
            <a:chExt cx="2817549" cy="2537831"/>
          </a:xfrm>
        </p:grpSpPr>
        <p:sp>
          <p:nvSpPr>
            <p:cNvPr id="42" name="等腰三角形 22"/>
            <p:cNvSpPr/>
            <p:nvPr/>
          </p:nvSpPr>
          <p:spPr bwMode="auto">
            <a:xfrm>
              <a:off x="4585683" y="3056121"/>
              <a:ext cx="2800548" cy="2289422"/>
            </a:xfrm>
            <a:custGeom>
              <a:avLst/>
              <a:gdLst>
                <a:gd name="connsiteX0" fmla="*/ 0 w 978195"/>
                <a:gd name="connsiteY0" fmla="*/ 2519918 h 2519918"/>
                <a:gd name="connsiteX1" fmla="*/ 978195 w 978195"/>
                <a:gd name="connsiteY1" fmla="*/ 0 h 2519918"/>
                <a:gd name="connsiteX2" fmla="*/ 978195 w 978195"/>
                <a:gd name="connsiteY2" fmla="*/ 2519918 h 2519918"/>
                <a:gd name="connsiteX3" fmla="*/ 0 w 978195"/>
                <a:gd name="connsiteY3" fmla="*/ 2519918 h 2519918"/>
                <a:gd name="connsiteX0-1" fmla="*/ 0 w 1169581"/>
                <a:gd name="connsiteY0-2" fmla="*/ 2466756 h 2466756"/>
                <a:gd name="connsiteX1-3" fmla="*/ 1169581 w 1169581"/>
                <a:gd name="connsiteY1-4" fmla="*/ 0 h 2466756"/>
                <a:gd name="connsiteX2-5" fmla="*/ 978195 w 1169581"/>
                <a:gd name="connsiteY2-6" fmla="*/ 2466756 h 2466756"/>
                <a:gd name="connsiteX3-7" fmla="*/ 0 w 1169581"/>
                <a:gd name="connsiteY3-8" fmla="*/ 2466756 h 2466756"/>
                <a:gd name="connsiteX0-9" fmla="*/ 0 w 2686147"/>
                <a:gd name="connsiteY0-10" fmla="*/ 2421069 h 2421069"/>
                <a:gd name="connsiteX1-11" fmla="*/ 2686147 w 2686147"/>
                <a:gd name="connsiteY1-12" fmla="*/ 0 h 2421069"/>
                <a:gd name="connsiteX2-13" fmla="*/ 978195 w 2686147"/>
                <a:gd name="connsiteY2-14" fmla="*/ 2421069 h 2421069"/>
                <a:gd name="connsiteX3-15" fmla="*/ 0 w 2686147"/>
                <a:gd name="connsiteY3-16" fmla="*/ 2421069 h 2421069"/>
                <a:gd name="connsiteX0-17" fmla="*/ 0 w 2686147"/>
                <a:gd name="connsiteY0-18" fmla="*/ 2341115 h 2421069"/>
                <a:gd name="connsiteX1-19" fmla="*/ 2686147 w 2686147"/>
                <a:gd name="connsiteY1-20" fmla="*/ 0 h 2421069"/>
                <a:gd name="connsiteX2-21" fmla="*/ 978195 w 2686147"/>
                <a:gd name="connsiteY2-22" fmla="*/ 2421069 h 2421069"/>
                <a:gd name="connsiteX3-23" fmla="*/ 0 w 2686147"/>
                <a:gd name="connsiteY3-24" fmla="*/ 2341115 h 2421069"/>
                <a:gd name="connsiteX0-25" fmla="*/ 0 w 2686147"/>
                <a:gd name="connsiteY0-26" fmla="*/ 2341115 h 2395052"/>
                <a:gd name="connsiteX1-27" fmla="*/ 2686147 w 2686147"/>
                <a:gd name="connsiteY1-28" fmla="*/ 0 h 2395052"/>
                <a:gd name="connsiteX2-29" fmla="*/ 962955 w 2686147"/>
                <a:gd name="connsiteY2-30" fmla="*/ 2395052 h 2395052"/>
                <a:gd name="connsiteX3-31" fmla="*/ 0 w 2686147"/>
                <a:gd name="connsiteY3-32" fmla="*/ 2341115 h 2395052"/>
                <a:gd name="connsiteX0-33" fmla="*/ 0 w 2696307"/>
                <a:gd name="connsiteY0-34" fmla="*/ 2351522 h 2395052"/>
                <a:gd name="connsiteX1-35" fmla="*/ 2696307 w 2696307"/>
                <a:gd name="connsiteY1-36" fmla="*/ 0 h 2395052"/>
                <a:gd name="connsiteX2-37" fmla="*/ 973115 w 2696307"/>
                <a:gd name="connsiteY2-38" fmla="*/ 2395052 h 2395052"/>
                <a:gd name="connsiteX3-39" fmla="*/ 0 w 2696307"/>
                <a:gd name="connsiteY3-40" fmla="*/ 2351522 h 2395052"/>
                <a:gd name="connsiteX0-41" fmla="*/ 0 w 2696307"/>
                <a:gd name="connsiteY0-42" fmla="*/ 2351522 h 2478306"/>
                <a:gd name="connsiteX1-43" fmla="*/ 2696307 w 2696307"/>
                <a:gd name="connsiteY1-44" fmla="*/ 0 h 2478306"/>
                <a:gd name="connsiteX2-45" fmla="*/ 947715 w 2696307"/>
                <a:gd name="connsiteY2-46" fmla="*/ 2478306 h 2478306"/>
                <a:gd name="connsiteX3-47" fmla="*/ 0 w 2696307"/>
                <a:gd name="connsiteY3-48" fmla="*/ 2351522 h 2478306"/>
                <a:gd name="connsiteX0-49" fmla="*/ 0 w 2696307"/>
                <a:gd name="connsiteY0-50" fmla="*/ 2351522 h 2493916"/>
                <a:gd name="connsiteX1-51" fmla="*/ 2696307 w 2696307"/>
                <a:gd name="connsiteY1-52" fmla="*/ 0 h 2493916"/>
                <a:gd name="connsiteX2-53" fmla="*/ 937555 w 2696307"/>
                <a:gd name="connsiteY2-54" fmla="*/ 2493916 h 2493916"/>
                <a:gd name="connsiteX3-55" fmla="*/ 0 w 2696307"/>
                <a:gd name="connsiteY3-56" fmla="*/ 2351522 h 2493916"/>
                <a:gd name="connsiteX0-57" fmla="*/ 1843943 w 2781498"/>
                <a:gd name="connsiteY0-58" fmla="*/ 2345018 h 2487412"/>
                <a:gd name="connsiteX1-59" fmla="*/ 0 w 2781498"/>
                <a:gd name="connsiteY1-60" fmla="*/ 0 h 2487412"/>
                <a:gd name="connsiteX2-61" fmla="*/ 2781498 w 2781498"/>
                <a:gd name="connsiteY2-62" fmla="*/ 2487412 h 2487412"/>
                <a:gd name="connsiteX3-63" fmla="*/ 1843943 w 2781498"/>
                <a:gd name="connsiteY3-64" fmla="*/ 2345018 h 2487412"/>
                <a:gd name="connsiteX0-65" fmla="*/ 1843943 w 2800548"/>
                <a:gd name="connsiteY0-66" fmla="*/ 2345018 h 2345018"/>
                <a:gd name="connsiteX1-67" fmla="*/ 0 w 2800548"/>
                <a:gd name="connsiteY1-68" fmla="*/ 0 h 2345018"/>
                <a:gd name="connsiteX2-69" fmla="*/ 2800548 w 2800548"/>
                <a:gd name="connsiteY2-70" fmla="*/ 2292286 h 2345018"/>
                <a:gd name="connsiteX3-71" fmla="*/ 1843943 w 2800548"/>
                <a:gd name="connsiteY3-72" fmla="*/ 2345018 h 23450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800548" h="2345018">
                  <a:moveTo>
                    <a:pt x="1843943" y="2345018"/>
                  </a:moveTo>
                  <a:lnTo>
                    <a:pt x="0" y="0"/>
                  </a:lnTo>
                  <a:lnTo>
                    <a:pt x="2800548" y="2292286"/>
                  </a:lnTo>
                  <a:lnTo>
                    <a:pt x="1843943" y="23450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6425036" y="5126120"/>
              <a:ext cx="978196" cy="467832"/>
            </a:xfrm>
            <a:prstGeom prst="ellipse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567232" y="3794886"/>
            <a:ext cx="1975994" cy="2633422"/>
            <a:chOff x="3007661" y="3317671"/>
            <a:chExt cx="1975994" cy="2633422"/>
          </a:xfrm>
          <a:solidFill>
            <a:schemeClr val="accent1">
              <a:lumMod val="50000"/>
            </a:schemeClr>
          </a:solidFill>
        </p:grpSpPr>
        <p:sp>
          <p:nvSpPr>
            <p:cNvPr id="47" name="等腰三角形 22"/>
            <p:cNvSpPr/>
            <p:nvPr/>
          </p:nvSpPr>
          <p:spPr bwMode="auto">
            <a:xfrm>
              <a:off x="3007661" y="3317671"/>
              <a:ext cx="1947531" cy="2391023"/>
            </a:xfrm>
            <a:custGeom>
              <a:avLst/>
              <a:gdLst>
                <a:gd name="connsiteX0" fmla="*/ 0 w 978195"/>
                <a:gd name="connsiteY0" fmla="*/ 2519918 h 2519918"/>
                <a:gd name="connsiteX1" fmla="*/ 978195 w 978195"/>
                <a:gd name="connsiteY1" fmla="*/ 0 h 2519918"/>
                <a:gd name="connsiteX2" fmla="*/ 978195 w 978195"/>
                <a:gd name="connsiteY2" fmla="*/ 2519918 h 2519918"/>
                <a:gd name="connsiteX3" fmla="*/ 0 w 978195"/>
                <a:gd name="connsiteY3" fmla="*/ 2519918 h 2519918"/>
                <a:gd name="connsiteX0-1" fmla="*/ 0 w 1169581"/>
                <a:gd name="connsiteY0-2" fmla="*/ 2466756 h 2466756"/>
                <a:gd name="connsiteX1-3" fmla="*/ 1169581 w 1169581"/>
                <a:gd name="connsiteY1-4" fmla="*/ 0 h 2466756"/>
                <a:gd name="connsiteX2-5" fmla="*/ 978195 w 1169581"/>
                <a:gd name="connsiteY2-6" fmla="*/ 2466756 h 2466756"/>
                <a:gd name="connsiteX3-7" fmla="*/ 0 w 1169581"/>
                <a:gd name="connsiteY3-8" fmla="*/ 2466756 h 2466756"/>
                <a:gd name="connsiteX0-9" fmla="*/ 0 w 2686147"/>
                <a:gd name="connsiteY0-10" fmla="*/ 2421069 h 2421069"/>
                <a:gd name="connsiteX1-11" fmla="*/ 2686147 w 2686147"/>
                <a:gd name="connsiteY1-12" fmla="*/ 0 h 2421069"/>
                <a:gd name="connsiteX2-13" fmla="*/ 978195 w 2686147"/>
                <a:gd name="connsiteY2-14" fmla="*/ 2421069 h 2421069"/>
                <a:gd name="connsiteX3-15" fmla="*/ 0 w 2686147"/>
                <a:gd name="connsiteY3-16" fmla="*/ 2421069 h 2421069"/>
                <a:gd name="connsiteX0-17" fmla="*/ 0 w 2686147"/>
                <a:gd name="connsiteY0-18" fmla="*/ 2341115 h 2421069"/>
                <a:gd name="connsiteX1-19" fmla="*/ 2686147 w 2686147"/>
                <a:gd name="connsiteY1-20" fmla="*/ 0 h 2421069"/>
                <a:gd name="connsiteX2-21" fmla="*/ 978195 w 2686147"/>
                <a:gd name="connsiteY2-22" fmla="*/ 2421069 h 2421069"/>
                <a:gd name="connsiteX3-23" fmla="*/ 0 w 2686147"/>
                <a:gd name="connsiteY3-24" fmla="*/ 2341115 h 2421069"/>
                <a:gd name="connsiteX0-25" fmla="*/ 0 w 2686147"/>
                <a:gd name="connsiteY0-26" fmla="*/ 2341115 h 2395052"/>
                <a:gd name="connsiteX1-27" fmla="*/ 2686147 w 2686147"/>
                <a:gd name="connsiteY1-28" fmla="*/ 0 h 2395052"/>
                <a:gd name="connsiteX2-29" fmla="*/ 962955 w 2686147"/>
                <a:gd name="connsiteY2-30" fmla="*/ 2395052 h 2395052"/>
                <a:gd name="connsiteX3-31" fmla="*/ 0 w 2686147"/>
                <a:gd name="connsiteY3-32" fmla="*/ 2341115 h 2395052"/>
                <a:gd name="connsiteX0-33" fmla="*/ 0 w 2696307"/>
                <a:gd name="connsiteY0-34" fmla="*/ 2351522 h 2395052"/>
                <a:gd name="connsiteX1-35" fmla="*/ 2696307 w 2696307"/>
                <a:gd name="connsiteY1-36" fmla="*/ 0 h 2395052"/>
                <a:gd name="connsiteX2-37" fmla="*/ 973115 w 2696307"/>
                <a:gd name="connsiteY2-38" fmla="*/ 2395052 h 2395052"/>
                <a:gd name="connsiteX3-39" fmla="*/ 0 w 2696307"/>
                <a:gd name="connsiteY3-40" fmla="*/ 2351522 h 2395052"/>
                <a:gd name="connsiteX0-41" fmla="*/ 0 w 2696307"/>
                <a:gd name="connsiteY0-42" fmla="*/ 2351522 h 2478306"/>
                <a:gd name="connsiteX1-43" fmla="*/ 2696307 w 2696307"/>
                <a:gd name="connsiteY1-44" fmla="*/ 0 h 2478306"/>
                <a:gd name="connsiteX2-45" fmla="*/ 947715 w 2696307"/>
                <a:gd name="connsiteY2-46" fmla="*/ 2478306 h 2478306"/>
                <a:gd name="connsiteX3-47" fmla="*/ 0 w 2696307"/>
                <a:gd name="connsiteY3-48" fmla="*/ 2351522 h 2478306"/>
                <a:gd name="connsiteX0-49" fmla="*/ 0 w 2696307"/>
                <a:gd name="connsiteY0-50" fmla="*/ 2351522 h 2493916"/>
                <a:gd name="connsiteX1-51" fmla="*/ 2696307 w 2696307"/>
                <a:gd name="connsiteY1-52" fmla="*/ 0 h 2493916"/>
                <a:gd name="connsiteX2-53" fmla="*/ 937555 w 2696307"/>
                <a:gd name="connsiteY2-54" fmla="*/ 2493916 h 2493916"/>
                <a:gd name="connsiteX3-55" fmla="*/ 0 w 2696307"/>
                <a:gd name="connsiteY3-56" fmla="*/ 2351522 h 2493916"/>
                <a:gd name="connsiteX0-57" fmla="*/ 0 w 937555"/>
                <a:gd name="connsiteY0-58" fmla="*/ 2546648 h 2689042"/>
                <a:gd name="connsiteX1-59" fmla="*/ 406074 w 937555"/>
                <a:gd name="connsiteY1-60" fmla="*/ 0 h 2689042"/>
                <a:gd name="connsiteX2-61" fmla="*/ 937555 w 937555"/>
                <a:gd name="connsiteY2-62" fmla="*/ 2689042 h 2689042"/>
                <a:gd name="connsiteX3-63" fmla="*/ 0 w 937555"/>
                <a:gd name="connsiteY3-64" fmla="*/ 2546648 h 2689042"/>
                <a:gd name="connsiteX0-65" fmla="*/ 0 w 962955"/>
                <a:gd name="connsiteY0-66" fmla="*/ 2546648 h 2632672"/>
                <a:gd name="connsiteX1-67" fmla="*/ 406074 w 962955"/>
                <a:gd name="connsiteY1-68" fmla="*/ 0 h 2632672"/>
                <a:gd name="connsiteX2-69" fmla="*/ 962955 w 962955"/>
                <a:gd name="connsiteY2-70" fmla="*/ 2632672 h 2632672"/>
                <a:gd name="connsiteX3-71" fmla="*/ 0 w 962955"/>
                <a:gd name="connsiteY3-72" fmla="*/ 2546648 h 2632672"/>
                <a:gd name="connsiteX0-73" fmla="*/ 0 w 975655"/>
                <a:gd name="connsiteY0-74" fmla="*/ 2585674 h 2632672"/>
                <a:gd name="connsiteX1-75" fmla="*/ 418774 w 975655"/>
                <a:gd name="connsiteY1-76" fmla="*/ 0 h 2632672"/>
                <a:gd name="connsiteX2-77" fmla="*/ 975655 w 975655"/>
                <a:gd name="connsiteY2-78" fmla="*/ 2632672 h 2632672"/>
                <a:gd name="connsiteX3-79" fmla="*/ 0 w 975655"/>
                <a:gd name="connsiteY3-80" fmla="*/ 2585674 h 2632672"/>
                <a:gd name="connsiteX0-81" fmla="*/ 0 w 975655"/>
                <a:gd name="connsiteY0-82" fmla="*/ 2553153 h 2600151"/>
                <a:gd name="connsiteX1-83" fmla="*/ 717224 w 975655"/>
                <a:gd name="connsiteY1-84" fmla="*/ 0 h 2600151"/>
                <a:gd name="connsiteX2-85" fmla="*/ 975655 w 975655"/>
                <a:gd name="connsiteY2-86" fmla="*/ 2600151 h 2600151"/>
                <a:gd name="connsiteX3-87" fmla="*/ 0 w 975655"/>
                <a:gd name="connsiteY3-88" fmla="*/ 2553153 h 2600151"/>
                <a:gd name="connsiteX0-89" fmla="*/ 0 w 1363005"/>
                <a:gd name="connsiteY0-90" fmla="*/ 2494615 h 2600151"/>
                <a:gd name="connsiteX1-91" fmla="*/ 1104574 w 1363005"/>
                <a:gd name="connsiteY1-92" fmla="*/ 0 h 2600151"/>
                <a:gd name="connsiteX2-93" fmla="*/ 1363005 w 1363005"/>
                <a:gd name="connsiteY2-94" fmla="*/ 2600151 h 2600151"/>
                <a:gd name="connsiteX3-95" fmla="*/ 0 w 1363005"/>
                <a:gd name="connsiteY3-96" fmla="*/ 2494615 h 2600151"/>
                <a:gd name="connsiteX0-97" fmla="*/ 0 w 1286805"/>
                <a:gd name="connsiteY0-98" fmla="*/ 2494615 h 2548117"/>
                <a:gd name="connsiteX1-99" fmla="*/ 1104574 w 1286805"/>
                <a:gd name="connsiteY1-100" fmla="*/ 0 h 2548117"/>
                <a:gd name="connsiteX2-101" fmla="*/ 1286805 w 1286805"/>
                <a:gd name="connsiteY2-102" fmla="*/ 2548117 h 2548117"/>
                <a:gd name="connsiteX3-103" fmla="*/ 0 w 1286805"/>
                <a:gd name="connsiteY3-104" fmla="*/ 2494615 h 2548117"/>
                <a:gd name="connsiteX0-105" fmla="*/ 0 w 1274105"/>
                <a:gd name="connsiteY0-106" fmla="*/ 2494615 h 2548117"/>
                <a:gd name="connsiteX1-107" fmla="*/ 1104574 w 1274105"/>
                <a:gd name="connsiteY1-108" fmla="*/ 0 h 2548117"/>
                <a:gd name="connsiteX2-109" fmla="*/ 1274105 w 1274105"/>
                <a:gd name="connsiteY2-110" fmla="*/ 2548117 h 2548117"/>
                <a:gd name="connsiteX3-111" fmla="*/ 0 w 1274105"/>
                <a:gd name="connsiteY3-112" fmla="*/ 2494615 h 2548117"/>
                <a:gd name="connsiteX0-113" fmla="*/ 692476 w 1966581"/>
                <a:gd name="connsiteY0-114" fmla="*/ 2299489 h 2352991"/>
                <a:gd name="connsiteX1-115" fmla="*/ 0 w 1966581"/>
                <a:gd name="connsiteY1-116" fmla="*/ 0 h 2352991"/>
                <a:gd name="connsiteX2-117" fmla="*/ 1966581 w 1966581"/>
                <a:gd name="connsiteY2-118" fmla="*/ 2352991 h 2352991"/>
                <a:gd name="connsiteX3-119" fmla="*/ 692476 w 1966581"/>
                <a:gd name="connsiteY3-120" fmla="*/ 2299489 h 2352991"/>
                <a:gd name="connsiteX0-121" fmla="*/ 730576 w 1966581"/>
                <a:gd name="connsiteY0-122" fmla="*/ 2468599 h 2468599"/>
                <a:gd name="connsiteX1-123" fmla="*/ 0 w 1966581"/>
                <a:gd name="connsiteY1-124" fmla="*/ 0 h 2468599"/>
                <a:gd name="connsiteX2-125" fmla="*/ 1966581 w 1966581"/>
                <a:gd name="connsiteY2-126" fmla="*/ 2352991 h 2468599"/>
                <a:gd name="connsiteX3-127" fmla="*/ 730576 w 1966581"/>
                <a:gd name="connsiteY3-128" fmla="*/ 2468599 h 2468599"/>
                <a:gd name="connsiteX0-129" fmla="*/ 730576 w 1845931"/>
                <a:gd name="connsiteY0-130" fmla="*/ 2468599 h 2468599"/>
                <a:gd name="connsiteX1-131" fmla="*/ 0 w 1845931"/>
                <a:gd name="connsiteY1-132" fmla="*/ 0 h 2468599"/>
                <a:gd name="connsiteX2-133" fmla="*/ 1845931 w 1845931"/>
                <a:gd name="connsiteY2-134" fmla="*/ 2424537 h 2468599"/>
                <a:gd name="connsiteX3-135" fmla="*/ 730576 w 1845931"/>
                <a:gd name="connsiteY3-136" fmla="*/ 2468599 h 2468599"/>
                <a:gd name="connsiteX0-137" fmla="*/ 813126 w 1928481"/>
                <a:gd name="connsiteY0-138" fmla="*/ 2429574 h 2429574"/>
                <a:gd name="connsiteX1-139" fmla="*/ 0 w 1928481"/>
                <a:gd name="connsiteY1-140" fmla="*/ 0 h 2429574"/>
                <a:gd name="connsiteX2-141" fmla="*/ 1928481 w 1928481"/>
                <a:gd name="connsiteY2-142" fmla="*/ 2385512 h 2429574"/>
                <a:gd name="connsiteX3-143" fmla="*/ 813126 w 1928481"/>
                <a:gd name="connsiteY3-144" fmla="*/ 2429574 h 2429574"/>
                <a:gd name="connsiteX0-145" fmla="*/ 825826 w 1928481"/>
                <a:gd name="connsiteY0-146" fmla="*/ 2416566 h 2416566"/>
                <a:gd name="connsiteX1-147" fmla="*/ 0 w 1928481"/>
                <a:gd name="connsiteY1-148" fmla="*/ 0 h 2416566"/>
                <a:gd name="connsiteX2-149" fmla="*/ 1928481 w 1928481"/>
                <a:gd name="connsiteY2-150" fmla="*/ 2385512 h 2416566"/>
                <a:gd name="connsiteX3-151" fmla="*/ 825826 w 1928481"/>
                <a:gd name="connsiteY3-152" fmla="*/ 2416566 h 2416566"/>
                <a:gd name="connsiteX0-153" fmla="*/ 825826 w 1953881"/>
                <a:gd name="connsiteY0-154" fmla="*/ 2416566 h 2416566"/>
                <a:gd name="connsiteX1-155" fmla="*/ 0 w 1953881"/>
                <a:gd name="connsiteY1-156" fmla="*/ 0 h 2416566"/>
                <a:gd name="connsiteX2-157" fmla="*/ 1953881 w 1953881"/>
                <a:gd name="connsiteY2-158" fmla="*/ 2385512 h 2416566"/>
                <a:gd name="connsiteX3-159" fmla="*/ 825826 w 1953881"/>
                <a:gd name="connsiteY3-160" fmla="*/ 2416566 h 2416566"/>
                <a:gd name="connsiteX0-161" fmla="*/ 825826 w 1979281"/>
                <a:gd name="connsiteY0-162" fmla="*/ 2416566 h 2416566"/>
                <a:gd name="connsiteX1-163" fmla="*/ 0 w 1979281"/>
                <a:gd name="connsiteY1-164" fmla="*/ 0 h 2416566"/>
                <a:gd name="connsiteX2-165" fmla="*/ 1979281 w 1979281"/>
                <a:gd name="connsiteY2-166" fmla="*/ 2320470 h 2416566"/>
                <a:gd name="connsiteX3-167" fmla="*/ 825826 w 1979281"/>
                <a:gd name="connsiteY3-168" fmla="*/ 2416566 h 2416566"/>
                <a:gd name="connsiteX0-169" fmla="*/ 825826 w 1966581"/>
                <a:gd name="connsiteY0-170" fmla="*/ 2416566 h 2416566"/>
                <a:gd name="connsiteX1-171" fmla="*/ 0 w 1966581"/>
                <a:gd name="connsiteY1-172" fmla="*/ 0 h 2416566"/>
                <a:gd name="connsiteX2-173" fmla="*/ 1966581 w 1966581"/>
                <a:gd name="connsiteY2-174" fmla="*/ 2320470 h 2416566"/>
                <a:gd name="connsiteX3-175" fmla="*/ 825826 w 1966581"/>
                <a:gd name="connsiteY3-176" fmla="*/ 2416566 h 2416566"/>
                <a:gd name="connsiteX0-177" fmla="*/ 825826 w 1966581"/>
                <a:gd name="connsiteY0-178" fmla="*/ 2416566 h 2416566"/>
                <a:gd name="connsiteX1-179" fmla="*/ 0 w 1966581"/>
                <a:gd name="connsiteY1-180" fmla="*/ 0 h 2416566"/>
                <a:gd name="connsiteX2-181" fmla="*/ 1966581 w 1966581"/>
                <a:gd name="connsiteY2-182" fmla="*/ 2346487 h 2416566"/>
                <a:gd name="connsiteX3-183" fmla="*/ 825826 w 1966581"/>
                <a:gd name="connsiteY3-184" fmla="*/ 2416566 h 2416566"/>
                <a:gd name="connsiteX0-185" fmla="*/ 851226 w 1966581"/>
                <a:gd name="connsiteY0-186" fmla="*/ 2449087 h 2449087"/>
                <a:gd name="connsiteX1-187" fmla="*/ 0 w 1966581"/>
                <a:gd name="connsiteY1-188" fmla="*/ 0 h 2449087"/>
                <a:gd name="connsiteX2-189" fmla="*/ 1966581 w 1966581"/>
                <a:gd name="connsiteY2-190" fmla="*/ 2346487 h 2449087"/>
                <a:gd name="connsiteX3-191" fmla="*/ 851226 w 1966581"/>
                <a:gd name="connsiteY3-192" fmla="*/ 2449087 h 2449087"/>
                <a:gd name="connsiteX0-193" fmla="*/ 851226 w 1958643"/>
                <a:gd name="connsiteY0-194" fmla="*/ 2449087 h 2449087"/>
                <a:gd name="connsiteX1-195" fmla="*/ 0 w 1958643"/>
                <a:gd name="connsiteY1-196" fmla="*/ 0 h 2449087"/>
                <a:gd name="connsiteX2-197" fmla="*/ 1958643 w 1958643"/>
                <a:gd name="connsiteY2-198" fmla="*/ 2326975 h 2449087"/>
                <a:gd name="connsiteX3-199" fmla="*/ 851226 w 1958643"/>
                <a:gd name="connsiteY3-200" fmla="*/ 2449087 h 2449087"/>
                <a:gd name="connsiteX0-201" fmla="*/ 851226 w 1950706"/>
                <a:gd name="connsiteY0-202" fmla="*/ 2449087 h 2449087"/>
                <a:gd name="connsiteX1-203" fmla="*/ 0 w 1950706"/>
                <a:gd name="connsiteY1-204" fmla="*/ 0 h 2449087"/>
                <a:gd name="connsiteX2-205" fmla="*/ 1950706 w 1950706"/>
                <a:gd name="connsiteY2-206" fmla="*/ 2326975 h 2449087"/>
                <a:gd name="connsiteX3-207" fmla="*/ 851226 w 1950706"/>
                <a:gd name="connsiteY3-208" fmla="*/ 2449087 h 2449087"/>
                <a:gd name="connsiteX0-209" fmla="*/ 851226 w 1947531"/>
                <a:gd name="connsiteY0-210" fmla="*/ 2449087 h 2449087"/>
                <a:gd name="connsiteX1-211" fmla="*/ 0 w 1947531"/>
                <a:gd name="connsiteY1-212" fmla="*/ 0 h 2449087"/>
                <a:gd name="connsiteX2-213" fmla="*/ 1947531 w 1947531"/>
                <a:gd name="connsiteY2-214" fmla="*/ 2312341 h 2449087"/>
                <a:gd name="connsiteX3-215" fmla="*/ 851226 w 1947531"/>
                <a:gd name="connsiteY3-216" fmla="*/ 2449087 h 24490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947531" h="2449087">
                  <a:moveTo>
                    <a:pt x="851226" y="2449087"/>
                  </a:moveTo>
                  <a:lnTo>
                    <a:pt x="0" y="0"/>
                  </a:lnTo>
                  <a:lnTo>
                    <a:pt x="1947531" y="2312341"/>
                  </a:lnTo>
                  <a:lnTo>
                    <a:pt x="851226" y="244908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3853468" y="5382907"/>
              <a:ext cx="1130187" cy="568186"/>
            </a:xfrm>
            <a:prstGeom prst="ellipse">
              <a:avLst/>
            </a:prstGeom>
            <a:grpFill/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48556" y="3786498"/>
            <a:ext cx="1297586" cy="2714323"/>
            <a:chOff x="3767692" y="3089071"/>
            <a:chExt cx="1297586" cy="2714323"/>
          </a:xfrm>
          <a:solidFill>
            <a:schemeClr val="accent1">
              <a:lumMod val="50000"/>
            </a:schemeClr>
          </a:solidFill>
        </p:grpSpPr>
        <p:sp>
          <p:nvSpPr>
            <p:cNvPr id="38" name="等腰三角形 22"/>
            <p:cNvSpPr/>
            <p:nvPr/>
          </p:nvSpPr>
          <p:spPr bwMode="auto">
            <a:xfrm>
              <a:off x="3782688" y="3089071"/>
              <a:ext cx="1274105" cy="2487706"/>
            </a:xfrm>
            <a:custGeom>
              <a:avLst/>
              <a:gdLst>
                <a:gd name="connsiteX0" fmla="*/ 0 w 978195"/>
                <a:gd name="connsiteY0" fmla="*/ 2519918 h 2519918"/>
                <a:gd name="connsiteX1" fmla="*/ 978195 w 978195"/>
                <a:gd name="connsiteY1" fmla="*/ 0 h 2519918"/>
                <a:gd name="connsiteX2" fmla="*/ 978195 w 978195"/>
                <a:gd name="connsiteY2" fmla="*/ 2519918 h 2519918"/>
                <a:gd name="connsiteX3" fmla="*/ 0 w 978195"/>
                <a:gd name="connsiteY3" fmla="*/ 2519918 h 2519918"/>
                <a:gd name="connsiteX0-1" fmla="*/ 0 w 1169581"/>
                <a:gd name="connsiteY0-2" fmla="*/ 2466756 h 2466756"/>
                <a:gd name="connsiteX1-3" fmla="*/ 1169581 w 1169581"/>
                <a:gd name="connsiteY1-4" fmla="*/ 0 h 2466756"/>
                <a:gd name="connsiteX2-5" fmla="*/ 978195 w 1169581"/>
                <a:gd name="connsiteY2-6" fmla="*/ 2466756 h 2466756"/>
                <a:gd name="connsiteX3-7" fmla="*/ 0 w 1169581"/>
                <a:gd name="connsiteY3-8" fmla="*/ 2466756 h 2466756"/>
                <a:gd name="connsiteX0-9" fmla="*/ 0 w 2686147"/>
                <a:gd name="connsiteY0-10" fmla="*/ 2421069 h 2421069"/>
                <a:gd name="connsiteX1-11" fmla="*/ 2686147 w 2686147"/>
                <a:gd name="connsiteY1-12" fmla="*/ 0 h 2421069"/>
                <a:gd name="connsiteX2-13" fmla="*/ 978195 w 2686147"/>
                <a:gd name="connsiteY2-14" fmla="*/ 2421069 h 2421069"/>
                <a:gd name="connsiteX3-15" fmla="*/ 0 w 2686147"/>
                <a:gd name="connsiteY3-16" fmla="*/ 2421069 h 2421069"/>
                <a:gd name="connsiteX0-17" fmla="*/ 0 w 2686147"/>
                <a:gd name="connsiteY0-18" fmla="*/ 2341115 h 2421069"/>
                <a:gd name="connsiteX1-19" fmla="*/ 2686147 w 2686147"/>
                <a:gd name="connsiteY1-20" fmla="*/ 0 h 2421069"/>
                <a:gd name="connsiteX2-21" fmla="*/ 978195 w 2686147"/>
                <a:gd name="connsiteY2-22" fmla="*/ 2421069 h 2421069"/>
                <a:gd name="connsiteX3-23" fmla="*/ 0 w 2686147"/>
                <a:gd name="connsiteY3-24" fmla="*/ 2341115 h 2421069"/>
                <a:gd name="connsiteX0-25" fmla="*/ 0 w 2686147"/>
                <a:gd name="connsiteY0-26" fmla="*/ 2341115 h 2395052"/>
                <a:gd name="connsiteX1-27" fmla="*/ 2686147 w 2686147"/>
                <a:gd name="connsiteY1-28" fmla="*/ 0 h 2395052"/>
                <a:gd name="connsiteX2-29" fmla="*/ 962955 w 2686147"/>
                <a:gd name="connsiteY2-30" fmla="*/ 2395052 h 2395052"/>
                <a:gd name="connsiteX3-31" fmla="*/ 0 w 2686147"/>
                <a:gd name="connsiteY3-32" fmla="*/ 2341115 h 2395052"/>
                <a:gd name="connsiteX0-33" fmla="*/ 0 w 2696307"/>
                <a:gd name="connsiteY0-34" fmla="*/ 2351522 h 2395052"/>
                <a:gd name="connsiteX1-35" fmla="*/ 2696307 w 2696307"/>
                <a:gd name="connsiteY1-36" fmla="*/ 0 h 2395052"/>
                <a:gd name="connsiteX2-37" fmla="*/ 973115 w 2696307"/>
                <a:gd name="connsiteY2-38" fmla="*/ 2395052 h 2395052"/>
                <a:gd name="connsiteX3-39" fmla="*/ 0 w 2696307"/>
                <a:gd name="connsiteY3-40" fmla="*/ 2351522 h 2395052"/>
                <a:gd name="connsiteX0-41" fmla="*/ 0 w 2696307"/>
                <a:gd name="connsiteY0-42" fmla="*/ 2351522 h 2478306"/>
                <a:gd name="connsiteX1-43" fmla="*/ 2696307 w 2696307"/>
                <a:gd name="connsiteY1-44" fmla="*/ 0 h 2478306"/>
                <a:gd name="connsiteX2-45" fmla="*/ 947715 w 2696307"/>
                <a:gd name="connsiteY2-46" fmla="*/ 2478306 h 2478306"/>
                <a:gd name="connsiteX3-47" fmla="*/ 0 w 2696307"/>
                <a:gd name="connsiteY3-48" fmla="*/ 2351522 h 2478306"/>
                <a:gd name="connsiteX0-49" fmla="*/ 0 w 2696307"/>
                <a:gd name="connsiteY0-50" fmla="*/ 2351522 h 2493916"/>
                <a:gd name="connsiteX1-51" fmla="*/ 2696307 w 2696307"/>
                <a:gd name="connsiteY1-52" fmla="*/ 0 h 2493916"/>
                <a:gd name="connsiteX2-53" fmla="*/ 937555 w 2696307"/>
                <a:gd name="connsiteY2-54" fmla="*/ 2493916 h 2493916"/>
                <a:gd name="connsiteX3-55" fmla="*/ 0 w 2696307"/>
                <a:gd name="connsiteY3-56" fmla="*/ 2351522 h 2493916"/>
                <a:gd name="connsiteX0-57" fmla="*/ 0 w 937555"/>
                <a:gd name="connsiteY0-58" fmla="*/ 2546648 h 2689042"/>
                <a:gd name="connsiteX1-59" fmla="*/ 406074 w 937555"/>
                <a:gd name="connsiteY1-60" fmla="*/ 0 h 2689042"/>
                <a:gd name="connsiteX2-61" fmla="*/ 937555 w 937555"/>
                <a:gd name="connsiteY2-62" fmla="*/ 2689042 h 2689042"/>
                <a:gd name="connsiteX3-63" fmla="*/ 0 w 937555"/>
                <a:gd name="connsiteY3-64" fmla="*/ 2546648 h 2689042"/>
                <a:gd name="connsiteX0-65" fmla="*/ 0 w 962955"/>
                <a:gd name="connsiteY0-66" fmla="*/ 2546648 h 2632672"/>
                <a:gd name="connsiteX1-67" fmla="*/ 406074 w 962955"/>
                <a:gd name="connsiteY1-68" fmla="*/ 0 h 2632672"/>
                <a:gd name="connsiteX2-69" fmla="*/ 962955 w 962955"/>
                <a:gd name="connsiteY2-70" fmla="*/ 2632672 h 2632672"/>
                <a:gd name="connsiteX3-71" fmla="*/ 0 w 962955"/>
                <a:gd name="connsiteY3-72" fmla="*/ 2546648 h 2632672"/>
                <a:gd name="connsiteX0-73" fmla="*/ 0 w 975655"/>
                <a:gd name="connsiteY0-74" fmla="*/ 2585674 h 2632672"/>
                <a:gd name="connsiteX1-75" fmla="*/ 418774 w 975655"/>
                <a:gd name="connsiteY1-76" fmla="*/ 0 h 2632672"/>
                <a:gd name="connsiteX2-77" fmla="*/ 975655 w 975655"/>
                <a:gd name="connsiteY2-78" fmla="*/ 2632672 h 2632672"/>
                <a:gd name="connsiteX3-79" fmla="*/ 0 w 975655"/>
                <a:gd name="connsiteY3-80" fmla="*/ 2585674 h 2632672"/>
                <a:gd name="connsiteX0-81" fmla="*/ 0 w 975655"/>
                <a:gd name="connsiteY0-82" fmla="*/ 2553153 h 2600151"/>
                <a:gd name="connsiteX1-83" fmla="*/ 717224 w 975655"/>
                <a:gd name="connsiteY1-84" fmla="*/ 0 h 2600151"/>
                <a:gd name="connsiteX2-85" fmla="*/ 975655 w 975655"/>
                <a:gd name="connsiteY2-86" fmla="*/ 2600151 h 2600151"/>
                <a:gd name="connsiteX3-87" fmla="*/ 0 w 975655"/>
                <a:gd name="connsiteY3-88" fmla="*/ 2553153 h 2600151"/>
                <a:gd name="connsiteX0-89" fmla="*/ 0 w 1363005"/>
                <a:gd name="connsiteY0-90" fmla="*/ 2494615 h 2600151"/>
                <a:gd name="connsiteX1-91" fmla="*/ 1104574 w 1363005"/>
                <a:gd name="connsiteY1-92" fmla="*/ 0 h 2600151"/>
                <a:gd name="connsiteX2-93" fmla="*/ 1363005 w 1363005"/>
                <a:gd name="connsiteY2-94" fmla="*/ 2600151 h 2600151"/>
                <a:gd name="connsiteX3-95" fmla="*/ 0 w 1363005"/>
                <a:gd name="connsiteY3-96" fmla="*/ 2494615 h 2600151"/>
                <a:gd name="connsiteX0-97" fmla="*/ 0 w 1286805"/>
                <a:gd name="connsiteY0-98" fmla="*/ 2494615 h 2548117"/>
                <a:gd name="connsiteX1-99" fmla="*/ 1104574 w 1286805"/>
                <a:gd name="connsiteY1-100" fmla="*/ 0 h 2548117"/>
                <a:gd name="connsiteX2-101" fmla="*/ 1286805 w 1286805"/>
                <a:gd name="connsiteY2-102" fmla="*/ 2548117 h 2548117"/>
                <a:gd name="connsiteX3-103" fmla="*/ 0 w 1286805"/>
                <a:gd name="connsiteY3-104" fmla="*/ 2494615 h 2548117"/>
                <a:gd name="connsiteX0-105" fmla="*/ 0 w 1274105"/>
                <a:gd name="connsiteY0-106" fmla="*/ 2494615 h 2548117"/>
                <a:gd name="connsiteX1-107" fmla="*/ 1104574 w 1274105"/>
                <a:gd name="connsiteY1-108" fmla="*/ 0 h 2548117"/>
                <a:gd name="connsiteX2-109" fmla="*/ 1274105 w 1274105"/>
                <a:gd name="connsiteY2-110" fmla="*/ 2548117 h 2548117"/>
                <a:gd name="connsiteX3-111" fmla="*/ 0 w 1274105"/>
                <a:gd name="connsiteY3-112" fmla="*/ 2494615 h 25481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4105" h="2548117">
                  <a:moveTo>
                    <a:pt x="0" y="2494615"/>
                  </a:moveTo>
                  <a:lnTo>
                    <a:pt x="1104574" y="0"/>
                  </a:lnTo>
                  <a:lnTo>
                    <a:pt x="1274105" y="2548117"/>
                  </a:lnTo>
                  <a:lnTo>
                    <a:pt x="0" y="249461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3767692" y="5335562"/>
              <a:ext cx="1297586" cy="467832"/>
            </a:xfrm>
            <a:prstGeom prst="ellipse">
              <a:avLst/>
            </a:prstGeom>
            <a:grpFill/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974" y="3159223"/>
            <a:ext cx="1949846" cy="735232"/>
          </a:xfrm>
          <a:prstGeom prst="rect">
            <a:avLst/>
          </a:prstGeom>
        </p:spPr>
      </p:pic>
      <p:sp>
        <p:nvSpPr>
          <p:cNvPr id="20" name="等腰三角形 19"/>
          <p:cNvSpPr/>
          <p:nvPr/>
        </p:nvSpPr>
        <p:spPr bwMode="auto">
          <a:xfrm>
            <a:off x="1162434" y="3749695"/>
            <a:ext cx="6708239" cy="2247801"/>
          </a:xfrm>
          <a:custGeom>
            <a:avLst/>
            <a:gdLst>
              <a:gd name="connsiteX0" fmla="*/ 0 w 6852998"/>
              <a:gd name="connsiteY0" fmla="*/ 2264734 h 2264734"/>
              <a:gd name="connsiteX1" fmla="*/ 3426499 w 6852998"/>
              <a:gd name="connsiteY1" fmla="*/ 0 h 2264734"/>
              <a:gd name="connsiteX2" fmla="*/ 6852998 w 6852998"/>
              <a:gd name="connsiteY2" fmla="*/ 2264734 h 2264734"/>
              <a:gd name="connsiteX3" fmla="*/ 0 w 6852998"/>
              <a:gd name="connsiteY3" fmla="*/ 2264734 h 2264734"/>
              <a:gd name="connsiteX0-1" fmla="*/ 0 w 6944438"/>
              <a:gd name="connsiteY0-2" fmla="*/ 2264734 h 2356174"/>
              <a:gd name="connsiteX1-3" fmla="*/ 3426499 w 6944438"/>
              <a:gd name="connsiteY1-4" fmla="*/ 0 h 2356174"/>
              <a:gd name="connsiteX2-5" fmla="*/ 6944438 w 6944438"/>
              <a:gd name="connsiteY2-6" fmla="*/ 2356174 h 2356174"/>
              <a:gd name="connsiteX0-7" fmla="*/ 0 w 6749015"/>
              <a:gd name="connsiteY0-8" fmla="*/ 2264734 h 2264734"/>
              <a:gd name="connsiteX1-9" fmla="*/ 3426499 w 6749015"/>
              <a:gd name="connsiteY1-10" fmla="*/ 0 h 2264734"/>
              <a:gd name="connsiteX2-11" fmla="*/ 6749015 w 6749015"/>
              <a:gd name="connsiteY2-12" fmla="*/ 2178374 h 2264734"/>
              <a:gd name="connsiteX0-13" fmla="*/ 0 w 6732022"/>
              <a:gd name="connsiteY0-14" fmla="*/ 2247801 h 2247801"/>
              <a:gd name="connsiteX1-15" fmla="*/ 3409506 w 6732022"/>
              <a:gd name="connsiteY1-16" fmla="*/ 0 h 2247801"/>
              <a:gd name="connsiteX2-17" fmla="*/ 6732022 w 6732022"/>
              <a:gd name="connsiteY2-18" fmla="*/ 2178374 h 22478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732022" h="2247801">
                <a:moveTo>
                  <a:pt x="0" y="2247801"/>
                </a:moveTo>
                <a:lnTo>
                  <a:pt x="3409506" y="0"/>
                </a:lnTo>
                <a:lnTo>
                  <a:pt x="6732022" y="2178374"/>
                </a:lnTo>
              </a:path>
            </a:pathLst>
          </a:custGeom>
          <a:noFill/>
          <a:ln w="19050">
            <a:solidFill>
              <a:srgbClr val="000000"/>
            </a:solidFill>
            <a:prstDash val="dash"/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1145501" y="5458243"/>
            <a:ext cx="6852998" cy="1295253"/>
          </a:xfrm>
          <a:prstGeom prst="ellipse">
            <a:avLst/>
          </a:prstGeom>
          <a:noFill/>
          <a:ln w="19050">
            <a:solidFill>
              <a:srgbClr val="000000"/>
            </a:solidFill>
            <a:prstDash val="dash"/>
            <a:miter lim="800000"/>
          </a:ln>
        </p:spPr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3200" dirty="0">
              <a:solidFill>
                <a:srgbClr val="800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41800" y="3776009"/>
            <a:ext cx="2739749" cy="2646765"/>
            <a:chOff x="1861028" y="3063069"/>
            <a:chExt cx="2739749" cy="2646765"/>
          </a:xfrm>
        </p:grpSpPr>
        <p:sp>
          <p:nvSpPr>
            <p:cNvPr id="10" name="等腰三角形 22"/>
            <p:cNvSpPr/>
            <p:nvPr/>
          </p:nvSpPr>
          <p:spPr bwMode="auto">
            <a:xfrm>
              <a:off x="1870603" y="3063069"/>
              <a:ext cx="2730174" cy="2477123"/>
            </a:xfrm>
            <a:custGeom>
              <a:avLst/>
              <a:gdLst>
                <a:gd name="connsiteX0" fmla="*/ 0 w 978195"/>
                <a:gd name="connsiteY0" fmla="*/ 2519918 h 2519918"/>
                <a:gd name="connsiteX1" fmla="*/ 978195 w 978195"/>
                <a:gd name="connsiteY1" fmla="*/ 0 h 2519918"/>
                <a:gd name="connsiteX2" fmla="*/ 978195 w 978195"/>
                <a:gd name="connsiteY2" fmla="*/ 2519918 h 2519918"/>
                <a:gd name="connsiteX3" fmla="*/ 0 w 978195"/>
                <a:gd name="connsiteY3" fmla="*/ 2519918 h 2519918"/>
                <a:gd name="connsiteX0-1" fmla="*/ 0 w 1169581"/>
                <a:gd name="connsiteY0-2" fmla="*/ 2466756 h 2466756"/>
                <a:gd name="connsiteX1-3" fmla="*/ 1169581 w 1169581"/>
                <a:gd name="connsiteY1-4" fmla="*/ 0 h 2466756"/>
                <a:gd name="connsiteX2-5" fmla="*/ 978195 w 1169581"/>
                <a:gd name="connsiteY2-6" fmla="*/ 2466756 h 2466756"/>
                <a:gd name="connsiteX3-7" fmla="*/ 0 w 1169581"/>
                <a:gd name="connsiteY3-8" fmla="*/ 2466756 h 2466756"/>
                <a:gd name="connsiteX0-9" fmla="*/ 0 w 2686147"/>
                <a:gd name="connsiteY0-10" fmla="*/ 2421069 h 2421069"/>
                <a:gd name="connsiteX1-11" fmla="*/ 2686147 w 2686147"/>
                <a:gd name="connsiteY1-12" fmla="*/ 0 h 2421069"/>
                <a:gd name="connsiteX2-13" fmla="*/ 978195 w 2686147"/>
                <a:gd name="connsiteY2-14" fmla="*/ 2421069 h 2421069"/>
                <a:gd name="connsiteX3-15" fmla="*/ 0 w 2686147"/>
                <a:gd name="connsiteY3-16" fmla="*/ 2421069 h 2421069"/>
                <a:gd name="connsiteX0-17" fmla="*/ 0 w 2686147"/>
                <a:gd name="connsiteY0-18" fmla="*/ 2341115 h 2421069"/>
                <a:gd name="connsiteX1-19" fmla="*/ 2686147 w 2686147"/>
                <a:gd name="connsiteY1-20" fmla="*/ 0 h 2421069"/>
                <a:gd name="connsiteX2-21" fmla="*/ 978195 w 2686147"/>
                <a:gd name="connsiteY2-22" fmla="*/ 2421069 h 2421069"/>
                <a:gd name="connsiteX3-23" fmla="*/ 0 w 2686147"/>
                <a:gd name="connsiteY3-24" fmla="*/ 2341115 h 2421069"/>
                <a:gd name="connsiteX0-25" fmla="*/ 0 w 2686147"/>
                <a:gd name="connsiteY0-26" fmla="*/ 2341115 h 2395052"/>
                <a:gd name="connsiteX1-27" fmla="*/ 2686147 w 2686147"/>
                <a:gd name="connsiteY1-28" fmla="*/ 0 h 2395052"/>
                <a:gd name="connsiteX2-29" fmla="*/ 962955 w 2686147"/>
                <a:gd name="connsiteY2-30" fmla="*/ 2395052 h 2395052"/>
                <a:gd name="connsiteX3-31" fmla="*/ 0 w 2686147"/>
                <a:gd name="connsiteY3-32" fmla="*/ 2341115 h 2395052"/>
                <a:gd name="connsiteX0-33" fmla="*/ 0 w 2696307"/>
                <a:gd name="connsiteY0-34" fmla="*/ 2351522 h 2395052"/>
                <a:gd name="connsiteX1-35" fmla="*/ 2696307 w 2696307"/>
                <a:gd name="connsiteY1-36" fmla="*/ 0 h 2395052"/>
                <a:gd name="connsiteX2-37" fmla="*/ 973115 w 2696307"/>
                <a:gd name="connsiteY2-38" fmla="*/ 2395052 h 2395052"/>
                <a:gd name="connsiteX3-39" fmla="*/ 0 w 2696307"/>
                <a:gd name="connsiteY3-40" fmla="*/ 2351522 h 2395052"/>
                <a:gd name="connsiteX0-41" fmla="*/ 0 w 2696307"/>
                <a:gd name="connsiteY0-42" fmla="*/ 2351522 h 2478306"/>
                <a:gd name="connsiteX1-43" fmla="*/ 2696307 w 2696307"/>
                <a:gd name="connsiteY1-44" fmla="*/ 0 h 2478306"/>
                <a:gd name="connsiteX2-45" fmla="*/ 947715 w 2696307"/>
                <a:gd name="connsiteY2-46" fmla="*/ 2478306 h 2478306"/>
                <a:gd name="connsiteX3-47" fmla="*/ 0 w 2696307"/>
                <a:gd name="connsiteY3-48" fmla="*/ 2351522 h 2478306"/>
                <a:gd name="connsiteX0-49" fmla="*/ 0 w 2696307"/>
                <a:gd name="connsiteY0-50" fmla="*/ 2351522 h 2493916"/>
                <a:gd name="connsiteX1-51" fmla="*/ 2696307 w 2696307"/>
                <a:gd name="connsiteY1-52" fmla="*/ 0 h 2493916"/>
                <a:gd name="connsiteX2-53" fmla="*/ 937555 w 2696307"/>
                <a:gd name="connsiteY2-54" fmla="*/ 2493916 h 2493916"/>
                <a:gd name="connsiteX3-55" fmla="*/ 0 w 2696307"/>
                <a:gd name="connsiteY3-56" fmla="*/ 2351522 h 2493916"/>
                <a:gd name="connsiteX0-57" fmla="*/ 0 w 2730174"/>
                <a:gd name="connsiteY0-58" fmla="*/ 2394883 h 2537277"/>
                <a:gd name="connsiteX1-59" fmla="*/ 2730174 w 2730174"/>
                <a:gd name="connsiteY1-60" fmla="*/ 0 h 2537277"/>
                <a:gd name="connsiteX2-61" fmla="*/ 937555 w 2730174"/>
                <a:gd name="connsiteY2-62" fmla="*/ 2537277 h 2537277"/>
                <a:gd name="connsiteX3-63" fmla="*/ 0 w 2730174"/>
                <a:gd name="connsiteY3-64" fmla="*/ 2394883 h 253727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0174" h="2537277">
                  <a:moveTo>
                    <a:pt x="0" y="2394883"/>
                  </a:moveTo>
                  <a:lnTo>
                    <a:pt x="2730174" y="0"/>
                  </a:lnTo>
                  <a:lnTo>
                    <a:pt x="937555" y="2537277"/>
                  </a:lnTo>
                  <a:lnTo>
                    <a:pt x="0" y="239488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1861028" y="5242002"/>
              <a:ext cx="978196" cy="467832"/>
            </a:xfrm>
            <a:prstGeom prst="ellipse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186" y="5722748"/>
            <a:ext cx="202464" cy="4172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53" y="5875119"/>
            <a:ext cx="202464" cy="41725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894" y="5946768"/>
            <a:ext cx="202464" cy="41725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364" y="5860122"/>
            <a:ext cx="202464" cy="41725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455" y="5916689"/>
            <a:ext cx="202464" cy="41725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524" y="6039815"/>
            <a:ext cx="202464" cy="41725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674" y="5749618"/>
            <a:ext cx="202464" cy="417251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04" y="5981420"/>
            <a:ext cx="202464" cy="417251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780" y="5642003"/>
            <a:ext cx="202464" cy="417251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961" y="5980592"/>
            <a:ext cx="202464" cy="417251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346" y="5575267"/>
            <a:ext cx="202464" cy="417251"/>
          </a:xfrm>
          <a:prstGeom prst="rect">
            <a:avLst/>
          </a:prstGeom>
        </p:spPr>
      </p:pic>
      <p:sp>
        <p:nvSpPr>
          <p:cNvPr id="6" name="箭头: 左右 5"/>
          <p:cNvSpPr/>
          <p:nvPr/>
        </p:nvSpPr>
        <p:spPr bwMode="auto">
          <a:xfrm>
            <a:off x="3150954" y="2358034"/>
            <a:ext cx="2836617" cy="305136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87761" y="1974226"/>
            <a:ext cx="2363003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最大化吞吐量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07594" y="2150426"/>
            <a:ext cx="2261403" cy="1182233"/>
            <a:chOff x="807594" y="2139275"/>
            <a:chExt cx="2261403" cy="1182233"/>
          </a:xfrm>
        </p:grpSpPr>
        <p:sp>
          <p:nvSpPr>
            <p:cNvPr id="32" name="矩形 31"/>
            <p:cNvSpPr/>
            <p:nvPr/>
          </p:nvSpPr>
          <p:spPr>
            <a:xfrm>
              <a:off x="923238" y="2139275"/>
              <a:ext cx="2030117" cy="72035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波束大小</a:t>
              </a:r>
              <a:endParaRPr lang="en-US" altLang="zh-CN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07594" y="2982954"/>
              <a:ext cx="2261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a typeface="黑体" panose="02010609060101010101" pitchFamily="49" charset="-122"/>
                </a:rPr>
                <a:t>单次</a:t>
              </a: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覆盖用户数量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78500" y="2150426"/>
            <a:ext cx="2261403" cy="1182233"/>
            <a:chOff x="6078500" y="2139275"/>
            <a:chExt cx="2261403" cy="1182233"/>
          </a:xfrm>
        </p:grpSpPr>
        <p:sp>
          <p:nvSpPr>
            <p:cNvPr id="34" name="矩形 33"/>
            <p:cNvSpPr/>
            <p:nvPr/>
          </p:nvSpPr>
          <p:spPr>
            <a:xfrm>
              <a:off x="6190646" y="2139275"/>
              <a:ext cx="2030117" cy="72035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功率密度</a:t>
              </a:r>
              <a:endParaRPr lang="en-US" altLang="zh-CN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078500" y="2982954"/>
              <a:ext cx="2261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a typeface="黑体" panose="02010609060101010101" pitchFamily="49" charset="-122"/>
                </a:rPr>
                <a:t>单次</a:t>
              </a: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传输速率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53759" y="2663170"/>
            <a:ext cx="243648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非凸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NP</a:t>
            </a:r>
            <a:r>
              <a:rPr lang="en-US" altLang="zh-CN" sz="2400">
                <a:ea typeface="黑体" panose="02010609060101010101" pitchFamily="49" charset="-122"/>
              </a:rPr>
              <a:t>-hard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05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17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认知无线电网络中的资源分配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269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现状：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无线资源分配技术成为关键</a:t>
            </a: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DSA, CR, Opportunistic spectrum access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Radio Resource Allocation Techniques for Efficient Spectrum Access in Cognitive Radio Networks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COMMUNICATION SURVEYS &amp; TUTORIALS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左右箭头 1"/>
          <p:cNvSpPr/>
          <p:nvPr/>
        </p:nvSpPr>
        <p:spPr bwMode="auto">
          <a:xfrm>
            <a:off x="4356146" y="1804519"/>
            <a:ext cx="930876" cy="182739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3310" y="1486392"/>
            <a:ext cx="2713822" cy="7203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多媒体服务需求</a:t>
            </a:r>
            <a:endParaRPr lang="en-US" altLang="zh-CN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56037" y="1486392"/>
            <a:ext cx="3265030" cy="7203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无线网络资源的约束</a:t>
            </a:r>
            <a:endParaRPr lang="en-US" altLang="zh-CN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07344" y="1425924"/>
            <a:ext cx="1228481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矛盾</a:t>
            </a:r>
            <a:endParaRPr lang="zh-CN" altLang="en-US" sz="2800" dirty="0">
              <a:solidFill>
                <a:srgbClr val="A50021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5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18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问题：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Ad-Hoc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网络频谱机会利用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无中心控制，无控制信道</a:t>
            </a:r>
            <a:endParaRPr lang="en-US" altLang="zh-CN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每个节点在部分感知下独立感知接入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最大化传输速率并且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减小与主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用户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碰撞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79" y="2899151"/>
            <a:ext cx="7330440" cy="29260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77114" y="6027003"/>
            <a:ext cx="9498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Decentralized Cognitive MAC for Opportunistic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S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pectrum Access in Ad Hoc Network: A POMDP Framework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JSAC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19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70" y="944244"/>
            <a:ext cx="69494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模型：部分感知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决策过程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98" y="1862913"/>
            <a:ext cx="3765550" cy="45256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953" y="1828404"/>
            <a:ext cx="5004435" cy="1214755"/>
          </a:xfrm>
          <a:prstGeom prst="rect">
            <a:avLst/>
          </a:prstGeom>
        </p:spPr>
      </p:pic>
      <p:sp>
        <p:nvSpPr>
          <p:cNvPr id="13" name="灯片编号占位符 7"/>
          <p:cNvSpPr txBox="1">
            <a:spLocks/>
          </p:cNvSpPr>
          <p:nvPr/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GB"/>
            </a:defPPr>
            <a:lvl1pPr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2C9CCCD-DD62-4C33-BAB0-DD85D7E67EAF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270" y="1747837"/>
            <a:ext cx="5004435" cy="12147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135755" y="3070225"/>
            <a:ext cx="147256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充分统计量：</a:t>
            </a:r>
          </a:p>
        </p:txBody>
      </p:sp>
      <p:graphicFrame>
        <p:nvGraphicFramePr>
          <p:cNvPr id="16" name="对象 15"/>
          <p:cNvGraphicFramePr/>
          <p:nvPr/>
        </p:nvGraphicFramePr>
        <p:xfrm>
          <a:off x="4427855" y="3353435"/>
          <a:ext cx="260096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r:id="rId6" imgW="2810510" imgH="428625" progId="Equation.DSMT4">
                  <p:embed/>
                </p:oleObj>
              </mc:Choice>
              <mc:Fallback>
                <p:oleObj r:id="rId6" imgW="2810510" imgH="42862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7855" y="3353435"/>
                        <a:ext cx="2600960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138939" y="4488190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决策：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125845" y="3837305"/>
            <a:ext cx="2540000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t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时隙开始时，状态为</a:t>
            </a:r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的概率</a:t>
            </a:r>
          </a:p>
        </p:txBody>
      </p:sp>
      <p:graphicFrame>
        <p:nvGraphicFramePr>
          <p:cNvPr id="20" name="对象 19"/>
          <p:cNvGraphicFramePr/>
          <p:nvPr/>
        </p:nvGraphicFramePr>
        <p:xfrm>
          <a:off x="5681663" y="3746818"/>
          <a:ext cx="542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r:id="rId8" imgW="447040" imgH="335915" progId="Equation.DSMT4">
                  <p:embed/>
                </p:oleObj>
              </mc:Choice>
              <mc:Fallback>
                <p:oleObj r:id="rId8" imgW="447040" imgH="3359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81663" y="3746818"/>
                        <a:ext cx="5429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919374" y="4308881"/>
            <a:ext cx="2493010" cy="507475"/>
            <a:chOff x="4726623" y="4233197"/>
            <a:chExt cx="2493010" cy="507475"/>
          </a:xfrm>
        </p:grpSpPr>
        <p:graphicFrame>
          <p:nvGraphicFramePr>
            <p:cNvPr id="18" name="对象 17"/>
            <p:cNvGraphicFramePr/>
            <p:nvPr>
              <p:extLst>
                <p:ext uri="{D42A27DB-BD31-4B8C-83A1-F6EECF244321}">
                  <p14:modId xmlns:p14="http://schemas.microsoft.com/office/powerpoint/2010/main" val="2898489569"/>
                </p:ext>
              </p:extLst>
            </p:nvPr>
          </p:nvGraphicFramePr>
          <p:xfrm>
            <a:off x="4726623" y="4393327"/>
            <a:ext cx="612140" cy="347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8" r:id="rId10" imgW="546735" imgH="349885" progId="Equation.DSMT4">
                    <p:embed/>
                  </p:oleObj>
                </mc:Choice>
                <mc:Fallback>
                  <p:oleObj r:id="rId10" imgW="546735" imgH="349885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26623" y="4393327"/>
                          <a:ext cx="612140" cy="347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右箭头 20"/>
            <p:cNvSpPr/>
            <p:nvPr/>
          </p:nvSpPr>
          <p:spPr>
            <a:xfrm>
              <a:off x="5338763" y="4529217"/>
              <a:ext cx="885825" cy="75565"/>
            </a:xfrm>
            <a:prstGeom prst="rightArrow">
              <a:avLst/>
            </a:prstGeom>
            <a:solidFill>
              <a:schemeClr val="accent4"/>
            </a:solidFill>
            <a:ln w="38100">
              <a:solidFill>
                <a:srgbClr val="000066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2" name="对象 21"/>
            <p:cNvGraphicFramePr/>
            <p:nvPr>
              <p:extLst>
                <p:ext uri="{D42A27DB-BD31-4B8C-83A1-F6EECF244321}">
                  <p14:modId xmlns:p14="http://schemas.microsoft.com/office/powerpoint/2010/main" val="1970288173"/>
                </p:ext>
              </p:extLst>
            </p:nvPr>
          </p:nvGraphicFramePr>
          <p:xfrm>
            <a:off x="5615348" y="4233197"/>
            <a:ext cx="478086" cy="320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9" r:id="rId12" imgW="316865" imgH="257810" progId="Equation.DSMT4">
                    <p:embed/>
                  </p:oleObj>
                </mc:Choice>
                <mc:Fallback>
                  <p:oleObj r:id="rId12" imgW="316865" imgH="25781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15348" y="4233197"/>
                          <a:ext cx="478086" cy="3206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/>
            <p:nvPr>
              <p:extLst>
                <p:ext uri="{D42A27DB-BD31-4B8C-83A1-F6EECF244321}">
                  <p14:modId xmlns:p14="http://schemas.microsoft.com/office/powerpoint/2010/main" val="1111705157"/>
                </p:ext>
              </p:extLst>
            </p:nvPr>
          </p:nvGraphicFramePr>
          <p:xfrm>
            <a:off x="6309043" y="4383802"/>
            <a:ext cx="910590" cy="356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0" r:id="rId14" imgW="802005" imgH="427990" progId="Equation.DSMT4">
                    <p:embed/>
                  </p:oleObj>
                </mc:Choice>
                <mc:Fallback>
                  <p:oleObj r:id="rId14" imgW="802005" imgH="42799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309043" y="4383802"/>
                          <a:ext cx="910590" cy="3568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文本框 23"/>
          <p:cNvSpPr txBox="1"/>
          <p:nvPr/>
        </p:nvSpPr>
        <p:spPr>
          <a:xfrm>
            <a:off x="4134803" y="5468448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准则：</a:t>
            </a:r>
          </a:p>
        </p:txBody>
      </p:sp>
      <p:graphicFrame>
        <p:nvGraphicFramePr>
          <p:cNvPr id="25" name="对象 24"/>
          <p:cNvGraphicFramePr/>
          <p:nvPr>
            <p:extLst>
              <p:ext uri="{D42A27DB-BD31-4B8C-83A1-F6EECF244321}">
                <p14:modId xmlns:p14="http://schemas.microsoft.com/office/powerpoint/2010/main" val="3084605844"/>
              </p:ext>
            </p:extLst>
          </p:nvPr>
        </p:nvGraphicFramePr>
        <p:xfrm>
          <a:off x="4134803" y="5690656"/>
          <a:ext cx="4934585" cy="74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1" r:id="rId16" imgW="3697605" imgH="654050" progId="Equation.DSMT4">
                  <p:embed/>
                </p:oleObj>
              </mc:Choice>
              <mc:Fallback>
                <p:oleObj r:id="rId16" imgW="3697605" imgH="65405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34803" y="5690656"/>
                        <a:ext cx="4934585" cy="74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4134803" y="4968125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收益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349099"/>
              </p:ext>
            </p:extLst>
          </p:nvPr>
        </p:nvGraphicFramePr>
        <p:xfrm>
          <a:off x="4938381" y="4906169"/>
          <a:ext cx="2573575" cy="666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" name="Equation" r:id="rId18" imgW="1422360" imgH="368280" progId="Equation.DSMT4">
                  <p:embed/>
                </p:oleObj>
              </mc:Choice>
              <mc:Fallback>
                <p:oleObj name="Equation" r:id="rId18" imgW="14223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38381" y="4906169"/>
                        <a:ext cx="2573575" cy="666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1915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4"/>
          <p:cNvSpPr>
            <a:spLocks noChangeArrowheads="1"/>
          </p:cNvSpPr>
          <p:nvPr/>
        </p:nvSpPr>
        <p:spPr bwMode="auto">
          <a:xfrm>
            <a:off x="1655763" y="701395"/>
            <a:ext cx="53308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概  要</a:t>
            </a:r>
          </a:p>
        </p:txBody>
      </p:sp>
      <p:sp>
        <p:nvSpPr>
          <p:cNvPr id="194563" name="Rectangle 5"/>
          <p:cNvSpPr>
            <a:spLocks noChangeArrowheads="1"/>
          </p:cNvSpPr>
          <p:nvPr/>
        </p:nvSpPr>
        <p:spPr bwMode="auto">
          <a:xfrm>
            <a:off x="3023870" y="1616075"/>
            <a:ext cx="4897755" cy="363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624205" indent="-624205" eaLnBrk="0" hangingPunct="0">
              <a:lnSpc>
                <a:spcPct val="160000"/>
              </a:lnSpc>
              <a:spcBef>
                <a:spcPct val="0"/>
              </a:spcBef>
              <a:buClrTx/>
              <a:buSzPct val="75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问题划分</a:t>
            </a:r>
          </a:p>
          <a:p>
            <a:pPr marL="624205" indent="-624205" eaLnBrk="0" hangingPunct="0">
              <a:lnSpc>
                <a:spcPct val="160000"/>
              </a:lnSpc>
              <a:spcBef>
                <a:spcPct val="0"/>
              </a:spcBef>
              <a:buClrTx/>
              <a:buSzPct val="75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dirty="0">
                <a:solidFill>
                  <a:srgbClr val="0000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单跳速率自适应</a:t>
            </a:r>
            <a:endParaRPr kumimoji="1" lang="en-US" altLang="zh-CN" sz="2400" dirty="0">
              <a:solidFill>
                <a:srgbClr val="000066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24205" indent="-624205" eaLnBrk="0" hangingPunct="0">
              <a:lnSpc>
                <a:spcPct val="160000"/>
              </a:lnSpc>
              <a:spcBef>
                <a:spcPct val="0"/>
              </a:spcBef>
              <a:buClrTx/>
              <a:buSzPct val="75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dirty="0">
                <a:solidFill>
                  <a:srgbClr val="0000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单跳频率选择</a:t>
            </a:r>
          </a:p>
          <a:p>
            <a:pPr marL="624205" indent="-624205" eaLnBrk="0" hangingPunct="0">
              <a:lnSpc>
                <a:spcPct val="160000"/>
              </a:lnSpc>
              <a:spcBef>
                <a:spcPct val="0"/>
              </a:spcBef>
              <a:buClrTx/>
              <a:buSzPct val="75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dirty="0">
                <a:solidFill>
                  <a:srgbClr val="0000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多跳速率频率路由选择</a:t>
            </a:r>
            <a:endParaRPr kumimoji="1" lang="en-US" altLang="zh-CN" sz="2400" dirty="0">
              <a:solidFill>
                <a:srgbClr val="000066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24205" indent="-624205" eaLnBrk="0" hangingPunct="0">
              <a:lnSpc>
                <a:spcPct val="160000"/>
              </a:lnSpc>
              <a:spcBef>
                <a:spcPct val="0"/>
              </a:spcBef>
              <a:buClrTx/>
              <a:buSzPct val="75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多子网同频干扰下频率选择</a:t>
            </a:r>
          </a:p>
          <a:p>
            <a:pPr marL="624205" indent="-624205" eaLnBrk="0" hangingPunct="0">
              <a:lnSpc>
                <a:spcPct val="160000"/>
              </a:lnSpc>
              <a:spcBef>
                <a:spcPct val="0"/>
              </a:spcBef>
              <a:buClrTx/>
              <a:buSzPct val="75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总结与计划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  <p:transition advTm="249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20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70" y="3268878"/>
            <a:ext cx="3782110" cy="27065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6906" y="3225183"/>
            <a:ext cx="3766639" cy="299815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87070" y="944244"/>
            <a:ext cx="6949406" cy="3677930"/>
            <a:chOff x="687070" y="944245"/>
            <a:chExt cx="6949406" cy="3677930"/>
          </a:xfrm>
        </p:grpSpPr>
        <p:sp>
          <p:nvSpPr>
            <p:cNvPr id="7" name="文本框 6"/>
            <p:cNvSpPr txBox="1"/>
            <p:nvPr/>
          </p:nvSpPr>
          <p:spPr>
            <a:xfrm>
              <a:off x="687070" y="944245"/>
              <a:ext cx="6949406" cy="367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zh-CN" altLang="en-US" sz="2400" dirty="0">
                  <a:latin typeface="+mn-lt"/>
                  <a:ea typeface="黑体" panose="02010609060101010101" pitchFamily="49" charset="-122"/>
                </a:rPr>
                <a:t>模型：部分感知</a:t>
              </a:r>
              <a:r>
                <a:rPr lang="en-US" altLang="zh-CN" sz="2400" dirty="0">
                  <a:latin typeface="+mn-lt"/>
                  <a:ea typeface="黑体" panose="02010609060101010101" pitchFamily="49" charset="-122"/>
                </a:rPr>
                <a:t>Markov</a:t>
              </a:r>
              <a:r>
                <a:rPr lang="zh-CN" altLang="en-US" sz="2400" dirty="0">
                  <a:latin typeface="+mn-lt"/>
                  <a:ea typeface="黑体" panose="02010609060101010101" pitchFamily="49" charset="-122"/>
                </a:rPr>
                <a:t>决策过程</a:t>
              </a: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信道Markov过程</a:t>
              </a: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变化      （</a:t>
              </a: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已知</a:t>
              </a: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）</a:t>
              </a: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感知：二元假设检验</a:t>
              </a: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虚警概率                       ，漏检测概率                        </a:t>
              </a: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0" indent="0">
                <a:lnSpc>
                  <a:spcPct val="125000"/>
                </a:lnSpc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0" indent="0">
                <a:lnSpc>
                  <a:spcPct val="125000"/>
                </a:lnSpc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   </a:t>
              </a: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2736923"/>
                </p:ext>
              </p:extLst>
            </p:nvPr>
          </p:nvGraphicFramePr>
          <p:xfrm>
            <a:off x="2306133" y="2341537"/>
            <a:ext cx="1631054" cy="446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0" name="Equation" r:id="rId6" imgW="927000" imgH="253800" progId="Equation.DSMT4">
                    <p:embed/>
                  </p:oleObj>
                </mc:Choice>
                <mc:Fallback>
                  <p:oleObj name="Equation" r:id="rId6" imgW="9270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06133" y="2341537"/>
                          <a:ext cx="1631054" cy="4468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6292340"/>
                </p:ext>
              </p:extLst>
            </p:nvPr>
          </p:nvGraphicFramePr>
          <p:xfrm>
            <a:off x="5612343" y="2381705"/>
            <a:ext cx="1655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1" name="Equation" r:id="rId8" imgW="939600" imgH="253800" progId="Equation.DSMT4">
                    <p:embed/>
                  </p:oleObj>
                </mc:Choice>
                <mc:Fallback>
                  <p:oleObj name="Equation" r:id="rId8" imgW="9396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12343" y="2381705"/>
                          <a:ext cx="1655763" cy="447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8049754"/>
                </p:ext>
              </p:extLst>
            </p:nvPr>
          </p:nvGraphicFramePr>
          <p:xfrm>
            <a:off x="3706165" y="1453538"/>
            <a:ext cx="462044" cy="4620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" name="Equation" r:id="rId10" imgW="241200" imgH="241200" progId="Equation.DSMT4">
                    <p:embed/>
                  </p:oleObj>
                </mc:Choice>
                <mc:Fallback>
                  <p:oleObj name="Equation" r:id="rId10" imgW="2412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706165" y="1453538"/>
                          <a:ext cx="462044" cy="4620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21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865045"/>
            <a:ext cx="760843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：假设无感知错误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接入策略固定，只需决定感知策略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利用更新方程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计算当前状态概率分布时的最大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收益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得到最优感知策略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问题：状态数随信道数指数增加，计算复杂度太高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定义</a:t>
            </a:r>
            <a:r>
              <a:rPr lang="zh-CN" altLang="en-US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                           ，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每个时隙开始时信道的空闲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概率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得到次优策略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959419"/>
              </p:ext>
            </p:extLst>
          </p:nvPr>
        </p:nvGraphicFramePr>
        <p:xfrm>
          <a:off x="1305440" y="3641470"/>
          <a:ext cx="66484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Equation" r:id="rId4" imgW="4520880" imgH="482400" progId="Equation.DSMT4">
                  <p:embed/>
                </p:oleObj>
              </mc:Choice>
              <mc:Fallback>
                <p:oleObj name="Equation" r:id="rId4" imgW="4520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5440" y="3641470"/>
                        <a:ext cx="6648450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192502"/>
              </p:ext>
            </p:extLst>
          </p:nvPr>
        </p:nvGraphicFramePr>
        <p:xfrm>
          <a:off x="6897239" y="4550112"/>
          <a:ext cx="820308" cy="30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tion" r:id="rId6" imgW="507960" imgH="190440" progId="Equation.DSMT4">
                  <p:embed/>
                </p:oleObj>
              </mc:Choice>
              <mc:Fallback>
                <p:oleObj name="Equation" r:id="rId6" imgW="5079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97239" y="4550112"/>
                        <a:ext cx="820308" cy="307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201911"/>
              </p:ext>
            </p:extLst>
          </p:nvPr>
        </p:nvGraphicFramePr>
        <p:xfrm>
          <a:off x="3282264" y="1926410"/>
          <a:ext cx="1833434" cy="73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quation" r:id="rId8" imgW="1206360" imgH="482400" progId="Equation.DSMT4">
                  <p:embed/>
                </p:oleObj>
              </mc:Choice>
              <mc:Fallback>
                <p:oleObj name="Equation" r:id="rId8" imgW="1206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82264" y="1926410"/>
                        <a:ext cx="1833434" cy="733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019372"/>
              </p:ext>
            </p:extLst>
          </p:nvPr>
        </p:nvGraphicFramePr>
        <p:xfrm>
          <a:off x="1828628" y="4963894"/>
          <a:ext cx="1869168" cy="39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Equation" r:id="rId10" imgW="1206360" imgH="253800" progId="Equation.DSMT4">
                  <p:embed/>
                </p:oleObj>
              </mc:Choice>
              <mc:Fallback>
                <p:oleObj name="Equation" r:id="rId10" imgW="1206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28628" y="4963894"/>
                        <a:ext cx="1869168" cy="393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182227"/>
              </p:ext>
            </p:extLst>
          </p:nvPr>
        </p:nvGraphicFramePr>
        <p:xfrm>
          <a:off x="2898081" y="5356530"/>
          <a:ext cx="4600520" cy="58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Equation" r:id="rId12" imgW="2755900" imgH="355600" progId="Equation.DSMT4">
                  <p:embed/>
                </p:oleObj>
              </mc:Choice>
              <mc:Fallback>
                <p:oleObj name="Equation" r:id="rId12" imgW="2755900" imgH="355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081" y="5356530"/>
                        <a:ext cx="4600520" cy="588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964453"/>
              </p:ext>
            </p:extLst>
          </p:nvPr>
        </p:nvGraphicFramePr>
        <p:xfrm>
          <a:off x="2454819" y="5907718"/>
          <a:ext cx="3604063" cy="48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Equation" r:id="rId14" imgW="2070000" imgH="279360" progId="Equation.DSMT4">
                  <p:embed/>
                </p:oleObj>
              </mc:Choice>
              <mc:Fallback>
                <p:oleObj name="Equation" r:id="rId14" imgW="20700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54819" y="5907718"/>
                        <a:ext cx="3604063" cy="48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7947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22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865045"/>
            <a:ext cx="760843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：假设存在感知错误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优化策略：频谱感知与接入策略     ，最佳感知性能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选取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最佳感知策略选择使得当次接入收益最大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置信概率向量     通过      以及接收端的回应      在收发两端同时更新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057345"/>
              </p:ext>
            </p:extLst>
          </p:nvPr>
        </p:nvGraphicFramePr>
        <p:xfrm>
          <a:off x="4826342" y="1397968"/>
          <a:ext cx="363495" cy="46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Equation" r:id="rId4" imgW="177480" imgH="228600" progId="Equation.DSMT4">
                  <p:embed/>
                </p:oleObj>
              </mc:Choice>
              <mc:Fallback>
                <p:oleObj name="Equation" r:id="rId4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26342" y="1397968"/>
                        <a:ext cx="363495" cy="467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818487"/>
              </p:ext>
            </p:extLst>
          </p:nvPr>
        </p:nvGraphicFramePr>
        <p:xfrm>
          <a:off x="6998172" y="1426988"/>
          <a:ext cx="332431" cy="46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8172" y="1426988"/>
                        <a:ext cx="332431" cy="460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52200" y="1963690"/>
            <a:ext cx="100469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015696"/>
              </p:ext>
            </p:extLst>
          </p:nvPr>
        </p:nvGraphicFramePr>
        <p:xfrm>
          <a:off x="1652200" y="1941470"/>
          <a:ext cx="5678403" cy="76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" name="Equation" r:id="rId8" imgW="3378200" imgH="457200" progId="Equation.DSMT4">
                  <p:embed/>
                </p:oleObj>
              </mc:Choice>
              <mc:Fallback>
                <p:oleObj name="Equation" r:id="rId8" imgW="3378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200" y="1941470"/>
                        <a:ext cx="5678403" cy="7677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525468"/>
              </p:ext>
            </p:extLst>
          </p:nvPr>
        </p:nvGraphicFramePr>
        <p:xfrm>
          <a:off x="1812323" y="2763447"/>
          <a:ext cx="774357" cy="435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" name="Equation" r:id="rId10" imgW="406080" imgH="228600" progId="Equation.DSMT4">
                  <p:embed/>
                </p:oleObj>
              </mc:Choice>
              <mc:Fallback>
                <p:oleObj name="Equation" r:id="rId10" imgW="406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12323" y="2763447"/>
                        <a:ext cx="774357" cy="435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297998"/>
              </p:ext>
            </p:extLst>
          </p:nvPr>
        </p:nvGraphicFramePr>
        <p:xfrm>
          <a:off x="3371769" y="2892740"/>
          <a:ext cx="1833434" cy="73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" name="Equation" r:id="rId12" imgW="1206360" imgH="482400" progId="Equation.DSMT4">
                  <p:embed/>
                </p:oleObj>
              </mc:Choice>
              <mc:Fallback>
                <p:oleObj name="Equation" r:id="rId12" imgW="1206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71769" y="2892740"/>
                        <a:ext cx="1833434" cy="733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718932"/>
              </p:ext>
            </p:extLst>
          </p:nvPr>
        </p:nvGraphicFramePr>
        <p:xfrm>
          <a:off x="2586680" y="4179873"/>
          <a:ext cx="4612782" cy="1163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" name="Equation" r:id="rId14" imgW="2717640" imgH="685800" progId="Equation.DSMT4">
                  <p:embed/>
                </p:oleObj>
              </mc:Choice>
              <mc:Fallback>
                <p:oleObj name="Equation" r:id="rId14" imgW="27176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86680" y="4179873"/>
                        <a:ext cx="4612782" cy="1163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317297"/>
              </p:ext>
            </p:extLst>
          </p:nvPr>
        </p:nvGraphicFramePr>
        <p:xfrm>
          <a:off x="2809102" y="5414002"/>
          <a:ext cx="303057" cy="303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" name="Equation" r:id="rId16" imgW="164880" imgH="164880" progId="Equation.DSMT4">
                  <p:embed/>
                </p:oleObj>
              </mc:Choice>
              <mc:Fallback>
                <p:oleObj name="Equation" r:id="rId16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09102" y="5414002"/>
                        <a:ext cx="303057" cy="303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530042"/>
              </p:ext>
            </p:extLst>
          </p:nvPr>
        </p:nvGraphicFramePr>
        <p:xfrm>
          <a:off x="3724915" y="5356336"/>
          <a:ext cx="311625" cy="43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3" name="Equation" r:id="rId18" imgW="164880" imgH="228600" progId="Equation.DSMT4">
                  <p:embed/>
                </p:oleObj>
              </mc:Choice>
              <mc:Fallback>
                <p:oleObj name="Equation" r:id="rId18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24915" y="5356336"/>
                        <a:ext cx="311625" cy="43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578553"/>
              </p:ext>
            </p:extLst>
          </p:nvPr>
        </p:nvGraphicFramePr>
        <p:xfrm>
          <a:off x="6150005" y="5413847"/>
          <a:ext cx="419958" cy="41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4" name="Equation" r:id="rId20" imgW="241200" imgH="241200" progId="Equation.DSMT4">
                  <p:embed/>
                </p:oleObj>
              </mc:Choice>
              <mc:Fallback>
                <p:oleObj name="Equation" r:id="rId20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150005" y="5413847"/>
                        <a:ext cx="419958" cy="419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311565"/>
              </p:ext>
            </p:extLst>
          </p:nvPr>
        </p:nvGraphicFramePr>
        <p:xfrm>
          <a:off x="2231380" y="6116394"/>
          <a:ext cx="5099223" cy="42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5" name="Equation" r:id="rId22" imgW="3314520" imgH="279360" progId="Equation.DSMT4">
                  <p:embed/>
                </p:oleObj>
              </mc:Choice>
              <mc:Fallback>
                <p:oleObj name="Equation" r:id="rId22" imgW="3314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231380" y="6116394"/>
                        <a:ext cx="5099223" cy="42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84037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23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944245"/>
            <a:ext cx="7394249" cy="332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协议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：频谱机会不随空间改变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收发双方信道状态一直，只需发端进行频谱感知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最优频谱决策能够保证收发双方信道同步切换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一旦取得初步握手就可以工作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协议：频谱机会随空间改变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收发双方信道状态不一致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，需要双方的频谱感知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仍旧能保证双方信道同步切换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55" y="4318000"/>
            <a:ext cx="7077075" cy="2266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24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en-US" altLang="zh-CN" sz="2400" dirty="0">
                <a:ea typeface="黑体" panose="02010609060101010101" pitchFamily="49" charset="-122"/>
              </a:rPr>
              <a:t>Pu</a:t>
            </a:r>
            <a:r>
              <a:rPr lang="zh-CN" altLang="en-US" sz="2400" dirty="0">
                <a:ea typeface="黑体" panose="02010609060101010101" pitchFamily="49" charset="-122"/>
              </a:rPr>
              <a:t>业务特性对算法性能的</a:t>
            </a:r>
            <a:r>
              <a:rPr lang="zh-CN" altLang="en-US" sz="2400" dirty="0" smtClean="0">
                <a:ea typeface="黑体" panose="02010609060101010101" pitchFamily="49" charset="-122"/>
              </a:rPr>
              <a:t>影响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的业务特性：马尔可夫特性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一个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针对规律性越强的业务，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    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算法性能越好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POMDP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利用历史信息提高性能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330" y="1502512"/>
            <a:ext cx="3698669" cy="128703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887764"/>
              </p:ext>
            </p:extLst>
          </p:nvPr>
        </p:nvGraphicFramePr>
        <p:xfrm>
          <a:off x="1862821" y="1990920"/>
          <a:ext cx="1369464" cy="37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Equation" r:id="rId5" imgW="749160" imgH="203040" progId="Equation.DSMT4">
                  <p:embed/>
                </p:oleObj>
              </mc:Choice>
              <mc:Fallback>
                <p:oleObj name="Equation" r:id="rId5" imgW="749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2821" y="1990920"/>
                        <a:ext cx="1369464" cy="371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4773826" y="3195228"/>
            <a:ext cx="4287675" cy="2765774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98164"/>
              </p:ext>
            </p:extLst>
          </p:nvPr>
        </p:nvGraphicFramePr>
        <p:xfrm>
          <a:off x="525209" y="2498751"/>
          <a:ext cx="4256708" cy="19082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70275"/>
                <a:gridCol w="2286433"/>
              </a:tblGrid>
              <a:tr h="719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Pu</a:t>
                      </a: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业务到达时间间隔较大，数据包较长</a:t>
                      </a:r>
                    </a:p>
                  </a:txBody>
                  <a:tcPr/>
                </a:tc>
              </a:tr>
              <a:tr h="5562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Pu</a:t>
                      </a: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业务到达时间间隔较小，数据包较短</a:t>
                      </a:r>
                    </a:p>
                  </a:txBody>
                  <a:tcPr/>
                </a:tc>
              </a:tr>
              <a:tr h="585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等效于独立同分布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04489"/>
              </p:ext>
            </p:extLst>
          </p:nvPr>
        </p:nvGraphicFramePr>
        <p:xfrm>
          <a:off x="813414" y="2683981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Equation" r:id="rId8" imgW="1117440" imgH="253800" progId="Equation.DSMT4">
                  <p:embed/>
                </p:oleObj>
              </mc:Choice>
              <mc:Fallback>
                <p:oleObj name="Equation" r:id="rId8" imgW="1117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3414" y="2683981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242571"/>
              </p:ext>
            </p:extLst>
          </p:nvPr>
        </p:nvGraphicFramePr>
        <p:xfrm>
          <a:off x="813414" y="3348291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10" imgW="1117440" imgH="253800" progId="Equation.DSMT4">
                  <p:embed/>
                </p:oleObj>
              </mc:Choice>
              <mc:Fallback>
                <p:oleObj name="Equation" r:id="rId10" imgW="1117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3414" y="3348291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318709"/>
              </p:ext>
            </p:extLst>
          </p:nvPr>
        </p:nvGraphicFramePr>
        <p:xfrm>
          <a:off x="810967" y="3910475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Equation" r:id="rId12" imgW="1117440" imgH="253800" progId="Equation.DSMT4">
                  <p:embed/>
                </p:oleObj>
              </mc:Choice>
              <mc:Fallback>
                <p:oleObj name="Equation" r:id="rId12" imgW="1117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0967" y="3910475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2746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25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438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zh-CN" altLang="en-US" sz="2400" dirty="0" smtClean="0">
                <a:ea typeface="黑体" panose="02010609060101010101" pitchFamily="49" charset="-122"/>
              </a:rPr>
              <a:t>次优策略与最优策略的比较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的业务特性：马尔可夫特性；一个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忽略感知误差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信道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特性相同时，次优策略性能能够逼近最优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151079"/>
              </p:ext>
            </p:extLst>
          </p:nvPr>
        </p:nvGraphicFramePr>
        <p:xfrm>
          <a:off x="871701" y="5126554"/>
          <a:ext cx="3205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4" imgW="1752480" imgH="203040" progId="Equation.DSMT4">
                  <p:embed/>
                </p:oleObj>
              </mc:Choice>
              <mc:Fallback>
                <p:oleObj name="Equation" r:id="rId4" imgW="1752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1701" y="5126554"/>
                        <a:ext cx="3205163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056793"/>
              </p:ext>
            </p:extLst>
          </p:nvPr>
        </p:nvGraphicFramePr>
        <p:xfrm>
          <a:off x="4961700" y="4706420"/>
          <a:ext cx="350837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6" imgW="1917360" imgH="685800" progId="Equation.DSMT4">
                  <p:embed/>
                </p:oleObj>
              </mc:Choice>
              <mc:Fallback>
                <p:oleObj name="Equation" r:id="rId6" imgW="19173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61700" y="4706420"/>
                        <a:ext cx="3508375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92" y="2696645"/>
            <a:ext cx="3626982" cy="2009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1429" y="2610920"/>
            <a:ext cx="3842950" cy="20955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71752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26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3496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zh-CN" altLang="en-US" sz="2400" dirty="0" smtClean="0">
                <a:ea typeface="黑体" panose="02010609060101010101" pitchFamily="49" charset="-122"/>
              </a:rPr>
              <a:t>感知误差对频谱效率的影响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信道噪声与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信号高斯假设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基于能量检测频谱感知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随着最大碰撞概率的增加，虚警概率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     变小，抓住每一次机会，不惜碰撞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频谱利用率随最大碰撞概率增加逼近无感知错误情况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整体频谱利用率因碰撞而减小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927788"/>
              </p:ext>
            </p:extLst>
          </p:nvPr>
        </p:nvGraphicFramePr>
        <p:xfrm>
          <a:off x="1020063" y="1910847"/>
          <a:ext cx="3891736" cy="94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4" imgW="2514600" imgH="609480" progId="Equation.DSMT4">
                  <p:embed/>
                </p:oleObj>
              </mc:Choice>
              <mc:Fallback>
                <p:oleObj name="Equation" r:id="rId4" imgW="25146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0063" y="1910847"/>
                        <a:ext cx="3891736" cy="943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462484"/>
              </p:ext>
            </p:extLst>
          </p:nvPr>
        </p:nvGraphicFramePr>
        <p:xfrm>
          <a:off x="589399" y="3203762"/>
          <a:ext cx="1269747" cy="74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6" imgW="990360" imgH="583920" progId="Equation.DSMT4">
                  <p:embed/>
                </p:oleObj>
              </mc:Choice>
              <mc:Fallback>
                <p:oleObj name="Equation" r:id="rId6" imgW="9903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9399" y="3203762"/>
                        <a:ext cx="1269747" cy="74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043099"/>
              </p:ext>
            </p:extLst>
          </p:nvPr>
        </p:nvGraphicFramePr>
        <p:xfrm>
          <a:off x="1859146" y="3256141"/>
          <a:ext cx="1595812" cy="65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8" imgW="1180800" imgH="482400" progId="Equation.DSMT4">
                  <p:embed/>
                </p:oleObj>
              </mc:Choice>
              <mc:Fallback>
                <p:oleObj name="Equation" r:id="rId8" imgW="11808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59146" y="3256141"/>
                        <a:ext cx="1595812" cy="65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375097"/>
              </p:ext>
            </p:extLst>
          </p:nvPr>
        </p:nvGraphicFramePr>
        <p:xfrm>
          <a:off x="3504739" y="3252148"/>
          <a:ext cx="1407060" cy="65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10" imgW="1041120" imgH="482400" progId="Equation.DSMT4">
                  <p:embed/>
                </p:oleObj>
              </mc:Choice>
              <mc:Fallback>
                <p:oleObj name="Equation" r:id="rId10" imgW="1041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04739" y="3252148"/>
                        <a:ext cx="1407060" cy="65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543200"/>
              </p:ext>
            </p:extLst>
          </p:nvPr>
        </p:nvGraphicFramePr>
        <p:xfrm>
          <a:off x="925040" y="4166891"/>
          <a:ext cx="3166203" cy="367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12" imgW="1752480" imgH="203040" progId="Equation.DSMT4">
                  <p:embed/>
                </p:oleObj>
              </mc:Choice>
              <mc:Fallback>
                <p:oleObj name="Equation" r:id="rId12" imgW="1752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5040" y="4166891"/>
                        <a:ext cx="3166203" cy="367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46922" y="2467168"/>
            <a:ext cx="3761955" cy="297083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50644" y="1588162"/>
            <a:ext cx="147256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optimal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：无感知误差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6334897" y="2183027"/>
            <a:ext cx="922638" cy="395416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2"/>
    </p:custDataLst>
    <p:extLst>
      <p:ext uri="{BB962C8B-B14F-4D97-AF65-F5344CB8AC3E}">
        <p14:creationId xmlns:p14="http://schemas.microsoft.com/office/powerpoint/2010/main" val="160687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27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304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思考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多信道选择型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协议，目的是为了利用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冲突避免型多址接入（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RTS/CTS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信道选择同步更新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先验（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似然（频谱感知）       充分统计量的后验分布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假设了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存在，且工作特性为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且模型已知，实际并无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通信收益仅仅依赖于带宽，没有考虑链路质量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没有考虑不同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之间的干扰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5099222" y="2553730"/>
            <a:ext cx="543697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0946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28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155700" y="375285"/>
            <a:ext cx="631571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Decentralized Cognitive  MAC for Opportunistic Spectrum  Access in Ad hoc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0555" y="2769870"/>
            <a:ext cx="635000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4665" y="1377950"/>
            <a:ext cx="198247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通信节点</a:t>
            </a:r>
            <a:endParaRPr 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0555" y="1971040"/>
            <a:ext cx="7473950" cy="864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信道感知                    ，考虑感知错误，信道接入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无协作，独立决策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目标：最大化传输速率并且减小对主用户的干扰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2033270" y="1950085"/>
          <a:ext cx="125349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r:id="rId4" imgW="1295400" imgH="389255" progId="Equation.DSMT4">
                  <p:embed/>
                </p:oleObj>
              </mc:Choice>
              <mc:Fallback>
                <p:oleObj r:id="rId4" imgW="1295400" imgH="389255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3270" y="1950085"/>
                        <a:ext cx="1253490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6088380" y="1949450"/>
          <a:ext cx="1492885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r:id="rId6" imgW="1388110" imgH="337820" progId="Equation.DSMT4">
                  <p:embed/>
                </p:oleObj>
              </mc:Choice>
              <mc:Fallback>
                <p:oleObj r:id="rId6" imgW="1388110" imgH="337820" progId="Equation.DSMT4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88380" y="1949450"/>
                        <a:ext cx="1492885" cy="38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3225" y="3463925"/>
            <a:ext cx="5798185" cy="136652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58140" y="677545"/>
            <a:ext cx="154686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eaLnBrk="1" latinLnBrk="0" hangingPunct="1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sym typeface="+mn-ea"/>
              </a:rPr>
              <a:t>系统模型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29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13055" y="1099820"/>
            <a:ext cx="7741285" cy="4756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部分感知下感知与接入策略的设计研究</a:t>
            </a: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：基于</a:t>
            </a:r>
            <a:r>
              <a:rPr lang="en-US" altLang="zh-CN" dirty="0">
                <a:solidFill>
                  <a:srgbClr val="000066"/>
                </a:solidFill>
                <a:ea typeface="宋体" panose="02010600030101010101" pitchFamily="2" charset="-122"/>
              </a:rPr>
              <a:t>POMDP</a:t>
            </a: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的方法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4975" y="375920"/>
            <a:ext cx="76784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Decentralized Cognitive  MAC for Opportunistic Spectrum  Access in Ad hoc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0104" y="1871980"/>
            <a:ext cx="3765550" cy="4525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270" y="1871980"/>
            <a:ext cx="5004435" cy="12147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35755" y="3070225"/>
            <a:ext cx="147256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充分统计量：</a:t>
            </a:r>
          </a:p>
        </p:txBody>
      </p:sp>
      <p:graphicFrame>
        <p:nvGraphicFramePr>
          <p:cNvPr id="10" name="对象 9"/>
          <p:cNvGraphicFramePr/>
          <p:nvPr/>
        </p:nvGraphicFramePr>
        <p:xfrm>
          <a:off x="4427855" y="3353435"/>
          <a:ext cx="260096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r:id="rId6" imgW="2810510" imgH="428625" progId="Equation.DSMT4">
                  <p:embed/>
                </p:oleObj>
              </mc:Choice>
              <mc:Fallback>
                <p:oleObj r:id="rId6" imgW="2810510" imgH="428625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7855" y="3353435"/>
                        <a:ext cx="2600960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135755" y="4202430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决策：</a:t>
            </a:r>
          </a:p>
        </p:txBody>
      </p:sp>
      <p:graphicFrame>
        <p:nvGraphicFramePr>
          <p:cNvPr id="13" name="对象 12"/>
          <p:cNvGraphicFramePr/>
          <p:nvPr/>
        </p:nvGraphicFramePr>
        <p:xfrm>
          <a:off x="4785360" y="4745990"/>
          <a:ext cx="612140" cy="34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r:id="rId8" imgW="546735" imgH="349885" progId="Equation.DSMT4">
                  <p:embed/>
                </p:oleObj>
              </mc:Choice>
              <mc:Fallback>
                <p:oleObj r:id="rId8" imgW="546735" imgH="349885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5360" y="4745990"/>
                        <a:ext cx="612140" cy="347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125845" y="3837305"/>
            <a:ext cx="2540000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t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时隙开始时，状态为</a:t>
            </a:r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的概率</a:t>
            </a:r>
          </a:p>
        </p:txBody>
      </p:sp>
      <p:graphicFrame>
        <p:nvGraphicFramePr>
          <p:cNvPr id="16" name="对象 15"/>
          <p:cNvGraphicFramePr/>
          <p:nvPr/>
        </p:nvGraphicFramePr>
        <p:xfrm>
          <a:off x="5681663" y="3746818"/>
          <a:ext cx="542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r:id="rId10" imgW="447040" imgH="335915" progId="Equation.DSMT4">
                  <p:embed/>
                </p:oleObj>
              </mc:Choice>
              <mc:Fallback>
                <p:oleObj r:id="rId10" imgW="447040" imgH="335915" progId="Equation.DSMT4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81663" y="3746818"/>
                        <a:ext cx="5429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箭头 17"/>
          <p:cNvSpPr/>
          <p:nvPr/>
        </p:nvSpPr>
        <p:spPr>
          <a:xfrm>
            <a:off x="5397500" y="4881880"/>
            <a:ext cx="885825" cy="75565"/>
          </a:xfrm>
          <a:prstGeom prst="rightArrow">
            <a:avLst/>
          </a:prstGeom>
          <a:solidFill>
            <a:schemeClr val="accent4"/>
          </a:solidFill>
          <a:ln w="38100">
            <a:solidFill>
              <a:srgbClr val="000066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" name="对象 19"/>
          <p:cNvGraphicFramePr/>
          <p:nvPr/>
        </p:nvGraphicFramePr>
        <p:xfrm>
          <a:off x="5642610" y="4514215"/>
          <a:ext cx="55753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r:id="rId12" imgW="316865" imgH="257810" progId="Equation.DSMT4">
                  <p:embed/>
                </p:oleObj>
              </mc:Choice>
              <mc:Fallback>
                <p:oleObj r:id="rId12" imgW="316865" imgH="257810" progId="Equation.DSMT4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42610" y="4514215"/>
                        <a:ext cx="55753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/>
          <p:nvPr/>
        </p:nvGraphicFramePr>
        <p:xfrm>
          <a:off x="6367780" y="4736465"/>
          <a:ext cx="910590" cy="35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r:id="rId14" imgW="802005" imgH="427990" progId="Equation.DSMT4">
                  <p:embed/>
                </p:oleObj>
              </mc:Choice>
              <mc:Fallback>
                <p:oleObj r:id="rId14" imgW="802005" imgH="427990" progId="Equation.DSMT4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67780" y="4736465"/>
                        <a:ext cx="910590" cy="356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4135755" y="5385435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准则：</a:t>
            </a:r>
          </a:p>
        </p:txBody>
      </p:sp>
      <p:graphicFrame>
        <p:nvGraphicFramePr>
          <p:cNvPr id="26" name="对象 25"/>
          <p:cNvGraphicFramePr/>
          <p:nvPr/>
        </p:nvGraphicFramePr>
        <p:xfrm>
          <a:off x="4065270" y="5760085"/>
          <a:ext cx="4934585" cy="74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r:id="rId16" imgW="3697605" imgH="654050" progId="Equation.DSMT4">
                  <p:embed/>
                </p:oleObj>
              </mc:Choice>
              <mc:Fallback>
                <p:oleObj r:id="rId16" imgW="3697605" imgH="654050" progId="Equation.DSMT4">
                  <p:embed/>
                  <p:pic>
                    <p:nvPicPr>
                      <p:cNvPr id="0" name="图片 2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65270" y="5760085"/>
                        <a:ext cx="4934585" cy="74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1534795" y="3008630"/>
            <a:ext cx="392430" cy="2800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670175" y="1761490"/>
            <a:ext cx="2274570" cy="203581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502315" y="420659"/>
            <a:ext cx="8009004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742950" indent="-742950" algn="ctr">
              <a:buClr>
                <a:srgbClr val="002060"/>
              </a:buClr>
            </a:pPr>
            <a:r>
              <a:rPr lang="zh-CN" altLang="en-US" sz="4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问题划分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3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64028" y="1086753"/>
            <a:ext cx="7349505" cy="4756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基本问题分解：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" name="对象 10"/>
          <p:cNvGraphicFramePr/>
          <p:nvPr/>
        </p:nvGraphicFramePr>
        <p:xfrm>
          <a:off x="93345" y="1894840"/>
          <a:ext cx="4669790" cy="312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4" imgW="6248400" imgH="5156200" progId="Visio.Drawing.15">
                  <p:embed/>
                </p:oleObj>
              </mc:Choice>
              <mc:Fallback>
                <p:oleObj r:id="rId4" imgW="6248400" imgH="5156200" progId="Visio.Drawing.15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345" y="1894840"/>
                        <a:ext cx="4669790" cy="3129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V="1">
            <a:off x="4866005" y="2065020"/>
            <a:ext cx="460375" cy="237490"/>
          </a:xfrm>
          <a:prstGeom prst="straightConnector1">
            <a:avLst/>
          </a:prstGeom>
          <a:solidFill>
            <a:schemeClr val="tx1"/>
          </a:solidFill>
          <a:ln w="3492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3" name="文本框 12"/>
          <p:cNvSpPr txBox="1"/>
          <p:nvPr/>
        </p:nvSpPr>
        <p:spPr>
          <a:xfrm>
            <a:off x="4944745" y="1761490"/>
            <a:ext cx="4040505" cy="191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0" eaLnBrk="1" latinLnBrk="0" hangingPunct="1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单个子网内（不考虑不同子网同频干扰）</a:t>
            </a:r>
          </a:p>
          <a:p>
            <a:pPr marL="571500" indent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单跳下速率、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频率选择</a:t>
            </a:r>
          </a:p>
          <a:p>
            <a:pPr marL="571500" indent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多跳下速率、频率、路由选择</a:t>
            </a:r>
          </a:p>
          <a:p>
            <a:pPr marL="285750" indent="0" eaLnBrk="1" latinLnBrk="0" hangingPunct="1">
              <a:lnSpc>
                <a:spcPct val="100000"/>
              </a:lnSpc>
              <a:buFont typeface="Wingdings" panose="05000000000000000000" charset="0"/>
              <a:buNone/>
            </a:pPr>
            <a:endParaRPr lang="en-US" altLang="zh-CN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marL="285750" indent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cxnSp>
        <p:nvCxnSpPr>
          <p:cNvPr id="15" name="直接箭头连接符 14"/>
          <p:cNvCxnSpPr>
            <a:stCxn id="14" idx="5"/>
          </p:cNvCxnSpPr>
          <p:nvPr/>
        </p:nvCxnSpPr>
        <p:spPr>
          <a:xfrm>
            <a:off x="1869440" y="3247390"/>
            <a:ext cx="3167380" cy="1236980"/>
          </a:xfrm>
          <a:prstGeom prst="straightConnector1">
            <a:avLst/>
          </a:prstGeom>
          <a:solidFill>
            <a:schemeClr val="tx1"/>
          </a:solidFill>
          <a:ln w="3492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6" name="文本框 15"/>
          <p:cNvSpPr txBox="1"/>
          <p:nvPr/>
        </p:nvSpPr>
        <p:spPr>
          <a:xfrm>
            <a:off x="5036820" y="4324350"/>
            <a:ext cx="3657600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0" eaLnBrk="1" latinLnBrk="0" hangingPunct="1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若存在不同子网间同频干扰</a:t>
            </a:r>
          </a:p>
          <a:p>
            <a:pPr marL="571500" indent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频率选择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3055" y="1099820"/>
            <a:ext cx="7741285" cy="4756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部分感知下感知与接入策略的设计研究</a:t>
            </a: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：基于</a:t>
            </a:r>
            <a:r>
              <a:rPr lang="en-US" altLang="zh-CN" dirty="0">
                <a:solidFill>
                  <a:srgbClr val="000066"/>
                </a:solidFill>
                <a:ea typeface="宋体" panose="02010600030101010101" pitchFamily="2" charset="-122"/>
              </a:rPr>
              <a:t>POMDP</a:t>
            </a: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的方法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4975" y="375920"/>
            <a:ext cx="76784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Decentralized Cognitive  MAC for Opportunistic Spectrum  Access in Ad hoc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02315" y="420659"/>
            <a:ext cx="8009004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742950" indent="-742950" algn="ctr">
              <a:buClr>
                <a:srgbClr val="002060"/>
              </a:buClr>
            </a:pPr>
            <a:r>
              <a:rPr lang="zh-CN" altLang="en-US" sz="4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研究现状</a:t>
            </a:r>
            <a:endParaRPr lang="zh-CN" altLang="en-US" sz="4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31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04338" y="1424606"/>
            <a:ext cx="7349505" cy="4319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存在哪些不足之处：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9518" y="2241796"/>
            <a:ext cx="731121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800" dirty="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02315" y="420659"/>
            <a:ext cx="8009004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742950" indent="-742950" algn="ctr">
              <a:buClr>
                <a:srgbClr val="002060"/>
              </a:buClr>
            </a:pPr>
            <a:r>
              <a:rPr lang="zh-CN" altLang="en-US" sz="4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战术网内部频谱共享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32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44880" y="1312545"/>
            <a:ext cx="6350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Dynamic Rate Allocation, Routing, and Spectrum 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S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haring for Multi-hoping 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C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ognitive 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adio Networks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1922" y="1905349"/>
            <a:ext cx="7349505" cy="4319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频谱共享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2803" y="2447947"/>
            <a:ext cx="63500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信道集合                            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073194" y="2396218"/>
          <a:ext cx="1981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" name="Equation" r:id="rId4" imgW="26822400" imgH="6096000" progId="Equation.DSMT4">
                  <p:embed/>
                </p:oleObj>
              </mc:Choice>
              <mc:Fallback>
                <p:oleObj name="Equation" r:id="rId4" imgW="26822400" imgH="6096000" progId="Equation.DSMT4">
                  <p:embed/>
                  <p:pic>
                    <p:nvPicPr>
                      <p:cNvPr id="0" name="图片 1236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3194" y="2396218"/>
                        <a:ext cx="1981200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73194" y="2829517"/>
          <a:ext cx="1813830" cy="48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8" name="Equation" r:id="rId6" imgW="23774400" imgH="6400800" progId="Equation.DSMT4">
                  <p:embed/>
                </p:oleObj>
              </mc:Choice>
              <mc:Fallback>
                <p:oleObj name="Equation" r:id="rId6" imgW="23774400" imgH="6400800" progId="Equation.DSMT4">
                  <p:embed/>
                  <p:pic>
                    <p:nvPicPr>
                      <p:cNvPr id="0" name="图片 1237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73194" y="2829517"/>
                        <a:ext cx="1813830" cy="488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32803" y="2893725"/>
            <a:ext cx="63500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Pu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信道                            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32803" y="3343106"/>
            <a:ext cx="488442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保留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信道                            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208681" y="3271865"/>
          <a:ext cx="771428" cy="38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9" name="Equation" r:id="rId8" imgW="8534400" imgH="4267200" progId="Equation.DSMT4">
                  <p:embed/>
                </p:oleObj>
              </mc:Choice>
              <mc:Fallback>
                <p:oleObj name="Equation" r:id="rId8" imgW="8534400" imgH="4267200" progId="Equation.DSMT4">
                  <p:embed/>
                  <p:pic>
                    <p:nvPicPr>
                      <p:cNvPr id="0" name="图片 1237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08681" y="3271865"/>
                        <a:ext cx="771428" cy="385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21921" y="3897742"/>
            <a:ext cx="7349505" cy="4319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多</a:t>
            </a: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跳网络节点组成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32803" y="4534930"/>
            <a:ext cx="63500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接入控制节点、源节点，每个源节点有固定的业务量去传输                            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21921" y="5057982"/>
            <a:ext cx="7349505" cy="4770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000066"/>
                </a:solidFill>
                <a:ea typeface="宋体" panose="02010600030101010101" pitchFamily="2" charset="-122"/>
              </a:rPr>
              <a:t>Pu </a:t>
            </a: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模型；</a:t>
            </a:r>
            <a:r>
              <a:rPr lang="en-US" altLang="zh-CN" dirty="0" smtClean="0">
                <a:solidFill>
                  <a:srgbClr val="000066"/>
                </a:solidFill>
                <a:ea typeface="宋体" panose="02010600030101010101" pitchFamily="2" charset="-122"/>
              </a:rPr>
              <a:t>on-off</a:t>
            </a: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，假设已知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178300" y="2586038"/>
          <a:ext cx="241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name="Equation" r:id="rId10" imgW="57912000" imgH="8229600" progId="Equation.DSMT4">
                  <p:embed/>
                </p:oleObj>
              </mc:Choice>
              <mc:Fallback>
                <p:oleObj name="Equation" r:id="rId10" imgW="57912000" imgH="8229600" progId="Equation.DSMT4">
                  <p:embed/>
                  <p:pic>
                    <p:nvPicPr>
                      <p:cNvPr id="0" name="图片 1237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78300" y="2586038"/>
                        <a:ext cx="2413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032803" y="5528256"/>
          <a:ext cx="5090342" cy="828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" name="Equation" r:id="rId12" imgW="63703200" imgH="10363200" progId="Equation.DSMT4">
                  <p:embed/>
                </p:oleObj>
              </mc:Choice>
              <mc:Fallback>
                <p:oleObj name="Equation" r:id="rId12" imgW="63703200" imgH="10363200" progId="Equation.DSMT4">
                  <p:embed/>
                  <p:pic>
                    <p:nvPicPr>
                      <p:cNvPr id="0" name="图片 1237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2803" y="5528256"/>
                        <a:ext cx="5090342" cy="828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02315" y="420659"/>
            <a:ext cx="8009004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742950" indent="-742950" algn="ctr">
              <a:buClr>
                <a:srgbClr val="002060"/>
              </a:buClr>
            </a:pPr>
            <a:r>
              <a:rPr lang="zh-CN" altLang="en-US" sz="4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战术网内部频谱共享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33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13129" y="1070080"/>
            <a:ext cx="7349505" cy="4319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调度循环结构以及</a:t>
            </a:r>
            <a:r>
              <a:rPr lang="en-US" altLang="zh-CN" dirty="0" err="1" smtClean="0">
                <a:solidFill>
                  <a:srgbClr val="000066"/>
                </a:solidFill>
                <a:ea typeface="宋体" panose="02010600030101010101" pitchFamily="2" charset="-122"/>
              </a:rPr>
              <a:t>Qos</a:t>
            </a: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需求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463" y="1502058"/>
            <a:ext cx="5495925" cy="29241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77825" y="4269267"/>
            <a:ext cx="773349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Sensing and decision period(SDP): 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完美频谱感知，感知中心式或协作式</a:t>
            </a:r>
            <a:endParaRPr 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77825" y="4888077"/>
            <a:ext cx="72847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接入控制节点决定当前数据流： 速率、路由、带宽分配、功率分配                            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74064" y="5442254"/>
            <a:ext cx="72847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带宽划分：每一个空闲信道可以分为多个子信道，分配给不同的链路（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OFDM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  <a:endParaRPr 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4063" y="6166387"/>
            <a:ext cx="72847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业务需求：</a:t>
            </a:r>
            <a:endParaRPr 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991946" y="6095239"/>
          <a:ext cx="2764692" cy="467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5" imgW="39624000" imgH="6705600" progId="Equation.DSMT4">
                  <p:embed/>
                </p:oleObj>
              </mc:Choice>
              <mc:Fallback>
                <p:oleObj name="Equation" r:id="rId5" imgW="39624000" imgH="6705600" progId="Equation.DSMT4">
                  <p:embed/>
                  <p:pic>
                    <p:nvPicPr>
                      <p:cNvPr id="0" name="图片 133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1946" y="6095239"/>
                        <a:ext cx="2764692" cy="467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02315" y="420659"/>
            <a:ext cx="8009004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742950" indent="-742950" algn="ctr">
              <a:buClr>
                <a:srgbClr val="002060"/>
              </a:buClr>
            </a:pPr>
            <a:r>
              <a:rPr lang="zh-CN" altLang="en-US" sz="4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单跳速率自适应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63855" y="1086485"/>
            <a:ext cx="8277225" cy="4756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单跳下速率自适应：点到点速率自适应（</a:t>
            </a:r>
            <a:r>
              <a:rPr lang="en-US" altLang="zh-CN" dirty="0" smtClean="0">
                <a:solidFill>
                  <a:srgbClr val="000066"/>
                </a:solidFill>
                <a:ea typeface="宋体" panose="02010600030101010101" pitchFamily="2" charset="-122"/>
              </a:rPr>
              <a:t>Rate Adaption</a:t>
            </a: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）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5755" y="1672784"/>
            <a:ext cx="789224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ea typeface="黑体" panose="02010609060101010101" pitchFamily="49" charset="-122"/>
              </a:rPr>
              <a:t>应用：</a:t>
            </a:r>
            <a:r>
              <a:rPr lang="en-US" altLang="zh-CN" dirty="0">
                <a:ea typeface="黑体" panose="02010609060101010101" pitchFamily="49" charset="-122"/>
              </a:rPr>
              <a:t>WLAN</a:t>
            </a:r>
            <a:r>
              <a:rPr lang="zh-CN" altLang="en-US" dirty="0">
                <a:ea typeface="黑体" panose="02010609060101010101" pitchFamily="49" charset="-122"/>
              </a:rPr>
              <a:t>、蜂窝网、</a:t>
            </a:r>
            <a:r>
              <a:rPr lang="en-US" altLang="zh-CN" dirty="0">
                <a:ea typeface="黑体" panose="02010609060101010101" pitchFamily="49" charset="-122"/>
              </a:rPr>
              <a:t>Ad-hoc</a:t>
            </a:r>
            <a:r>
              <a:rPr lang="zh-CN" altLang="en-US" dirty="0">
                <a:ea typeface="黑体" panose="02010609060101010101" pitchFamily="49" charset="-122"/>
              </a:rPr>
              <a:t>网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1839697" y="4437280"/>
            <a:ext cx="2672159" cy="559293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信道质量估计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839697" y="5415815"/>
            <a:ext cx="2672159" cy="559293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速率选择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5187417" y="4856380"/>
            <a:ext cx="2672159" cy="559293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层协议</a:t>
            </a:r>
          </a:p>
        </p:txBody>
      </p:sp>
      <p:cxnSp>
        <p:nvCxnSpPr>
          <p:cNvPr id="20" name="直接箭头连接符 19"/>
          <p:cNvCxnSpPr>
            <a:stCxn id="3" idx="3"/>
            <a:endCxn id="7" idx="1"/>
          </p:cNvCxnSpPr>
          <p:nvPr/>
        </p:nvCxnSpPr>
        <p:spPr>
          <a:xfrm>
            <a:off x="4511675" y="4717415"/>
            <a:ext cx="675640" cy="419100"/>
          </a:xfrm>
          <a:prstGeom prst="straightConnector1">
            <a:avLst/>
          </a:prstGeom>
          <a:solidFill>
            <a:schemeClr val="tx1"/>
          </a:solidFill>
          <a:ln w="317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21" name="直接箭头连接符 20"/>
          <p:cNvCxnSpPr>
            <a:endCxn id="7" idx="1"/>
          </p:cNvCxnSpPr>
          <p:nvPr/>
        </p:nvCxnSpPr>
        <p:spPr>
          <a:xfrm flipV="1">
            <a:off x="4511675" y="5136515"/>
            <a:ext cx="675640" cy="551180"/>
          </a:xfrm>
          <a:prstGeom prst="straightConnector1">
            <a:avLst/>
          </a:prstGeom>
          <a:solidFill>
            <a:schemeClr val="tx1"/>
          </a:solidFill>
          <a:ln w="317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23" name="矩形 22"/>
          <p:cNvSpPr/>
          <p:nvPr/>
        </p:nvSpPr>
        <p:spPr bwMode="auto">
          <a:xfrm>
            <a:off x="2120265" y="2831465"/>
            <a:ext cx="1395095" cy="559435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5786120" y="2831465"/>
            <a:ext cx="1310005" cy="559435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35755" y="2196659"/>
            <a:ext cx="789224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ea typeface="黑体" panose="02010609060101010101" pitchFamily="49" charset="-122"/>
              </a:rPr>
              <a:t>基本原理：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515360" y="2997200"/>
            <a:ext cx="2270760" cy="635"/>
          </a:xfrm>
          <a:prstGeom prst="straightConnector1">
            <a:avLst/>
          </a:prstGeom>
          <a:solidFill>
            <a:schemeClr val="tx1"/>
          </a:solidFill>
          <a:ln w="317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29" name="直接箭头连接符 28"/>
          <p:cNvCxnSpPr/>
          <p:nvPr/>
        </p:nvCxnSpPr>
        <p:spPr>
          <a:xfrm>
            <a:off x="3515360" y="3209290"/>
            <a:ext cx="2270760" cy="635"/>
          </a:xfrm>
          <a:prstGeom prst="straightConnector1">
            <a:avLst/>
          </a:prstGeom>
          <a:solidFill>
            <a:schemeClr val="tx1"/>
          </a:solidFill>
          <a:ln w="317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arrow" w="med" len="med"/>
            <a:tailEnd type="none"/>
          </a:ln>
        </p:spPr>
      </p:cxnSp>
      <p:sp>
        <p:nvSpPr>
          <p:cNvPr id="30" name="文本框 29"/>
          <p:cNvSpPr txBox="1"/>
          <p:nvPr/>
        </p:nvSpPr>
        <p:spPr>
          <a:xfrm>
            <a:off x="935755" y="3714944"/>
            <a:ext cx="789224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ea typeface="黑体" panose="02010609060101010101" pitchFamily="49" charset="-122"/>
              </a:rPr>
              <a:t>基本方法：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023995" y="2595245"/>
            <a:ext cx="12541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前向数据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023995" y="3272790"/>
            <a:ext cx="12541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反向反馈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114030" y="1938655"/>
            <a:ext cx="527050" cy="2980690"/>
          </a:xfrm>
          <a:prstGeom prst="rect">
            <a:avLst/>
          </a:prstGeom>
          <a:noFill/>
          <a:ln w="34925">
            <a:solidFill>
              <a:srgbClr val="663300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假设频率选择确定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02315" y="420659"/>
            <a:ext cx="8009004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742950" indent="-742950" algn="ctr">
              <a:buClr>
                <a:srgbClr val="002060"/>
              </a:buClr>
            </a:pPr>
            <a:r>
              <a:rPr lang="zh-CN" altLang="en-US" sz="4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单跳速率自适应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63855" y="1086485"/>
            <a:ext cx="8277225" cy="4756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单跳下速率自适应：点到点速率自适应（</a:t>
            </a:r>
            <a:r>
              <a:rPr lang="en-US" altLang="zh-CN" dirty="0" smtClean="0">
                <a:solidFill>
                  <a:srgbClr val="000066"/>
                </a:solidFill>
                <a:ea typeface="宋体" panose="02010600030101010101" pitchFamily="2" charset="-122"/>
              </a:rPr>
              <a:t>Rate Adaption</a:t>
            </a: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）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3025" y="1784350"/>
            <a:ext cx="6092190" cy="878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Balachandran K , Kadaba S R , Nanda S . Channel quality estimation and rate adaptation for cellular mobile radio[J]. IEEE Journal on Selected Areas in Communications, 1999, 17(7):1244-1256.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5755" y="2823404"/>
            <a:ext cx="789224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ea typeface="黑体" panose="02010609060101010101" pitchFamily="49" charset="-122"/>
              </a:rPr>
              <a:t>文章根据信干噪比作为信道衡量质量，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02315" y="420659"/>
            <a:ext cx="8009004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742950" indent="-742950" algn="ctr">
              <a:buClr>
                <a:srgbClr val="002060"/>
              </a:buClr>
            </a:pPr>
            <a:r>
              <a:rPr lang="zh-CN" altLang="en-US" sz="4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单跳速率自适应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63855" y="1086485"/>
            <a:ext cx="8277225" cy="4756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单跳下速率自适应：点到点速率自适应（</a:t>
            </a:r>
            <a:r>
              <a:rPr lang="en-US" altLang="zh-CN" dirty="0" smtClean="0">
                <a:solidFill>
                  <a:srgbClr val="000066"/>
                </a:solidFill>
                <a:ea typeface="宋体" panose="02010600030101010101" pitchFamily="2" charset="-122"/>
              </a:rPr>
              <a:t>Rate Adaption</a:t>
            </a: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）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4135" y="5762625"/>
            <a:ext cx="6092190" cy="878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Balachandran K , Kadaba S R , Nanda S . Channel quality estimation and rate adaptation for cellular mobile radio[J]. IEEE Journal on Selected Areas in Communications, 1999, 17(7):1244-1256.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060" y="2097405"/>
            <a:ext cx="6022340" cy="29946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71835" y="335569"/>
            <a:ext cx="8009004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742950" indent="-742950" algn="ctr">
              <a:buClr>
                <a:srgbClr val="002060"/>
              </a:buClr>
            </a:pPr>
            <a:r>
              <a:rPr lang="zh-CN" altLang="en-US" sz="4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129518" y="2241796"/>
            <a:ext cx="731121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800" dirty="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9735" y="732790"/>
            <a:ext cx="8731250" cy="34766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000066"/>
                </a:solidFill>
                <a:ea typeface="宋体" panose="02010600030101010101" pitchFamily="2" charset="-122"/>
              </a:rPr>
              <a:t>信道质量估计：</a:t>
            </a: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66"/>
                </a:solidFill>
                <a:ea typeface="宋体" panose="02010600030101010101" pitchFamily="2" charset="-122"/>
              </a:rPr>
              <a:t>衡量标准：信干噪比、信号能量、误符号率、误码率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000066"/>
                </a:solidFill>
                <a:ea typeface="宋体" panose="02010600030101010101" pitchFamily="2" charset="-122"/>
              </a:rPr>
              <a:t>     方法：</a:t>
            </a:r>
            <a:r>
              <a:rPr lang="zh-CN" altLang="en-US" sz="1600" dirty="0">
                <a:solidFill>
                  <a:srgbClr val="000066"/>
                </a:solidFill>
                <a:ea typeface="宋体" panose="02010600030101010101" pitchFamily="2" charset="-122"/>
              </a:rPr>
              <a:t>基于训练序列估计、协方差矩阵特征分解、子空间投影</a:t>
            </a:r>
            <a:endParaRPr lang="zh-CN" altLang="en-US" sz="22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charset="0"/>
              <a:buChar char="n"/>
            </a:pPr>
            <a:r>
              <a:rPr lang="zh-CN" altLang="zh-CN" sz="2200" dirty="0">
                <a:solidFill>
                  <a:srgbClr val="000066"/>
                </a:solidFill>
                <a:ea typeface="宋体" panose="02010600030101010101" pitchFamily="2" charset="-122"/>
              </a:rPr>
              <a:t> 速率选择：门限选择</a:t>
            </a: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charset="0"/>
              <a:buChar char="n"/>
            </a:pPr>
            <a:r>
              <a:rPr lang="zh-CN" altLang="zh-CN" sz="2200" dirty="0">
                <a:solidFill>
                  <a:srgbClr val="000066"/>
                </a:solidFill>
                <a:ea typeface="宋体" panose="02010600030101010101" pitchFamily="2" charset="-122"/>
              </a:rPr>
              <a:t> 经典研究：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charset="0"/>
              <a:buNone/>
            </a:pPr>
            <a:endParaRPr lang="zh-CN" altLang="zh-CN" sz="22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Arial" panose="020B0604020202020204" pitchFamily="34" charset="0"/>
              <a:buChar char="•"/>
            </a:pPr>
            <a:endParaRPr lang="zh-CN" altLang="zh-CN" sz="22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Arial" panose="020B0604020202020204" pitchFamily="34" charset="0"/>
              <a:buNone/>
            </a:pPr>
            <a:r>
              <a:rPr lang="zh-CN" altLang="zh-CN" sz="2200" dirty="0">
                <a:solidFill>
                  <a:srgbClr val="000066"/>
                </a:solidFill>
                <a:ea typeface="宋体" panose="02010600030101010101" pitchFamily="2" charset="-122"/>
              </a:rPr>
              <a:t>      </a:t>
            </a:r>
          </a:p>
        </p:txBody>
      </p:sp>
      <p:sp>
        <p:nvSpPr>
          <p:cNvPr id="5" name="矩形 4"/>
          <p:cNvSpPr/>
          <p:nvPr/>
        </p:nvSpPr>
        <p:spPr>
          <a:xfrm>
            <a:off x="840975" y="2836228"/>
            <a:ext cx="7773199" cy="209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zh-CN" altLang="en-US" dirty="0">
                <a:solidFill>
                  <a:srgbClr val="002060"/>
                </a:solidFill>
                <a:ea typeface="宋体" panose="02010600030101010101" pitchFamily="2" charset="-122"/>
              </a:rPr>
              <a:t>自适应反馈通信：</a:t>
            </a:r>
            <a:r>
              <a:rPr lang="en-US" altLang="zh-CN" dirty="0">
                <a:solidFill>
                  <a:srgbClr val="002060"/>
                </a:solidFill>
                <a:sym typeface="+mn-ea"/>
              </a:rPr>
              <a:t>Hayes(1968)</a:t>
            </a:r>
            <a:endParaRPr lang="zh-CN" altLang="en-US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2060"/>
                </a:solidFill>
                <a:ea typeface="宋体" panose="02010600030101010101" pitchFamily="2" charset="-122"/>
              </a:rPr>
              <a:t> Rayleigh</a:t>
            </a:r>
            <a:r>
              <a:rPr lang="zh-CN" altLang="en-US" dirty="0">
                <a:solidFill>
                  <a:srgbClr val="002060"/>
                </a:solidFill>
                <a:ea typeface="宋体" panose="02010600030101010101" pitchFamily="2" charset="-122"/>
              </a:rPr>
              <a:t>衰落信道下的可变速率通信：</a:t>
            </a:r>
            <a:r>
              <a:rPr lang="en-US" altLang="zh-CN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Cavers(1972):</a:t>
            </a:r>
            <a:endParaRPr lang="zh-CN" altLang="en-US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2060"/>
                </a:solidFill>
                <a:ea typeface="宋体" panose="02010600030101010101" pitchFamily="2" charset="-122"/>
              </a:rPr>
              <a:t> 自适应编码调制：</a:t>
            </a:r>
            <a:r>
              <a:rPr lang="en-US" altLang="zh-CN" dirty="0">
                <a:solidFill>
                  <a:srgbClr val="002060"/>
                </a:solidFill>
              </a:rPr>
              <a:t>Alamouti (1994)</a:t>
            </a:r>
            <a:r>
              <a:rPr lang="zh-CN" altLang="en-US" dirty="0">
                <a:solidFill>
                  <a:srgbClr val="002060"/>
                </a:solidFill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ea typeface="宋体" panose="02010600030101010101" pitchFamily="2" charset="-122"/>
              </a:rPr>
              <a:t>Goldsmith(1998)</a:t>
            </a:r>
          </a:p>
          <a:p>
            <a:pPr eaLnBrk="1" latinLnBrk="0" hangingPunct="1">
              <a:lnSpc>
                <a:spcPct val="200000"/>
              </a:lnSpc>
              <a:spcBef>
                <a:spcPts val="0"/>
              </a:spcBef>
            </a:pPr>
            <a:endParaRPr lang="zh-CN" altLang="en-US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6657" y="4456643"/>
            <a:ext cx="7773199" cy="288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</a:rPr>
              <a:t>发送端通过反馈信道获得</a:t>
            </a:r>
            <a:r>
              <a:rPr lang="en-US" altLang="zh-CN" sz="1600" dirty="0">
                <a:solidFill>
                  <a:srgbClr val="002060"/>
                </a:solidFill>
              </a:rPr>
              <a:t>SNR</a:t>
            </a:r>
            <a:r>
              <a:rPr lang="zh-CN" altLang="en-US" sz="1600" dirty="0">
                <a:solidFill>
                  <a:srgbClr val="002060"/>
                </a:solidFill>
                <a:ea typeface="宋体" panose="02010600030101010101" pitchFamily="2" charset="-122"/>
              </a:rPr>
              <a:t>，选择格型编码调制方案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411605" y="5086985"/>
            <a:ext cx="2178050" cy="500380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按符号反馈调整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412240" y="6081395"/>
            <a:ext cx="2178050" cy="500380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高动态范围要求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230755" y="5645785"/>
            <a:ext cx="540385" cy="435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</a:p>
        </p:txBody>
      </p:sp>
      <p:sp>
        <p:nvSpPr>
          <p:cNvPr id="16" name="右箭头 15"/>
          <p:cNvSpPr/>
          <p:nvPr/>
        </p:nvSpPr>
        <p:spPr>
          <a:xfrm>
            <a:off x="4208145" y="5745480"/>
            <a:ext cx="536575" cy="12763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54320" y="5091430"/>
            <a:ext cx="2178050" cy="500380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难以实际实现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5146040" y="6081395"/>
            <a:ext cx="2595245" cy="500380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获得理论容量上界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172835" y="5645785"/>
            <a:ext cx="540385" cy="435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02315" y="420659"/>
            <a:ext cx="8009004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742950" indent="-742950" algn="ctr">
              <a:buClr>
                <a:srgbClr val="002060"/>
              </a:buClr>
            </a:pPr>
            <a:r>
              <a:rPr lang="zh-CN" altLang="en-US" sz="4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战术网频谱决策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44880" y="1312545"/>
            <a:ext cx="63500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Spectrum Sharing for Multi-Hop Networking with cognitive radio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1922" y="1938277"/>
            <a:ext cx="7349505" cy="4319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解决了问题：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4880" y="2779998"/>
            <a:ext cx="731121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800" dirty="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5257" y="2886223"/>
            <a:ext cx="63500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讨论研究了多跳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CR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网络中的基本理论性能界</a:t>
            </a:r>
            <a:endParaRPr lang="en-US" altLang="zh-CN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endParaRPr 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02315" y="420659"/>
            <a:ext cx="8009004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742950" indent="-742950" algn="ctr">
              <a:buClr>
                <a:srgbClr val="002060"/>
              </a:buClr>
            </a:pPr>
            <a:r>
              <a:rPr lang="zh-CN" altLang="en-US" sz="4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战术网内部频谱共享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9</a:t>
            </a:fld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715010" y="1534160"/>
            <a:ext cx="635000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不同节点的可用频带集合不同，每个可用频带大小不一致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2150745" y="4351020"/>
          <a:ext cx="154749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r:id="rId4" imgW="1515745" imgH="641985" progId="Equation.DSMT4">
                  <p:embed/>
                </p:oleObj>
              </mc:Choice>
              <mc:Fallback>
                <p:oleObj r:id="rId4" imgW="1515745" imgH="641985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0745" y="4351020"/>
                        <a:ext cx="1547495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77875" y="4544060"/>
            <a:ext cx="635000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对于频带</a:t>
            </a:r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m                          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，一共               个子带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9925" y="1846580"/>
            <a:ext cx="5264150" cy="235013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77961" y="876169"/>
            <a:ext cx="7349505" cy="4756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频谱共享与子带划分模型</a:t>
            </a:r>
          </a:p>
        </p:txBody>
      </p:sp>
      <p:graphicFrame>
        <p:nvGraphicFramePr>
          <p:cNvPr id="17" name="对象 16"/>
          <p:cNvGraphicFramePr/>
          <p:nvPr/>
        </p:nvGraphicFramePr>
        <p:xfrm>
          <a:off x="4534535" y="4350385"/>
          <a:ext cx="899795" cy="69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r:id="rId7" imgW="822960" imgH="549275" progId="Equation.DSMT4">
                  <p:embed/>
                </p:oleObj>
              </mc:Choice>
              <mc:Fallback>
                <p:oleObj r:id="rId7" imgW="822960" imgH="549275" progId="Equation.DSMT4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34535" y="4350385"/>
                        <a:ext cx="899795" cy="699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heme/theme1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1"/>
        </a:solidFill>
        <a:ln>
          <a:solidFill>
            <a:srgbClr val="800000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wrap="square" rtlCol="0" anchor="ctr">
        <a:spAutoFit/>
      </a:bodyPr>
      <a:lstStyle>
        <a:defPPr algn="ctr">
          <a:defRPr sz="2800" dirty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6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17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18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19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0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1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3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4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6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5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7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8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9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square" rtlCol="0" anchor="ctr">
        <a:spAutoFit/>
      </a:bodyPr>
      <a:lstStyle>
        <a:defPPr algn="ctr">
          <a:defRPr sz="3600" dirty="0" smtClean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1742</Words>
  <Application>Microsoft Office PowerPoint</Application>
  <PresentationFormat>全屏显示(4:3)</PresentationFormat>
  <Paragraphs>358</Paragraphs>
  <Slides>33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38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82" baseType="lpstr">
      <vt:lpstr>Times-Roman</vt:lpstr>
      <vt:lpstr>黑体</vt:lpstr>
      <vt:lpstr>宋体</vt:lpstr>
      <vt:lpstr>Arial</vt:lpstr>
      <vt:lpstr>Cambria Math</vt:lpstr>
      <vt:lpstr>Tahoma</vt:lpstr>
      <vt:lpstr>Times New Roman</vt:lpstr>
      <vt:lpstr>Wingdings</vt:lpstr>
      <vt:lpstr>8_自定义设计方案</vt:lpstr>
      <vt:lpstr>9_自定义设计方案</vt:lpstr>
      <vt:lpstr>10_自定义设计方案</vt:lpstr>
      <vt:lpstr>自定义设计方案</vt:lpstr>
      <vt:lpstr>11_自定义设计方案</vt:lpstr>
      <vt:lpstr>12_自定义设计方案</vt:lpstr>
      <vt:lpstr>16_自定义设计方案</vt:lpstr>
      <vt:lpstr>17_自定义设计方案</vt:lpstr>
      <vt:lpstr>1_自定义设计方案</vt:lpstr>
      <vt:lpstr>18_自定义设计方案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13_自定义设计方案</vt:lpstr>
      <vt:lpstr>14_自定义设计方案</vt:lpstr>
      <vt:lpstr>15_自定义设计方案</vt:lpstr>
      <vt:lpstr>19_自定义设计方案</vt:lpstr>
      <vt:lpstr>20_自定义设计方案</vt:lpstr>
      <vt:lpstr>21_自定义设计方案</vt:lpstr>
      <vt:lpstr>22_自定义设计方案</vt:lpstr>
      <vt:lpstr>2_Blueprint</vt:lpstr>
      <vt:lpstr>16_Blueprint</vt:lpstr>
      <vt:lpstr>17_Blueprint</vt:lpstr>
      <vt:lpstr>18_Blueprint</vt:lpstr>
      <vt:lpstr>19_Blueprint</vt:lpstr>
      <vt:lpstr>20_Blueprint</vt:lpstr>
      <vt:lpstr>1_Blueprint</vt:lpstr>
      <vt:lpstr>3_Blueprint</vt:lpstr>
      <vt:lpstr>4_Blueprint</vt:lpstr>
      <vt:lpstr>6_Blueprint</vt:lpstr>
      <vt:lpstr>5_Blueprint</vt:lpstr>
      <vt:lpstr>7_Blueprint</vt:lpstr>
      <vt:lpstr>正文</vt:lpstr>
      <vt:lpstr>8_Blueprint</vt:lpstr>
      <vt:lpstr>9_Blueprint</vt:lpstr>
      <vt:lpstr>Microsoft Visio 绘图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毕业设计开题报告</dc:title>
  <dc:creator>kiki</dc:creator>
  <cp:lastModifiedBy>yy</cp:lastModifiedBy>
  <cp:revision>4700</cp:revision>
  <cp:lastPrinted>2012-06-01T03:58:00Z</cp:lastPrinted>
  <dcterms:created xsi:type="dcterms:W3CDTF">2019-01-16T03:02:00Z</dcterms:created>
  <dcterms:modified xsi:type="dcterms:W3CDTF">2019-06-01T13:37:37Z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2052-11.1.0.8696</vt:lpwstr>
  </property>
</Properties>
</file>