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handoutMasterIdLst>
    <p:handoutMasterId r:id="rId25"/>
  </p:handoutMasterIdLst>
  <p:sldIdLst>
    <p:sldId id="436" r:id="rId5"/>
    <p:sldId id="437" r:id="rId6"/>
    <p:sldId id="440" r:id="rId7"/>
    <p:sldId id="441" r:id="rId8"/>
    <p:sldId id="449" r:id="rId9"/>
    <p:sldId id="442" r:id="rId10"/>
    <p:sldId id="443" r:id="rId11"/>
    <p:sldId id="445" r:id="rId12"/>
    <p:sldId id="450" r:id="rId13"/>
    <p:sldId id="451" r:id="rId14"/>
    <p:sldId id="452" r:id="rId15"/>
    <p:sldId id="453" r:id="rId16"/>
    <p:sldId id="455" r:id="rId17"/>
    <p:sldId id="454" r:id="rId18"/>
    <p:sldId id="456" r:id="rId19"/>
    <p:sldId id="457" r:id="rId20"/>
    <p:sldId id="458" r:id="rId21"/>
    <p:sldId id="446" r:id="rId22"/>
    <p:sldId id="4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p:scale>
          <a:sx n="52" d="100"/>
          <a:sy n="52" d="100"/>
        </p:scale>
        <p:origin x="-72" y="57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10/22/2024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48165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8" r:id="rId14"/>
    <p:sldLayoutId id="2147483729" r:id="rId15"/>
    <p:sldLayoutId id="2147483730" r:id="rId16"/>
    <p:sldLayoutId id="2147483731" r:id="rId17"/>
    <p:sldLayoutId id="2147483733" r:id="rId18"/>
    <p:sldLayoutId id="2147483734" r:id="rId19"/>
    <p:sldLayoutId id="2147483735" r:id="rId20"/>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94876" y="29355"/>
            <a:ext cx="10202248" cy="5094496"/>
          </a:xfrm>
        </p:spPr>
        <p:txBody>
          <a:bodyPr/>
          <a:lstStyle/>
          <a:p>
            <a:r>
              <a:rPr lang="en-US" dirty="0"/>
              <a:t>Mental Health in a Remote World: A Data-Driven Analysis</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9A452C9C-4997-1456-84A1-0E9F23C15E27}"/>
              </a:ext>
            </a:extLst>
          </p:cNvPr>
          <p:cNvSpPr txBox="1"/>
          <p:nvPr/>
        </p:nvSpPr>
        <p:spPr>
          <a:xfrm>
            <a:off x="4817805" y="4076150"/>
            <a:ext cx="6885059" cy="1477328"/>
          </a:xfrm>
          <a:prstGeom prst="rect">
            <a:avLst/>
          </a:prstGeom>
          <a:noFill/>
        </p:spPr>
        <p:txBody>
          <a:bodyPr wrap="square" rtlCol="0">
            <a:spAutoFit/>
          </a:bodyPr>
          <a:lstStyle/>
          <a:p>
            <a:r>
              <a:rPr lang="en-US" b="1" dirty="0">
                <a:solidFill>
                  <a:schemeClr val="bg1"/>
                </a:solidFill>
              </a:rPr>
              <a:t>Our focus will be on understanding how various factors, such as job role, work location, and stress levels, influence employees' mental well-being. Through data cleaning, analysis, and visualization, we derived insights that can help organizations better support their remote workforce.</a:t>
            </a: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C6D8-E24F-A02E-26DC-368781A5A3FF}"/>
              </a:ext>
            </a:extLst>
          </p:cNvPr>
          <p:cNvSpPr>
            <a:spLocks noGrp="1"/>
          </p:cNvSpPr>
          <p:nvPr>
            <p:ph type="title"/>
          </p:nvPr>
        </p:nvSpPr>
        <p:spPr>
          <a:xfrm>
            <a:off x="1362805" y="83139"/>
            <a:ext cx="9599008" cy="1729547"/>
          </a:xfrm>
        </p:spPr>
        <p:txBody>
          <a:bodyPr/>
          <a:lstStyle/>
          <a:p>
            <a:r>
              <a:rPr lang="en-US" dirty="0"/>
              <a:t>Remote Workers</a:t>
            </a:r>
          </a:p>
        </p:txBody>
      </p:sp>
      <p:sp>
        <p:nvSpPr>
          <p:cNvPr id="4" name="Content Placeholder 3">
            <a:extLst>
              <a:ext uri="{FF2B5EF4-FFF2-40B4-BE49-F238E27FC236}">
                <a16:creationId xmlns:a16="http://schemas.microsoft.com/office/drawing/2014/main" id="{0BF90BCD-A715-4B81-E82C-D599864545CE}"/>
              </a:ext>
            </a:extLst>
          </p:cNvPr>
          <p:cNvSpPr>
            <a:spLocks noGrp="1"/>
          </p:cNvSpPr>
          <p:nvPr>
            <p:ph sz="quarter" idx="11"/>
          </p:nvPr>
        </p:nvSpPr>
        <p:spPr>
          <a:xfrm>
            <a:off x="666795" y="1289825"/>
            <a:ext cx="7334205" cy="3298630"/>
          </a:xfrm>
        </p:spPr>
        <p:txBody>
          <a:bodyPr>
            <a:normAutofit/>
          </a:bodyPr>
          <a:lstStyle/>
          <a:p>
            <a:pPr marL="0" indent="0" algn="just">
              <a:buNone/>
            </a:pPr>
            <a:r>
              <a:rPr lang="en-US" b="1" dirty="0"/>
              <a:t>Findings: </a:t>
            </a:r>
            <a:r>
              <a:rPr lang="en-US" u="sng" dirty="0"/>
              <a:t>Remote workers</a:t>
            </a:r>
            <a:r>
              <a:rPr lang="en-US" dirty="0"/>
              <a:t> consistently report higher levels of work-life balance. Majority of remote employees rated their work-life balance between 4 and 5 (on a scale of 1 to 5), with very few reporting scores below 3.</a:t>
            </a:r>
          </a:p>
          <a:p>
            <a:pPr marL="0" indent="0" algn="just">
              <a:buNone/>
            </a:pPr>
            <a:endParaRPr lang="en-US" b="1" dirty="0"/>
          </a:p>
          <a:p>
            <a:pPr marL="0" indent="0" algn="just">
              <a:buNone/>
            </a:pPr>
            <a:r>
              <a:rPr lang="en-US" b="1" dirty="0"/>
              <a:t>Key Insight: </a:t>
            </a:r>
            <a:r>
              <a:rPr lang="en-US" u="sng" dirty="0"/>
              <a:t>Remote work</a:t>
            </a:r>
            <a:r>
              <a:rPr lang="en-US" dirty="0"/>
              <a:t> is highly beneficial in terms of maintaining a </a:t>
            </a:r>
            <a:r>
              <a:rPr lang="en-US" u="sng" dirty="0"/>
              <a:t>strong work-life balance</a:t>
            </a:r>
            <a:r>
              <a:rPr lang="en-US" dirty="0"/>
              <a:t>, likely due to the ability to manage personal responsibilities alongside work more easily. The lack of commuting and flexible work hours are key factors contributing to these higher ratings.</a:t>
            </a:r>
            <a:endParaRPr lang="en-US" b="1" dirty="0"/>
          </a:p>
        </p:txBody>
      </p:sp>
      <p:sp>
        <p:nvSpPr>
          <p:cNvPr id="5" name="Slide Number Placeholder 4">
            <a:extLst>
              <a:ext uri="{FF2B5EF4-FFF2-40B4-BE49-F238E27FC236}">
                <a16:creationId xmlns:a16="http://schemas.microsoft.com/office/drawing/2014/main" id="{A3B37EDF-0E07-6499-DE76-0D2511BFC417}"/>
              </a:ext>
            </a:extLst>
          </p:cNvPr>
          <p:cNvSpPr>
            <a:spLocks noGrp="1"/>
          </p:cNvSpPr>
          <p:nvPr>
            <p:ph type="sldNum" sz="quarter" idx="4"/>
          </p:nvPr>
        </p:nvSpPr>
        <p:spPr/>
        <p:txBody>
          <a:bodyPr/>
          <a:lstStyle/>
          <a:p>
            <a:fld id="{08AB70BE-1769-45B8-85A6-0C837432C7E6}" type="slidenum">
              <a:rPr lang="en-US" smtClean="0"/>
              <a:pPr/>
              <a:t>10</a:t>
            </a:fld>
            <a:endParaRPr lang="en-US" dirty="0"/>
          </a:p>
        </p:txBody>
      </p:sp>
      <p:pic>
        <p:nvPicPr>
          <p:cNvPr id="6" name="Picture 5">
            <a:extLst>
              <a:ext uri="{FF2B5EF4-FFF2-40B4-BE49-F238E27FC236}">
                <a16:creationId xmlns:a16="http://schemas.microsoft.com/office/drawing/2014/main" id="{DF689989-07F9-BDBD-4C3B-5073C8DA9F9F}"/>
              </a:ext>
            </a:extLst>
          </p:cNvPr>
          <p:cNvPicPr>
            <a:picLocks noChangeAspect="1"/>
          </p:cNvPicPr>
          <p:nvPr/>
        </p:nvPicPr>
        <p:blipFill>
          <a:blip r:embed="rId2"/>
          <a:stretch>
            <a:fillRect/>
          </a:stretch>
        </p:blipFill>
        <p:spPr>
          <a:xfrm>
            <a:off x="385762" y="4426024"/>
            <a:ext cx="11420475" cy="1933575"/>
          </a:xfrm>
          <a:prstGeom prst="rect">
            <a:avLst/>
          </a:prstGeom>
        </p:spPr>
      </p:pic>
    </p:spTree>
    <p:extLst>
      <p:ext uri="{BB962C8B-B14F-4D97-AF65-F5344CB8AC3E}">
        <p14:creationId xmlns:p14="http://schemas.microsoft.com/office/powerpoint/2010/main" val="251977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DCFC-E564-4BA4-777D-3EF810C92F99}"/>
              </a:ext>
            </a:extLst>
          </p:cNvPr>
          <p:cNvSpPr>
            <a:spLocks noGrp="1"/>
          </p:cNvSpPr>
          <p:nvPr>
            <p:ph type="title"/>
          </p:nvPr>
        </p:nvSpPr>
        <p:spPr>
          <a:xfrm>
            <a:off x="1362805" y="132131"/>
            <a:ext cx="9599008" cy="1729547"/>
          </a:xfrm>
        </p:spPr>
        <p:txBody>
          <a:bodyPr/>
          <a:lstStyle/>
          <a:p>
            <a:r>
              <a:rPr lang="en-US" dirty="0"/>
              <a:t>Onsight Workers</a:t>
            </a:r>
          </a:p>
        </p:txBody>
      </p:sp>
      <p:sp>
        <p:nvSpPr>
          <p:cNvPr id="4" name="Content Placeholder 3">
            <a:extLst>
              <a:ext uri="{FF2B5EF4-FFF2-40B4-BE49-F238E27FC236}">
                <a16:creationId xmlns:a16="http://schemas.microsoft.com/office/drawing/2014/main" id="{FAB2E72B-C04B-F1B7-2322-09D78ACBEABD}"/>
              </a:ext>
            </a:extLst>
          </p:cNvPr>
          <p:cNvSpPr>
            <a:spLocks noGrp="1"/>
          </p:cNvSpPr>
          <p:nvPr>
            <p:ph sz="quarter" idx="11"/>
          </p:nvPr>
        </p:nvSpPr>
        <p:spPr>
          <a:xfrm>
            <a:off x="766659" y="1574937"/>
            <a:ext cx="6858783" cy="3298630"/>
          </a:xfrm>
        </p:spPr>
        <p:txBody>
          <a:bodyPr/>
          <a:lstStyle/>
          <a:p>
            <a:pPr marL="0" indent="0" algn="just">
              <a:buNone/>
            </a:pPr>
            <a:r>
              <a:rPr lang="en-US" b="1" dirty="0"/>
              <a:t>Findings: </a:t>
            </a:r>
            <a:r>
              <a:rPr lang="en-US" u="sng" dirty="0"/>
              <a:t>Onsite workers</a:t>
            </a:r>
            <a:r>
              <a:rPr lang="en-US" dirty="0"/>
              <a:t> show a wider distribution of work-life balance ratings, with many reporting </a:t>
            </a:r>
            <a:r>
              <a:rPr lang="en-US" u="sng" dirty="0"/>
              <a:t>lower scores</a:t>
            </a:r>
            <a:r>
              <a:rPr lang="en-US" dirty="0"/>
              <a:t> between 1 and 3. Very few onsite workers reported work-life balance scores of 4 or 5.</a:t>
            </a:r>
          </a:p>
          <a:p>
            <a:pPr marL="0" indent="0" algn="just">
              <a:buNone/>
            </a:pPr>
            <a:endParaRPr lang="en-US" b="1" dirty="0"/>
          </a:p>
          <a:p>
            <a:pPr marL="0" indent="0" algn="just">
              <a:buNone/>
            </a:pPr>
            <a:r>
              <a:rPr lang="en-US" b="1" dirty="0"/>
              <a:t>Key Insight: </a:t>
            </a:r>
            <a:r>
              <a:rPr lang="en-US" u="sng" dirty="0"/>
              <a:t>Onsite work</a:t>
            </a:r>
            <a:r>
              <a:rPr lang="en-US" dirty="0"/>
              <a:t> tends to negatively impact work-life balance, with fixed office hours and the necessity of commuting contributing to lower scores. The data indicates onsite workers often struggle to achieve a good balance between work and personal life.</a:t>
            </a:r>
            <a:endParaRPr lang="en-US" b="1" dirty="0"/>
          </a:p>
        </p:txBody>
      </p:sp>
      <p:sp>
        <p:nvSpPr>
          <p:cNvPr id="5" name="Slide Number Placeholder 4">
            <a:extLst>
              <a:ext uri="{FF2B5EF4-FFF2-40B4-BE49-F238E27FC236}">
                <a16:creationId xmlns:a16="http://schemas.microsoft.com/office/drawing/2014/main" id="{58CA4B08-24A2-979A-18FB-2E8B274FD859}"/>
              </a:ext>
            </a:extLst>
          </p:cNvPr>
          <p:cNvSpPr>
            <a:spLocks noGrp="1"/>
          </p:cNvSpPr>
          <p:nvPr>
            <p:ph type="sldNum" sz="quarter" idx="4"/>
          </p:nvPr>
        </p:nvSpPr>
        <p:spPr/>
        <p:txBody>
          <a:bodyPr/>
          <a:lstStyle/>
          <a:p>
            <a:fld id="{08AB70BE-1769-45B8-85A6-0C837432C7E6}" type="slidenum">
              <a:rPr lang="en-US" smtClean="0"/>
              <a:pPr/>
              <a:t>11</a:t>
            </a:fld>
            <a:endParaRPr lang="en-US" dirty="0"/>
          </a:p>
        </p:txBody>
      </p:sp>
      <p:pic>
        <p:nvPicPr>
          <p:cNvPr id="6" name="Picture 5">
            <a:extLst>
              <a:ext uri="{FF2B5EF4-FFF2-40B4-BE49-F238E27FC236}">
                <a16:creationId xmlns:a16="http://schemas.microsoft.com/office/drawing/2014/main" id="{5509E1B1-62D4-AD22-F387-647B206CA91C}"/>
              </a:ext>
            </a:extLst>
          </p:cNvPr>
          <p:cNvPicPr>
            <a:picLocks noChangeAspect="1"/>
          </p:cNvPicPr>
          <p:nvPr/>
        </p:nvPicPr>
        <p:blipFill>
          <a:blip r:embed="rId2"/>
          <a:stretch>
            <a:fillRect/>
          </a:stretch>
        </p:blipFill>
        <p:spPr>
          <a:xfrm>
            <a:off x="472951" y="4586826"/>
            <a:ext cx="10801350" cy="1971675"/>
          </a:xfrm>
          <a:prstGeom prst="rect">
            <a:avLst/>
          </a:prstGeom>
        </p:spPr>
      </p:pic>
    </p:spTree>
    <p:extLst>
      <p:ext uri="{BB962C8B-B14F-4D97-AF65-F5344CB8AC3E}">
        <p14:creationId xmlns:p14="http://schemas.microsoft.com/office/powerpoint/2010/main" val="161195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4B2-BD38-91CF-8B60-5D7516580469}"/>
              </a:ext>
            </a:extLst>
          </p:cNvPr>
          <p:cNvSpPr>
            <a:spLocks noGrp="1"/>
          </p:cNvSpPr>
          <p:nvPr>
            <p:ph type="title"/>
          </p:nvPr>
        </p:nvSpPr>
        <p:spPr>
          <a:xfrm>
            <a:off x="1362805" y="93671"/>
            <a:ext cx="9599008" cy="1729547"/>
          </a:xfrm>
        </p:spPr>
        <p:txBody>
          <a:bodyPr/>
          <a:lstStyle/>
          <a:p>
            <a:r>
              <a:rPr lang="en-US" dirty="0"/>
              <a:t>Hybrid Workers </a:t>
            </a:r>
          </a:p>
        </p:txBody>
      </p:sp>
      <p:sp>
        <p:nvSpPr>
          <p:cNvPr id="3" name="Content Placeholder 2">
            <a:extLst>
              <a:ext uri="{FF2B5EF4-FFF2-40B4-BE49-F238E27FC236}">
                <a16:creationId xmlns:a16="http://schemas.microsoft.com/office/drawing/2014/main" id="{85D1BEA6-2669-5CBF-D17C-36A79AF6D685}"/>
              </a:ext>
            </a:extLst>
          </p:cNvPr>
          <p:cNvSpPr>
            <a:spLocks noGrp="1"/>
          </p:cNvSpPr>
          <p:nvPr>
            <p:ph sz="quarter" idx="10"/>
          </p:nvPr>
        </p:nvSpPr>
        <p:spPr>
          <a:xfrm>
            <a:off x="1362804" y="1485425"/>
            <a:ext cx="7795943" cy="3298630"/>
          </a:xfrm>
        </p:spPr>
        <p:txBody>
          <a:bodyPr/>
          <a:lstStyle/>
          <a:p>
            <a:pPr marL="0" indent="0" algn="just">
              <a:buNone/>
            </a:pPr>
            <a:r>
              <a:rPr lang="en-US" b="1" dirty="0"/>
              <a:t>Findings: </a:t>
            </a:r>
            <a:r>
              <a:rPr lang="en-US" u="sng" dirty="0"/>
              <a:t>Hybrid workers</a:t>
            </a:r>
            <a:r>
              <a:rPr lang="en-US" dirty="0"/>
              <a:t> show a mixed distribution, with ratings spanning from 2 to 5. A significant portion of hybrid workers report high work-life balance ratings (4-5), but others report much lower scores, indicating variability in experiences.</a:t>
            </a:r>
          </a:p>
          <a:p>
            <a:pPr marL="0" indent="0" algn="just">
              <a:buNone/>
            </a:pPr>
            <a:endParaRPr lang="en-US" b="1" dirty="0"/>
          </a:p>
          <a:p>
            <a:pPr marL="0" indent="0" algn="just">
              <a:buNone/>
            </a:pPr>
            <a:r>
              <a:rPr lang="en-US" b="1" dirty="0"/>
              <a:t>Key Insight: </a:t>
            </a:r>
            <a:r>
              <a:rPr lang="en-US" u="sng" dirty="0"/>
              <a:t>Hybrid work</a:t>
            </a:r>
            <a:r>
              <a:rPr lang="en-US" dirty="0"/>
              <a:t> can offer the best of both worlds, but it also presents challenges in maintaining consistency. The variability suggests hybrid models may need further tailoring to individual preferences to maximize work-life balance for all employees.</a:t>
            </a:r>
            <a:endParaRPr lang="en-US" b="1" dirty="0"/>
          </a:p>
        </p:txBody>
      </p:sp>
      <p:sp>
        <p:nvSpPr>
          <p:cNvPr id="5" name="Slide Number Placeholder 4">
            <a:extLst>
              <a:ext uri="{FF2B5EF4-FFF2-40B4-BE49-F238E27FC236}">
                <a16:creationId xmlns:a16="http://schemas.microsoft.com/office/drawing/2014/main" id="{F43A25EF-3C2A-D8AE-DB38-FC49C19393AF}"/>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6" name="Picture 5">
            <a:extLst>
              <a:ext uri="{FF2B5EF4-FFF2-40B4-BE49-F238E27FC236}">
                <a16:creationId xmlns:a16="http://schemas.microsoft.com/office/drawing/2014/main" id="{10C11DDC-333F-2E4F-9ADE-01A2EFD0A905}"/>
              </a:ext>
            </a:extLst>
          </p:cNvPr>
          <p:cNvPicPr>
            <a:picLocks noChangeAspect="1"/>
          </p:cNvPicPr>
          <p:nvPr/>
        </p:nvPicPr>
        <p:blipFill>
          <a:blip r:embed="rId2"/>
          <a:stretch>
            <a:fillRect/>
          </a:stretch>
        </p:blipFill>
        <p:spPr>
          <a:xfrm>
            <a:off x="1016753" y="4723726"/>
            <a:ext cx="9599008" cy="1697875"/>
          </a:xfrm>
          <a:prstGeom prst="rect">
            <a:avLst/>
          </a:prstGeom>
        </p:spPr>
      </p:pic>
    </p:spTree>
    <p:extLst>
      <p:ext uri="{BB962C8B-B14F-4D97-AF65-F5344CB8AC3E}">
        <p14:creationId xmlns:p14="http://schemas.microsoft.com/office/powerpoint/2010/main" val="145205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B221-A9A6-50D7-EB37-C471DFBE7940}"/>
              </a:ext>
            </a:extLst>
          </p:cNvPr>
          <p:cNvSpPr>
            <a:spLocks noGrp="1"/>
          </p:cNvSpPr>
          <p:nvPr>
            <p:ph type="title"/>
          </p:nvPr>
        </p:nvSpPr>
        <p:spPr>
          <a:xfrm>
            <a:off x="1362804" y="344399"/>
            <a:ext cx="10361109" cy="1729547"/>
          </a:xfrm>
        </p:spPr>
        <p:txBody>
          <a:bodyPr/>
          <a:lstStyle/>
          <a:p>
            <a:r>
              <a:rPr lang="en-US" dirty="0"/>
              <a:t>Mental Health Conditions by Work Location</a:t>
            </a:r>
          </a:p>
        </p:txBody>
      </p:sp>
      <p:sp>
        <p:nvSpPr>
          <p:cNvPr id="3" name="Content Placeholder 2">
            <a:extLst>
              <a:ext uri="{FF2B5EF4-FFF2-40B4-BE49-F238E27FC236}">
                <a16:creationId xmlns:a16="http://schemas.microsoft.com/office/drawing/2014/main" id="{00119F78-D19F-A528-0B8C-75A52B9E2550}"/>
              </a:ext>
            </a:extLst>
          </p:cNvPr>
          <p:cNvSpPr>
            <a:spLocks noGrp="1"/>
          </p:cNvSpPr>
          <p:nvPr>
            <p:ph sz="quarter" idx="10"/>
          </p:nvPr>
        </p:nvSpPr>
        <p:spPr>
          <a:xfrm>
            <a:off x="1230187" y="1926777"/>
            <a:ext cx="4784118" cy="3956135"/>
          </a:xfrm>
        </p:spPr>
        <p:txBody>
          <a:bodyPr>
            <a:normAutofit lnSpcReduction="10000"/>
          </a:bodyPr>
          <a:lstStyle/>
          <a:p>
            <a:pPr marL="0" indent="0" algn="ctr">
              <a:buNone/>
            </a:pPr>
            <a:r>
              <a:rPr lang="en-US" b="1" dirty="0"/>
              <a:t>Key Insights:</a:t>
            </a:r>
          </a:p>
          <a:p>
            <a:pPr algn="just"/>
            <a:r>
              <a:rPr lang="en-US" dirty="0"/>
              <a:t>The pie chart reveals mental health conditions such as </a:t>
            </a:r>
            <a:r>
              <a:rPr lang="en-US" u="sng" dirty="0"/>
              <a:t>anxiety</a:t>
            </a:r>
            <a:r>
              <a:rPr lang="en-US" dirty="0"/>
              <a:t> and </a:t>
            </a:r>
            <a:r>
              <a:rPr lang="en-US" u="sng" dirty="0"/>
              <a:t>depression</a:t>
            </a:r>
            <a:r>
              <a:rPr lang="en-US" dirty="0"/>
              <a:t> are present across all work environments.</a:t>
            </a:r>
          </a:p>
          <a:p>
            <a:pPr algn="just"/>
            <a:r>
              <a:rPr lang="en-US" dirty="0"/>
              <a:t>Interestingly, </a:t>
            </a:r>
            <a:r>
              <a:rPr lang="en-US" u="sng" dirty="0"/>
              <a:t>remote workers</a:t>
            </a:r>
            <a:r>
              <a:rPr lang="en-US" dirty="0"/>
              <a:t> report slightly more cases of </a:t>
            </a:r>
            <a:r>
              <a:rPr lang="en-US" u="sng" dirty="0"/>
              <a:t>anxiety</a:t>
            </a:r>
            <a:r>
              <a:rPr lang="en-US" dirty="0"/>
              <a:t>, but fewer instances of </a:t>
            </a:r>
            <a:r>
              <a:rPr lang="en-US" u="sng" dirty="0"/>
              <a:t>depression</a:t>
            </a:r>
            <a:r>
              <a:rPr lang="en-US" dirty="0"/>
              <a:t> compared to onsite workers.</a:t>
            </a:r>
          </a:p>
          <a:p>
            <a:pPr algn="just"/>
            <a:r>
              <a:rPr lang="en-US" u="sng" dirty="0"/>
              <a:t>Onsite workers</a:t>
            </a:r>
            <a:r>
              <a:rPr lang="en-US" dirty="0"/>
              <a:t> show a higher percentage of employees reporting no mental health conditions, which could suggest either lower reporting or lower prevalence of diagnosed conditions.</a:t>
            </a:r>
            <a:endParaRPr lang="en-US" u="sng" dirty="0"/>
          </a:p>
        </p:txBody>
      </p:sp>
      <p:sp>
        <p:nvSpPr>
          <p:cNvPr id="4" name="Content Placeholder 3">
            <a:extLst>
              <a:ext uri="{FF2B5EF4-FFF2-40B4-BE49-F238E27FC236}">
                <a16:creationId xmlns:a16="http://schemas.microsoft.com/office/drawing/2014/main" id="{27C385B7-CBB5-3F08-D480-60BF5831D7DD}"/>
              </a:ext>
            </a:extLst>
          </p:cNvPr>
          <p:cNvSpPr>
            <a:spLocks noGrp="1"/>
          </p:cNvSpPr>
          <p:nvPr>
            <p:ph sz="quarter" idx="11"/>
          </p:nvPr>
        </p:nvSpPr>
        <p:spPr>
          <a:xfrm>
            <a:off x="6351813" y="1926777"/>
            <a:ext cx="4898573" cy="4056327"/>
          </a:xfrm>
        </p:spPr>
        <p:txBody>
          <a:bodyPr>
            <a:normAutofit fontScale="92500" lnSpcReduction="10000"/>
          </a:bodyPr>
          <a:lstStyle/>
          <a:p>
            <a:pPr marL="0" indent="0" algn="ctr">
              <a:buNone/>
            </a:pPr>
            <a:r>
              <a:rPr lang="en-US" b="1" dirty="0"/>
              <a:t>Conclusion:</a:t>
            </a:r>
          </a:p>
          <a:p>
            <a:pPr algn="just"/>
            <a:r>
              <a:rPr lang="en-US" dirty="0"/>
              <a:t>Remote work might lead to </a:t>
            </a:r>
            <a:r>
              <a:rPr lang="en-US" u="sng" dirty="0"/>
              <a:t>increased anxiety</a:t>
            </a:r>
            <a:r>
              <a:rPr lang="en-US" dirty="0"/>
              <a:t> due to social isolation, but it seems to reduce </a:t>
            </a:r>
            <a:r>
              <a:rPr lang="en-US" u="sng" dirty="0"/>
              <a:t>depression</a:t>
            </a:r>
            <a:r>
              <a:rPr lang="en-US" dirty="0"/>
              <a:t>, possibly due to flexibility and autonomy.</a:t>
            </a:r>
          </a:p>
          <a:p>
            <a:pPr algn="just"/>
            <a:r>
              <a:rPr lang="en-US" u="sng" dirty="0"/>
              <a:t>Onsite workers,</a:t>
            </a:r>
            <a:r>
              <a:rPr lang="en-US" dirty="0"/>
              <a:t> while having fewer reports of depression, may not always be comfortable reporting mental health conditions in a workplace setting, leading to underreporting.</a:t>
            </a:r>
          </a:p>
          <a:p>
            <a:pPr algn="just"/>
            <a:r>
              <a:rPr lang="en-US" u="sng" dirty="0"/>
              <a:t>Hybrid work</a:t>
            </a:r>
            <a:r>
              <a:rPr lang="en-US" dirty="0"/>
              <a:t> presents a balanced distribution of mental health conditions, suggesting it may allow workers to benefit from social interaction while still providing some flexibility. </a:t>
            </a:r>
            <a:endParaRPr lang="en-US" u="sng" dirty="0"/>
          </a:p>
        </p:txBody>
      </p:sp>
      <p:sp>
        <p:nvSpPr>
          <p:cNvPr id="5" name="Slide Number Placeholder 4">
            <a:extLst>
              <a:ext uri="{FF2B5EF4-FFF2-40B4-BE49-F238E27FC236}">
                <a16:creationId xmlns:a16="http://schemas.microsoft.com/office/drawing/2014/main" id="{294DED92-A991-C576-7509-22C685E52392}"/>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24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9840-E204-C598-0EC2-4FDABB3C01D8}"/>
              </a:ext>
            </a:extLst>
          </p:cNvPr>
          <p:cNvSpPr>
            <a:spLocks noGrp="1"/>
          </p:cNvSpPr>
          <p:nvPr>
            <p:ph type="title"/>
          </p:nvPr>
        </p:nvSpPr>
        <p:spPr>
          <a:xfrm>
            <a:off x="1362805" y="-14839"/>
            <a:ext cx="9599008" cy="1729547"/>
          </a:xfrm>
        </p:spPr>
        <p:txBody>
          <a:bodyPr/>
          <a:lstStyle/>
          <a:p>
            <a:r>
              <a:rPr lang="en-US" dirty="0"/>
              <a:t>Remote Workers</a:t>
            </a:r>
          </a:p>
        </p:txBody>
      </p:sp>
      <p:sp>
        <p:nvSpPr>
          <p:cNvPr id="3" name="Content Placeholder 2">
            <a:extLst>
              <a:ext uri="{FF2B5EF4-FFF2-40B4-BE49-F238E27FC236}">
                <a16:creationId xmlns:a16="http://schemas.microsoft.com/office/drawing/2014/main" id="{FEAA5A3B-BF07-716F-32E2-6CADC4607281}"/>
              </a:ext>
            </a:extLst>
          </p:cNvPr>
          <p:cNvSpPr>
            <a:spLocks noGrp="1"/>
          </p:cNvSpPr>
          <p:nvPr>
            <p:ph sz="quarter" idx="10"/>
          </p:nvPr>
        </p:nvSpPr>
        <p:spPr>
          <a:xfrm>
            <a:off x="554437" y="1150028"/>
            <a:ext cx="8948792" cy="3298630"/>
          </a:xfrm>
        </p:spPr>
        <p:txBody>
          <a:bodyPr/>
          <a:lstStyle/>
          <a:p>
            <a:pPr marL="0" indent="0" algn="just">
              <a:buNone/>
            </a:pPr>
            <a:r>
              <a:rPr lang="en-US" b="1" dirty="0"/>
              <a:t>Findings: </a:t>
            </a:r>
            <a:r>
              <a:rPr lang="en-US" dirty="0"/>
              <a:t>Among remote workers, the distribution of mental health conditions is relatively balanced. A notable portion suffering from </a:t>
            </a:r>
            <a:r>
              <a:rPr lang="en-US" u="sng" dirty="0"/>
              <a:t>anxiety</a:t>
            </a:r>
            <a:r>
              <a:rPr lang="en-US" dirty="0"/>
              <a:t> (around 25-26%), while others report </a:t>
            </a:r>
            <a:r>
              <a:rPr lang="en-US" u="sng" dirty="0"/>
              <a:t>no mental health conditions</a:t>
            </a:r>
            <a:r>
              <a:rPr lang="en-US" dirty="0"/>
              <a:t>. There is also a smaller percentage of workers reporting </a:t>
            </a:r>
            <a:r>
              <a:rPr lang="en-US" u="sng" dirty="0"/>
              <a:t>depression.</a:t>
            </a:r>
          </a:p>
          <a:p>
            <a:pPr marL="0" indent="0" algn="just">
              <a:buNone/>
            </a:pPr>
            <a:endParaRPr lang="en-US" b="1" u="sng" dirty="0"/>
          </a:p>
          <a:p>
            <a:pPr marL="0" indent="0" algn="just">
              <a:buNone/>
            </a:pPr>
            <a:r>
              <a:rPr lang="en-US" b="1" dirty="0"/>
              <a:t>Key Insight: </a:t>
            </a:r>
            <a:r>
              <a:rPr lang="en-US" u="sng" dirty="0"/>
              <a:t>Remote work</a:t>
            </a:r>
            <a:r>
              <a:rPr lang="en-US" dirty="0"/>
              <a:t> may increase feelings of </a:t>
            </a:r>
            <a:r>
              <a:rPr lang="en-US" u="sng" dirty="0"/>
              <a:t>anxiety</a:t>
            </a:r>
            <a:r>
              <a:rPr lang="en-US" dirty="0"/>
              <a:t>, possibly due to social isolation or lack of support, but it seems to reduce the occurrence of </a:t>
            </a:r>
            <a:r>
              <a:rPr lang="en-US" u="sng" dirty="0"/>
              <a:t>depression</a:t>
            </a:r>
            <a:r>
              <a:rPr lang="en-US" dirty="0"/>
              <a:t> when compared to onsite work. Flexibility and reduced commuting might be positive factors contributing to mental wellbeing, but the lack of social interaction might increase </a:t>
            </a:r>
            <a:r>
              <a:rPr lang="en-US" u="sng" dirty="0"/>
              <a:t>anxiety.</a:t>
            </a:r>
            <a:r>
              <a:rPr lang="en-US" dirty="0"/>
              <a:t> </a:t>
            </a:r>
            <a:endParaRPr lang="en-US" b="1" dirty="0"/>
          </a:p>
        </p:txBody>
      </p:sp>
      <p:sp>
        <p:nvSpPr>
          <p:cNvPr id="5" name="Slide Number Placeholder 4">
            <a:extLst>
              <a:ext uri="{FF2B5EF4-FFF2-40B4-BE49-F238E27FC236}">
                <a16:creationId xmlns:a16="http://schemas.microsoft.com/office/drawing/2014/main" id="{551CC1BA-318F-5BC2-5361-BF9756458C90}"/>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6" name="Picture 5">
            <a:extLst>
              <a:ext uri="{FF2B5EF4-FFF2-40B4-BE49-F238E27FC236}">
                <a16:creationId xmlns:a16="http://schemas.microsoft.com/office/drawing/2014/main" id="{580FCA73-2F9A-E197-8A2E-9E6FB7DCB8C5}"/>
              </a:ext>
            </a:extLst>
          </p:cNvPr>
          <p:cNvPicPr>
            <a:picLocks noChangeAspect="1"/>
          </p:cNvPicPr>
          <p:nvPr/>
        </p:nvPicPr>
        <p:blipFill>
          <a:blip r:embed="rId2"/>
          <a:stretch>
            <a:fillRect/>
          </a:stretch>
        </p:blipFill>
        <p:spPr>
          <a:xfrm>
            <a:off x="332014" y="4287510"/>
            <a:ext cx="11527971" cy="2226091"/>
          </a:xfrm>
          <a:prstGeom prst="rect">
            <a:avLst/>
          </a:prstGeom>
        </p:spPr>
      </p:pic>
    </p:spTree>
    <p:extLst>
      <p:ext uri="{BB962C8B-B14F-4D97-AF65-F5344CB8AC3E}">
        <p14:creationId xmlns:p14="http://schemas.microsoft.com/office/powerpoint/2010/main" val="235816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ADCB-7069-93C7-0CF2-60EF2081C732}"/>
              </a:ext>
            </a:extLst>
          </p:cNvPr>
          <p:cNvSpPr>
            <a:spLocks noGrp="1"/>
          </p:cNvSpPr>
          <p:nvPr>
            <p:ph type="title"/>
          </p:nvPr>
        </p:nvSpPr>
        <p:spPr>
          <a:xfrm>
            <a:off x="1362805" y="34154"/>
            <a:ext cx="9599008" cy="1729547"/>
          </a:xfrm>
        </p:spPr>
        <p:txBody>
          <a:bodyPr/>
          <a:lstStyle/>
          <a:p>
            <a:r>
              <a:rPr lang="en-US" dirty="0"/>
              <a:t>Onsite Workers</a:t>
            </a:r>
          </a:p>
        </p:txBody>
      </p:sp>
      <p:sp>
        <p:nvSpPr>
          <p:cNvPr id="3" name="Content Placeholder 2">
            <a:extLst>
              <a:ext uri="{FF2B5EF4-FFF2-40B4-BE49-F238E27FC236}">
                <a16:creationId xmlns:a16="http://schemas.microsoft.com/office/drawing/2014/main" id="{08FB4B97-EE2F-CCC3-6F7C-7FC3D9D95805}"/>
              </a:ext>
            </a:extLst>
          </p:cNvPr>
          <p:cNvSpPr>
            <a:spLocks noGrp="1"/>
          </p:cNvSpPr>
          <p:nvPr>
            <p:ph sz="quarter" idx="10"/>
          </p:nvPr>
        </p:nvSpPr>
        <p:spPr>
          <a:xfrm>
            <a:off x="734052" y="1551083"/>
            <a:ext cx="7430233" cy="3298630"/>
          </a:xfrm>
        </p:spPr>
        <p:txBody>
          <a:bodyPr>
            <a:normAutofit fontScale="92500" lnSpcReduction="10000"/>
          </a:bodyPr>
          <a:lstStyle/>
          <a:p>
            <a:pPr marL="0" indent="0" algn="just">
              <a:buNone/>
            </a:pPr>
            <a:r>
              <a:rPr lang="en-US" b="1" dirty="0"/>
              <a:t>Findings: </a:t>
            </a:r>
            <a:r>
              <a:rPr lang="en-US" u="sng" dirty="0"/>
              <a:t>Onsite workers</a:t>
            </a:r>
            <a:r>
              <a:rPr lang="en-US" dirty="0"/>
              <a:t> show a lower percentage of anxiety compared to remote workers. However, the percentage of workers reporting </a:t>
            </a:r>
            <a:r>
              <a:rPr lang="en-US" u="sng" dirty="0"/>
              <a:t>no mental health conditions</a:t>
            </a:r>
            <a:r>
              <a:rPr lang="en-US" dirty="0"/>
              <a:t> is higher in onsite environments. Cases of </a:t>
            </a:r>
            <a:r>
              <a:rPr lang="en-US" u="sng" dirty="0"/>
              <a:t>depression</a:t>
            </a:r>
            <a:r>
              <a:rPr lang="en-US" dirty="0"/>
              <a:t> are also present but are less frequent than anxiety.</a:t>
            </a:r>
          </a:p>
          <a:p>
            <a:pPr marL="0" indent="0" algn="just">
              <a:buNone/>
            </a:pPr>
            <a:r>
              <a:rPr lang="en-US" dirty="0"/>
              <a:t> </a:t>
            </a:r>
          </a:p>
          <a:p>
            <a:pPr marL="0" indent="0" algn="just">
              <a:buNone/>
            </a:pPr>
            <a:r>
              <a:rPr lang="en-US" b="1" dirty="0"/>
              <a:t>Key Insight: </a:t>
            </a:r>
            <a:r>
              <a:rPr lang="en-US" u="sng" dirty="0"/>
              <a:t>Onsite work</a:t>
            </a:r>
            <a:r>
              <a:rPr lang="en-US" dirty="0"/>
              <a:t> may provide more </a:t>
            </a:r>
            <a:r>
              <a:rPr lang="en-US" u="sng" dirty="0"/>
              <a:t>social interaction</a:t>
            </a:r>
            <a:r>
              <a:rPr lang="en-US" dirty="0"/>
              <a:t>, potentially reducing anxiety. However, it is possible that mental health conditions are </a:t>
            </a:r>
            <a:r>
              <a:rPr lang="en-US" u="sng" dirty="0"/>
              <a:t>underreported</a:t>
            </a:r>
            <a:r>
              <a:rPr lang="en-US" dirty="0"/>
              <a:t> in onsite environments, possibly due to the stigma associated with discussing mental health in the workplace. Depression remains an issue, but fewer onsite workers report it compared to remote workers.</a:t>
            </a:r>
            <a:endParaRPr lang="en-US" b="1" dirty="0"/>
          </a:p>
        </p:txBody>
      </p:sp>
      <p:sp>
        <p:nvSpPr>
          <p:cNvPr id="5" name="Slide Number Placeholder 4">
            <a:extLst>
              <a:ext uri="{FF2B5EF4-FFF2-40B4-BE49-F238E27FC236}">
                <a16:creationId xmlns:a16="http://schemas.microsoft.com/office/drawing/2014/main" id="{EB9EAFB6-B210-82E5-6207-0BB084277835}"/>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6" name="Picture 5">
            <a:extLst>
              <a:ext uri="{FF2B5EF4-FFF2-40B4-BE49-F238E27FC236}">
                <a16:creationId xmlns:a16="http://schemas.microsoft.com/office/drawing/2014/main" id="{EBD80B41-7B42-2469-633B-4E2C4C0502E7}"/>
              </a:ext>
            </a:extLst>
          </p:cNvPr>
          <p:cNvPicPr>
            <a:picLocks noChangeAspect="1"/>
          </p:cNvPicPr>
          <p:nvPr/>
        </p:nvPicPr>
        <p:blipFill>
          <a:blip r:embed="rId2"/>
          <a:stretch>
            <a:fillRect/>
          </a:stretch>
        </p:blipFill>
        <p:spPr>
          <a:xfrm>
            <a:off x="242155" y="4784055"/>
            <a:ext cx="11544300" cy="1874864"/>
          </a:xfrm>
          <a:prstGeom prst="rect">
            <a:avLst/>
          </a:prstGeom>
        </p:spPr>
      </p:pic>
    </p:spTree>
    <p:extLst>
      <p:ext uri="{BB962C8B-B14F-4D97-AF65-F5344CB8AC3E}">
        <p14:creationId xmlns:p14="http://schemas.microsoft.com/office/powerpoint/2010/main" val="424219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F8D5-897E-4000-3E5A-012EEA869133}"/>
              </a:ext>
            </a:extLst>
          </p:cNvPr>
          <p:cNvSpPr>
            <a:spLocks noGrp="1"/>
          </p:cNvSpPr>
          <p:nvPr>
            <p:ph type="title"/>
          </p:nvPr>
        </p:nvSpPr>
        <p:spPr>
          <a:xfrm>
            <a:off x="1297592" y="38167"/>
            <a:ext cx="9599008" cy="1729547"/>
          </a:xfrm>
        </p:spPr>
        <p:txBody>
          <a:bodyPr/>
          <a:lstStyle/>
          <a:p>
            <a:r>
              <a:rPr lang="en-US" dirty="0"/>
              <a:t>Hybrid Workers</a:t>
            </a:r>
          </a:p>
        </p:txBody>
      </p:sp>
      <p:sp>
        <p:nvSpPr>
          <p:cNvPr id="3" name="Content Placeholder 2">
            <a:extLst>
              <a:ext uri="{FF2B5EF4-FFF2-40B4-BE49-F238E27FC236}">
                <a16:creationId xmlns:a16="http://schemas.microsoft.com/office/drawing/2014/main" id="{03792F14-D8D9-27A3-08B6-E6E8242EDDD1}"/>
              </a:ext>
            </a:extLst>
          </p:cNvPr>
          <p:cNvSpPr>
            <a:spLocks noGrp="1"/>
          </p:cNvSpPr>
          <p:nvPr>
            <p:ph sz="quarter" idx="10"/>
          </p:nvPr>
        </p:nvSpPr>
        <p:spPr>
          <a:xfrm>
            <a:off x="1295400" y="1302867"/>
            <a:ext cx="6093542" cy="3298630"/>
          </a:xfrm>
        </p:spPr>
        <p:txBody>
          <a:bodyPr>
            <a:normAutofit fontScale="85000" lnSpcReduction="10000"/>
          </a:bodyPr>
          <a:lstStyle/>
          <a:p>
            <a:pPr marL="0" indent="0" algn="just">
              <a:buNone/>
            </a:pPr>
            <a:r>
              <a:rPr lang="en-US" b="1" dirty="0"/>
              <a:t>Findings: </a:t>
            </a:r>
            <a:r>
              <a:rPr lang="en-US" u="sng" dirty="0"/>
              <a:t>Hybrid workers</a:t>
            </a:r>
            <a:r>
              <a:rPr lang="en-US" dirty="0"/>
              <a:t> have a relatively even distribution of reported mental health conditions. Anxiety, burnout, and depression are all present, though the largest portion of workers report having </a:t>
            </a:r>
            <a:r>
              <a:rPr lang="en-US" u="sng" dirty="0"/>
              <a:t>no mental health conditions</a:t>
            </a:r>
            <a:r>
              <a:rPr lang="en-US" dirty="0"/>
              <a:t>.</a:t>
            </a:r>
          </a:p>
          <a:p>
            <a:pPr marL="0" indent="0" algn="just">
              <a:buNone/>
            </a:pPr>
            <a:endParaRPr lang="en-US" b="1" dirty="0"/>
          </a:p>
          <a:p>
            <a:pPr marL="0" indent="0" algn="just">
              <a:buNone/>
            </a:pPr>
            <a:r>
              <a:rPr lang="en-US" b="1" dirty="0"/>
              <a:t>Key Insight: </a:t>
            </a:r>
            <a:r>
              <a:rPr lang="en-US" u="sng" dirty="0"/>
              <a:t>Hybrid work</a:t>
            </a:r>
            <a:r>
              <a:rPr lang="en-US" dirty="0"/>
              <a:t> seems to provide balance between the stressors of onsite and remote work. The </a:t>
            </a:r>
            <a:r>
              <a:rPr lang="en-US" u="sng" dirty="0"/>
              <a:t>flexibility</a:t>
            </a:r>
            <a:r>
              <a:rPr lang="en-US" dirty="0"/>
              <a:t> of hybrid work might help some workers avoid stress, while the </a:t>
            </a:r>
            <a:r>
              <a:rPr lang="en-US" u="sng" dirty="0"/>
              <a:t>social interaction</a:t>
            </a:r>
            <a:r>
              <a:rPr lang="en-US" dirty="0"/>
              <a:t> provided by occasional office days might reduce anxiety. However, there is a still a portion of workers reporting mental health conditions, indicating hybrid work is not a one-size-fits-all solution.</a:t>
            </a:r>
            <a:endParaRPr lang="en-US" b="1" dirty="0"/>
          </a:p>
        </p:txBody>
      </p:sp>
      <p:sp>
        <p:nvSpPr>
          <p:cNvPr id="5" name="Slide Number Placeholder 4">
            <a:extLst>
              <a:ext uri="{FF2B5EF4-FFF2-40B4-BE49-F238E27FC236}">
                <a16:creationId xmlns:a16="http://schemas.microsoft.com/office/drawing/2014/main" id="{B76F4763-EDC6-4D9A-46F4-8CD0FAA5C6A5}"/>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6" name="Picture 5">
            <a:extLst>
              <a:ext uri="{FF2B5EF4-FFF2-40B4-BE49-F238E27FC236}">
                <a16:creationId xmlns:a16="http://schemas.microsoft.com/office/drawing/2014/main" id="{4DFA787C-E7CF-DE16-3C79-AA1FE22E262D}"/>
              </a:ext>
            </a:extLst>
          </p:cNvPr>
          <p:cNvPicPr>
            <a:picLocks noChangeAspect="1"/>
          </p:cNvPicPr>
          <p:nvPr/>
        </p:nvPicPr>
        <p:blipFill>
          <a:blip r:embed="rId2"/>
          <a:stretch>
            <a:fillRect/>
          </a:stretch>
        </p:blipFill>
        <p:spPr>
          <a:xfrm>
            <a:off x="634147" y="4662470"/>
            <a:ext cx="11087100" cy="1863449"/>
          </a:xfrm>
          <a:prstGeom prst="rect">
            <a:avLst/>
          </a:prstGeom>
        </p:spPr>
      </p:pic>
    </p:spTree>
    <p:extLst>
      <p:ext uri="{BB962C8B-B14F-4D97-AF65-F5344CB8AC3E}">
        <p14:creationId xmlns:p14="http://schemas.microsoft.com/office/powerpoint/2010/main" val="254011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3676-2BB6-A253-57AD-5FD802FD6CB2}"/>
              </a:ext>
            </a:extLst>
          </p:cNvPr>
          <p:cNvSpPr>
            <a:spLocks noGrp="1"/>
          </p:cNvSpPr>
          <p:nvPr>
            <p:ph type="title"/>
          </p:nvPr>
        </p:nvSpPr>
        <p:spPr>
          <a:xfrm>
            <a:off x="1362805" y="5187"/>
            <a:ext cx="9599008" cy="1729547"/>
          </a:xfrm>
        </p:spPr>
        <p:txBody>
          <a:bodyPr/>
          <a:lstStyle/>
          <a:p>
            <a:r>
              <a:rPr lang="en-US" dirty="0"/>
              <a:t>Overall Findings and Recommendations</a:t>
            </a:r>
          </a:p>
        </p:txBody>
      </p:sp>
      <p:sp>
        <p:nvSpPr>
          <p:cNvPr id="3" name="Content Placeholder 2">
            <a:extLst>
              <a:ext uri="{FF2B5EF4-FFF2-40B4-BE49-F238E27FC236}">
                <a16:creationId xmlns:a16="http://schemas.microsoft.com/office/drawing/2014/main" id="{EBF53273-7CF5-D9AA-2849-7E002C235F32}"/>
              </a:ext>
            </a:extLst>
          </p:cNvPr>
          <p:cNvSpPr>
            <a:spLocks noGrp="1"/>
          </p:cNvSpPr>
          <p:nvPr>
            <p:ph sz="quarter" idx="10"/>
          </p:nvPr>
        </p:nvSpPr>
        <p:spPr>
          <a:xfrm>
            <a:off x="648930" y="1327356"/>
            <a:ext cx="10825316" cy="4655748"/>
          </a:xfrm>
        </p:spPr>
        <p:txBody>
          <a:bodyPr>
            <a:normAutofit fontScale="92500" lnSpcReduction="10000"/>
          </a:bodyPr>
          <a:lstStyle/>
          <a:p>
            <a:pPr algn="just"/>
            <a:r>
              <a:rPr lang="en-US" b="1" dirty="0"/>
              <a:t>Remote Work:</a:t>
            </a:r>
            <a:endParaRPr lang="en-US" dirty="0"/>
          </a:p>
          <a:p>
            <a:pPr lvl="1" algn="just"/>
            <a:r>
              <a:rPr lang="en-US" dirty="0"/>
              <a:t>The data suggests </a:t>
            </a:r>
            <a:r>
              <a:rPr lang="en-US" u="sng" dirty="0"/>
              <a:t>remote work</a:t>
            </a:r>
            <a:r>
              <a:rPr lang="en-US" dirty="0"/>
              <a:t> is associated with </a:t>
            </a:r>
            <a:r>
              <a:rPr lang="en-US" u="sng" dirty="0"/>
              <a:t>lower stress levels</a:t>
            </a:r>
            <a:r>
              <a:rPr lang="en-US" dirty="0"/>
              <a:t>, a </a:t>
            </a:r>
            <a:r>
              <a:rPr lang="en-US" u="sng" dirty="0"/>
              <a:t>better work-life balance</a:t>
            </a:r>
            <a:r>
              <a:rPr lang="en-US" dirty="0"/>
              <a:t>, and </a:t>
            </a:r>
            <a:r>
              <a:rPr lang="en-US" u="sng" dirty="0"/>
              <a:t>fewer instances of depression</a:t>
            </a:r>
            <a:r>
              <a:rPr lang="en-US" dirty="0"/>
              <a:t>. However, remote work may lead to a slight increase in </a:t>
            </a:r>
            <a:r>
              <a:rPr lang="en-US" u="sng" dirty="0"/>
              <a:t>anxiety</a:t>
            </a:r>
            <a:r>
              <a:rPr lang="en-US" dirty="0"/>
              <a:t>, possibly due to </a:t>
            </a:r>
            <a:r>
              <a:rPr lang="en-US" u="sng" dirty="0"/>
              <a:t>social isolation</a:t>
            </a:r>
            <a:r>
              <a:rPr lang="en-US" dirty="0"/>
              <a:t>.</a:t>
            </a:r>
          </a:p>
          <a:p>
            <a:pPr lvl="1" algn="just"/>
            <a:r>
              <a:rPr lang="en-US" b="1" dirty="0"/>
              <a:t>Recommendation</a:t>
            </a:r>
            <a:r>
              <a:rPr lang="en-US" dirty="0"/>
              <a:t>: Organizations should promote </a:t>
            </a:r>
            <a:r>
              <a:rPr lang="en-US" u="sng" dirty="0"/>
              <a:t>mental health resources</a:t>
            </a:r>
            <a:r>
              <a:rPr lang="en-US" dirty="0"/>
              <a:t> to remote workers, with particular attention to preventing social isolation through virtual engagement or periodic in-person meetings.</a:t>
            </a:r>
          </a:p>
          <a:p>
            <a:pPr algn="just"/>
            <a:r>
              <a:rPr lang="en-US" b="1" dirty="0"/>
              <a:t>Onsite Work: </a:t>
            </a:r>
          </a:p>
          <a:p>
            <a:pPr lvl="1" algn="just"/>
            <a:r>
              <a:rPr lang="en-US" u="sng" dirty="0"/>
              <a:t>Onsite workers</a:t>
            </a:r>
            <a:r>
              <a:rPr lang="en-US" dirty="0"/>
              <a:t> are more likely to experience </a:t>
            </a:r>
            <a:r>
              <a:rPr lang="en-US" u="sng" dirty="0"/>
              <a:t>high stress</a:t>
            </a:r>
            <a:r>
              <a:rPr lang="en-US" dirty="0"/>
              <a:t> and report a </a:t>
            </a:r>
            <a:r>
              <a:rPr lang="en-US" u="sng" dirty="0"/>
              <a:t>lower work-life balance</a:t>
            </a:r>
            <a:r>
              <a:rPr lang="en-US" dirty="0"/>
              <a:t>. However, mental health conditions such as </a:t>
            </a:r>
            <a:r>
              <a:rPr lang="en-US" u="sng" dirty="0"/>
              <a:t>depression</a:t>
            </a:r>
            <a:r>
              <a:rPr lang="en-US" dirty="0"/>
              <a:t> appear to be less frequently reported, potentially due to workplace culture or stigma.</a:t>
            </a:r>
          </a:p>
          <a:p>
            <a:pPr lvl="1" algn="just"/>
            <a:r>
              <a:rPr lang="en-US" b="1" dirty="0"/>
              <a:t>Recommendation:</a:t>
            </a:r>
            <a:r>
              <a:rPr lang="en-US" dirty="0"/>
              <a:t> Companies with onsite workforces should consider implementing </a:t>
            </a:r>
            <a:r>
              <a:rPr lang="en-US" u="sng" dirty="0"/>
              <a:t>stress management programs</a:t>
            </a:r>
            <a:r>
              <a:rPr lang="en-US" dirty="0"/>
              <a:t> and allow for more </a:t>
            </a:r>
            <a:r>
              <a:rPr lang="en-US" u="sng" dirty="0"/>
              <a:t>flexibility in work hours</a:t>
            </a:r>
            <a:r>
              <a:rPr lang="en-US" dirty="0"/>
              <a:t> or introduce hybrid options to improve work-life balance.</a:t>
            </a:r>
          </a:p>
          <a:p>
            <a:pPr algn="just"/>
            <a:r>
              <a:rPr lang="en-US" b="1" dirty="0"/>
              <a:t>Hybrid Work:</a:t>
            </a:r>
          </a:p>
          <a:p>
            <a:pPr lvl="1" algn="just"/>
            <a:r>
              <a:rPr lang="en-US" u="sng" dirty="0"/>
              <a:t>Hybrid work</a:t>
            </a:r>
            <a:r>
              <a:rPr lang="en-US" dirty="0"/>
              <a:t> seems to offer a balance between remote and onsite, although some employees still report stress and poor work-life balance.</a:t>
            </a:r>
          </a:p>
          <a:p>
            <a:pPr lvl="1" algn="just"/>
            <a:r>
              <a:rPr lang="en-US" b="1" dirty="0"/>
              <a:t>Recommendation: </a:t>
            </a:r>
            <a:r>
              <a:rPr lang="en-US" dirty="0"/>
              <a:t>Companies should tailor hybrid work models to individual preferences, allowing employees the flexibility to choose when and how often they work remotely vs. onsite, depending on their personal needs and job role.</a:t>
            </a:r>
            <a:endParaRPr lang="en-US" b="1" dirty="0"/>
          </a:p>
        </p:txBody>
      </p:sp>
      <p:sp>
        <p:nvSpPr>
          <p:cNvPr id="5" name="Slide Number Placeholder 4">
            <a:extLst>
              <a:ext uri="{FF2B5EF4-FFF2-40B4-BE49-F238E27FC236}">
                <a16:creationId xmlns:a16="http://schemas.microsoft.com/office/drawing/2014/main" id="{D430B387-AE56-87BE-74E3-75E47BAC1B69}"/>
              </a:ext>
            </a:extLst>
          </p:cNvPr>
          <p:cNvSpPr>
            <a:spLocks noGrp="1"/>
          </p:cNvSpPr>
          <p:nvPr>
            <p:ph type="sldNum" sz="quarter" idx="4"/>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373941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1811719" y="1915562"/>
            <a:ext cx="9084881" cy="3436653"/>
          </a:xfrm>
        </p:spPr>
        <p:txBody>
          <a:bodyPr>
            <a:normAutofit lnSpcReduction="10000"/>
          </a:bodyPr>
          <a:lstStyle/>
          <a:p>
            <a:pPr marL="0" indent="0" algn="just">
              <a:buNone/>
            </a:pPr>
            <a:r>
              <a:rPr lang="en-US" dirty="0"/>
              <a:t>This analysis highlights the differences between remote, onsite, and hybrid work in terms of stress, mental health, and work-life balance. </a:t>
            </a:r>
            <a:r>
              <a:rPr lang="en-US" u="sng" dirty="0"/>
              <a:t>Remote work</a:t>
            </a:r>
            <a:r>
              <a:rPr lang="en-US" dirty="0"/>
              <a:t> shows several benefits, particularly in reducing stress and improving work-life balance, while </a:t>
            </a:r>
            <a:r>
              <a:rPr lang="en-US" u="sng" dirty="0"/>
              <a:t>onsite work</a:t>
            </a:r>
            <a:r>
              <a:rPr lang="en-US" dirty="0"/>
              <a:t> continues to present challenges in maintaining employee well-being. </a:t>
            </a:r>
            <a:r>
              <a:rPr lang="en-US" u="sng" dirty="0"/>
              <a:t>Hybrid models</a:t>
            </a:r>
            <a:r>
              <a:rPr lang="en-US" dirty="0"/>
              <a:t> seem to offer a middle ground, but companies need to ensure they provide support to all employees, no matter their work location.</a:t>
            </a:r>
          </a:p>
          <a:p>
            <a:pPr marL="0" indent="0" algn="just">
              <a:buNone/>
            </a:pPr>
            <a:endParaRPr lang="en-US" dirty="0"/>
          </a:p>
          <a:p>
            <a:pPr marL="0" indent="0" algn="just">
              <a:buNone/>
            </a:pPr>
            <a:r>
              <a:rPr lang="en-US" dirty="0"/>
              <a:t>The key takeaway is </a:t>
            </a:r>
            <a:r>
              <a:rPr lang="en-US" u="sng" dirty="0"/>
              <a:t>flexibility is crucial</a:t>
            </a:r>
            <a:r>
              <a:rPr lang="en-US" dirty="0"/>
              <a:t>. By offering remote or hybrid options, companies can improve their employees’ mental health and productivity, ultimately fostering a more positive and balanced work environment.</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Tree>
    <p:extLst>
      <p:ext uri="{BB962C8B-B14F-4D97-AF65-F5344CB8AC3E}">
        <p14:creationId xmlns:p14="http://schemas.microsoft.com/office/powerpoint/2010/main" val="51706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Contributors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19</a:t>
            </a:fld>
            <a:endParaRPr lang="en-US" dirty="0"/>
          </a:p>
        </p:txBody>
      </p:sp>
      <p:pic>
        <p:nvPicPr>
          <p:cNvPr id="2" name="Content Placeholder 4">
            <a:extLst>
              <a:ext uri="{FF2B5EF4-FFF2-40B4-BE49-F238E27FC236}">
                <a16:creationId xmlns:a16="http://schemas.microsoft.com/office/drawing/2014/main" id="{9008D80C-D419-38A9-34B1-496B75289D67}"/>
              </a:ext>
            </a:extLst>
          </p:cNvPr>
          <p:cNvPicPr>
            <a:picLocks noChangeAspect="1"/>
          </p:cNvPicPr>
          <p:nvPr/>
        </p:nvPicPr>
        <p:blipFill>
          <a:blip r:embed="rId3"/>
          <a:stretch>
            <a:fillRect/>
          </a:stretch>
        </p:blipFill>
        <p:spPr>
          <a:xfrm>
            <a:off x="644056" y="2773982"/>
            <a:ext cx="1989387" cy="2194863"/>
          </a:xfrm>
          <a:prstGeom prst="rect">
            <a:avLst/>
          </a:prstGeom>
        </p:spPr>
      </p:pic>
      <p:pic>
        <p:nvPicPr>
          <p:cNvPr id="6" name="Picture 5">
            <a:extLst>
              <a:ext uri="{FF2B5EF4-FFF2-40B4-BE49-F238E27FC236}">
                <a16:creationId xmlns:a16="http://schemas.microsoft.com/office/drawing/2014/main" id="{B0CE7EAA-9E2A-9EC2-38B0-35121796C758}"/>
              </a:ext>
            </a:extLst>
          </p:cNvPr>
          <p:cNvPicPr>
            <a:picLocks noChangeAspect="1"/>
          </p:cNvPicPr>
          <p:nvPr/>
        </p:nvPicPr>
        <p:blipFill>
          <a:blip r:embed="rId4"/>
          <a:stretch>
            <a:fillRect/>
          </a:stretch>
        </p:blipFill>
        <p:spPr>
          <a:xfrm>
            <a:off x="2879287" y="2773982"/>
            <a:ext cx="1989387" cy="2194863"/>
          </a:xfrm>
          <a:prstGeom prst="rect">
            <a:avLst/>
          </a:prstGeom>
        </p:spPr>
      </p:pic>
      <p:pic>
        <p:nvPicPr>
          <p:cNvPr id="7" name="Picture 6">
            <a:extLst>
              <a:ext uri="{FF2B5EF4-FFF2-40B4-BE49-F238E27FC236}">
                <a16:creationId xmlns:a16="http://schemas.microsoft.com/office/drawing/2014/main" id="{06C6007E-D084-583A-E884-CA35CAC01766}"/>
              </a:ext>
            </a:extLst>
          </p:cNvPr>
          <p:cNvPicPr>
            <a:picLocks noChangeAspect="1"/>
          </p:cNvPicPr>
          <p:nvPr/>
        </p:nvPicPr>
        <p:blipFill>
          <a:blip r:embed="rId5"/>
          <a:stretch>
            <a:fillRect/>
          </a:stretch>
        </p:blipFill>
        <p:spPr>
          <a:xfrm>
            <a:off x="5112037" y="2846509"/>
            <a:ext cx="1989387" cy="2122337"/>
          </a:xfrm>
          <a:prstGeom prst="rect">
            <a:avLst/>
          </a:prstGeom>
        </p:spPr>
      </p:pic>
      <p:pic>
        <p:nvPicPr>
          <p:cNvPr id="8" name="Picture 7">
            <a:extLst>
              <a:ext uri="{FF2B5EF4-FFF2-40B4-BE49-F238E27FC236}">
                <a16:creationId xmlns:a16="http://schemas.microsoft.com/office/drawing/2014/main" id="{9C94CF43-49DE-9AA7-0B57-A4458FC9891A}"/>
              </a:ext>
            </a:extLst>
          </p:cNvPr>
          <p:cNvPicPr>
            <a:picLocks noChangeAspect="1"/>
          </p:cNvPicPr>
          <p:nvPr/>
        </p:nvPicPr>
        <p:blipFill>
          <a:blip r:embed="rId6"/>
          <a:stretch>
            <a:fillRect/>
          </a:stretch>
        </p:blipFill>
        <p:spPr>
          <a:xfrm>
            <a:off x="9582498" y="2846508"/>
            <a:ext cx="1989387" cy="2122337"/>
          </a:xfrm>
          <a:prstGeom prst="rect">
            <a:avLst/>
          </a:prstGeom>
        </p:spPr>
      </p:pic>
      <p:pic>
        <p:nvPicPr>
          <p:cNvPr id="9" name="Picture 8">
            <a:extLst>
              <a:ext uri="{FF2B5EF4-FFF2-40B4-BE49-F238E27FC236}">
                <a16:creationId xmlns:a16="http://schemas.microsoft.com/office/drawing/2014/main" id="{A1E7847A-F4F1-541C-3BD7-2165A906EBD2}"/>
              </a:ext>
            </a:extLst>
          </p:cNvPr>
          <p:cNvPicPr>
            <a:picLocks noChangeAspect="1"/>
          </p:cNvPicPr>
          <p:nvPr/>
        </p:nvPicPr>
        <p:blipFill>
          <a:blip r:embed="rId7"/>
          <a:stretch>
            <a:fillRect/>
          </a:stretch>
        </p:blipFill>
        <p:spPr>
          <a:xfrm>
            <a:off x="7344787" y="2846508"/>
            <a:ext cx="1989387" cy="2122338"/>
          </a:xfrm>
          <a:prstGeom prst="rect">
            <a:avLst/>
          </a:prstGeom>
        </p:spPr>
      </p:pic>
      <p:sp>
        <p:nvSpPr>
          <p:cNvPr id="10" name="TextBox 9">
            <a:extLst>
              <a:ext uri="{FF2B5EF4-FFF2-40B4-BE49-F238E27FC236}">
                <a16:creationId xmlns:a16="http://schemas.microsoft.com/office/drawing/2014/main" id="{59A23F68-43BA-46A4-BA8C-F712EC1B85F1}"/>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1" name="TextBox 10">
            <a:extLst>
              <a:ext uri="{FF2B5EF4-FFF2-40B4-BE49-F238E27FC236}">
                <a16:creationId xmlns:a16="http://schemas.microsoft.com/office/drawing/2014/main" id="{6A250D0E-3FFF-BB87-6B52-8C559A322990}"/>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2" name="TextBox 11">
            <a:extLst>
              <a:ext uri="{FF2B5EF4-FFF2-40B4-BE49-F238E27FC236}">
                <a16:creationId xmlns:a16="http://schemas.microsoft.com/office/drawing/2014/main" id="{3F8C80D7-6FA0-0586-03D8-94145D7F9C92}"/>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3" name="TextBox 12">
            <a:extLst>
              <a:ext uri="{FF2B5EF4-FFF2-40B4-BE49-F238E27FC236}">
                <a16:creationId xmlns:a16="http://schemas.microsoft.com/office/drawing/2014/main" id="{2444E372-4C6C-C4E9-6FDB-0A56BAC9A33C}"/>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14" name="TextBox 13">
            <a:extLst>
              <a:ext uri="{FF2B5EF4-FFF2-40B4-BE49-F238E27FC236}">
                <a16:creationId xmlns:a16="http://schemas.microsoft.com/office/drawing/2014/main" id="{76CD1FE8-C59C-F52C-7F0D-0818A4E937F5}"/>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63180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1460090" y="1439068"/>
            <a:ext cx="3457924" cy="1020560"/>
          </a:xfrm>
        </p:spPr>
        <p:txBody>
          <a:bodyPr>
            <a:normAutofit/>
          </a:bodyPr>
          <a:lstStyle/>
          <a:p>
            <a:pPr algn="ctr"/>
            <a:r>
              <a:rPr lang="en-US" dirty="0"/>
              <a:t>Objective:</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2813957" y="2459628"/>
            <a:ext cx="8082643" cy="2703714"/>
          </a:xfrm>
        </p:spPr>
        <p:txBody>
          <a:bodyPr>
            <a:normAutofit/>
          </a:bodyPr>
          <a:lstStyle/>
          <a:p>
            <a:pPr algn="just"/>
            <a:r>
              <a:rPr lang="en-US" dirty="0"/>
              <a:t>In this project we set out to explore the impact of remote, onsite, and hybrid work environments on employee mental health, stress levels, and work-life balance. Using data from 5,000 employees, our goal was to visualize key metrics related to employee well-being and provide insights into how different work environments affect employees’ mental health.</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t>Key Variables</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2374490" y="1957791"/>
            <a:ext cx="3161071" cy="3310690"/>
          </a:xfrm>
        </p:spPr>
        <p:txBody>
          <a:bodyPr>
            <a:normAutofit fontScale="85000" lnSpcReduction="10000"/>
          </a:bodyPr>
          <a:lstStyle/>
          <a:p>
            <a:r>
              <a:rPr lang="en-US" b="1" dirty="0"/>
              <a:t>Employee ID</a:t>
            </a:r>
          </a:p>
          <a:p>
            <a:r>
              <a:rPr lang="en-US" b="1" dirty="0"/>
              <a:t>Gender</a:t>
            </a:r>
          </a:p>
          <a:p>
            <a:r>
              <a:rPr lang="en-US" b="1" dirty="0"/>
              <a:t>Age</a:t>
            </a:r>
          </a:p>
          <a:p>
            <a:r>
              <a:rPr lang="en-US" b="1" dirty="0"/>
              <a:t>Job Role</a:t>
            </a:r>
          </a:p>
          <a:p>
            <a:r>
              <a:rPr lang="en-US" b="1" dirty="0"/>
              <a:t>Industry</a:t>
            </a:r>
          </a:p>
          <a:p>
            <a:r>
              <a:rPr lang="en-US" b="1" dirty="0"/>
              <a:t>Years of Experience</a:t>
            </a:r>
          </a:p>
          <a:p>
            <a:r>
              <a:rPr lang="en-US" b="1" dirty="0"/>
              <a:t>Work Location</a:t>
            </a:r>
          </a:p>
          <a:p>
            <a:r>
              <a:rPr lang="en-US" b="1" dirty="0"/>
              <a:t>Hours Worked per Week</a:t>
            </a:r>
          </a:p>
          <a:p>
            <a:r>
              <a:rPr lang="en-US" b="1" dirty="0"/>
              <a:t>Number of Virtual Meetings</a:t>
            </a:r>
          </a:p>
          <a:p>
            <a:r>
              <a:rPr lang="en-US" b="1" dirty="0"/>
              <a:t>Work/Life Balance Rating</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5" name="TextBox 4">
            <a:extLst>
              <a:ext uri="{FF2B5EF4-FFF2-40B4-BE49-F238E27FC236}">
                <a16:creationId xmlns:a16="http://schemas.microsoft.com/office/drawing/2014/main" id="{9A629674-7FF8-4612-564B-5C99CB4F4C03}"/>
              </a:ext>
            </a:extLst>
          </p:cNvPr>
          <p:cNvSpPr txBox="1"/>
          <p:nvPr/>
        </p:nvSpPr>
        <p:spPr>
          <a:xfrm>
            <a:off x="6096000" y="1859469"/>
            <a:ext cx="3559277" cy="3908762"/>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Stress Level</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Mental Health Condition</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Access to Mental Health Resources</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Productivity Range</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Social Isolation Rating</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Satisfaction with Remote Work</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Company Support for Remote Work</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Physical Activity</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Sleep Quality</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Region</a:t>
            </a:r>
          </a:p>
          <a:p>
            <a:endParaRPr lang="en-US" dirty="0"/>
          </a:p>
        </p:txBody>
      </p:sp>
    </p:spTree>
    <p:extLst>
      <p:ext uri="{BB962C8B-B14F-4D97-AF65-F5344CB8AC3E}">
        <p14:creationId xmlns:p14="http://schemas.microsoft.com/office/powerpoint/2010/main" val="34576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p:txBody>
          <a:bodyPr/>
          <a:lstStyle/>
          <a:p>
            <a:r>
              <a:rPr lang="en-US" dirty="0"/>
              <a:t>Visualizations</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B221-A9A6-50D7-EB37-C471DFBE7940}"/>
              </a:ext>
            </a:extLst>
          </p:cNvPr>
          <p:cNvSpPr>
            <a:spLocks noGrp="1"/>
          </p:cNvSpPr>
          <p:nvPr>
            <p:ph type="title"/>
          </p:nvPr>
        </p:nvSpPr>
        <p:spPr/>
        <p:txBody>
          <a:bodyPr/>
          <a:lstStyle/>
          <a:p>
            <a:r>
              <a:rPr lang="en-US" dirty="0"/>
              <a:t>Stress Levels by Work Location</a:t>
            </a:r>
          </a:p>
        </p:txBody>
      </p:sp>
      <p:sp>
        <p:nvSpPr>
          <p:cNvPr id="3" name="Content Placeholder 2">
            <a:extLst>
              <a:ext uri="{FF2B5EF4-FFF2-40B4-BE49-F238E27FC236}">
                <a16:creationId xmlns:a16="http://schemas.microsoft.com/office/drawing/2014/main" id="{00119F78-D19F-A528-0B8C-75A52B9E2550}"/>
              </a:ext>
            </a:extLst>
          </p:cNvPr>
          <p:cNvSpPr>
            <a:spLocks noGrp="1"/>
          </p:cNvSpPr>
          <p:nvPr>
            <p:ph sz="quarter" idx="10"/>
          </p:nvPr>
        </p:nvSpPr>
        <p:spPr/>
        <p:txBody>
          <a:bodyPr>
            <a:normAutofit fontScale="85000" lnSpcReduction="10000"/>
          </a:bodyPr>
          <a:lstStyle/>
          <a:p>
            <a:pPr marL="0" indent="0" algn="ctr">
              <a:buNone/>
            </a:pPr>
            <a:r>
              <a:rPr lang="en-US" b="1" dirty="0"/>
              <a:t>Key Insights:</a:t>
            </a:r>
          </a:p>
          <a:p>
            <a:pPr algn="just"/>
            <a:r>
              <a:rPr lang="en-US" dirty="0"/>
              <a:t>The histogram clearly shows that medium stress levels are the most common across all work environments.</a:t>
            </a:r>
          </a:p>
          <a:p>
            <a:pPr algn="just"/>
            <a:r>
              <a:rPr lang="en-US" dirty="0"/>
              <a:t>Interestingly, </a:t>
            </a:r>
            <a:r>
              <a:rPr lang="en-US" u="sng" dirty="0"/>
              <a:t>remote workers</a:t>
            </a:r>
            <a:r>
              <a:rPr lang="en-US" dirty="0"/>
              <a:t> show a lower frequency of </a:t>
            </a:r>
            <a:r>
              <a:rPr lang="en-US" u="sng" dirty="0"/>
              <a:t>high stress levels</a:t>
            </a:r>
            <a:r>
              <a:rPr lang="en-US" dirty="0"/>
              <a:t> compared to </a:t>
            </a:r>
            <a:r>
              <a:rPr lang="en-US" u="sng" dirty="0"/>
              <a:t>onsite workers</a:t>
            </a:r>
            <a:r>
              <a:rPr lang="en-US" dirty="0"/>
              <a:t>, who tend to report higher stress levels.</a:t>
            </a:r>
          </a:p>
          <a:p>
            <a:pPr algn="just"/>
            <a:r>
              <a:rPr lang="en-US" u="sng" dirty="0"/>
              <a:t>Hybrid workers</a:t>
            </a:r>
            <a:r>
              <a:rPr lang="en-US" dirty="0"/>
              <a:t> fall somewhere in between, indicating a mixed approach to work might balance stress better than fully onsite or fully remote environments.</a:t>
            </a:r>
            <a:endParaRPr lang="en-US" u="sng" dirty="0"/>
          </a:p>
        </p:txBody>
      </p:sp>
      <p:sp>
        <p:nvSpPr>
          <p:cNvPr id="4" name="Content Placeholder 3">
            <a:extLst>
              <a:ext uri="{FF2B5EF4-FFF2-40B4-BE49-F238E27FC236}">
                <a16:creationId xmlns:a16="http://schemas.microsoft.com/office/drawing/2014/main" id="{27C385B7-CBB5-3F08-D480-60BF5831D7DD}"/>
              </a:ext>
            </a:extLst>
          </p:cNvPr>
          <p:cNvSpPr>
            <a:spLocks noGrp="1"/>
          </p:cNvSpPr>
          <p:nvPr>
            <p:ph sz="quarter" idx="11"/>
          </p:nvPr>
        </p:nvSpPr>
        <p:spPr/>
        <p:txBody>
          <a:bodyPr/>
          <a:lstStyle/>
          <a:p>
            <a:pPr marL="0" indent="0" algn="ctr">
              <a:buNone/>
            </a:pPr>
            <a:r>
              <a:rPr lang="en-US" b="1" dirty="0"/>
              <a:t>Conclusion:</a:t>
            </a:r>
          </a:p>
          <a:p>
            <a:pPr marL="0" indent="0" algn="just">
              <a:buNone/>
            </a:pPr>
            <a:r>
              <a:rPr lang="en-US" dirty="0"/>
              <a:t>These results suggest that </a:t>
            </a:r>
            <a:r>
              <a:rPr lang="en-US" u="sng" dirty="0"/>
              <a:t>onsite work</a:t>
            </a:r>
            <a:r>
              <a:rPr lang="en-US" dirty="0"/>
              <a:t> may contribute to higher stress levels, while </a:t>
            </a:r>
            <a:r>
              <a:rPr lang="en-US" u="sng" dirty="0"/>
              <a:t>remote work</a:t>
            </a:r>
            <a:r>
              <a:rPr lang="en-US" dirty="0"/>
              <a:t> seems to alleviate some of that stress. A hybrid approach might provide a balanced experience, giving employees the flexibility to manage their stress better.</a:t>
            </a:r>
          </a:p>
        </p:txBody>
      </p:sp>
      <p:sp>
        <p:nvSpPr>
          <p:cNvPr id="5" name="Slide Number Placeholder 4">
            <a:extLst>
              <a:ext uri="{FF2B5EF4-FFF2-40B4-BE49-F238E27FC236}">
                <a16:creationId xmlns:a16="http://schemas.microsoft.com/office/drawing/2014/main" id="{294DED92-A991-C576-7509-22C685E52392}"/>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67665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96496" y="0"/>
            <a:ext cx="9599008" cy="1729547"/>
          </a:xfrm>
        </p:spPr>
        <p:txBody>
          <a:bodyPr/>
          <a:lstStyle/>
          <a:p>
            <a:r>
              <a:rPr lang="en-US" dirty="0"/>
              <a:t>Remote Workers</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394076" y="1406710"/>
            <a:ext cx="8504995" cy="3298630"/>
          </a:xfrm>
        </p:spPr>
        <p:txBody>
          <a:bodyPr/>
          <a:lstStyle/>
          <a:p>
            <a:pPr marL="0" indent="0" algn="just">
              <a:buNone/>
            </a:pPr>
            <a:r>
              <a:rPr lang="en-US" b="1" noProof="1"/>
              <a:t>Findings: </a:t>
            </a:r>
            <a:r>
              <a:rPr lang="en-US" noProof="1"/>
              <a:t>The majority of remote workers experience </a:t>
            </a:r>
            <a:r>
              <a:rPr lang="en-US" u="sng" noProof="1"/>
              <a:t>medium</a:t>
            </a:r>
            <a:r>
              <a:rPr lang="en-US" noProof="1"/>
              <a:t> stress levels. There is a smaller portion of remote workers with </a:t>
            </a:r>
            <a:r>
              <a:rPr lang="en-US" u="sng" noProof="1"/>
              <a:t>high</a:t>
            </a:r>
            <a:r>
              <a:rPr lang="en-US" noProof="1"/>
              <a:t> stress levels compared to onsite workers.</a:t>
            </a:r>
          </a:p>
          <a:p>
            <a:pPr marL="0" indent="0" algn="just">
              <a:buNone/>
            </a:pPr>
            <a:endParaRPr lang="en-US" b="1" noProof="1"/>
          </a:p>
          <a:p>
            <a:pPr marL="0" indent="0" algn="just">
              <a:buNone/>
            </a:pPr>
            <a:r>
              <a:rPr lang="en-US" b="1" noProof="1"/>
              <a:t>Key Insight:</a:t>
            </a:r>
            <a:r>
              <a:rPr lang="en-US" noProof="1"/>
              <a:t> </a:t>
            </a:r>
            <a:r>
              <a:rPr lang="en-US" u="sng" noProof="1"/>
              <a:t>Remote work</a:t>
            </a:r>
            <a:r>
              <a:rPr lang="en-US" noProof="1"/>
              <a:t> seems to reduce the occurrence of </a:t>
            </a:r>
            <a:r>
              <a:rPr lang="en-US" u="sng" noProof="1"/>
              <a:t>high stress</a:t>
            </a:r>
            <a:r>
              <a:rPr lang="en-US" noProof="1"/>
              <a:t> compared to other work environments, which could be attributed to the flexibility and autonomy remove work offers. However, a significant number of works still experience </a:t>
            </a:r>
            <a:r>
              <a:rPr lang="en-US" u="sng" noProof="1"/>
              <a:t>medium stress,</a:t>
            </a:r>
            <a:r>
              <a:rPr lang="en-US" noProof="1"/>
              <a:t> which may indicate challenges like managing work hours or isolation while working from home.</a:t>
            </a:r>
            <a:endParaRPr lang="en-US" b="1" noProof="1"/>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6</a:t>
            </a:fld>
            <a:endParaRPr lang="en-US" dirty="0"/>
          </a:p>
        </p:txBody>
      </p:sp>
      <p:pic>
        <p:nvPicPr>
          <p:cNvPr id="6" name="Content Placeholder 5">
            <a:extLst>
              <a:ext uri="{FF2B5EF4-FFF2-40B4-BE49-F238E27FC236}">
                <a16:creationId xmlns:a16="http://schemas.microsoft.com/office/drawing/2014/main" id="{4AD9B6D6-E879-CD49-9843-9871036E6BE4}"/>
              </a:ext>
            </a:extLst>
          </p:cNvPr>
          <p:cNvPicPr>
            <a:picLocks noGrp="1" noChangeAspect="1"/>
          </p:cNvPicPr>
          <p:nvPr>
            <p:ph sz="quarter" idx="11"/>
          </p:nvPr>
        </p:nvPicPr>
        <p:blipFill>
          <a:blip r:embed="rId3"/>
          <a:stretch>
            <a:fillRect/>
          </a:stretch>
        </p:blipFill>
        <p:spPr>
          <a:xfrm>
            <a:off x="1150788" y="4382502"/>
            <a:ext cx="10647136" cy="1597456"/>
          </a:xfrm>
          <a:prstGeom prst="rect">
            <a:avLst/>
          </a:prstGeom>
        </p:spPr>
      </p:pic>
    </p:spTree>
    <p:extLst>
      <p:ext uri="{BB962C8B-B14F-4D97-AF65-F5344CB8AC3E}">
        <p14:creationId xmlns:p14="http://schemas.microsoft.com/office/powerpoint/2010/main" val="342186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Onsight Workers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7</a:t>
            </a:fld>
            <a:endParaRPr lang="en-US" dirty="0"/>
          </a:p>
        </p:txBody>
      </p:sp>
      <p:pic>
        <p:nvPicPr>
          <p:cNvPr id="7" name="Picture 6">
            <a:extLst>
              <a:ext uri="{FF2B5EF4-FFF2-40B4-BE49-F238E27FC236}">
                <a16:creationId xmlns:a16="http://schemas.microsoft.com/office/drawing/2014/main" id="{E6AE73D6-320B-EDA4-1798-A6C320601D41}"/>
              </a:ext>
            </a:extLst>
          </p:cNvPr>
          <p:cNvPicPr>
            <a:picLocks noChangeAspect="1"/>
          </p:cNvPicPr>
          <p:nvPr/>
        </p:nvPicPr>
        <p:blipFill>
          <a:blip r:embed="rId3"/>
          <a:stretch>
            <a:fillRect/>
          </a:stretch>
        </p:blipFill>
        <p:spPr>
          <a:xfrm>
            <a:off x="146954" y="4930260"/>
            <a:ext cx="11914414" cy="1764451"/>
          </a:xfrm>
          <a:prstGeom prst="rect">
            <a:avLst/>
          </a:prstGeom>
        </p:spPr>
      </p:pic>
      <p:sp>
        <p:nvSpPr>
          <p:cNvPr id="8" name="Content Placeholder 3">
            <a:extLst>
              <a:ext uri="{FF2B5EF4-FFF2-40B4-BE49-F238E27FC236}">
                <a16:creationId xmlns:a16="http://schemas.microsoft.com/office/drawing/2014/main" id="{CDCC3099-EC9E-21D0-F852-10091840BBEE}"/>
              </a:ext>
            </a:extLst>
          </p:cNvPr>
          <p:cNvSpPr>
            <a:spLocks noGrp="1"/>
          </p:cNvSpPr>
          <p:nvPr>
            <p:ph sz="quarter" idx="10"/>
          </p:nvPr>
        </p:nvSpPr>
        <p:spPr>
          <a:xfrm>
            <a:off x="916590" y="1794918"/>
            <a:ext cx="8504995" cy="3298630"/>
          </a:xfrm>
        </p:spPr>
        <p:txBody>
          <a:bodyPr/>
          <a:lstStyle/>
          <a:p>
            <a:pPr marL="0" indent="0" algn="just">
              <a:buNone/>
            </a:pPr>
            <a:r>
              <a:rPr lang="en-US" b="1" noProof="1"/>
              <a:t>Findings: </a:t>
            </a:r>
            <a:r>
              <a:rPr lang="en-US" b="0" u="sng" noProof="1"/>
              <a:t>Onsight workers</a:t>
            </a:r>
            <a:r>
              <a:rPr lang="en-US" b="0" noProof="1"/>
              <a:t> have a higher distribution of employees reporting </a:t>
            </a:r>
            <a:r>
              <a:rPr lang="en-US" b="0" u="sng" noProof="1"/>
              <a:t>high stress</a:t>
            </a:r>
            <a:r>
              <a:rPr lang="en-US" b="0" noProof="1"/>
              <a:t> levels compared to remote and hybrid workers. While some report medium or low stress, high stress is noticeably more common among onsite employees.</a:t>
            </a:r>
          </a:p>
          <a:p>
            <a:pPr marL="0" indent="0" algn="just">
              <a:buNone/>
            </a:pPr>
            <a:endParaRPr lang="en-US" b="1" noProof="1"/>
          </a:p>
          <a:p>
            <a:pPr marL="0" indent="0" algn="just">
              <a:buNone/>
            </a:pPr>
            <a:r>
              <a:rPr lang="en-US" b="1" noProof="1"/>
              <a:t>Key Insight:</a:t>
            </a:r>
            <a:r>
              <a:rPr lang="en-US" b="0" noProof="1"/>
              <a:t> </a:t>
            </a:r>
            <a:r>
              <a:rPr lang="en-US" b="0" u="sng" noProof="1"/>
              <a:t>Onsight work</a:t>
            </a:r>
            <a:r>
              <a:rPr lang="en-US" b="0" noProof="1"/>
              <a:t> appears to contribute to </a:t>
            </a:r>
            <a:r>
              <a:rPr lang="en-US" b="0" u="sng" noProof="1"/>
              <a:t>increased stress</a:t>
            </a:r>
            <a:r>
              <a:rPr lang="en-US" b="0" noProof="1"/>
              <a:t>, potentially due to factors like commuting, rigid work hours, or less control over work environments. This suggests that onsite work environments may need additional measures to manage employee stress levels.</a:t>
            </a:r>
            <a:endParaRPr lang="en-US" b="1" noProof="1"/>
          </a:p>
        </p:txBody>
      </p:sp>
    </p:spTree>
    <p:extLst>
      <p:ext uri="{BB962C8B-B14F-4D97-AF65-F5344CB8AC3E}">
        <p14:creationId xmlns:p14="http://schemas.microsoft.com/office/powerpoint/2010/main" val="415424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13791"/>
            <a:ext cx="10202248" cy="1766918"/>
          </a:xfrm>
        </p:spPr>
        <p:txBody>
          <a:bodyPr/>
          <a:lstStyle/>
          <a:p>
            <a:r>
              <a:rPr lang="en-US" dirty="0"/>
              <a:t>Hybrid Workers</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pic>
        <p:nvPicPr>
          <p:cNvPr id="8" name="Picture 7">
            <a:extLst>
              <a:ext uri="{FF2B5EF4-FFF2-40B4-BE49-F238E27FC236}">
                <a16:creationId xmlns:a16="http://schemas.microsoft.com/office/drawing/2014/main" id="{958897EA-F54D-FD57-F3E9-BD909CF6AD63}"/>
              </a:ext>
            </a:extLst>
          </p:cNvPr>
          <p:cNvPicPr>
            <a:picLocks noChangeAspect="1"/>
          </p:cNvPicPr>
          <p:nvPr/>
        </p:nvPicPr>
        <p:blipFill>
          <a:blip r:embed="rId3"/>
          <a:stretch>
            <a:fillRect/>
          </a:stretch>
        </p:blipFill>
        <p:spPr>
          <a:xfrm>
            <a:off x="5241314" y="2024411"/>
            <a:ext cx="6035563" cy="3438442"/>
          </a:xfrm>
          <a:prstGeom prst="rect">
            <a:avLst/>
          </a:prstGeom>
        </p:spPr>
      </p:pic>
      <p:pic>
        <p:nvPicPr>
          <p:cNvPr id="6" name="Picture 5">
            <a:extLst>
              <a:ext uri="{FF2B5EF4-FFF2-40B4-BE49-F238E27FC236}">
                <a16:creationId xmlns:a16="http://schemas.microsoft.com/office/drawing/2014/main" id="{940E0080-F27A-1F40-A46C-182898A4C724}"/>
              </a:ext>
            </a:extLst>
          </p:cNvPr>
          <p:cNvPicPr>
            <a:picLocks noChangeAspect="1"/>
          </p:cNvPicPr>
          <p:nvPr/>
        </p:nvPicPr>
        <p:blipFill>
          <a:blip r:embed="rId4"/>
          <a:stretch>
            <a:fillRect/>
          </a:stretch>
        </p:blipFill>
        <p:spPr>
          <a:xfrm>
            <a:off x="0" y="4873013"/>
            <a:ext cx="12192000" cy="1818105"/>
          </a:xfrm>
          <a:prstGeom prst="rect">
            <a:avLst/>
          </a:prstGeom>
        </p:spPr>
      </p:pic>
      <p:sp>
        <p:nvSpPr>
          <p:cNvPr id="10" name="Content Placeholder 3">
            <a:extLst>
              <a:ext uri="{FF2B5EF4-FFF2-40B4-BE49-F238E27FC236}">
                <a16:creationId xmlns:a16="http://schemas.microsoft.com/office/drawing/2014/main" id="{9D04EC2A-DB89-FBE9-8FDC-999959876457}"/>
              </a:ext>
            </a:extLst>
          </p:cNvPr>
          <p:cNvSpPr txBox="1">
            <a:spLocks/>
          </p:cNvSpPr>
          <p:nvPr/>
        </p:nvSpPr>
        <p:spPr>
          <a:xfrm>
            <a:off x="526622" y="1249741"/>
            <a:ext cx="8504995" cy="3298630"/>
          </a:xfrm>
          <a:prstGeom prst="rect">
            <a:avLst/>
          </a:prstGeom>
        </p:spPr>
        <p:txBody>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noProof="1"/>
              <a:t>Findings: </a:t>
            </a:r>
            <a:r>
              <a:rPr lang="en-US" u="sng" noProof="1"/>
              <a:t>Hybrid workers</a:t>
            </a:r>
            <a:r>
              <a:rPr lang="en-US" noProof="1"/>
              <a:t> have a more balanced distribution of stress levels, with many reporting </a:t>
            </a:r>
            <a:r>
              <a:rPr lang="en-US" u="sng" noProof="1"/>
              <a:t>medium</a:t>
            </a:r>
            <a:r>
              <a:rPr lang="en-US" noProof="1"/>
              <a:t> stress and a smaller number reporting </a:t>
            </a:r>
            <a:r>
              <a:rPr lang="en-US" u="sng" noProof="1"/>
              <a:t>high</a:t>
            </a:r>
            <a:r>
              <a:rPr lang="en-US" noProof="1"/>
              <a:t> stress. The </a:t>
            </a:r>
            <a:r>
              <a:rPr lang="en-US" u="sng" noProof="1"/>
              <a:t>low stress</a:t>
            </a:r>
            <a:r>
              <a:rPr lang="en-US" noProof="1"/>
              <a:t> category is more common among hybrid workers than in the onsite group.</a:t>
            </a:r>
          </a:p>
          <a:p>
            <a:pPr marL="0" indent="0" algn="just">
              <a:buFont typeface="Arial" panose="020B0604020202020204" pitchFamily="34" charset="0"/>
              <a:buNone/>
            </a:pPr>
            <a:endParaRPr lang="en-US" b="1" noProof="1"/>
          </a:p>
          <a:p>
            <a:pPr marL="0" indent="0" algn="just">
              <a:buFont typeface="Arial" panose="020B0604020202020204" pitchFamily="34" charset="0"/>
              <a:buNone/>
            </a:pPr>
            <a:r>
              <a:rPr lang="en-US" b="1" noProof="1"/>
              <a:t>Key Insight:</a:t>
            </a:r>
            <a:r>
              <a:rPr lang="en-US" noProof="1"/>
              <a:t> The </a:t>
            </a:r>
            <a:r>
              <a:rPr lang="en-US" u="sng" noProof="1"/>
              <a:t>hybrid model</a:t>
            </a:r>
            <a:r>
              <a:rPr lang="en-US" noProof="1"/>
              <a:t> may provide workers with the ability to manage stress better, as they have flexibility in balancing both remote and onsite work. It seems to help reduce the frequency of </a:t>
            </a:r>
            <a:r>
              <a:rPr lang="en-US" u="sng" noProof="1"/>
              <a:t>high stress</a:t>
            </a:r>
            <a:r>
              <a:rPr lang="en-US" noProof="1"/>
              <a:t>, though </a:t>
            </a:r>
            <a:r>
              <a:rPr lang="en-US" u="sng" noProof="1"/>
              <a:t>medium stress</a:t>
            </a:r>
            <a:r>
              <a:rPr lang="en-US" noProof="1"/>
              <a:t> remains prevalent.</a:t>
            </a:r>
            <a:endParaRPr lang="en-US" b="1" noProof="1"/>
          </a:p>
        </p:txBody>
      </p:sp>
    </p:spTree>
    <p:extLst>
      <p:ext uri="{BB962C8B-B14F-4D97-AF65-F5344CB8AC3E}">
        <p14:creationId xmlns:p14="http://schemas.microsoft.com/office/powerpoint/2010/main" val="17488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B221-A9A6-50D7-EB37-C471DFBE7940}"/>
              </a:ext>
            </a:extLst>
          </p:cNvPr>
          <p:cNvSpPr>
            <a:spLocks noGrp="1"/>
          </p:cNvSpPr>
          <p:nvPr>
            <p:ph type="title"/>
          </p:nvPr>
        </p:nvSpPr>
        <p:spPr/>
        <p:txBody>
          <a:bodyPr/>
          <a:lstStyle/>
          <a:p>
            <a:r>
              <a:rPr lang="en-US" dirty="0"/>
              <a:t>Work-Life Balance by Work Location</a:t>
            </a:r>
          </a:p>
        </p:txBody>
      </p:sp>
      <p:sp>
        <p:nvSpPr>
          <p:cNvPr id="3" name="Content Placeholder 2">
            <a:extLst>
              <a:ext uri="{FF2B5EF4-FFF2-40B4-BE49-F238E27FC236}">
                <a16:creationId xmlns:a16="http://schemas.microsoft.com/office/drawing/2014/main" id="{00119F78-D19F-A528-0B8C-75A52B9E2550}"/>
              </a:ext>
            </a:extLst>
          </p:cNvPr>
          <p:cNvSpPr>
            <a:spLocks noGrp="1"/>
          </p:cNvSpPr>
          <p:nvPr>
            <p:ph sz="quarter" idx="10"/>
          </p:nvPr>
        </p:nvSpPr>
        <p:spPr>
          <a:xfrm>
            <a:off x="1230187" y="1926777"/>
            <a:ext cx="4784118" cy="3956135"/>
          </a:xfrm>
        </p:spPr>
        <p:txBody>
          <a:bodyPr>
            <a:normAutofit fontScale="92500" lnSpcReduction="10000"/>
          </a:bodyPr>
          <a:lstStyle/>
          <a:p>
            <a:pPr marL="0" indent="0" algn="ctr">
              <a:buNone/>
            </a:pPr>
            <a:r>
              <a:rPr lang="en-US" b="1" dirty="0"/>
              <a:t>Key Insights:</a:t>
            </a:r>
          </a:p>
          <a:p>
            <a:pPr algn="just"/>
            <a:r>
              <a:rPr lang="en-US" dirty="0"/>
              <a:t>The box plot shows </a:t>
            </a:r>
            <a:r>
              <a:rPr lang="en-US" u="sng" dirty="0"/>
              <a:t>remote workers</a:t>
            </a:r>
            <a:r>
              <a:rPr lang="en-US" dirty="0"/>
              <a:t> tend to report higher work-life balance ratings, with most falling between 3 and 5 on the scale.</a:t>
            </a:r>
          </a:p>
          <a:p>
            <a:pPr algn="just"/>
            <a:r>
              <a:rPr lang="en-US" u="sng" dirty="0"/>
              <a:t>Onsite workers</a:t>
            </a:r>
            <a:r>
              <a:rPr lang="en-US" dirty="0"/>
              <a:t> have lower work-life balance scores, with more people reporting values between 1 and 3, indicating a poorer balance between work and life.</a:t>
            </a:r>
          </a:p>
          <a:p>
            <a:pPr algn="just"/>
            <a:r>
              <a:rPr lang="en-US" u="sng" dirty="0"/>
              <a:t>Hybrid workers</a:t>
            </a:r>
            <a:r>
              <a:rPr lang="en-US" dirty="0"/>
              <a:t> display a wider range, with some reporting strong work-life balance but others reporting scores as low as onsite workers.</a:t>
            </a:r>
            <a:endParaRPr lang="en-US" u="sng" dirty="0"/>
          </a:p>
        </p:txBody>
      </p:sp>
      <p:sp>
        <p:nvSpPr>
          <p:cNvPr id="4" name="Content Placeholder 3">
            <a:extLst>
              <a:ext uri="{FF2B5EF4-FFF2-40B4-BE49-F238E27FC236}">
                <a16:creationId xmlns:a16="http://schemas.microsoft.com/office/drawing/2014/main" id="{27C385B7-CBB5-3F08-D480-60BF5831D7DD}"/>
              </a:ext>
            </a:extLst>
          </p:cNvPr>
          <p:cNvSpPr>
            <a:spLocks noGrp="1"/>
          </p:cNvSpPr>
          <p:nvPr>
            <p:ph sz="quarter" idx="11"/>
          </p:nvPr>
        </p:nvSpPr>
        <p:spPr>
          <a:xfrm>
            <a:off x="6351813" y="1926777"/>
            <a:ext cx="4609999" cy="3645887"/>
          </a:xfrm>
        </p:spPr>
        <p:txBody>
          <a:bodyPr>
            <a:normAutofit fontScale="92500" lnSpcReduction="20000"/>
          </a:bodyPr>
          <a:lstStyle/>
          <a:p>
            <a:pPr marL="0" indent="0" algn="ctr">
              <a:buNone/>
            </a:pPr>
            <a:r>
              <a:rPr lang="en-US" b="1" dirty="0"/>
              <a:t>Conclusion:</a:t>
            </a:r>
          </a:p>
          <a:p>
            <a:pPr algn="just"/>
            <a:r>
              <a:rPr lang="en-US" u="sng" dirty="0"/>
              <a:t>Remote work</a:t>
            </a:r>
            <a:r>
              <a:rPr lang="en-US" dirty="0"/>
              <a:t> appears to be highly beneficial for maintaining a good work-life balance, with more flexibility to manage both personal and professional responsibilities.</a:t>
            </a:r>
          </a:p>
          <a:p>
            <a:pPr algn="just"/>
            <a:r>
              <a:rPr lang="en-US" u="sng" dirty="0"/>
              <a:t>Onsite workers</a:t>
            </a:r>
            <a:r>
              <a:rPr lang="en-US" dirty="0"/>
              <a:t> appear to struggle with maintaining a balance, which could be due to commuting, fixed hours, and office environments.</a:t>
            </a:r>
          </a:p>
          <a:p>
            <a:pPr algn="just"/>
            <a:r>
              <a:rPr lang="en-US" dirty="0"/>
              <a:t>The </a:t>
            </a:r>
            <a:r>
              <a:rPr lang="en-US" u="sng" dirty="0"/>
              <a:t>hybrid model</a:t>
            </a:r>
            <a:r>
              <a:rPr lang="en-US" dirty="0"/>
              <a:t> shows promise but also suggests not all workers benefit equally from a mix of remote and onsite work.</a:t>
            </a:r>
          </a:p>
        </p:txBody>
      </p:sp>
      <p:sp>
        <p:nvSpPr>
          <p:cNvPr id="5" name="Slide Number Placeholder 4">
            <a:extLst>
              <a:ext uri="{FF2B5EF4-FFF2-40B4-BE49-F238E27FC236}">
                <a16:creationId xmlns:a16="http://schemas.microsoft.com/office/drawing/2014/main" id="{294DED92-A991-C576-7509-22C685E52392}"/>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215707289"/>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{6FEA80A4-FE2A-48FE-BA59-8F17EC66C426}tf89118109_win32</Template>
  <TotalTime>1175</TotalTime>
  <Words>1830</Words>
  <Application>Microsoft Office PowerPoint</Application>
  <PresentationFormat>Widescreen</PresentationFormat>
  <Paragraphs>135</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Nova Light</vt:lpstr>
      <vt:lpstr>Calibri</vt:lpstr>
      <vt:lpstr>Elephant</vt:lpstr>
      <vt:lpstr>ModOverlayVTI</vt:lpstr>
      <vt:lpstr>Mental Health in a Remote World: A Data-Driven Analysis</vt:lpstr>
      <vt:lpstr>Objective:</vt:lpstr>
      <vt:lpstr>Key Variables</vt:lpstr>
      <vt:lpstr>Visualizations</vt:lpstr>
      <vt:lpstr>Stress Levels by Work Location</vt:lpstr>
      <vt:lpstr>Remote Workers</vt:lpstr>
      <vt:lpstr>Onsight Workers</vt:lpstr>
      <vt:lpstr>Hybrid Workers</vt:lpstr>
      <vt:lpstr>Work-Life Balance by Work Location</vt:lpstr>
      <vt:lpstr>Remote Workers</vt:lpstr>
      <vt:lpstr>Onsight Workers</vt:lpstr>
      <vt:lpstr>Hybrid Workers </vt:lpstr>
      <vt:lpstr>Mental Health Conditions by Work Location</vt:lpstr>
      <vt:lpstr>Remote Workers</vt:lpstr>
      <vt:lpstr>Onsite Workers</vt:lpstr>
      <vt:lpstr>Hybrid Workers</vt:lpstr>
      <vt:lpstr>Overall Findings and Recommendations</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Charles</dc:creator>
  <cp:lastModifiedBy>Ashley Charles</cp:lastModifiedBy>
  <cp:revision>7</cp:revision>
  <dcterms:created xsi:type="dcterms:W3CDTF">2024-10-18T00:00:40Z</dcterms:created>
  <dcterms:modified xsi:type="dcterms:W3CDTF">2024-10-23T20:34:12Z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