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57"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8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3" autoAdjust="0"/>
    <p:restoredTop sz="94660"/>
  </p:normalViewPr>
  <p:slideViewPr>
    <p:cSldViewPr snapToGrid="0">
      <p:cViewPr varScale="1">
        <p:scale>
          <a:sx n="79" d="100"/>
          <a:sy n="79" d="100"/>
        </p:scale>
        <p:origin x="5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1B3F6F-734A-4933-90B3-E5F3B9D5753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D639BF3-E8B1-4766-9787-51AD3BE23745}">
      <dgm:prSet custT="1"/>
      <dgm:spPr/>
      <dgm:t>
        <a:bodyPr/>
        <a:lstStyle/>
        <a:p>
          <a:pPr>
            <a:lnSpc>
              <a:spcPct val="100000"/>
            </a:lnSpc>
          </a:pPr>
          <a:r>
            <a:rPr lang="en-US" sz="1400" baseline="0" dirty="0">
              <a:solidFill>
                <a:srgbClr val="424868"/>
              </a:solidFill>
            </a:rPr>
            <a:t>C</a:t>
          </a:r>
          <a:r>
            <a:rPr lang="en-US" sz="1400" b="0" i="0" baseline="0" dirty="0">
              <a:solidFill>
                <a:srgbClr val="424868"/>
              </a:solidFill>
            </a:rPr>
            <a:t>ommon in large, complex organizations that are working with tightly coupled, monolithic systems.</a:t>
          </a:r>
          <a:endParaRPr lang="en-US" sz="1400" dirty="0">
            <a:solidFill>
              <a:srgbClr val="424868"/>
            </a:solidFill>
          </a:endParaRPr>
        </a:p>
      </dgm:t>
    </dgm:pt>
    <dgm:pt modelId="{951419BD-1516-4927-9D9A-1A4903A2CB0E}" type="parTrans" cxnId="{528B040C-B192-48AB-9410-37525092E801}">
      <dgm:prSet/>
      <dgm:spPr/>
      <dgm:t>
        <a:bodyPr/>
        <a:lstStyle/>
        <a:p>
          <a:endParaRPr lang="en-US"/>
        </a:p>
      </dgm:t>
    </dgm:pt>
    <dgm:pt modelId="{DE513BDF-94A3-4E7A-BC6F-30A1C89CA24E}" type="sibTrans" cxnId="{528B040C-B192-48AB-9410-37525092E801}">
      <dgm:prSet/>
      <dgm:spPr/>
      <dgm:t>
        <a:bodyPr/>
        <a:lstStyle/>
        <a:p>
          <a:endParaRPr lang="en-US"/>
        </a:p>
      </dgm:t>
    </dgm:pt>
    <dgm:pt modelId="{8E8724CF-C146-4AB2-8D34-F321904FE0CA}">
      <dgm:prSet custT="1"/>
      <dgm:spPr/>
      <dgm:t>
        <a:bodyPr/>
        <a:lstStyle/>
        <a:p>
          <a:pPr>
            <a:lnSpc>
              <a:spcPct val="100000"/>
            </a:lnSpc>
          </a:pPr>
          <a:r>
            <a:rPr lang="en-US" sz="1400" baseline="0">
              <a:solidFill>
                <a:srgbClr val="424868"/>
              </a:solidFill>
            </a:rPr>
            <a:t>Scarce </a:t>
          </a:r>
          <a:r>
            <a:rPr lang="en-US" sz="1400" b="0" i="0" baseline="0">
              <a:solidFill>
                <a:srgbClr val="424868"/>
              </a:solidFill>
            </a:rPr>
            <a:t>integration test environments.</a:t>
          </a:r>
          <a:endParaRPr lang="en-US" sz="1400">
            <a:solidFill>
              <a:srgbClr val="424868"/>
            </a:solidFill>
          </a:endParaRPr>
        </a:p>
      </dgm:t>
    </dgm:pt>
    <dgm:pt modelId="{22F60A06-EDE2-4C19-B085-9FE2942ACC46}" type="parTrans" cxnId="{FAC4DB72-51CE-400E-A3CA-FB99DAA121D9}">
      <dgm:prSet/>
      <dgm:spPr/>
      <dgm:t>
        <a:bodyPr/>
        <a:lstStyle/>
        <a:p>
          <a:endParaRPr lang="en-US"/>
        </a:p>
      </dgm:t>
    </dgm:pt>
    <dgm:pt modelId="{803A9BC2-ED6C-4E89-ABEB-DE1687C8F7C2}" type="sibTrans" cxnId="{FAC4DB72-51CE-400E-A3CA-FB99DAA121D9}">
      <dgm:prSet/>
      <dgm:spPr/>
      <dgm:t>
        <a:bodyPr/>
        <a:lstStyle/>
        <a:p>
          <a:endParaRPr lang="en-US"/>
        </a:p>
      </dgm:t>
    </dgm:pt>
    <dgm:pt modelId="{85FD7657-BCE0-46A2-A6B9-3831AFEFC0BD}">
      <dgm:prSet custT="1"/>
      <dgm:spPr/>
      <dgm:t>
        <a:bodyPr/>
        <a:lstStyle/>
        <a:p>
          <a:pPr>
            <a:lnSpc>
              <a:spcPct val="100000"/>
            </a:lnSpc>
          </a:pPr>
          <a:r>
            <a:rPr lang="en-US" sz="1400" baseline="0">
              <a:solidFill>
                <a:srgbClr val="424868"/>
              </a:solidFill>
            </a:rPr>
            <a:t>L</a:t>
          </a:r>
          <a:r>
            <a:rPr lang="en-US" sz="1400" b="0" i="0" baseline="0">
              <a:solidFill>
                <a:srgbClr val="424868"/>
              </a:solidFill>
            </a:rPr>
            <a:t>ong test and production environment lead times.</a:t>
          </a:r>
          <a:endParaRPr lang="en-US" sz="1400">
            <a:solidFill>
              <a:srgbClr val="424868"/>
            </a:solidFill>
          </a:endParaRPr>
        </a:p>
      </dgm:t>
    </dgm:pt>
    <dgm:pt modelId="{FF3A8D15-897A-44E8-B790-E3C9D2761A41}" type="parTrans" cxnId="{448595BF-5342-46CE-82AB-122DC457E3F8}">
      <dgm:prSet/>
      <dgm:spPr/>
      <dgm:t>
        <a:bodyPr/>
        <a:lstStyle/>
        <a:p>
          <a:endParaRPr lang="en-US"/>
        </a:p>
      </dgm:t>
    </dgm:pt>
    <dgm:pt modelId="{95B6D9A0-8D33-4BB6-876C-8FE455B4E036}" type="sibTrans" cxnId="{448595BF-5342-46CE-82AB-122DC457E3F8}">
      <dgm:prSet/>
      <dgm:spPr/>
      <dgm:t>
        <a:bodyPr/>
        <a:lstStyle/>
        <a:p>
          <a:endParaRPr lang="en-US"/>
        </a:p>
      </dgm:t>
    </dgm:pt>
    <dgm:pt modelId="{85B97DC9-3B93-4813-B409-96FEF409F5CC}">
      <dgm:prSet custT="1"/>
      <dgm:spPr/>
      <dgm:t>
        <a:bodyPr/>
        <a:lstStyle/>
        <a:p>
          <a:pPr>
            <a:lnSpc>
              <a:spcPct val="100000"/>
            </a:lnSpc>
          </a:pPr>
          <a:r>
            <a:rPr lang="en-US" sz="1400" baseline="0">
              <a:solidFill>
                <a:srgbClr val="424868"/>
              </a:solidFill>
            </a:rPr>
            <a:t>H</a:t>
          </a:r>
          <a:r>
            <a:rPr lang="en-US" sz="1400" b="0" i="0" baseline="0">
              <a:solidFill>
                <a:srgbClr val="424868"/>
              </a:solidFill>
            </a:rPr>
            <a:t>igh reliance on manual testing.</a:t>
          </a:r>
          <a:endParaRPr lang="en-US" sz="1400">
            <a:solidFill>
              <a:srgbClr val="424868"/>
            </a:solidFill>
          </a:endParaRPr>
        </a:p>
      </dgm:t>
    </dgm:pt>
    <dgm:pt modelId="{DA54262A-D1B8-4366-9ADD-79C422F976C2}" type="parTrans" cxnId="{9FC55369-E4F8-4DE4-AC50-048B045097AB}">
      <dgm:prSet/>
      <dgm:spPr/>
      <dgm:t>
        <a:bodyPr/>
        <a:lstStyle/>
        <a:p>
          <a:endParaRPr lang="en-US"/>
        </a:p>
      </dgm:t>
    </dgm:pt>
    <dgm:pt modelId="{27CE7EB8-CDE0-423F-923F-984CCB4858CB}" type="sibTrans" cxnId="{9FC55369-E4F8-4DE4-AC50-048B045097AB}">
      <dgm:prSet/>
      <dgm:spPr/>
      <dgm:t>
        <a:bodyPr/>
        <a:lstStyle/>
        <a:p>
          <a:endParaRPr lang="en-US"/>
        </a:p>
      </dgm:t>
    </dgm:pt>
    <dgm:pt modelId="{0D2BFB86-9CEA-4AA7-AA9C-6253E75A3B25}">
      <dgm:prSet custT="1"/>
      <dgm:spPr/>
      <dgm:t>
        <a:bodyPr/>
        <a:lstStyle/>
        <a:p>
          <a:pPr>
            <a:lnSpc>
              <a:spcPct val="100000"/>
            </a:lnSpc>
          </a:pPr>
          <a:r>
            <a:rPr lang="en-US" sz="1400" baseline="0">
              <a:solidFill>
                <a:srgbClr val="424868"/>
              </a:solidFill>
            </a:rPr>
            <a:t>M</a:t>
          </a:r>
          <a:r>
            <a:rPr lang="en-US" sz="1400" b="0" i="0" baseline="0">
              <a:solidFill>
                <a:srgbClr val="424868"/>
              </a:solidFill>
            </a:rPr>
            <a:t>ultiple required approval processes.</a:t>
          </a:r>
          <a:endParaRPr lang="en-US" sz="1400">
            <a:solidFill>
              <a:srgbClr val="424868"/>
            </a:solidFill>
          </a:endParaRPr>
        </a:p>
      </dgm:t>
    </dgm:pt>
    <dgm:pt modelId="{57F048B1-C5CD-457C-A287-F3C80471316A}" type="parTrans" cxnId="{FE847807-5FD1-4DB1-B824-62AA783154C5}">
      <dgm:prSet/>
      <dgm:spPr/>
      <dgm:t>
        <a:bodyPr/>
        <a:lstStyle/>
        <a:p>
          <a:endParaRPr lang="en-US"/>
        </a:p>
      </dgm:t>
    </dgm:pt>
    <dgm:pt modelId="{808F29C6-4842-4670-B0B2-3B7958109DA7}" type="sibTrans" cxnId="{FE847807-5FD1-4DB1-B824-62AA783154C5}">
      <dgm:prSet/>
      <dgm:spPr/>
      <dgm:t>
        <a:bodyPr/>
        <a:lstStyle/>
        <a:p>
          <a:endParaRPr lang="en-US"/>
        </a:p>
      </dgm:t>
    </dgm:pt>
    <dgm:pt modelId="{9F797FD3-186A-4116-B934-CD08E6710AA9}" type="pres">
      <dgm:prSet presAssocID="{5C1B3F6F-734A-4933-90B3-E5F3B9D57537}" presName="root" presStyleCnt="0">
        <dgm:presLayoutVars>
          <dgm:dir/>
          <dgm:resizeHandles val="exact"/>
        </dgm:presLayoutVars>
      </dgm:prSet>
      <dgm:spPr/>
    </dgm:pt>
    <dgm:pt modelId="{74BF6898-3371-42EA-B967-5927303E988C}" type="pres">
      <dgm:prSet presAssocID="{7D639BF3-E8B1-4766-9787-51AD3BE23745}" presName="compNode" presStyleCnt="0"/>
      <dgm:spPr/>
    </dgm:pt>
    <dgm:pt modelId="{3B94F4F6-3F6B-4914-99DC-FE6708DCFC39}" type="pres">
      <dgm:prSet presAssocID="{7D639BF3-E8B1-4766-9787-51AD3BE2374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3D868DF4-6146-4C2C-96ED-E70BA7623097}" type="pres">
      <dgm:prSet presAssocID="{7D639BF3-E8B1-4766-9787-51AD3BE23745}" presName="spaceRect" presStyleCnt="0"/>
      <dgm:spPr/>
    </dgm:pt>
    <dgm:pt modelId="{F53ACCF1-6810-4402-A54C-89CC8137758E}" type="pres">
      <dgm:prSet presAssocID="{7D639BF3-E8B1-4766-9787-51AD3BE23745}" presName="textRect" presStyleLbl="revTx" presStyleIdx="0" presStyleCnt="5">
        <dgm:presLayoutVars>
          <dgm:chMax val="1"/>
          <dgm:chPref val="1"/>
        </dgm:presLayoutVars>
      </dgm:prSet>
      <dgm:spPr/>
    </dgm:pt>
    <dgm:pt modelId="{9C9289CE-2A34-4D64-AC0B-14DEBB162071}" type="pres">
      <dgm:prSet presAssocID="{DE513BDF-94A3-4E7A-BC6F-30A1C89CA24E}" presName="sibTrans" presStyleCnt="0"/>
      <dgm:spPr/>
    </dgm:pt>
    <dgm:pt modelId="{C8FA3FDB-EAEC-4C1D-B143-A9FA02502D1B}" type="pres">
      <dgm:prSet presAssocID="{8E8724CF-C146-4AB2-8D34-F321904FE0CA}" presName="compNode" presStyleCnt="0"/>
      <dgm:spPr/>
    </dgm:pt>
    <dgm:pt modelId="{B749AB79-6F88-4364-ACD9-78E6A40380E9}" type="pres">
      <dgm:prSet presAssocID="{8E8724CF-C146-4AB2-8D34-F321904FE0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tom"/>
        </a:ext>
      </dgm:extLst>
    </dgm:pt>
    <dgm:pt modelId="{BF332B68-7EBC-4F23-A42B-4560D8588B88}" type="pres">
      <dgm:prSet presAssocID="{8E8724CF-C146-4AB2-8D34-F321904FE0CA}" presName="spaceRect" presStyleCnt="0"/>
      <dgm:spPr/>
    </dgm:pt>
    <dgm:pt modelId="{4B14E075-C9F6-4914-86B1-87BCFCB891C8}" type="pres">
      <dgm:prSet presAssocID="{8E8724CF-C146-4AB2-8D34-F321904FE0CA}" presName="textRect" presStyleLbl="revTx" presStyleIdx="1" presStyleCnt="5">
        <dgm:presLayoutVars>
          <dgm:chMax val="1"/>
          <dgm:chPref val="1"/>
        </dgm:presLayoutVars>
      </dgm:prSet>
      <dgm:spPr/>
    </dgm:pt>
    <dgm:pt modelId="{DB4ABF57-EDFC-460A-BF45-49478652862F}" type="pres">
      <dgm:prSet presAssocID="{803A9BC2-ED6C-4E89-ABEB-DE1687C8F7C2}" presName="sibTrans" presStyleCnt="0"/>
      <dgm:spPr/>
    </dgm:pt>
    <dgm:pt modelId="{E59AE42D-81CB-4383-97C8-228991E4F87C}" type="pres">
      <dgm:prSet presAssocID="{85FD7657-BCE0-46A2-A6B9-3831AFEFC0BD}" presName="compNode" presStyleCnt="0"/>
      <dgm:spPr/>
    </dgm:pt>
    <dgm:pt modelId="{825A58FF-AE90-4007-9734-EF96CBBB0642}" type="pres">
      <dgm:prSet presAssocID="{85FD7657-BCE0-46A2-A6B9-3831AFEFC0B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6415CC4D-CAF7-4B65-B5F5-178A4667D3F3}" type="pres">
      <dgm:prSet presAssocID="{85FD7657-BCE0-46A2-A6B9-3831AFEFC0BD}" presName="spaceRect" presStyleCnt="0"/>
      <dgm:spPr/>
    </dgm:pt>
    <dgm:pt modelId="{49157F25-DBBA-4137-86BE-D23D78D917D2}" type="pres">
      <dgm:prSet presAssocID="{85FD7657-BCE0-46A2-A6B9-3831AFEFC0BD}" presName="textRect" presStyleLbl="revTx" presStyleIdx="2" presStyleCnt="5">
        <dgm:presLayoutVars>
          <dgm:chMax val="1"/>
          <dgm:chPref val="1"/>
        </dgm:presLayoutVars>
      </dgm:prSet>
      <dgm:spPr/>
    </dgm:pt>
    <dgm:pt modelId="{0C7D09C7-2643-4EA8-8387-BDF8A1D7C858}" type="pres">
      <dgm:prSet presAssocID="{95B6D9A0-8D33-4BB6-876C-8FE455B4E036}" presName="sibTrans" presStyleCnt="0"/>
      <dgm:spPr/>
    </dgm:pt>
    <dgm:pt modelId="{E5292CB3-F4EF-459E-8473-AB57797BD647}" type="pres">
      <dgm:prSet presAssocID="{85B97DC9-3B93-4813-B409-96FEF409F5CC}" presName="compNode" presStyleCnt="0"/>
      <dgm:spPr/>
    </dgm:pt>
    <dgm:pt modelId="{ED0DB1C5-C872-4386-AD4A-FE5055FC627A}" type="pres">
      <dgm:prSet presAssocID="{85B97DC9-3B93-4813-B409-96FEF409F5C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A3485219-F477-400C-BAEA-BBD47BE6F054}" type="pres">
      <dgm:prSet presAssocID="{85B97DC9-3B93-4813-B409-96FEF409F5CC}" presName="spaceRect" presStyleCnt="0"/>
      <dgm:spPr/>
    </dgm:pt>
    <dgm:pt modelId="{94D4F5AC-9A91-4BEB-87DF-BF492883F3F2}" type="pres">
      <dgm:prSet presAssocID="{85B97DC9-3B93-4813-B409-96FEF409F5CC}" presName="textRect" presStyleLbl="revTx" presStyleIdx="3" presStyleCnt="5">
        <dgm:presLayoutVars>
          <dgm:chMax val="1"/>
          <dgm:chPref val="1"/>
        </dgm:presLayoutVars>
      </dgm:prSet>
      <dgm:spPr/>
    </dgm:pt>
    <dgm:pt modelId="{5A8E76A5-4A5E-40B2-9D37-CC8A3CC625B2}" type="pres">
      <dgm:prSet presAssocID="{27CE7EB8-CDE0-423F-923F-984CCB4858CB}" presName="sibTrans" presStyleCnt="0"/>
      <dgm:spPr/>
    </dgm:pt>
    <dgm:pt modelId="{48F61DA3-B0A6-4623-9225-60B5D07DCA9F}" type="pres">
      <dgm:prSet presAssocID="{0D2BFB86-9CEA-4AA7-AA9C-6253E75A3B25}" presName="compNode" presStyleCnt="0"/>
      <dgm:spPr/>
    </dgm:pt>
    <dgm:pt modelId="{3C6D2A49-D5EE-42B3-A704-9C890DEF41C4}" type="pres">
      <dgm:prSet presAssocID="{0D2BFB86-9CEA-4AA7-AA9C-6253E75A3B2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ecision chart"/>
        </a:ext>
      </dgm:extLst>
    </dgm:pt>
    <dgm:pt modelId="{AEE89EE0-DD96-4392-A735-6E1C82C7E30C}" type="pres">
      <dgm:prSet presAssocID="{0D2BFB86-9CEA-4AA7-AA9C-6253E75A3B25}" presName="spaceRect" presStyleCnt="0"/>
      <dgm:spPr/>
    </dgm:pt>
    <dgm:pt modelId="{69C224C6-1F49-4AFF-9C11-A94356DB3914}" type="pres">
      <dgm:prSet presAssocID="{0D2BFB86-9CEA-4AA7-AA9C-6253E75A3B25}" presName="textRect" presStyleLbl="revTx" presStyleIdx="4" presStyleCnt="5">
        <dgm:presLayoutVars>
          <dgm:chMax val="1"/>
          <dgm:chPref val="1"/>
        </dgm:presLayoutVars>
      </dgm:prSet>
      <dgm:spPr/>
    </dgm:pt>
  </dgm:ptLst>
  <dgm:cxnLst>
    <dgm:cxn modelId="{BA9A5900-92BC-46CA-962D-E4B61746D52C}" type="presOf" srcId="{8E8724CF-C146-4AB2-8D34-F321904FE0CA}" destId="{4B14E075-C9F6-4914-86B1-87BCFCB891C8}" srcOrd="0" destOrd="0" presId="urn:microsoft.com/office/officeart/2018/2/layout/IconLabelList"/>
    <dgm:cxn modelId="{C3626506-586C-4FCC-B3E9-362A94E0D203}" type="presOf" srcId="{85B97DC9-3B93-4813-B409-96FEF409F5CC}" destId="{94D4F5AC-9A91-4BEB-87DF-BF492883F3F2}" srcOrd="0" destOrd="0" presId="urn:microsoft.com/office/officeart/2018/2/layout/IconLabelList"/>
    <dgm:cxn modelId="{FE847807-5FD1-4DB1-B824-62AA783154C5}" srcId="{5C1B3F6F-734A-4933-90B3-E5F3B9D57537}" destId="{0D2BFB86-9CEA-4AA7-AA9C-6253E75A3B25}" srcOrd="4" destOrd="0" parTransId="{57F048B1-C5CD-457C-A287-F3C80471316A}" sibTransId="{808F29C6-4842-4670-B0B2-3B7958109DA7}"/>
    <dgm:cxn modelId="{528B040C-B192-48AB-9410-37525092E801}" srcId="{5C1B3F6F-734A-4933-90B3-E5F3B9D57537}" destId="{7D639BF3-E8B1-4766-9787-51AD3BE23745}" srcOrd="0" destOrd="0" parTransId="{951419BD-1516-4927-9D9A-1A4903A2CB0E}" sibTransId="{DE513BDF-94A3-4E7A-BC6F-30A1C89CA24E}"/>
    <dgm:cxn modelId="{574B5B49-1361-4C14-B566-5204C4260B3D}" type="presOf" srcId="{85FD7657-BCE0-46A2-A6B9-3831AFEFC0BD}" destId="{49157F25-DBBA-4137-86BE-D23D78D917D2}" srcOrd="0" destOrd="0" presId="urn:microsoft.com/office/officeart/2018/2/layout/IconLabelList"/>
    <dgm:cxn modelId="{9FC55369-E4F8-4DE4-AC50-048B045097AB}" srcId="{5C1B3F6F-734A-4933-90B3-E5F3B9D57537}" destId="{85B97DC9-3B93-4813-B409-96FEF409F5CC}" srcOrd="3" destOrd="0" parTransId="{DA54262A-D1B8-4366-9ADD-79C422F976C2}" sibTransId="{27CE7EB8-CDE0-423F-923F-984CCB4858CB}"/>
    <dgm:cxn modelId="{70F5656E-182C-4C45-946F-A785FA77951E}" type="presOf" srcId="{0D2BFB86-9CEA-4AA7-AA9C-6253E75A3B25}" destId="{69C224C6-1F49-4AFF-9C11-A94356DB3914}" srcOrd="0" destOrd="0" presId="urn:microsoft.com/office/officeart/2018/2/layout/IconLabelList"/>
    <dgm:cxn modelId="{FAC4DB72-51CE-400E-A3CA-FB99DAA121D9}" srcId="{5C1B3F6F-734A-4933-90B3-E5F3B9D57537}" destId="{8E8724CF-C146-4AB2-8D34-F321904FE0CA}" srcOrd="1" destOrd="0" parTransId="{22F60A06-EDE2-4C19-B085-9FE2942ACC46}" sibTransId="{803A9BC2-ED6C-4E89-ABEB-DE1687C8F7C2}"/>
    <dgm:cxn modelId="{B82C0A7B-AF05-40FC-8F14-10FA6CE1221B}" type="presOf" srcId="{5C1B3F6F-734A-4933-90B3-E5F3B9D57537}" destId="{9F797FD3-186A-4116-B934-CD08E6710AA9}" srcOrd="0" destOrd="0" presId="urn:microsoft.com/office/officeart/2018/2/layout/IconLabelList"/>
    <dgm:cxn modelId="{448595BF-5342-46CE-82AB-122DC457E3F8}" srcId="{5C1B3F6F-734A-4933-90B3-E5F3B9D57537}" destId="{85FD7657-BCE0-46A2-A6B9-3831AFEFC0BD}" srcOrd="2" destOrd="0" parTransId="{FF3A8D15-897A-44E8-B790-E3C9D2761A41}" sibTransId="{95B6D9A0-8D33-4BB6-876C-8FE455B4E036}"/>
    <dgm:cxn modelId="{709D5DE5-A67D-47E5-A70D-B01B51EC1F4F}" type="presOf" srcId="{7D639BF3-E8B1-4766-9787-51AD3BE23745}" destId="{F53ACCF1-6810-4402-A54C-89CC8137758E}" srcOrd="0" destOrd="0" presId="urn:microsoft.com/office/officeart/2018/2/layout/IconLabelList"/>
    <dgm:cxn modelId="{2D7A9F80-4336-4F09-AA9F-50CC4D744E70}" type="presParOf" srcId="{9F797FD3-186A-4116-B934-CD08E6710AA9}" destId="{74BF6898-3371-42EA-B967-5927303E988C}" srcOrd="0" destOrd="0" presId="urn:microsoft.com/office/officeart/2018/2/layout/IconLabelList"/>
    <dgm:cxn modelId="{9DF3F214-1E6E-486C-8CD3-49522FDCF3C5}" type="presParOf" srcId="{74BF6898-3371-42EA-B967-5927303E988C}" destId="{3B94F4F6-3F6B-4914-99DC-FE6708DCFC39}" srcOrd="0" destOrd="0" presId="urn:microsoft.com/office/officeart/2018/2/layout/IconLabelList"/>
    <dgm:cxn modelId="{1CBE9D25-D0A8-4164-AF9C-315885498518}" type="presParOf" srcId="{74BF6898-3371-42EA-B967-5927303E988C}" destId="{3D868DF4-6146-4C2C-96ED-E70BA7623097}" srcOrd="1" destOrd="0" presId="urn:microsoft.com/office/officeart/2018/2/layout/IconLabelList"/>
    <dgm:cxn modelId="{08E4F80B-4577-459F-A0B3-A300B31035D9}" type="presParOf" srcId="{74BF6898-3371-42EA-B967-5927303E988C}" destId="{F53ACCF1-6810-4402-A54C-89CC8137758E}" srcOrd="2" destOrd="0" presId="urn:microsoft.com/office/officeart/2018/2/layout/IconLabelList"/>
    <dgm:cxn modelId="{E3CDD497-F50C-41F4-8197-BD5A7AB9C547}" type="presParOf" srcId="{9F797FD3-186A-4116-B934-CD08E6710AA9}" destId="{9C9289CE-2A34-4D64-AC0B-14DEBB162071}" srcOrd="1" destOrd="0" presId="urn:microsoft.com/office/officeart/2018/2/layout/IconLabelList"/>
    <dgm:cxn modelId="{4E1DAFD9-AFDA-4A75-8C3A-D5A91984AEA3}" type="presParOf" srcId="{9F797FD3-186A-4116-B934-CD08E6710AA9}" destId="{C8FA3FDB-EAEC-4C1D-B143-A9FA02502D1B}" srcOrd="2" destOrd="0" presId="urn:microsoft.com/office/officeart/2018/2/layout/IconLabelList"/>
    <dgm:cxn modelId="{A9C3506A-CEAB-427C-B1D2-B42C68FF475C}" type="presParOf" srcId="{C8FA3FDB-EAEC-4C1D-B143-A9FA02502D1B}" destId="{B749AB79-6F88-4364-ACD9-78E6A40380E9}" srcOrd="0" destOrd="0" presId="urn:microsoft.com/office/officeart/2018/2/layout/IconLabelList"/>
    <dgm:cxn modelId="{0B1FBFC1-AA34-4ABF-A73D-05FF0FA7AE6D}" type="presParOf" srcId="{C8FA3FDB-EAEC-4C1D-B143-A9FA02502D1B}" destId="{BF332B68-7EBC-4F23-A42B-4560D8588B88}" srcOrd="1" destOrd="0" presId="urn:microsoft.com/office/officeart/2018/2/layout/IconLabelList"/>
    <dgm:cxn modelId="{E0D7BCB8-0E4F-424E-843E-F963547A55F7}" type="presParOf" srcId="{C8FA3FDB-EAEC-4C1D-B143-A9FA02502D1B}" destId="{4B14E075-C9F6-4914-86B1-87BCFCB891C8}" srcOrd="2" destOrd="0" presId="urn:microsoft.com/office/officeart/2018/2/layout/IconLabelList"/>
    <dgm:cxn modelId="{10160D73-AC99-4278-94B0-42B64D6589EE}" type="presParOf" srcId="{9F797FD3-186A-4116-B934-CD08E6710AA9}" destId="{DB4ABF57-EDFC-460A-BF45-49478652862F}" srcOrd="3" destOrd="0" presId="urn:microsoft.com/office/officeart/2018/2/layout/IconLabelList"/>
    <dgm:cxn modelId="{36228090-5260-4CE2-B12C-6044A35441E3}" type="presParOf" srcId="{9F797FD3-186A-4116-B934-CD08E6710AA9}" destId="{E59AE42D-81CB-4383-97C8-228991E4F87C}" srcOrd="4" destOrd="0" presId="urn:microsoft.com/office/officeart/2018/2/layout/IconLabelList"/>
    <dgm:cxn modelId="{C593256F-C5C3-408A-81F3-C4618A897CFE}" type="presParOf" srcId="{E59AE42D-81CB-4383-97C8-228991E4F87C}" destId="{825A58FF-AE90-4007-9734-EF96CBBB0642}" srcOrd="0" destOrd="0" presId="urn:microsoft.com/office/officeart/2018/2/layout/IconLabelList"/>
    <dgm:cxn modelId="{7B565A41-730A-4E19-896D-21F7EC9DE9E4}" type="presParOf" srcId="{E59AE42D-81CB-4383-97C8-228991E4F87C}" destId="{6415CC4D-CAF7-4B65-B5F5-178A4667D3F3}" srcOrd="1" destOrd="0" presId="urn:microsoft.com/office/officeart/2018/2/layout/IconLabelList"/>
    <dgm:cxn modelId="{E770E46F-3764-4DD7-B4AC-CBF702B4657E}" type="presParOf" srcId="{E59AE42D-81CB-4383-97C8-228991E4F87C}" destId="{49157F25-DBBA-4137-86BE-D23D78D917D2}" srcOrd="2" destOrd="0" presId="urn:microsoft.com/office/officeart/2018/2/layout/IconLabelList"/>
    <dgm:cxn modelId="{33EBC7F0-E70A-457E-92B2-B46B80847C10}" type="presParOf" srcId="{9F797FD3-186A-4116-B934-CD08E6710AA9}" destId="{0C7D09C7-2643-4EA8-8387-BDF8A1D7C858}" srcOrd="5" destOrd="0" presId="urn:microsoft.com/office/officeart/2018/2/layout/IconLabelList"/>
    <dgm:cxn modelId="{2A168331-2D9E-404D-84F6-239CC007D36C}" type="presParOf" srcId="{9F797FD3-186A-4116-B934-CD08E6710AA9}" destId="{E5292CB3-F4EF-459E-8473-AB57797BD647}" srcOrd="6" destOrd="0" presId="urn:microsoft.com/office/officeart/2018/2/layout/IconLabelList"/>
    <dgm:cxn modelId="{C461D90F-C87E-4DF3-932C-7220B383B305}" type="presParOf" srcId="{E5292CB3-F4EF-459E-8473-AB57797BD647}" destId="{ED0DB1C5-C872-4386-AD4A-FE5055FC627A}" srcOrd="0" destOrd="0" presId="urn:microsoft.com/office/officeart/2018/2/layout/IconLabelList"/>
    <dgm:cxn modelId="{AE25AC83-6205-43B4-A3C1-790D98A630E5}" type="presParOf" srcId="{E5292CB3-F4EF-459E-8473-AB57797BD647}" destId="{A3485219-F477-400C-BAEA-BBD47BE6F054}" srcOrd="1" destOrd="0" presId="urn:microsoft.com/office/officeart/2018/2/layout/IconLabelList"/>
    <dgm:cxn modelId="{7641216E-71D4-43AE-AAED-D531349375B2}" type="presParOf" srcId="{E5292CB3-F4EF-459E-8473-AB57797BD647}" destId="{94D4F5AC-9A91-4BEB-87DF-BF492883F3F2}" srcOrd="2" destOrd="0" presId="urn:microsoft.com/office/officeart/2018/2/layout/IconLabelList"/>
    <dgm:cxn modelId="{4F753E6B-D8BA-455A-92CF-EB42708A0D93}" type="presParOf" srcId="{9F797FD3-186A-4116-B934-CD08E6710AA9}" destId="{5A8E76A5-4A5E-40B2-9D37-CC8A3CC625B2}" srcOrd="7" destOrd="0" presId="urn:microsoft.com/office/officeart/2018/2/layout/IconLabelList"/>
    <dgm:cxn modelId="{CA75F5B8-0036-44A0-A8D5-343DB6BDF90B}" type="presParOf" srcId="{9F797FD3-186A-4116-B934-CD08E6710AA9}" destId="{48F61DA3-B0A6-4623-9225-60B5D07DCA9F}" srcOrd="8" destOrd="0" presId="urn:microsoft.com/office/officeart/2018/2/layout/IconLabelList"/>
    <dgm:cxn modelId="{672D5077-FF2D-4241-B1EE-FC8C37DAC1B4}" type="presParOf" srcId="{48F61DA3-B0A6-4623-9225-60B5D07DCA9F}" destId="{3C6D2A49-D5EE-42B3-A704-9C890DEF41C4}" srcOrd="0" destOrd="0" presId="urn:microsoft.com/office/officeart/2018/2/layout/IconLabelList"/>
    <dgm:cxn modelId="{DEB58089-B550-4213-886D-3EBA461F8A73}" type="presParOf" srcId="{48F61DA3-B0A6-4623-9225-60B5D07DCA9F}" destId="{AEE89EE0-DD96-4392-A735-6E1C82C7E30C}" srcOrd="1" destOrd="0" presId="urn:microsoft.com/office/officeart/2018/2/layout/IconLabelList"/>
    <dgm:cxn modelId="{B96F7825-EDEB-4C4C-BB7F-A15C79134409}" type="presParOf" srcId="{48F61DA3-B0A6-4623-9225-60B5D07DCA9F}" destId="{69C224C6-1F49-4AFF-9C11-A94356DB391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4F4F6-3F6B-4914-99DC-FE6708DCFC39}">
      <dsp:nvSpPr>
        <dsp:cNvPr id="0" name=""/>
        <dsp:cNvSpPr/>
      </dsp:nvSpPr>
      <dsp:spPr>
        <a:xfrm>
          <a:off x="477491" y="308749"/>
          <a:ext cx="779941" cy="779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3ACCF1-6810-4402-A54C-89CC8137758E}">
      <dsp:nvSpPr>
        <dsp:cNvPr id="0" name=""/>
        <dsp:cNvSpPr/>
      </dsp:nvSpPr>
      <dsp:spPr>
        <a:xfrm>
          <a:off x="860" y="1398444"/>
          <a:ext cx="1733203" cy="97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baseline="0" dirty="0">
              <a:solidFill>
                <a:srgbClr val="424868"/>
              </a:solidFill>
            </a:rPr>
            <a:t>C</a:t>
          </a:r>
          <a:r>
            <a:rPr lang="en-US" sz="1400" b="0" i="0" kern="1200" baseline="0" dirty="0">
              <a:solidFill>
                <a:srgbClr val="424868"/>
              </a:solidFill>
            </a:rPr>
            <a:t>ommon in large, complex organizations that are working with tightly coupled, monolithic systems.</a:t>
          </a:r>
          <a:endParaRPr lang="en-US" sz="1400" kern="1200" dirty="0">
            <a:solidFill>
              <a:srgbClr val="424868"/>
            </a:solidFill>
          </a:endParaRPr>
        </a:p>
      </dsp:txBody>
      <dsp:txXfrm>
        <a:off x="860" y="1398444"/>
        <a:ext cx="1733203" cy="974926"/>
      </dsp:txXfrm>
    </dsp:sp>
    <dsp:sp modelId="{B749AB79-6F88-4364-ACD9-78E6A40380E9}">
      <dsp:nvSpPr>
        <dsp:cNvPr id="0" name=""/>
        <dsp:cNvSpPr/>
      </dsp:nvSpPr>
      <dsp:spPr>
        <a:xfrm>
          <a:off x="2514005" y="308749"/>
          <a:ext cx="779941" cy="779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14E075-C9F6-4914-86B1-87BCFCB891C8}">
      <dsp:nvSpPr>
        <dsp:cNvPr id="0" name=""/>
        <dsp:cNvSpPr/>
      </dsp:nvSpPr>
      <dsp:spPr>
        <a:xfrm>
          <a:off x="2037374" y="1398444"/>
          <a:ext cx="1733203" cy="97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baseline="0">
              <a:solidFill>
                <a:srgbClr val="424868"/>
              </a:solidFill>
            </a:rPr>
            <a:t>Scarce </a:t>
          </a:r>
          <a:r>
            <a:rPr lang="en-US" sz="1400" b="0" i="0" kern="1200" baseline="0">
              <a:solidFill>
                <a:srgbClr val="424868"/>
              </a:solidFill>
            </a:rPr>
            <a:t>integration test environments.</a:t>
          </a:r>
          <a:endParaRPr lang="en-US" sz="1400" kern="1200">
            <a:solidFill>
              <a:srgbClr val="424868"/>
            </a:solidFill>
          </a:endParaRPr>
        </a:p>
      </dsp:txBody>
      <dsp:txXfrm>
        <a:off x="2037374" y="1398444"/>
        <a:ext cx="1733203" cy="974926"/>
      </dsp:txXfrm>
    </dsp:sp>
    <dsp:sp modelId="{825A58FF-AE90-4007-9734-EF96CBBB0642}">
      <dsp:nvSpPr>
        <dsp:cNvPr id="0" name=""/>
        <dsp:cNvSpPr/>
      </dsp:nvSpPr>
      <dsp:spPr>
        <a:xfrm>
          <a:off x="4550518" y="308749"/>
          <a:ext cx="779941" cy="779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57F25-DBBA-4137-86BE-D23D78D917D2}">
      <dsp:nvSpPr>
        <dsp:cNvPr id="0" name=""/>
        <dsp:cNvSpPr/>
      </dsp:nvSpPr>
      <dsp:spPr>
        <a:xfrm>
          <a:off x="4073887" y="1398444"/>
          <a:ext cx="1733203" cy="97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baseline="0">
              <a:solidFill>
                <a:srgbClr val="424868"/>
              </a:solidFill>
            </a:rPr>
            <a:t>L</a:t>
          </a:r>
          <a:r>
            <a:rPr lang="en-US" sz="1400" b="0" i="0" kern="1200" baseline="0">
              <a:solidFill>
                <a:srgbClr val="424868"/>
              </a:solidFill>
            </a:rPr>
            <a:t>ong test and production environment lead times.</a:t>
          </a:r>
          <a:endParaRPr lang="en-US" sz="1400" kern="1200">
            <a:solidFill>
              <a:srgbClr val="424868"/>
            </a:solidFill>
          </a:endParaRPr>
        </a:p>
      </dsp:txBody>
      <dsp:txXfrm>
        <a:off x="4073887" y="1398444"/>
        <a:ext cx="1733203" cy="974926"/>
      </dsp:txXfrm>
    </dsp:sp>
    <dsp:sp modelId="{ED0DB1C5-C872-4386-AD4A-FE5055FC627A}">
      <dsp:nvSpPr>
        <dsp:cNvPr id="0" name=""/>
        <dsp:cNvSpPr/>
      </dsp:nvSpPr>
      <dsp:spPr>
        <a:xfrm>
          <a:off x="6587032" y="308749"/>
          <a:ext cx="779941" cy="7799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4F5AC-9A91-4BEB-87DF-BF492883F3F2}">
      <dsp:nvSpPr>
        <dsp:cNvPr id="0" name=""/>
        <dsp:cNvSpPr/>
      </dsp:nvSpPr>
      <dsp:spPr>
        <a:xfrm>
          <a:off x="6110401" y="1398444"/>
          <a:ext cx="1733203" cy="97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baseline="0">
              <a:solidFill>
                <a:srgbClr val="424868"/>
              </a:solidFill>
            </a:rPr>
            <a:t>H</a:t>
          </a:r>
          <a:r>
            <a:rPr lang="en-US" sz="1400" b="0" i="0" kern="1200" baseline="0">
              <a:solidFill>
                <a:srgbClr val="424868"/>
              </a:solidFill>
            </a:rPr>
            <a:t>igh reliance on manual testing.</a:t>
          </a:r>
          <a:endParaRPr lang="en-US" sz="1400" kern="1200">
            <a:solidFill>
              <a:srgbClr val="424868"/>
            </a:solidFill>
          </a:endParaRPr>
        </a:p>
      </dsp:txBody>
      <dsp:txXfrm>
        <a:off x="6110401" y="1398444"/>
        <a:ext cx="1733203" cy="974926"/>
      </dsp:txXfrm>
    </dsp:sp>
    <dsp:sp modelId="{3C6D2A49-D5EE-42B3-A704-9C890DEF41C4}">
      <dsp:nvSpPr>
        <dsp:cNvPr id="0" name=""/>
        <dsp:cNvSpPr/>
      </dsp:nvSpPr>
      <dsp:spPr>
        <a:xfrm>
          <a:off x="8623546" y="308749"/>
          <a:ext cx="779941" cy="7799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C224C6-1F49-4AFF-9C11-A94356DB3914}">
      <dsp:nvSpPr>
        <dsp:cNvPr id="0" name=""/>
        <dsp:cNvSpPr/>
      </dsp:nvSpPr>
      <dsp:spPr>
        <a:xfrm>
          <a:off x="8146915" y="1398444"/>
          <a:ext cx="1733203" cy="97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baseline="0">
              <a:solidFill>
                <a:srgbClr val="424868"/>
              </a:solidFill>
            </a:rPr>
            <a:t>M</a:t>
          </a:r>
          <a:r>
            <a:rPr lang="en-US" sz="1400" b="0" i="0" kern="1200" baseline="0">
              <a:solidFill>
                <a:srgbClr val="424868"/>
              </a:solidFill>
            </a:rPr>
            <a:t>ultiple required approval processes.</a:t>
          </a:r>
          <a:endParaRPr lang="en-US" sz="1400" kern="1200">
            <a:solidFill>
              <a:srgbClr val="424868"/>
            </a:solidFill>
          </a:endParaRPr>
        </a:p>
      </dsp:txBody>
      <dsp:txXfrm>
        <a:off x="8146915" y="1398444"/>
        <a:ext cx="1733203" cy="97492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June 1,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6389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June 1,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337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June 1,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7698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June 1,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4897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June 1,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278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June 1,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51758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June 1,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472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June 1,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721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June 1,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4203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June 1,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7809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June 1,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898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June 1,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14564925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C39E-2125-2E82-8AFD-3A84A47C6DBE}"/>
              </a:ext>
            </a:extLst>
          </p:cNvPr>
          <p:cNvSpPr>
            <a:spLocks noGrp="1"/>
          </p:cNvSpPr>
          <p:nvPr>
            <p:ph type="ctrTitle"/>
          </p:nvPr>
        </p:nvSpPr>
        <p:spPr>
          <a:xfrm>
            <a:off x="1016000" y="5755341"/>
            <a:ext cx="10160000" cy="884518"/>
          </a:xfrm>
        </p:spPr>
        <p:txBody>
          <a:bodyPr anchor="t">
            <a:normAutofit/>
          </a:bodyPr>
          <a:lstStyle/>
          <a:p>
            <a:r>
              <a:rPr lang="en-US" dirty="0"/>
              <a:t>The Technology Value Stream</a:t>
            </a:r>
          </a:p>
        </p:txBody>
      </p:sp>
      <p:sp>
        <p:nvSpPr>
          <p:cNvPr id="3" name="Subtitle 2">
            <a:extLst>
              <a:ext uri="{FF2B5EF4-FFF2-40B4-BE49-F238E27FC236}">
                <a16:creationId xmlns:a16="http://schemas.microsoft.com/office/drawing/2014/main" id="{D7EC0EE4-4565-6BA7-CF08-974A9DDF1CFB}"/>
              </a:ext>
            </a:extLst>
          </p:cNvPr>
          <p:cNvSpPr>
            <a:spLocks noGrp="1"/>
          </p:cNvSpPr>
          <p:nvPr>
            <p:ph type="subTitle" idx="1"/>
          </p:nvPr>
        </p:nvSpPr>
        <p:spPr>
          <a:xfrm>
            <a:off x="3113997" y="5149516"/>
            <a:ext cx="5964005" cy="505326"/>
          </a:xfrm>
        </p:spPr>
        <p:txBody>
          <a:bodyPr anchor="b">
            <a:normAutofit fontScale="77500" lnSpcReduction="20000"/>
          </a:bodyPr>
          <a:lstStyle/>
          <a:p>
            <a:r>
              <a:rPr lang="en-US" dirty="0"/>
              <a:t>A Presentation by Alexis Yang | CSD 380 | 1 June 2024</a:t>
            </a:r>
          </a:p>
        </p:txBody>
      </p:sp>
      <p:pic>
        <p:nvPicPr>
          <p:cNvPr id="4" name="Picture 3" descr="Abstract smoke background">
            <a:extLst>
              <a:ext uri="{FF2B5EF4-FFF2-40B4-BE49-F238E27FC236}">
                <a16:creationId xmlns:a16="http://schemas.microsoft.com/office/drawing/2014/main" id="{B238BF7E-5C67-3521-44DE-6546C8A0E110}"/>
              </a:ext>
            </a:extLst>
          </p:cNvPr>
          <p:cNvPicPr>
            <a:picLocks noChangeAspect="1"/>
          </p:cNvPicPr>
          <p:nvPr/>
        </p:nvPicPr>
        <p:blipFill rotWithShape="1">
          <a:blip r:embed="rId2"/>
          <a:srcRect t="12391" b="15005"/>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389168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19EC06-95FA-4182-A069-1FA626C7A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EB1A4A-D79A-42CF-8F0E-83C09767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A4F15A-D8BD-3955-1AB7-C96A7591055B}"/>
              </a:ext>
            </a:extLst>
          </p:cNvPr>
          <p:cNvSpPr>
            <a:spLocks noGrp="1"/>
          </p:cNvSpPr>
          <p:nvPr>
            <p:ph type="title"/>
          </p:nvPr>
        </p:nvSpPr>
        <p:spPr>
          <a:xfrm>
            <a:off x="1050878" y="609601"/>
            <a:ext cx="10017455" cy="1216024"/>
          </a:xfrm>
        </p:spPr>
        <p:txBody>
          <a:bodyPr>
            <a:normAutofit/>
          </a:bodyPr>
          <a:lstStyle/>
          <a:p>
            <a:r>
              <a:rPr lang="en-US" dirty="0"/>
              <a:t>What is the Technology Value Stream?</a:t>
            </a:r>
          </a:p>
        </p:txBody>
      </p:sp>
      <p:sp>
        <p:nvSpPr>
          <p:cNvPr id="3" name="Content Placeholder 2">
            <a:extLst>
              <a:ext uri="{FF2B5EF4-FFF2-40B4-BE49-F238E27FC236}">
                <a16:creationId xmlns:a16="http://schemas.microsoft.com/office/drawing/2014/main" id="{1EFDE49F-990E-65C5-9E77-D07B72224115}"/>
              </a:ext>
            </a:extLst>
          </p:cNvPr>
          <p:cNvSpPr>
            <a:spLocks noGrp="1"/>
          </p:cNvSpPr>
          <p:nvPr>
            <p:ph idx="1"/>
          </p:nvPr>
        </p:nvSpPr>
        <p:spPr>
          <a:xfrm>
            <a:off x="1050878" y="2435226"/>
            <a:ext cx="9880979" cy="3819151"/>
          </a:xfrm>
        </p:spPr>
        <p:txBody>
          <a:bodyPr anchor="ctr">
            <a:normAutofit/>
          </a:bodyPr>
          <a:lstStyle/>
          <a:p>
            <a:r>
              <a:rPr lang="en-US" b="0" i="0" u="none" strike="noStrike" baseline="0"/>
              <a:t>In DevOps, we typically define our technology value stream as the process required to convert a business hypothesis into a technology-enabled service or feature that delivers value to the customer.</a:t>
            </a:r>
          </a:p>
          <a:p>
            <a:r>
              <a:rPr lang="en-US"/>
              <a:t>Idea -&gt; User Story (Agile) -&gt; Code -&gt; Version Control</a:t>
            </a:r>
          </a:p>
        </p:txBody>
      </p:sp>
    </p:spTree>
    <p:extLst>
      <p:ext uri="{BB962C8B-B14F-4D97-AF65-F5344CB8AC3E}">
        <p14:creationId xmlns:p14="http://schemas.microsoft.com/office/powerpoint/2010/main" val="2043277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19EC06-95FA-4182-A069-1FA626C7A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EB1A4A-D79A-42CF-8F0E-83C09767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98A9D1-EB2A-F15D-C72C-8BFB932AE5A5}"/>
              </a:ext>
            </a:extLst>
          </p:cNvPr>
          <p:cNvSpPr>
            <a:spLocks noGrp="1"/>
          </p:cNvSpPr>
          <p:nvPr>
            <p:ph type="title"/>
          </p:nvPr>
        </p:nvSpPr>
        <p:spPr>
          <a:xfrm>
            <a:off x="1050878" y="609601"/>
            <a:ext cx="10017455" cy="1216024"/>
          </a:xfrm>
        </p:spPr>
        <p:txBody>
          <a:bodyPr>
            <a:normAutofit/>
          </a:bodyPr>
          <a:lstStyle/>
          <a:p>
            <a:r>
              <a:rPr lang="en-US" dirty="0"/>
              <a:t>What is Deployment Lead Time?</a:t>
            </a:r>
          </a:p>
        </p:txBody>
      </p:sp>
      <p:sp>
        <p:nvSpPr>
          <p:cNvPr id="3" name="Content Placeholder 2">
            <a:extLst>
              <a:ext uri="{FF2B5EF4-FFF2-40B4-BE49-F238E27FC236}">
                <a16:creationId xmlns:a16="http://schemas.microsoft.com/office/drawing/2014/main" id="{0A6A50AC-14C9-9337-6EB6-7EC15A41200B}"/>
              </a:ext>
            </a:extLst>
          </p:cNvPr>
          <p:cNvSpPr>
            <a:spLocks noGrp="1"/>
          </p:cNvSpPr>
          <p:nvPr>
            <p:ph idx="1"/>
          </p:nvPr>
        </p:nvSpPr>
        <p:spPr>
          <a:xfrm>
            <a:off x="1050878" y="2435226"/>
            <a:ext cx="9880979" cy="3819151"/>
          </a:xfrm>
        </p:spPr>
        <p:txBody>
          <a:bodyPr anchor="ctr">
            <a:normAutofit/>
          </a:bodyPr>
          <a:lstStyle/>
          <a:p>
            <a:pPr marL="0" indent="0" algn="l">
              <a:buNone/>
            </a:pPr>
            <a:r>
              <a:rPr lang="en-US" sz="1800" dirty="0"/>
              <a:t>D</a:t>
            </a:r>
            <a:r>
              <a:rPr lang="en-US" sz="1800" b="0" i="0" u="none" strike="noStrike" baseline="0" dirty="0"/>
              <a:t>eployment lead time is a subset of the value stream. This value stream begins when any engineer in the value stream checks a change into version control and ends when that change is successfully running in production, providing value to the customer and generating useful feedback and telemetry.</a:t>
            </a:r>
          </a:p>
          <a:p>
            <a:pPr marL="0" indent="0" algn="l">
              <a:buNone/>
            </a:pPr>
            <a:r>
              <a:rPr lang="en-US" sz="1800" b="0" i="0" u="none" strike="noStrike" baseline="0" dirty="0"/>
              <a:t>Instead of large batches of work being processed sequentially through the design/development value stream and then through the test/operations value stream (such as when we have a large-batch waterfall process or long-lived feature branches), our goal is to have testing, deployment, and operations happening simultaneously with design/development, enabling fast flow and high quality. This method succeeds when we work in small batches and build quality into every part of our value stream.</a:t>
            </a:r>
          </a:p>
        </p:txBody>
      </p:sp>
    </p:spTree>
    <p:extLst>
      <p:ext uri="{BB962C8B-B14F-4D97-AF65-F5344CB8AC3E}">
        <p14:creationId xmlns:p14="http://schemas.microsoft.com/office/powerpoint/2010/main" val="413529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1BC8-ECB2-FD43-1A9C-80F9E398968A}"/>
              </a:ext>
            </a:extLst>
          </p:cNvPr>
          <p:cNvSpPr>
            <a:spLocks noGrp="1"/>
          </p:cNvSpPr>
          <p:nvPr>
            <p:ph type="title"/>
          </p:nvPr>
        </p:nvSpPr>
        <p:spPr/>
        <p:txBody>
          <a:bodyPr/>
          <a:lstStyle/>
          <a:p>
            <a:r>
              <a:rPr lang="en-US" dirty="0"/>
              <a:t>Phase 1</a:t>
            </a:r>
          </a:p>
        </p:txBody>
      </p:sp>
      <p:sp>
        <p:nvSpPr>
          <p:cNvPr id="3" name="Content Placeholder 2">
            <a:extLst>
              <a:ext uri="{FF2B5EF4-FFF2-40B4-BE49-F238E27FC236}">
                <a16:creationId xmlns:a16="http://schemas.microsoft.com/office/drawing/2014/main" id="{1EEFEC2C-A42C-F611-F091-1C63471405BB}"/>
              </a:ext>
            </a:extLst>
          </p:cNvPr>
          <p:cNvSpPr>
            <a:spLocks noGrp="1"/>
          </p:cNvSpPr>
          <p:nvPr>
            <p:ph idx="1"/>
          </p:nvPr>
        </p:nvSpPr>
        <p:spPr/>
        <p:txBody>
          <a:bodyPr/>
          <a:lstStyle/>
          <a:p>
            <a:r>
              <a:rPr lang="en-US" dirty="0"/>
              <a:t>The first phase of work that includes design and development is akin to Lean Product Development and is highly variable and highly uncertain, often requiring high degrees of creativity and work that may never be performed again.</a:t>
            </a:r>
          </a:p>
        </p:txBody>
      </p:sp>
      <p:sp>
        <p:nvSpPr>
          <p:cNvPr id="4" name="Title 1">
            <a:extLst>
              <a:ext uri="{FF2B5EF4-FFF2-40B4-BE49-F238E27FC236}">
                <a16:creationId xmlns:a16="http://schemas.microsoft.com/office/drawing/2014/main" id="{99791BC8-ECB2-FD43-1A9C-80F9E398968A}"/>
              </a:ext>
            </a:extLst>
          </p:cNvPr>
          <p:cNvSpPr txBox="1">
            <a:spLocks/>
          </p:cNvSpPr>
          <p:nvPr/>
        </p:nvSpPr>
        <p:spPr>
          <a:xfrm>
            <a:off x="1050879" y="2820988"/>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a:t>Phase 2</a:t>
            </a:r>
            <a:endParaRPr lang="en-US" dirty="0"/>
          </a:p>
        </p:txBody>
      </p:sp>
      <p:sp>
        <p:nvSpPr>
          <p:cNvPr id="5" name="Content Placeholder 2">
            <a:extLst>
              <a:ext uri="{FF2B5EF4-FFF2-40B4-BE49-F238E27FC236}">
                <a16:creationId xmlns:a16="http://schemas.microsoft.com/office/drawing/2014/main" id="{1EEFEC2C-A42C-F611-F091-1C63471405BB}"/>
              </a:ext>
            </a:extLst>
          </p:cNvPr>
          <p:cNvSpPr txBox="1">
            <a:spLocks/>
          </p:cNvSpPr>
          <p:nvPr/>
        </p:nvSpPr>
        <p:spPr>
          <a:xfrm>
            <a:off x="1050879" y="4037011"/>
            <a:ext cx="9810604" cy="442875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 second phase of work, which includes testing, deployment, and operations, is akin to Lean Manufacturing. It strives to be predictable and mechanistic, with the goal of achieving work outputs with minimized variability (e.g., short and predictable lead times, near zero defects).</a:t>
            </a:r>
            <a:endParaRPr lang="en-US" dirty="0"/>
          </a:p>
        </p:txBody>
      </p:sp>
    </p:spTree>
    <p:extLst>
      <p:ext uri="{BB962C8B-B14F-4D97-AF65-F5344CB8AC3E}">
        <p14:creationId xmlns:p14="http://schemas.microsoft.com/office/powerpoint/2010/main" val="72530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C9170F-2273-FF47-AA9F-F4B8C35038E1}"/>
              </a:ext>
            </a:extLst>
          </p:cNvPr>
          <p:cNvSpPr>
            <a:spLocks noGrp="1"/>
          </p:cNvSpPr>
          <p:nvPr>
            <p:ph type="title"/>
          </p:nvPr>
        </p:nvSpPr>
        <p:spPr>
          <a:xfrm>
            <a:off x="1050879" y="609601"/>
            <a:ext cx="9810604" cy="1216024"/>
          </a:xfrm>
        </p:spPr>
        <p:txBody>
          <a:bodyPr>
            <a:normAutofit/>
          </a:bodyPr>
          <a:lstStyle/>
          <a:p>
            <a:r>
              <a:rPr lang="en-US" b="0" i="0" u="none" strike="noStrike" baseline="0" dirty="0"/>
              <a:t>Lead Time vs. Processing Time</a:t>
            </a:r>
            <a:endParaRPr lang="en-US" dirty="0"/>
          </a:p>
        </p:txBody>
      </p:sp>
      <p:sp>
        <p:nvSpPr>
          <p:cNvPr id="15" name="Content Placeholder 14">
            <a:extLst>
              <a:ext uri="{FF2B5EF4-FFF2-40B4-BE49-F238E27FC236}">
                <a16:creationId xmlns:a16="http://schemas.microsoft.com/office/drawing/2014/main" id="{305DFF2D-3ACA-D62C-96E1-CE7FBD935E64}"/>
              </a:ext>
            </a:extLst>
          </p:cNvPr>
          <p:cNvSpPr>
            <a:spLocks noGrp="1"/>
          </p:cNvSpPr>
          <p:nvPr>
            <p:ph idx="1"/>
          </p:nvPr>
        </p:nvSpPr>
        <p:spPr>
          <a:xfrm>
            <a:off x="1050879" y="2296161"/>
            <a:ext cx="4788505" cy="3846012"/>
          </a:xfrm>
        </p:spPr>
        <p:txBody>
          <a:bodyPr>
            <a:normAutofit lnSpcReduction="10000"/>
          </a:bodyPr>
          <a:lstStyle/>
          <a:p>
            <a:r>
              <a:rPr lang="en-US" dirty="0"/>
              <a:t>In the Lean community, lead time is one of two measures commonly used to measure performance in value streams, with the other being processing time (sometimes known as touch time or task time).</a:t>
            </a:r>
          </a:p>
          <a:p>
            <a:r>
              <a:rPr lang="en-US" dirty="0"/>
              <a:t>The proportion of process time to lead time serves as an important measure of efficiency—achieving fast flow and short lead times almost always requires reducing the time our work is waiting in queues.</a:t>
            </a:r>
          </a:p>
        </p:txBody>
      </p:sp>
      <p:pic>
        <p:nvPicPr>
          <p:cNvPr id="11" name="Content Placeholder 10" descr="A diagram of a process&#10;&#10;Description automatically generated">
            <a:extLst>
              <a:ext uri="{FF2B5EF4-FFF2-40B4-BE49-F238E27FC236}">
                <a16:creationId xmlns:a16="http://schemas.microsoft.com/office/drawing/2014/main" id="{79755ACF-E094-82D8-3FA4-70F3CF5D8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426" y="2925520"/>
            <a:ext cx="4788505" cy="1951314"/>
          </a:xfrm>
          <a:prstGeom prst="rect">
            <a:avLst/>
          </a:prstGeom>
        </p:spPr>
      </p:pic>
      <p:sp>
        <p:nvSpPr>
          <p:cNvPr id="22" name="Freeform: Shape 21">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603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F15A-D8BD-3955-1AB7-C96A7591055B}"/>
              </a:ext>
            </a:extLst>
          </p:cNvPr>
          <p:cNvSpPr>
            <a:spLocks noGrp="1"/>
          </p:cNvSpPr>
          <p:nvPr>
            <p:ph type="title"/>
          </p:nvPr>
        </p:nvSpPr>
        <p:spPr>
          <a:xfrm>
            <a:off x="1050878" y="609601"/>
            <a:ext cx="10017455" cy="1216024"/>
          </a:xfrm>
        </p:spPr>
        <p:txBody>
          <a:bodyPr>
            <a:normAutofit/>
          </a:bodyPr>
          <a:lstStyle/>
          <a:p>
            <a:r>
              <a:rPr lang="en-US" dirty="0"/>
              <a:t>The Common Scenario: Deployment Lead Times Requiring Months</a:t>
            </a:r>
          </a:p>
        </p:txBody>
      </p:sp>
      <p:graphicFrame>
        <p:nvGraphicFramePr>
          <p:cNvPr id="7" name="Content Placeholder 2">
            <a:extLst>
              <a:ext uri="{FF2B5EF4-FFF2-40B4-BE49-F238E27FC236}">
                <a16:creationId xmlns:a16="http://schemas.microsoft.com/office/drawing/2014/main" id="{91F19F48-8B94-DE7F-ACBC-33A12B02C96F}"/>
              </a:ext>
            </a:extLst>
          </p:cNvPr>
          <p:cNvGraphicFramePr>
            <a:graphicFrameLocks noGrp="1"/>
          </p:cNvGraphicFramePr>
          <p:nvPr>
            <p:ph idx="1"/>
            <p:extLst>
              <p:ext uri="{D42A27DB-BD31-4B8C-83A1-F6EECF244321}">
                <p14:modId xmlns:p14="http://schemas.microsoft.com/office/powerpoint/2010/main" val="731075457"/>
              </p:ext>
            </p:extLst>
          </p:nvPr>
        </p:nvGraphicFramePr>
        <p:xfrm>
          <a:off x="1050878" y="3572256"/>
          <a:ext cx="9880979" cy="2682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diagram of people with arrows and a diagram&#10;&#10;Description automatically generated with medium confidence">
            <a:extLst>
              <a:ext uri="{FF2B5EF4-FFF2-40B4-BE49-F238E27FC236}">
                <a16:creationId xmlns:a16="http://schemas.microsoft.com/office/drawing/2014/main" id="{2728FD74-87A1-4E08-39EB-03A0783B48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0571" y="1825625"/>
            <a:ext cx="8061591" cy="1631839"/>
          </a:xfrm>
          <a:prstGeom prst="rect">
            <a:avLst/>
          </a:prstGeom>
        </p:spPr>
      </p:pic>
    </p:spTree>
    <p:extLst>
      <p:ext uri="{BB962C8B-B14F-4D97-AF65-F5344CB8AC3E}">
        <p14:creationId xmlns:p14="http://schemas.microsoft.com/office/powerpoint/2010/main" val="38869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A4F15A-D8BD-3955-1AB7-C96A7591055B}"/>
              </a:ext>
            </a:extLst>
          </p:cNvPr>
          <p:cNvSpPr>
            <a:spLocks noGrp="1"/>
          </p:cNvSpPr>
          <p:nvPr>
            <p:ph type="title"/>
          </p:nvPr>
        </p:nvSpPr>
        <p:spPr>
          <a:xfrm>
            <a:off x="1050879" y="609601"/>
            <a:ext cx="9810604" cy="1216024"/>
          </a:xfrm>
        </p:spPr>
        <p:txBody>
          <a:bodyPr>
            <a:normAutofit/>
          </a:bodyPr>
          <a:lstStyle/>
          <a:p>
            <a:r>
              <a:rPr lang="en-US" dirty="0"/>
              <a:t>Our DevOps Ideal: Deployment Lead Times of Minutes</a:t>
            </a:r>
          </a:p>
        </p:txBody>
      </p:sp>
      <p:sp>
        <p:nvSpPr>
          <p:cNvPr id="3" name="Content Placeholder 2">
            <a:extLst>
              <a:ext uri="{FF2B5EF4-FFF2-40B4-BE49-F238E27FC236}">
                <a16:creationId xmlns:a16="http://schemas.microsoft.com/office/drawing/2014/main" id="{1EFDE49F-990E-65C5-9E77-D07B72224115}"/>
              </a:ext>
            </a:extLst>
          </p:cNvPr>
          <p:cNvSpPr>
            <a:spLocks noGrp="1"/>
          </p:cNvSpPr>
          <p:nvPr>
            <p:ph idx="1"/>
          </p:nvPr>
        </p:nvSpPr>
        <p:spPr>
          <a:xfrm>
            <a:off x="1050879" y="2296161"/>
            <a:ext cx="4788505" cy="1921117"/>
          </a:xfrm>
        </p:spPr>
        <p:txBody>
          <a:bodyPr>
            <a:normAutofit fontScale="92500" lnSpcReduction="10000"/>
          </a:bodyPr>
          <a:lstStyle/>
          <a:p>
            <a:pPr marL="0" indent="0">
              <a:buNone/>
            </a:pPr>
            <a:r>
              <a:rPr lang="en-US" dirty="0">
                <a:solidFill>
                  <a:schemeClr val="tx2"/>
                </a:solidFill>
              </a:rPr>
              <a:t>Developers receive fast, constant feedback on their work, enabling them to quickly and independently implement, integrate, and validate their code and have the code deployed into the production environment (either by deploying the code themselves or by others).</a:t>
            </a:r>
          </a:p>
        </p:txBody>
      </p:sp>
      <p:pic>
        <p:nvPicPr>
          <p:cNvPr id="6" name="Picture 5" descr="A diagram of a test&#10;&#10;Description automatically generated">
            <a:extLst>
              <a:ext uri="{FF2B5EF4-FFF2-40B4-BE49-F238E27FC236}">
                <a16:creationId xmlns:a16="http://schemas.microsoft.com/office/drawing/2014/main" id="{220BFE28-1ED5-4BBE-6DCB-E57AEA236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568" y="1978172"/>
            <a:ext cx="5760259" cy="1684875"/>
          </a:xfrm>
          <a:prstGeom prst="rect">
            <a:avLst/>
          </a:prstGeom>
        </p:spPr>
      </p:pic>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ACD6A263-50BF-242D-39FA-034EA68F13EB}"/>
              </a:ext>
            </a:extLst>
          </p:cNvPr>
          <p:cNvSpPr txBox="1">
            <a:spLocks/>
          </p:cNvSpPr>
          <p:nvPr/>
        </p:nvSpPr>
        <p:spPr>
          <a:xfrm>
            <a:off x="5956181" y="4509729"/>
            <a:ext cx="4788505" cy="12205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0000"/>
              </a:lnSpc>
            </a:pPr>
            <a:r>
              <a:rPr lang="en-US" sz="1400" b="0" i="0" u="none" strike="noStrike" baseline="0" dirty="0">
                <a:solidFill>
                  <a:srgbClr val="424868"/>
                </a:solidFill>
              </a:rPr>
              <a:t>Modular, well-encapsulated, loosely coupled architecture.</a:t>
            </a:r>
          </a:p>
          <a:p>
            <a:pPr algn="l">
              <a:lnSpc>
                <a:spcPct val="120000"/>
              </a:lnSpc>
            </a:pPr>
            <a:r>
              <a:rPr lang="en-US" sz="1400" dirty="0">
                <a:solidFill>
                  <a:srgbClr val="424868"/>
                </a:solidFill>
              </a:rPr>
              <a:t>H</a:t>
            </a:r>
            <a:r>
              <a:rPr lang="en-US" sz="1400" b="0" i="0" u="none" strike="noStrike" baseline="0" dirty="0">
                <a:solidFill>
                  <a:srgbClr val="424868"/>
                </a:solidFill>
              </a:rPr>
              <a:t>igh degrees of autonomy.</a:t>
            </a:r>
          </a:p>
          <a:p>
            <a:pPr algn="l">
              <a:lnSpc>
                <a:spcPct val="120000"/>
              </a:lnSpc>
            </a:pPr>
            <a:r>
              <a:rPr lang="en-US" sz="1400" dirty="0">
                <a:solidFill>
                  <a:srgbClr val="424868"/>
                </a:solidFill>
              </a:rPr>
              <a:t>F</a:t>
            </a:r>
            <a:r>
              <a:rPr lang="en-US" sz="1400" b="0" i="0" u="none" strike="noStrike" baseline="0" dirty="0">
                <a:solidFill>
                  <a:srgbClr val="424868"/>
                </a:solidFill>
              </a:rPr>
              <a:t>ailures are small and contained and do not cause global disruptions.</a:t>
            </a:r>
            <a:endParaRPr lang="en-US" sz="1400" dirty="0">
              <a:solidFill>
                <a:srgbClr val="424868"/>
              </a:solidFill>
            </a:endParaRPr>
          </a:p>
        </p:txBody>
      </p:sp>
      <p:sp>
        <p:nvSpPr>
          <p:cNvPr id="9" name="TextBox 8">
            <a:extLst>
              <a:ext uri="{FF2B5EF4-FFF2-40B4-BE49-F238E27FC236}">
                <a16:creationId xmlns:a16="http://schemas.microsoft.com/office/drawing/2014/main" id="{69A93791-4534-4BCA-A288-DDC24B52C37F}"/>
              </a:ext>
            </a:extLst>
          </p:cNvPr>
          <p:cNvSpPr txBox="1"/>
          <p:nvPr/>
        </p:nvSpPr>
        <p:spPr>
          <a:xfrm>
            <a:off x="1050878" y="4509729"/>
            <a:ext cx="4788505" cy="954107"/>
          </a:xfrm>
          <a:prstGeom prst="rect">
            <a:avLst/>
          </a:prstGeom>
          <a:noFill/>
        </p:spPr>
        <p:txBody>
          <a:bodyPr wrap="square">
            <a:spAutoFit/>
          </a:bodyPr>
          <a:lstStyle/>
          <a:p>
            <a:pPr marL="285750" indent="-285750">
              <a:buFont typeface="Arial" panose="020B0604020202020204" pitchFamily="34" charset="0"/>
              <a:buChar char="•"/>
            </a:pPr>
            <a:r>
              <a:rPr lang="en-US" sz="1400" dirty="0">
                <a:solidFill>
                  <a:srgbClr val="424868"/>
                </a:solidFill>
              </a:rPr>
              <a:t>Continually check small code changes into our version control repository.</a:t>
            </a:r>
          </a:p>
          <a:p>
            <a:pPr marL="285750" indent="-285750">
              <a:buFont typeface="Arial" panose="020B0604020202020204" pitchFamily="34" charset="0"/>
              <a:buChar char="•"/>
            </a:pPr>
            <a:r>
              <a:rPr lang="en-US" sz="1400" dirty="0">
                <a:solidFill>
                  <a:srgbClr val="424868"/>
                </a:solidFill>
              </a:rPr>
              <a:t>Perform automated and exploratory testing against it.</a:t>
            </a:r>
          </a:p>
          <a:p>
            <a:pPr marL="285750" indent="-285750">
              <a:buFont typeface="Arial" panose="020B0604020202020204" pitchFamily="34" charset="0"/>
              <a:buChar char="•"/>
            </a:pPr>
            <a:r>
              <a:rPr lang="en-US" sz="1400" dirty="0">
                <a:solidFill>
                  <a:srgbClr val="424868"/>
                </a:solidFill>
              </a:rPr>
              <a:t>Deploy it into production.</a:t>
            </a:r>
          </a:p>
        </p:txBody>
      </p:sp>
    </p:spTree>
    <p:extLst>
      <p:ext uri="{BB962C8B-B14F-4D97-AF65-F5344CB8AC3E}">
        <p14:creationId xmlns:p14="http://schemas.microsoft.com/office/powerpoint/2010/main" val="385124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19EC06-95FA-4182-A069-1FA626C7A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EB1A4A-D79A-42CF-8F0E-83C09767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98A9D1-EB2A-F15D-C72C-8BFB932AE5A5}"/>
              </a:ext>
            </a:extLst>
          </p:cNvPr>
          <p:cNvSpPr>
            <a:spLocks noGrp="1"/>
          </p:cNvSpPr>
          <p:nvPr>
            <p:ph type="title"/>
          </p:nvPr>
        </p:nvSpPr>
        <p:spPr>
          <a:xfrm>
            <a:off x="1050878" y="609601"/>
            <a:ext cx="10017455" cy="1216024"/>
          </a:xfrm>
        </p:spPr>
        <p:txBody>
          <a:bodyPr>
            <a:normAutofit/>
          </a:bodyPr>
          <a:lstStyle/>
          <a:p>
            <a:r>
              <a:rPr lang="en-US" dirty="0"/>
              <a:t>Citation</a:t>
            </a:r>
          </a:p>
        </p:txBody>
      </p:sp>
      <p:sp>
        <p:nvSpPr>
          <p:cNvPr id="3" name="Content Placeholder 2">
            <a:extLst>
              <a:ext uri="{FF2B5EF4-FFF2-40B4-BE49-F238E27FC236}">
                <a16:creationId xmlns:a16="http://schemas.microsoft.com/office/drawing/2014/main" id="{0A6A50AC-14C9-9337-6EB6-7EC15A41200B}"/>
              </a:ext>
            </a:extLst>
          </p:cNvPr>
          <p:cNvSpPr>
            <a:spLocks noGrp="1"/>
          </p:cNvSpPr>
          <p:nvPr>
            <p:ph idx="1"/>
          </p:nvPr>
        </p:nvSpPr>
        <p:spPr>
          <a:xfrm>
            <a:off x="1050878" y="2435226"/>
            <a:ext cx="9880979" cy="3819151"/>
          </a:xfrm>
        </p:spPr>
        <p:txBody>
          <a:bodyPr anchor="ctr">
            <a:normAutofit/>
          </a:bodyPr>
          <a:lstStyle/>
          <a:p>
            <a:pPr marL="0" indent="-457200" algn="l">
              <a:buNone/>
            </a:pPr>
            <a:r>
              <a:rPr lang="en-US" dirty="0"/>
              <a:t>Kim, Gene, et al. </a:t>
            </a:r>
            <a:r>
              <a:rPr lang="en-US" i="1" dirty="0"/>
              <a:t>The DevOps Handbook: How to Create World-Class Agility, Reliability, 	&amp; Security in Technology Organizations. </a:t>
            </a:r>
            <a:r>
              <a:rPr lang="en-US" dirty="0"/>
              <a:t>2nd ed., IT Revolution Press, 2021.</a:t>
            </a:r>
            <a:endParaRPr lang="en-US" b="0" i="0" u="none" strike="noStrike" baseline="0" dirty="0"/>
          </a:p>
        </p:txBody>
      </p:sp>
    </p:spTree>
    <p:extLst>
      <p:ext uri="{BB962C8B-B14F-4D97-AF65-F5344CB8AC3E}">
        <p14:creationId xmlns:p14="http://schemas.microsoft.com/office/powerpoint/2010/main" val="329982094"/>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46</TotalTime>
  <Words>572</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Bembo</vt:lpstr>
      <vt:lpstr>ArchiveVTI</vt:lpstr>
      <vt:lpstr>The Technology Value Stream</vt:lpstr>
      <vt:lpstr>What is the Technology Value Stream?</vt:lpstr>
      <vt:lpstr>What is Deployment Lead Time?</vt:lpstr>
      <vt:lpstr>Phase 1</vt:lpstr>
      <vt:lpstr>Lead Time vs. Processing Time</vt:lpstr>
      <vt:lpstr>The Common Scenario: Deployment Lead Times Requiring Months</vt:lpstr>
      <vt:lpstr>Our DevOps Ideal: Deployment Lead Times of Minutes</vt:lpstr>
      <vt:lpstr>Citation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Alexis Yang</dc:creator>
  <cp:lastModifiedBy>Alexis Yang</cp:lastModifiedBy>
  <cp:revision>4</cp:revision>
  <dcterms:created xsi:type="dcterms:W3CDTF">2024-06-02T02:55:13Z</dcterms:created>
  <dcterms:modified xsi:type="dcterms:W3CDTF">2024-06-02T03:43:32Z</dcterms:modified>
</cp:coreProperties>
</file>