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5"/>
  </p:notesMasterIdLst>
  <p:handoutMasterIdLst>
    <p:handoutMasterId r:id="rId16"/>
  </p:handoutMasterIdLst>
  <p:sldIdLst>
    <p:sldId id="256" r:id="rId5"/>
    <p:sldId id="257" r:id="rId6"/>
    <p:sldId id="313" r:id="rId7"/>
    <p:sldId id="315" r:id="rId8"/>
    <p:sldId id="317" r:id="rId9"/>
    <p:sldId id="267" r:id="rId10"/>
    <p:sldId id="260" r:id="rId11"/>
    <p:sldId id="319" r:id="rId12"/>
    <p:sldId id="320"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95660" autoAdjust="0"/>
  </p:normalViewPr>
  <p:slideViewPr>
    <p:cSldViewPr snapToGrid="0">
      <p:cViewPr>
        <p:scale>
          <a:sx n="80" d="100"/>
          <a:sy n="80" d="100"/>
        </p:scale>
        <p:origin x="102" y="654"/>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7/14/2024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1195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24412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39502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711" r:id="rId14"/>
    <p:sldLayoutId id="2147483712" r:id="rId15"/>
    <p:sldLayoutId id="2147483713" r:id="rId16"/>
    <p:sldLayoutId id="2147483714" r:id="rId17"/>
    <p:sldLayoutId id="2147483672" r:id="rId18"/>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justculture.healthcare/how-to-implement-a-just-cultur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www.brighamandwomensfaulkner.org/about-bwfh/news/what-is-just-culture-changing-the-way-we-think-about-errors-to-improve-patient-safety-and-staff-satisfa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ghamandwomensfaulkner.org/about-bwfh/news/what-is-just-culture-changing-the-way-we-think-about-errors-to-improve-patient-safety-and-staff-satisfact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justculture.healthcare/how-to-implement-a-just-culture/"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bmchealthservres.biomedcentral.com/articles/10.1186/s12913-022-08418-z"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ycare.com/facilities/resources/creating-a-just-culture-nursing-management-guide/"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www.brighamandwomensfaulkner.org/about-bwfh/news/what-is-just-culture-changing-the-way-we-think-about-errors-to-improve-patient-safety-and-staff-satisfa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intelycare.com/facilities/resources/creating-a-just-culture-nursing-management-guide/"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justculture.healthcare/how-to-implement-a-just-culture/"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s://bmchealthservres.biomedcentral.com/articles/10.1186/s12913-022-08418-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057" name="Group 205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058" name="Group 205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6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05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063" name="Rectangle 206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nSpc>
                <a:spcPct val="90000"/>
              </a:lnSpc>
            </a:pPr>
            <a:r>
              <a:rPr lang="en-US" sz="4800"/>
              <a:t>Implementing a Just Culture</a:t>
            </a:r>
          </a:p>
        </p:txBody>
      </p:sp>
      <p:sp>
        <p:nvSpPr>
          <p:cNvPr id="3" name="TextBox 2">
            <a:extLst>
              <a:ext uri="{FF2B5EF4-FFF2-40B4-BE49-F238E27FC236}">
                <a16:creationId xmlns:a16="http://schemas.microsoft.com/office/drawing/2014/main" id="{01DACC66-8053-04D4-C697-C7AB9D687F3A}"/>
              </a:ext>
            </a:extLst>
          </p:cNvPr>
          <p:cNvSpPr txBox="1"/>
          <p:nvPr/>
        </p:nvSpPr>
        <p:spPr>
          <a:xfrm>
            <a:off x="990000" y="4248000"/>
            <a:ext cx="4075200" cy="1520975"/>
          </a:xfrm>
          <a:prstGeom prst="rect">
            <a:avLst/>
          </a:prstGeom>
        </p:spPr>
        <p:txBody>
          <a:bodyPr vert="horz" lIns="91440" tIns="45720" rIns="91440" bIns="45720" rtlCol="0">
            <a:normAutofit/>
          </a:bodyPr>
          <a:lstStyle/>
          <a:p>
            <a:pPr algn="ctr">
              <a:lnSpc>
                <a:spcPct val="125000"/>
              </a:lnSpc>
              <a:spcBef>
                <a:spcPts val="1000"/>
              </a:spcBef>
              <a:buClr>
                <a:schemeClr val="accent3"/>
              </a:buClr>
            </a:pPr>
            <a:r>
              <a:rPr lang="en-US" sz="2400" spc="50">
                <a:solidFill>
                  <a:schemeClr val="tx1">
                    <a:alpha val="60000"/>
                  </a:schemeClr>
                </a:solidFill>
              </a:rPr>
              <a:t>Alexis Yang | CSD 380 Module 9 Assignment 14 July 2024</a:t>
            </a:r>
          </a:p>
        </p:txBody>
      </p:sp>
      <p:grpSp>
        <p:nvGrpSpPr>
          <p:cNvPr id="2065" name="Group 206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66" name="Rectangle 206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7" name="Group 206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068" name="Group 206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07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69" name="Group 206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07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077" name="Straight Connector 2076">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6D65C496-2709-3331-A11A-20FF9F2F7F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4799" y="929566"/>
            <a:ext cx="4996213" cy="499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Long-term Commitment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dirty="0"/>
              <a:t>Sustained Effort</a:t>
            </a:r>
            <a:r>
              <a:rPr lang="en-US" dirty="0"/>
              <a:t>: Implementing a just culture is not a one-time effort but requires long-term commitment from all levels of the organization. Continuous reinforcement and adaptation are necessary to maintain the culture​.</a:t>
            </a:r>
          </a:p>
          <a:p>
            <a:r>
              <a:rPr lang="en-US" sz="1400" dirty="0">
                <a:hlinkClick r:id="rId3"/>
              </a:rPr>
              <a:t>https://www.justculture.healthcare/how-to-implement-a-just-culture/</a:t>
            </a:r>
            <a:endParaRPr lang="en-US" sz="1400" dirty="0"/>
          </a:p>
          <a:p>
            <a:r>
              <a:rPr lang="en-US" sz="1400" dirty="0">
                <a:hlinkClick r:id="rId4"/>
              </a:rPr>
              <a:t>https://www.brighamandwomensfaulkner.org/about-bwfh/news/what-is-just-culture-changing-the-way-we-think-about-errors-to-improve-patient-safety-and-staff-satisfaction</a:t>
            </a:r>
            <a:endParaRPr lang="en-US" sz="1400" dirty="0"/>
          </a:p>
          <a:p>
            <a:endParaRPr lang="en-US" sz="1400" dirty="0"/>
          </a:p>
        </p:txBody>
      </p:sp>
    </p:spTree>
    <p:extLst>
      <p:ext uri="{BB962C8B-B14F-4D97-AF65-F5344CB8AC3E}">
        <p14:creationId xmlns:p14="http://schemas.microsoft.com/office/powerpoint/2010/main" val="386594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Just Culture in Health Care">
            <a:extLst>
              <a:ext uri="{FF2B5EF4-FFF2-40B4-BE49-F238E27FC236}">
                <a16:creationId xmlns:a16="http://schemas.microsoft.com/office/drawing/2014/main" id="{65283B52-9FC7-1D7C-6085-06CCE88BB7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929" y="935999"/>
            <a:ext cx="3351600" cy="10976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4997457" y="935999"/>
            <a:ext cx="6114543" cy="4832975"/>
          </a:xfrm>
        </p:spPr>
        <p:txBody>
          <a:bodyPr vert="horz" lIns="91440" tIns="45720" rIns="91440" bIns="45720" rtlCol="0">
            <a:normAutofit/>
          </a:bodyPr>
          <a:lstStyle/>
          <a:p>
            <a:pPr algn="l"/>
            <a:r>
              <a:rPr lang="en-US"/>
              <a:t>Understanding Just Culture</a:t>
            </a:r>
          </a:p>
          <a:p>
            <a:pPr algn="l"/>
            <a:r>
              <a:rPr lang="en-US"/>
              <a:t>Commitment from Leadership</a:t>
            </a:r>
          </a:p>
          <a:p>
            <a:pPr algn="l"/>
            <a:r>
              <a:rPr lang="en-US"/>
              <a:t>Communication and Openness</a:t>
            </a:r>
          </a:p>
          <a:p>
            <a:pPr algn="l"/>
            <a:r>
              <a:rPr lang="en-US"/>
              <a:t>Emotional Impact</a:t>
            </a:r>
          </a:p>
          <a:p>
            <a:pPr algn="l"/>
            <a:r>
              <a:rPr lang="en-US"/>
              <a:t>Training and Education</a:t>
            </a:r>
          </a:p>
          <a:p>
            <a:pPr algn="l"/>
            <a:r>
              <a:rPr lang="en-US"/>
              <a:t>Reporting Systems</a:t>
            </a:r>
          </a:p>
          <a:p>
            <a:pPr algn="l"/>
            <a:r>
              <a:rPr lang="en-US"/>
              <a:t>Implementation Challenges</a:t>
            </a:r>
          </a:p>
          <a:p>
            <a:pPr algn="l"/>
            <a:r>
              <a:rPr lang="en-US"/>
              <a:t>Long-term Commitment</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Understanding Just Culture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t>A just culture is a system of shared accountability where organizations are responsible for the systems they design, and employees are responsible for the quality of their choices and for reporting errors and vulnerabilities​.</a:t>
            </a:r>
          </a:p>
          <a:p>
            <a:r>
              <a:rPr lang="en-US" b="1" dirty="0"/>
              <a:t>Objective: </a:t>
            </a:r>
            <a:r>
              <a:rPr lang="en-US" dirty="0"/>
              <a:t>To improve safety and foster an environment where employees feel secure in reporting mistakes without fear of unjust punishment.</a:t>
            </a:r>
          </a:p>
          <a:p>
            <a:r>
              <a:rPr lang="en-US" sz="1400" dirty="0">
                <a:hlinkClick r:id="rId3"/>
              </a:rPr>
              <a:t>https://www.brighamandwomensfaulkner.org/about-bwfh/news/what-is-just-culture-changing-the-way-we-think-about-errors-to-improve-patient-safety-and-staff-satisfaction</a:t>
            </a:r>
            <a:endParaRPr lang="en-US" sz="1400" dirty="0"/>
          </a:p>
          <a:p>
            <a:endParaRPr lang="en-US" sz="1400" dirty="0"/>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Commitment from Leadership</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997132"/>
            <a:ext cx="5398686" cy="2494186"/>
          </a:xfrm>
        </p:spPr>
        <p:txBody>
          <a:bodyPr>
            <a:normAutofit/>
          </a:bodyPr>
          <a:lstStyle/>
          <a:p>
            <a:r>
              <a:rPr lang="en-US" b="1" dirty="0"/>
              <a:t>Leadership Role</a:t>
            </a:r>
            <a:r>
              <a:rPr lang="en-US" dirty="0"/>
              <a:t>: Crucial for the success of just culture. Leaders must actively demonstrate their commitment through actions such as undergoing just culture training, making safety a priority in strategic plans, and consistently reviewing and improving safety policies​.</a:t>
            </a:r>
          </a:p>
        </p:txBody>
      </p:sp>
      <p:sp>
        <p:nvSpPr>
          <p:cNvPr id="13" name="Content Placeholder 12">
            <a:extLst>
              <a:ext uri="{FF2B5EF4-FFF2-40B4-BE49-F238E27FC236}">
                <a16:creationId xmlns:a16="http://schemas.microsoft.com/office/drawing/2014/main" id="{2BFE84A7-25EF-3EAC-827F-0F82AD57DF50}"/>
              </a:ext>
            </a:extLst>
          </p:cNvPr>
          <p:cNvSpPr>
            <a:spLocks noGrp="1"/>
          </p:cNvSpPr>
          <p:nvPr>
            <p:ph sz="half" idx="13"/>
          </p:nvPr>
        </p:nvSpPr>
        <p:spPr>
          <a:xfrm>
            <a:off x="6274202" y="1997132"/>
            <a:ext cx="5398686" cy="2131115"/>
          </a:xfrm>
        </p:spPr>
        <p:txBody>
          <a:bodyPr>
            <a:normAutofit/>
          </a:bodyPr>
          <a:lstStyle/>
          <a:p>
            <a:r>
              <a:rPr lang="en-US" b="1" dirty="0"/>
              <a:t>Observable Actions</a:t>
            </a:r>
            <a:r>
              <a:rPr lang="en-US" dirty="0"/>
              <a:t>: Establishing clear safety policies, empowering employees to question safety issues, and recognizing those who contribute to safety improvements​.</a:t>
            </a:r>
          </a:p>
        </p:txBody>
      </p:sp>
      <p:sp>
        <p:nvSpPr>
          <p:cNvPr id="3" name="Content Placeholder 11">
            <a:extLst>
              <a:ext uri="{FF2B5EF4-FFF2-40B4-BE49-F238E27FC236}">
                <a16:creationId xmlns:a16="http://schemas.microsoft.com/office/drawing/2014/main" id="{8F64BD9D-C8BE-DCE4-E346-76F8AF78746B}"/>
              </a:ext>
            </a:extLst>
          </p:cNvPr>
          <p:cNvSpPr txBox="1">
            <a:spLocks/>
          </p:cNvSpPr>
          <p:nvPr/>
        </p:nvSpPr>
        <p:spPr>
          <a:xfrm>
            <a:off x="519112" y="4623791"/>
            <a:ext cx="11104724" cy="2131115"/>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hlinkClick r:id="rId3"/>
              </a:rPr>
              <a:t>https://www.justculture.healthcare/how-to-implement-a-just-culture/</a:t>
            </a:r>
            <a:endParaRPr lang="en-US" sz="1400" dirty="0"/>
          </a:p>
          <a:p>
            <a:pPr algn="ctr"/>
            <a:r>
              <a:rPr lang="en-US" sz="1400" dirty="0">
                <a:hlinkClick r:id="rId4"/>
              </a:rPr>
              <a:t>https://bmchealthservres.biomedcentral.com/articles/10.1186/s12913-022-08418-z</a:t>
            </a:r>
            <a:endParaRPr lang="en-US" sz="1400" dirty="0"/>
          </a:p>
          <a:p>
            <a:pPr algn="ctr"/>
            <a:endParaRPr lang="en-US" sz="1400" dirty="0"/>
          </a:p>
        </p:txBody>
      </p:sp>
    </p:spTree>
    <p:extLst>
      <p:ext uri="{BB962C8B-B14F-4D97-AF65-F5344CB8AC3E}">
        <p14:creationId xmlns:p14="http://schemas.microsoft.com/office/powerpoint/2010/main" val="27238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989400" y="396000"/>
            <a:ext cx="10213200" cy="1119600"/>
          </a:xfrm>
        </p:spPr>
        <p:txBody>
          <a:bodyPr vert="horz" lIns="91440" tIns="45720" rIns="91440" bIns="45720" rtlCol="0" anchor="b" anchorCtr="0">
            <a:normAutofit/>
          </a:bodyPr>
          <a:lstStyle/>
          <a:p>
            <a:pPr algn="ctr"/>
            <a:r>
              <a:rPr lang="en-US" sz="3200" kern="1200" cap="none" spc="0" baseline="0">
                <a:solidFill>
                  <a:schemeClr val="tx1"/>
                </a:solidFill>
                <a:latin typeface="+mj-lt"/>
                <a:ea typeface="+mj-ea"/>
                <a:cs typeface="+mj-cs"/>
              </a:rPr>
              <a:t>Communication and Openness</a:t>
            </a:r>
          </a:p>
        </p:txBody>
      </p:sp>
      <p:cxnSp>
        <p:nvCxnSpPr>
          <p:cNvPr id="12" name="Straight Connector 11">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1C7D2E6D-E5A6-DAAF-66D9-3E51B6515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6370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00FCD83-9D34-87A8-C37F-F0C0CD039B82}"/>
              </a:ext>
            </a:extLst>
          </p:cNvPr>
          <p:cNvSpPr>
            <a:spLocks/>
          </p:cNvSpPr>
          <p:nvPr/>
        </p:nvSpPr>
        <p:spPr>
          <a:xfrm>
            <a:off x="5977961" y="4671941"/>
            <a:ext cx="2803105" cy="2925725"/>
          </a:xfrm>
          <a:prstGeom prst="rect">
            <a:avLst/>
          </a:prstGeom>
        </p:spPr>
        <p:txBody>
          <a:bodyPr>
            <a:normAutofit/>
          </a:bodyPr>
          <a:lstStyle/>
          <a:p>
            <a:pPr defTabSz="594360">
              <a:spcAft>
                <a:spcPts val="600"/>
              </a:spcAft>
            </a:pPr>
            <a:r>
              <a:rPr lang="en-US" sz="1170" b="1" kern="1200" dirty="0">
                <a:solidFill>
                  <a:schemeClr val="tx1"/>
                </a:solidFill>
                <a:latin typeface="+mn-lt"/>
                <a:ea typeface="+mn-ea"/>
                <a:cs typeface="+mn-cs"/>
              </a:rPr>
              <a:t>Challenges</a:t>
            </a:r>
            <a:r>
              <a:rPr lang="en-US" sz="1170" kern="1200" dirty="0">
                <a:solidFill>
                  <a:schemeClr val="tx1"/>
                </a:solidFill>
                <a:latin typeface="+mn-lt"/>
                <a:ea typeface="+mn-ea"/>
                <a:cs typeface="+mn-cs"/>
              </a:rPr>
              <a:t>: Maintaining open communication can be difficult due to potential legal and reputational consequences of admitting errors.​ </a:t>
            </a:r>
            <a:endParaRPr lang="en-US" dirty="0"/>
          </a:p>
        </p:txBody>
      </p:sp>
      <p:sp>
        <p:nvSpPr>
          <p:cNvPr id="6" name="Content Placeholder 3">
            <a:extLst>
              <a:ext uri="{FF2B5EF4-FFF2-40B4-BE49-F238E27FC236}">
                <a16:creationId xmlns:a16="http://schemas.microsoft.com/office/drawing/2014/main" id="{59DC5D5F-7967-9EDB-E855-6AD5E1E8C673}"/>
              </a:ext>
            </a:extLst>
          </p:cNvPr>
          <p:cNvSpPr>
            <a:spLocks/>
          </p:cNvSpPr>
          <p:nvPr/>
        </p:nvSpPr>
        <p:spPr>
          <a:xfrm>
            <a:off x="3050939" y="4671976"/>
            <a:ext cx="2803105" cy="1790023"/>
          </a:xfrm>
          <a:prstGeom prst="rect">
            <a:avLst/>
          </a:prstGeom>
        </p:spPr>
        <p:txBody>
          <a:bodyPr>
            <a:normAutofit/>
          </a:bodyPr>
          <a:lstStyle/>
          <a:p>
            <a:pPr defTabSz="594360">
              <a:spcAft>
                <a:spcPts val="600"/>
              </a:spcAft>
            </a:pPr>
            <a:r>
              <a:rPr lang="en-US" sz="1170" b="1" kern="1200" dirty="0">
                <a:solidFill>
                  <a:schemeClr val="tx1"/>
                </a:solidFill>
                <a:latin typeface="+mn-lt"/>
                <a:ea typeface="+mn-ea"/>
                <a:cs typeface="+mn-cs"/>
              </a:rPr>
              <a:t>Open Communication</a:t>
            </a:r>
            <a:r>
              <a:rPr lang="en-US" sz="1170" kern="1200" dirty="0">
                <a:solidFill>
                  <a:schemeClr val="tx1"/>
                </a:solidFill>
                <a:latin typeface="+mn-lt"/>
                <a:ea typeface="+mn-ea"/>
                <a:cs typeface="+mn-cs"/>
              </a:rPr>
              <a:t>: Essential for a just culture. This involves transparent communication across all levels of the organization, encouraging reporting of errors without fear of retribution​.</a:t>
            </a:r>
            <a:endParaRPr lang="en-US" dirty="0"/>
          </a:p>
        </p:txBody>
      </p:sp>
    </p:spTree>
    <p:extLst>
      <p:ext uri="{BB962C8B-B14F-4D97-AF65-F5344CB8AC3E}">
        <p14:creationId xmlns:p14="http://schemas.microsoft.com/office/powerpoint/2010/main" val="328461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wrap="square" anchor="b">
            <a:normAutofit/>
          </a:bodyPr>
          <a:lstStyle/>
          <a:p>
            <a:r>
              <a:rPr lang="en-US" dirty="0"/>
              <a:t>Emotional Impact</a:t>
            </a:r>
          </a:p>
        </p:txBody>
      </p:sp>
      <p:pic>
        <p:nvPicPr>
          <p:cNvPr id="10" name="Picture Placeholder 9" descr="Close-up of a snow covered road">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a:blip r:embed="rId3"/>
          <a:srcRect l="33364" r="33364"/>
          <a:stretch/>
        </p:blipFill>
        <p:spPr/>
      </p:pic>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ln>
            <a:noFill/>
          </a:ln>
        </p:spPr>
        <p:txBody>
          <a:bodyPr>
            <a:normAutofit/>
          </a:bodyPr>
          <a:lstStyle/>
          <a:p>
            <a:r>
              <a:rPr lang="en-US" b="1" dirty="0"/>
              <a:t>Handling Emotions</a:t>
            </a:r>
            <a:r>
              <a:rPr lang="en-US" dirty="0"/>
              <a:t>: Recognizing and addressing the emotional impact of incidents on staff is vital. This includes providing support and creating an environment where emotions can be openly discussed to facilitate healing and learning.</a:t>
            </a:r>
          </a:p>
        </p:txBody>
      </p:sp>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91705"/>
            <a:ext cx="11047042" cy="1185045"/>
          </a:xfrm>
        </p:spPr>
        <p:txBody>
          <a:bodyPr/>
          <a:lstStyle/>
          <a:p>
            <a:r>
              <a:rPr lang="en-US" dirty="0"/>
              <a:t>Training and Education</a:t>
            </a:r>
          </a:p>
        </p:txBody>
      </p:sp>
      <p:sp>
        <p:nvSpPr>
          <p:cNvPr id="18" name="Content Placeholder 17">
            <a:extLst>
              <a:ext uri="{FF2B5EF4-FFF2-40B4-BE49-F238E27FC236}">
                <a16:creationId xmlns:a16="http://schemas.microsoft.com/office/drawing/2014/main" id="{23780F96-A835-781A-F44F-1A735EFD59C0}"/>
              </a:ext>
            </a:extLst>
          </p:cNvPr>
          <p:cNvSpPr>
            <a:spLocks noGrp="1"/>
          </p:cNvSpPr>
          <p:nvPr>
            <p:ph idx="10"/>
          </p:nvPr>
        </p:nvSpPr>
        <p:spPr>
          <a:xfrm>
            <a:off x="568164" y="1688788"/>
            <a:ext cx="4105436" cy="4049916"/>
          </a:xfrm>
        </p:spPr>
        <p:txBody>
          <a:bodyPr>
            <a:normAutofit fontScale="92500"/>
          </a:bodyPr>
          <a:lstStyle/>
          <a:p>
            <a:r>
              <a:rPr lang="en-US" b="1" dirty="0"/>
              <a:t>Educational Programs</a:t>
            </a:r>
            <a:r>
              <a:rPr lang="en-US" dirty="0"/>
              <a:t>: Training staff on the principles of just culture, incident reporting, and safety policies is crucial. This helps in building a foundation for just culture and ensures everyone understands their roles and responsibilities​.</a:t>
            </a:r>
          </a:p>
          <a:p>
            <a:r>
              <a:rPr lang="en-US" b="1" dirty="0"/>
              <a:t>Continuous Learning</a:t>
            </a:r>
            <a:r>
              <a:rPr lang="en-US" dirty="0"/>
              <a:t>: Just culture is an evolving process that requires ongoing education and adaptation to new insights and feedback​.</a:t>
            </a:r>
          </a:p>
        </p:txBody>
      </p:sp>
      <p:graphicFrame>
        <p:nvGraphicFramePr>
          <p:cNvPr id="3" name="Table 2">
            <a:extLst>
              <a:ext uri="{FF2B5EF4-FFF2-40B4-BE49-F238E27FC236}">
                <a16:creationId xmlns:a16="http://schemas.microsoft.com/office/drawing/2014/main" id="{E0783EBA-AEF0-74D9-B46C-74C1F45268DA}"/>
              </a:ext>
            </a:extLst>
          </p:cNvPr>
          <p:cNvGraphicFramePr>
            <a:graphicFrameLocks noGrp="1"/>
          </p:cNvGraphicFramePr>
          <p:nvPr>
            <p:extLst>
              <p:ext uri="{D42A27DB-BD31-4B8C-83A1-F6EECF244321}">
                <p14:modId xmlns:p14="http://schemas.microsoft.com/office/powerpoint/2010/main" val="2617980843"/>
              </p:ext>
            </p:extLst>
          </p:nvPr>
        </p:nvGraphicFramePr>
        <p:xfrm>
          <a:off x="6091685" y="1688788"/>
          <a:ext cx="5230074" cy="4049916"/>
        </p:xfrm>
        <a:graphic>
          <a:graphicData uri="http://schemas.openxmlformats.org/drawingml/2006/table">
            <a:tbl>
              <a:tblPr/>
              <a:tblGrid>
                <a:gridCol w="2615037">
                  <a:extLst>
                    <a:ext uri="{9D8B030D-6E8A-4147-A177-3AD203B41FA5}">
                      <a16:colId xmlns:a16="http://schemas.microsoft.com/office/drawing/2014/main" val="983451750"/>
                    </a:ext>
                  </a:extLst>
                </a:gridCol>
                <a:gridCol w="2615037">
                  <a:extLst>
                    <a:ext uri="{9D8B030D-6E8A-4147-A177-3AD203B41FA5}">
                      <a16:colId xmlns:a16="http://schemas.microsoft.com/office/drawing/2014/main" val="998094760"/>
                    </a:ext>
                  </a:extLst>
                </a:gridCol>
              </a:tblGrid>
              <a:tr h="202009">
                <a:tc>
                  <a:txBody>
                    <a:bodyPr/>
                    <a:lstStyle/>
                    <a:p>
                      <a:pPr algn="l" fontAlgn="ctr"/>
                      <a:r>
                        <a:rPr lang="en-US" sz="600" b="1">
                          <a:solidFill>
                            <a:srgbClr val="363636"/>
                          </a:solidFill>
                          <a:effectLst/>
                        </a:rPr>
                        <a:t>Action</a:t>
                      </a:r>
                      <a:endParaRPr lang="en-US" sz="600">
                        <a:solidFill>
                          <a:srgbClr val="363636"/>
                        </a:solidFill>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9AE9"/>
                    </a:solidFill>
                  </a:tcPr>
                </a:tc>
                <a:tc>
                  <a:txBody>
                    <a:bodyPr/>
                    <a:lstStyle/>
                    <a:p>
                      <a:pPr algn="l" fontAlgn="ctr"/>
                      <a:br>
                        <a:rPr lang="en-US" sz="600">
                          <a:solidFill>
                            <a:srgbClr val="363636"/>
                          </a:solidFill>
                          <a:effectLst/>
                        </a:rPr>
                      </a:br>
                      <a:r>
                        <a:rPr lang="en-US" sz="600" b="1">
                          <a:solidFill>
                            <a:srgbClr val="363636"/>
                          </a:solidFill>
                          <a:effectLst/>
                        </a:rPr>
                        <a:t>Steps</a:t>
                      </a:r>
                      <a:endParaRPr lang="en-US" sz="600">
                        <a:solidFill>
                          <a:srgbClr val="363636"/>
                        </a:solidFill>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9AE9"/>
                    </a:solidFill>
                  </a:tcPr>
                </a:tc>
                <a:extLst>
                  <a:ext uri="{0D108BD9-81ED-4DB2-BD59-A6C34878D82A}">
                    <a16:rowId xmlns:a16="http://schemas.microsoft.com/office/drawing/2014/main" val="1388945192"/>
                  </a:ext>
                </a:extLst>
              </a:tr>
              <a:tr h="634887">
                <a:tc>
                  <a:txBody>
                    <a:bodyPr/>
                    <a:lstStyle/>
                    <a:p>
                      <a:pPr algn="l" fontAlgn="ctr"/>
                      <a:r>
                        <a:rPr lang="en-US" sz="600" b="1">
                          <a:effectLst/>
                        </a:rPr>
                        <a:t>Plan</a:t>
                      </a:r>
                      <a:endParaRPr lang="en-US" sz="600">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D8E7F3"/>
                    </a:solidFill>
                  </a:tcPr>
                </a:tc>
                <a:tc>
                  <a:txBody>
                    <a:bodyPr/>
                    <a:lstStyle/>
                    <a:p>
                      <a:pPr algn="l" fontAlgn="ctr">
                        <a:buFont typeface="Arial" panose="020B0604020202020204" pitchFamily="34" charset="0"/>
                        <a:buChar char="•"/>
                      </a:pPr>
                      <a:r>
                        <a:rPr lang="en-US" sz="600" b="0">
                          <a:solidFill>
                            <a:srgbClr val="647385"/>
                          </a:solidFill>
                          <a:effectLst/>
                        </a:rPr>
                        <a:t>Identify the goals and objectives of the education and training program.</a:t>
                      </a:r>
                    </a:p>
                    <a:p>
                      <a:pPr algn="l" fontAlgn="ctr">
                        <a:buFont typeface="Arial" panose="020B0604020202020204" pitchFamily="34" charset="0"/>
                        <a:buChar char="•"/>
                      </a:pPr>
                      <a:r>
                        <a:rPr lang="en-US" sz="600" b="0">
                          <a:solidFill>
                            <a:srgbClr val="647385"/>
                          </a:solidFill>
                          <a:effectLst/>
                        </a:rPr>
                        <a:t>Obtain leadership support and approval.</a:t>
                      </a: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D8E7F3"/>
                    </a:solidFill>
                  </a:tcPr>
                </a:tc>
                <a:extLst>
                  <a:ext uri="{0D108BD9-81ED-4DB2-BD59-A6C34878D82A}">
                    <a16:rowId xmlns:a16="http://schemas.microsoft.com/office/drawing/2014/main" val="3009195322"/>
                  </a:ext>
                </a:extLst>
              </a:tr>
              <a:tr h="981188">
                <a:tc>
                  <a:txBody>
                    <a:bodyPr/>
                    <a:lstStyle/>
                    <a:p>
                      <a:pPr algn="l" fontAlgn="ctr"/>
                      <a:r>
                        <a:rPr lang="en-US" sz="600" b="1">
                          <a:effectLst/>
                        </a:rPr>
                        <a:t>Design</a:t>
                      </a:r>
                      <a:endParaRPr lang="en-US" sz="600">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EBF3F9"/>
                    </a:solidFill>
                  </a:tcPr>
                </a:tc>
                <a:tc>
                  <a:txBody>
                    <a:bodyPr/>
                    <a:lstStyle/>
                    <a:p>
                      <a:pPr algn="l" fontAlgn="ctr">
                        <a:buFont typeface="Arial" panose="020B0604020202020204" pitchFamily="34" charset="0"/>
                        <a:buChar char="•"/>
                      </a:pPr>
                      <a:r>
                        <a:rPr lang="en-US" sz="600" b="0" dirty="0">
                          <a:solidFill>
                            <a:srgbClr val="647385"/>
                          </a:solidFill>
                          <a:effectLst/>
                        </a:rPr>
                        <a:t>Develop learning objectives, curriculum, and content.</a:t>
                      </a:r>
                    </a:p>
                    <a:p>
                      <a:pPr algn="l" fontAlgn="ctr">
                        <a:buFont typeface="Arial" panose="020B0604020202020204" pitchFamily="34" charset="0"/>
                        <a:buChar char="•"/>
                      </a:pPr>
                      <a:r>
                        <a:rPr lang="en-US" sz="600" b="0" dirty="0">
                          <a:solidFill>
                            <a:srgbClr val="647385"/>
                          </a:solidFill>
                          <a:effectLst/>
                        </a:rPr>
                        <a:t>Choose the format and delivery methods (online modules, in-services, etc.).</a:t>
                      </a:r>
                    </a:p>
                    <a:p>
                      <a:pPr algn="l" fontAlgn="ctr">
                        <a:buFont typeface="Arial" panose="020B0604020202020204" pitchFamily="34" charset="0"/>
                        <a:buChar char="•"/>
                      </a:pPr>
                      <a:r>
                        <a:rPr lang="en-US" sz="600" b="0" dirty="0">
                          <a:solidFill>
                            <a:srgbClr val="647385"/>
                          </a:solidFill>
                          <a:effectLst/>
                        </a:rPr>
                        <a:t>Create a content development timeline.</a:t>
                      </a: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EBF3F9"/>
                    </a:solidFill>
                  </a:tcPr>
                </a:tc>
                <a:extLst>
                  <a:ext uri="{0D108BD9-81ED-4DB2-BD59-A6C34878D82A}">
                    <a16:rowId xmlns:a16="http://schemas.microsoft.com/office/drawing/2014/main" val="2878631528"/>
                  </a:ext>
                </a:extLst>
              </a:tr>
              <a:tr h="721462">
                <a:tc>
                  <a:txBody>
                    <a:bodyPr/>
                    <a:lstStyle/>
                    <a:p>
                      <a:pPr algn="l" fontAlgn="ctr"/>
                      <a:r>
                        <a:rPr lang="en-US" sz="600" b="1">
                          <a:effectLst/>
                        </a:rPr>
                        <a:t>Deliver</a:t>
                      </a:r>
                      <a:endParaRPr lang="en-US" sz="600">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5F9FC"/>
                    </a:solidFill>
                  </a:tcPr>
                </a:tc>
                <a:tc>
                  <a:txBody>
                    <a:bodyPr/>
                    <a:lstStyle/>
                    <a:p>
                      <a:pPr algn="l" fontAlgn="ctr">
                        <a:buFont typeface="Arial" panose="020B0604020202020204" pitchFamily="34" charset="0"/>
                        <a:buChar char="•"/>
                      </a:pPr>
                      <a:r>
                        <a:rPr lang="en-US" sz="600" b="0">
                          <a:solidFill>
                            <a:srgbClr val="647385"/>
                          </a:solidFill>
                          <a:effectLst/>
                        </a:rPr>
                        <a:t>Train leadership and department champions.</a:t>
                      </a:r>
                    </a:p>
                    <a:p>
                      <a:pPr algn="l" fontAlgn="ctr">
                        <a:buFont typeface="Arial" panose="020B0604020202020204" pitchFamily="34" charset="0"/>
                        <a:buChar char="•"/>
                      </a:pPr>
                      <a:r>
                        <a:rPr lang="en-US" sz="600" b="0">
                          <a:solidFill>
                            <a:srgbClr val="647385"/>
                          </a:solidFill>
                          <a:effectLst/>
                        </a:rPr>
                        <a:t>Schedule and deliver education and training sessions.</a:t>
                      </a:r>
                    </a:p>
                    <a:p>
                      <a:pPr algn="l" fontAlgn="ctr">
                        <a:buFont typeface="Arial" panose="020B0604020202020204" pitchFamily="34" charset="0"/>
                        <a:buChar char="•"/>
                      </a:pPr>
                      <a:r>
                        <a:rPr lang="en-US" sz="600" b="0">
                          <a:solidFill>
                            <a:srgbClr val="647385"/>
                          </a:solidFill>
                          <a:effectLst/>
                        </a:rPr>
                        <a:t>Provide resources to support learning.</a:t>
                      </a: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5F9FC"/>
                    </a:solidFill>
                  </a:tcPr>
                </a:tc>
                <a:extLst>
                  <a:ext uri="{0D108BD9-81ED-4DB2-BD59-A6C34878D82A}">
                    <a16:rowId xmlns:a16="http://schemas.microsoft.com/office/drawing/2014/main" val="2613497137"/>
                  </a:ext>
                </a:extLst>
              </a:tr>
              <a:tr h="1500641">
                <a:tc>
                  <a:txBody>
                    <a:bodyPr/>
                    <a:lstStyle/>
                    <a:p>
                      <a:pPr algn="l" fontAlgn="ctr"/>
                      <a:r>
                        <a:rPr lang="en-US" sz="600" b="1">
                          <a:effectLst/>
                        </a:rPr>
                        <a:t>Review</a:t>
                      </a:r>
                      <a:endParaRPr lang="en-US" sz="600">
                        <a:effectLst/>
                      </a:endParaRP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EBF3F9"/>
                    </a:solidFill>
                  </a:tcPr>
                </a:tc>
                <a:tc>
                  <a:txBody>
                    <a:bodyPr/>
                    <a:lstStyle/>
                    <a:p>
                      <a:pPr algn="l" fontAlgn="ctr">
                        <a:buFont typeface="Arial" panose="020B0604020202020204" pitchFamily="34" charset="0"/>
                        <a:buChar char="•"/>
                      </a:pPr>
                      <a:r>
                        <a:rPr lang="en-US" sz="600" b="0" dirty="0">
                          <a:solidFill>
                            <a:srgbClr val="647385"/>
                          </a:solidFill>
                          <a:effectLst/>
                        </a:rPr>
                        <a:t>Offer refresher sessions for reinforcement.</a:t>
                      </a:r>
                    </a:p>
                    <a:p>
                      <a:pPr algn="l" fontAlgn="ctr">
                        <a:buFont typeface="Arial" panose="020B0604020202020204" pitchFamily="34" charset="0"/>
                        <a:buChar char="•"/>
                      </a:pPr>
                      <a:r>
                        <a:rPr lang="en-US" sz="600" b="0" dirty="0">
                          <a:solidFill>
                            <a:srgbClr val="647385"/>
                          </a:solidFill>
                          <a:effectLst/>
                        </a:rPr>
                        <a:t>Monitor and evaluate the effectiveness of the program.</a:t>
                      </a:r>
                    </a:p>
                    <a:p>
                      <a:pPr algn="l" fontAlgn="ctr">
                        <a:buFont typeface="Arial" panose="020B0604020202020204" pitchFamily="34" charset="0"/>
                        <a:buChar char="•"/>
                      </a:pPr>
                      <a:r>
                        <a:rPr lang="en-US" sz="600" b="0" dirty="0">
                          <a:solidFill>
                            <a:srgbClr val="647385"/>
                          </a:solidFill>
                          <a:effectLst/>
                        </a:rPr>
                        <a:t>Collect feedback and provide a process to incorporate viable suggestions.</a:t>
                      </a:r>
                    </a:p>
                    <a:p>
                      <a:pPr algn="l" fontAlgn="ctr">
                        <a:buFont typeface="Arial" panose="020B0604020202020204" pitchFamily="34" charset="0"/>
                        <a:buChar char="•"/>
                      </a:pPr>
                      <a:r>
                        <a:rPr lang="en-US" sz="600" b="0" dirty="0">
                          <a:solidFill>
                            <a:srgbClr val="647385"/>
                          </a:solidFill>
                          <a:effectLst/>
                        </a:rPr>
                        <a:t>Regularly update training materials.</a:t>
                      </a:r>
                    </a:p>
                    <a:p>
                      <a:pPr algn="l" fontAlgn="ctr">
                        <a:buFont typeface="Arial" panose="020B0604020202020204" pitchFamily="34" charset="0"/>
                        <a:buChar char="•"/>
                      </a:pPr>
                      <a:r>
                        <a:rPr lang="en-US" sz="600" b="0" dirty="0">
                          <a:solidFill>
                            <a:srgbClr val="647385"/>
                          </a:solidFill>
                          <a:effectLst/>
                        </a:rPr>
                        <a:t>Incorporate training into new-hire orientation programs.</a:t>
                      </a:r>
                    </a:p>
                  </a:txBody>
                  <a:tcPr marL="28858" marR="28858" marT="14429" marB="14429"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EBF3F9"/>
                    </a:solidFill>
                  </a:tcPr>
                </a:tc>
                <a:extLst>
                  <a:ext uri="{0D108BD9-81ED-4DB2-BD59-A6C34878D82A}">
                    <a16:rowId xmlns:a16="http://schemas.microsoft.com/office/drawing/2014/main" val="1500837500"/>
                  </a:ext>
                </a:extLst>
              </a:tr>
            </a:tbl>
          </a:graphicData>
        </a:graphic>
      </p:graphicFrame>
      <p:sp>
        <p:nvSpPr>
          <p:cNvPr id="7" name="TextBox 6">
            <a:extLst>
              <a:ext uri="{FF2B5EF4-FFF2-40B4-BE49-F238E27FC236}">
                <a16:creationId xmlns:a16="http://schemas.microsoft.com/office/drawing/2014/main" id="{4BA1E637-46A1-86A1-1EA4-7D3639D87571}"/>
              </a:ext>
            </a:extLst>
          </p:cNvPr>
          <p:cNvSpPr txBox="1"/>
          <p:nvPr/>
        </p:nvSpPr>
        <p:spPr>
          <a:xfrm>
            <a:off x="433276" y="5647292"/>
            <a:ext cx="5563487" cy="954107"/>
          </a:xfrm>
          <a:prstGeom prst="rect">
            <a:avLst/>
          </a:prstGeom>
          <a:noFill/>
        </p:spPr>
        <p:txBody>
          <a:bodyPr wrap="square">
            <a:spAutoFit/>
          </a:bodyPr>
          <a:lstStyle/>
          <a:p>
            <a:pPr marL="285750" indent="-285750">
              <a:buFont typeface="Arial" panose="020B0604020202020204" pitchFamily="34" charset="0"/>
              <a:buChar char="•"/>
            </a:pPr>
            <a:r>
              <a:rPr lang="en-US" sz="1400" dirty="0">
                <a:hlinkClick r:id="rId3"/>
              </a:rPr>
              <a:t>Creating a Just Culture | </a:t>
            </a:r>
            <a:r>
              <a:rPr lang="en-US" sz="1400" dirty="0" err="1">
                <a:hlinkClick r:id="rId3"/>
              </a:rPr>
              <a:t>IntelyCare</a:t>
            </a:r>
            <a:endParaRPr lang="en-US" sz="1400" dirty="0"/>
          </a:p>
          <a:p>
            <a:pPr marL="285750" indent="-285750">
              <a:buFont typeface="Arial" panose="020B0604020202020204" pitchFamily="34" charset="0"/>
              <a:buChar char="•"/>
            </a:pPr>
            <a:r>
              <a:rPr lang="en-US" sz="1400" dirty="0">
                <a:hlinkClick r:id="rId4"/>
              </a:rPr>
              <a:t>What Is Just Culture? Changing the way we think about errors to improve patient safety and staff satisfaction (brighamandwomensfaulkner.org)</a:t>
            </a:r>
            <a:endParaRPr lang="en-US" sz="1400"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Reporting Systems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997132"/>
            <a:ext cx="5398686" cy="2494186"/>
          </a:xfrm>
        </p:spPr>
        <p:txBody>
          <a:bodyPr>
            <a:normAutofit/>
          </a:bodyPr>
          <a:lstStyle/>
          <a:p>
            <a:r>
              <a:rPr lang="en-US" b="1" dirty="0"/>
              <a:t>Event Reporting</a:t>
            </a:r>
            <a:r>
              <a:rPr lang="en-US" dirty="0"/>
              <a:t>: Implementing an efficient event reporting system to collect data on errors and conduct root cause analyses is essential. This helps in understanding and addressing the underlying causes of mistakes​.</a:t>
            </a:r>
          </a:p>
        </p:txBody>
      </p:sp>
      <p:sp>
        <p:nvSpPr>
          <p:cNvPr id="13" name="Content Placeholder 12">
            <a:extLst>
              <a:ext uri="{FF2B5EF4-FFF2-40B4-BE49-F238E27FC236}">
                <a16:creationId xmlns:a16="http://schemas.microsoft.com/office/drawing/2014/main" id="{2BFE84A7-25EF-3EAC-827F-0F82AD57DF50}"/>
              </a:ext>
            </a:extLst>
          </p:cNvPr>
          <p:cNvSpPr>
            <a:spLocks noGrp="1"/>
          </p:cNvSpPr>
          <p:nvPr>
            <p:ph sz="half" idx="13"/>
          </p:nvPr>
        </p:nvSpPr>
        <p:spPr>
          <a:xfrm>
            <a:off x="6274202" y="1997132"/>
            <a:ext cx="5398686" cy="2131115"/>
          </a:xfrm>
        </p:spPr>
        <p:txBody>
          <a:bodyPr>
            <a:normAutofit/>
          </a:bodyPr>
          <a:lstStyle/>
          <a:p>
            <a:r>
              <a:rPr lang="en-US" b="1" dirty="0"/>
              <a:t>Types of Behaviors</a:t>
            </a:r>
            <a:r>
              <a:rPr lang="en-US" dirty="0"/>
              <a:t>: Differentiating between human errors, at-risk behaviors, and reckless behaviors, and responding appropriately to each, is a key aspect of just culture​.</a:t>
            </a:r>
          </a:p>
        </p:txBody>
      </p:sp>
      <p:sp>
        <p:nvSpPr>
          <p:cNvPr id="3" name="Content Placeholder 11">
            <a:extLst>
              <a:ext uri="{FF2B5EF4-FFF2-40B4-BE49-F238E27FC236}">
                <a16:creationId xmlns:a16="http://schemas.microsoft.com/office/drawing/2014/main" id="{8F64BD9D-C8BE-DCE4-E346-76F8AF78746B}"/>
              </a:ext>
            </a:extLst>
          </p:cNvPr>
          <p:cNvSpPr txBox="1">
            <a:spLocks/>
          </p:cNvSpPr>
          <p:nvPr/>
        </p:nvSpPr>
        <p:spPr>
          <a:xfrm>
            <a:off x="519112" y="4623791"/>
            <a:ext cx="11104724" cy="2131115"/>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hlinkClick r:id="rId3"/>
              </a:rPr>
              <a:t>https://www.intelycare.com/facilities/resources/creating-a-just-culture-nursing-management-guide/</a:t>
            </a:r>
            <a:endParaRPr lang="en-US" sz="1400" dirty="0"/>
          </a:p>
          <a:p>
            <a:pPr algn="ctr"/>
            <a:endParaRPr lang="en-US" sz="1400" dirty="0"/>
          </a:p>
        </p:txBody>
      </p:sp>
    </p:spTree>
    <p:extLst>
      <p:ext uri="{BB962C8B-B14F-4D97-AF65-F5344CB8AC3E}">
        <p14:creationId xmlns:p14="http://schemas.microsoft.com/office/powerpoint/2010/main" val="1886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Implementation Challenges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997132"/>
            <a:ext cx="5398686" cy="2494186"/>
          </a:xfrm>
        </p:spPr>
        <p:txBody>
          <a:bodyPr>
            <a:normAutofit/>
          </a:bodyPr>
          <a:lstStyle/>
          <a:p>
            <a:r>
              <a:rPr lang="en-US" b="1" dirty="0"/>
              <a:t>Cultural Shift</a:t>
            </a:r>
            <a:r>
              <a:rPr lang="en-US" dirty="0"/>
              <a:t>: Moving towards a just culture requires a significant cultural shift that can take years. Initial improvements can be seen quickly, but fully embedding the culture takes time and consistent effort​.</a:t>
            </a:r>
          </a:p>
        </p:txBody>
      </p:sp>
      <p:sp>
        <p:nvSpPr>
          <p:cNvPr id="13" name="Content Placeholder 12">
            <a:extLst>
              <a:ext uri="{FF2B5EF4-FFF2-40B4-BE49-F238E27FC236}">
                <a16:creationId xmlns:a16="http://schemas.microsoft.com/office/drawing/2014/main" id="{2BFE84A7-25EF-3EAC-827F-0F82AD57DF50}"/>
              </a:ext>
            </a:extLst>
          </p:cNvPr>
          <p:cNvSpPr>
            <a:spLocks noGrp="1"/>
          </p:cNvSpPr>
          <p:nvPr>
            <p:ph sz="half" idx="13"/>
          </p:nvPr>
        </p:nvSpPr>
        <p:spPr>
          <a:xfrm>
            <a:off x="6274202" y="1997132"/>
            <a:ext cx="5398686" cy="2131115"/>
          </a:xfrm>
        </p:spPr>
        <p:txBody>
          <a:bodyPr>
            <a:normAutofit lnSpcReduction="10000"/>
          </a:bodyPr>
          <a:lstStyle/>
          <a:p>
            <a:r>
              <a:rPr lang="en-US" b="1" dirty="0"/>
              <a:t>Resistance and Accountability</a:t>
            </a:r>
            <a:r>
              <a:rPr lang="en-US" dirty="0"/>
              <a:t>: Balancing accountability and the non-punitive approach to errors can be challenging. Organizations need to ensure that accountability does not lead to blame but promotes learning and improvement.</a:t>
            </a:r>
          </a:p>
        </p:txBody>
      </p:sp>
      <p:sp>
        <p:nvSpPr>
          <p:cNvPr id="3" name="Content Placeholder 11">
            <a:extLst>
              <a:ext uri="{FF2B5EF4-FFF2-40B4-BE49-F238E27FC236}">
                <a16:creationId xmlns:a16="http://schemas.microsoft.com/office/drawing/2014/main" id="{8F64BD9D-C8BE-DCE4-E346-76F8AF78746B}"/>
              </a:ext>
            </a:extLst>
          </p:cNvPr>
          <p:cNvSpPr txBox="1">
            <a:spLocks/>
          </p:cNvSpPr>
          <p:nvPr/>
        </p:nvSpPr>
        <p:spPr>
          <a:xfrm>
            <a:off x="519112" y="4623791"/>
            <a:ext cx="11104724" cy="2131115"/>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hlinkClick r:id="rId3"/>
              </a:rPr>
              <a:t>https://www.justculture.healthcare/how-to-implement-a-just-culture/</a:t>
            </a:r>
            <a:endParaRPr lang="en-US" sz="1400" dirty="0"/>
          </a:p>
          <a:p>
            <a:pPr algn="ctr"/>
            <a:r>
              <a:rPr lang="en-US" sz="1400" dirty="0">
                <a:hlinkClick r:id="rId4"/>
              </a:rPr>
              <a:t>https://bmchealthservres.biomedcentral.com/articles/10.1186/s12913-022-08418-z</a:t>
            </a:r>
            <a:endParaRPr lang="en-US" sz="1400" dirty="0"/>
          </a:p>
          <a:p>
            <a:pPr algn="ctr"/>
            <a:endParaRPr lang="en-US" sz="1400" dirty="0"/>
          </a:p>
        </p:txBody>
      </p:sp>
    </p:spTree>
    <p:extLst>
      <p:ext uri="{BB962C8B-B14F-4D97-AF65-F5344CB8AC3E}">
        <p14:creationId xmlns:p14="http://schemas.microsoft.com/office/powerpoint/2010/main" val="333312511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{9C399263-AF53-4DF4-A893-9E86B597B93E}tf11158769_win32</Template>
  <TotalTime>22</TotalTime>
  <Words>749</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Goudy Old Style</vt:lpstr>
      <vt:lpstr>Wingdings</vt:lpstr>
      <vt:lpstr>FrostyVTI</vt:lpstr>
      <vt:lpstr>Implementing a Just Culture</vt:lpstr>
      <vt:lpstr>PowerPoint Presentation</vt:lpstr>
      <vt:lpstr>Understanding Just Culture</vt:lpstr>
      <vt:lpstr>Commitment from Leadership</vt:lpstr>
      <vt:lpstr>Communication and Openness</vt:lpstr>
      <vt:lpstr>Emotional Impact</vt:lpstr>
      <vt:lpstr>Training and Education</vt:lpstr>
      <vt:lpstr>Reporting Systems</vt:lpstr>
      <vt:lpstr>Implementation Challenges</vt:lpstr>
      <vt:lpstr>Long-term Commitment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Alexis Yang</dc:creator>
  <cp:lastModifiedBy>Alexis Yang</cp:lastModifiedBy>
  <cp:revision>1</cp:revision>
  <dcterms:created xsi:type="dcterms:W3CDTF">2024-07-14T06:51:51Z</dcterms:created>
  <dcterms:modified xsi:type="dcterms:W3CDTF">2024-07-14T07:14:34Z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