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72" r:id="rId5"/>
  </p:sldMasterIdLst>
  <p:notesMasterIdLst>
    <p:notesMasterId r:id="rId21"/>
  </p:notesMasterIdLst>
  <p:handoutMasterIdLst>
    <p:handoutMasterId r:id="rId22"/>
  </p:handoutMasterIdLst>
  <p:sldIdLst>
    <p:sldId id="448" r:id="rId6"/>
    <p:sldId id="493" r:id="rId7"/>
    <p:sldId id="494" r:id="rId8"/>
    <p:sldId id="473" r:id="rId9"/>
    <p:sldId id="495" r:id="rId10"/>
    <p:sldId id="503" r:id="rId11"/>
    <p:sldId id="504" r:id="rId12"/>
    <p:sldId id="505" r:id="rId13"/>
    <p:sldId id="496" r:id="rId14"/>
    <p:sldId id="497" r:id="rId15"/>
    <p:sldId id="498" r:id="rId16"/>
    <p:sldId id="499" r:id="rId17"/>
    <p:sldId id="500" r:id="rId18"/>
    <p:sldId id="501" r:id="rId19"/>
    <p:sldId id="502" r:id="rId2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5BC399-EA07-407A-886B-E214C9B849C0}">
          <p14:sldIdLst>
            <p14:sldId id="448"/>
            <p14:sldId id="493"/>
            <p14:sldId id="494"/>
            <p14:sldId id="473"/>
            <p14:sldId id="495"/>
            <p14:sldId id="503"/>
            <p14:sldId id="504"/>
            <p14:sldId id="505"/>
            <p14:sldId id="496"/>
            <p14:sldId id="497"/>
            <p14:sldId id="498"/>
            <p14:sldId id="499"/>
            <p14:sldId id="500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A9CB0"/>
    <a:srgbClr val="2FC2D9"/>
    <a:srgbClr val="B22746"/>
    <a:srgbClr val="A3C644"/>
    <a:srgbClr val="7F993A"/>
    <a:srgbClr val="666666"/>
    <a:srgbClr val="464547"/>
    <a:srgbClr val="E6E6E6"/>
    <a:srgbClr val="CCCCCC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82" autoAdjust="0"/>
    <p:restoredTop sz="96388" autoAdjust="0"/>
  </p:normalViewPr>
  <p:slideViewPr>
    <p:cSldViewPr snapToGrid="0">
      <p:cViewPr varScale="1">
        <p:scale>
          <a:sx n="93" d="100"/>
          <a:sy n="93" d="100"/>
        </p:scale>
        <p:origin x="64" y="6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openxmlformats.org/officeDocument/2006/relationships/customXml" Target="../customXml/item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21992"/>
            <a:ext cx="9144000" cy="699516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Practice: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9100" y="971550"/>
            <a:ext cx="8305800" cy="2286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71850"/>
            <a:ext cx="3295650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0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800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89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12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22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9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35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3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82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85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704274"/>
            <a:ext cx="9144000" cy="2834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50590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33307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27516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02023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528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14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100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343207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04274"/>
            <a:ext cx="778669" cy="41563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601266" y="2608236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347518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266" y="1222782"/>
            <a:ext cx="348437" cy="3484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089728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1266" y="3993690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119620" y="924070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2944813" y="924071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119620" y="2309525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2944813" y="2309526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119620" y="3694980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2944813" y="3694981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777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23512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3681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2845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 smtClean="0">
                <a:solidFill>
                  <a:srgbClr val="444444"/>
                </a:solidFill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</a:rPr>
              <a:t>amet</a:t>
            </a:r>
            <a:r>
              <a:rPr lang="en-US" sz="1100" dirty="0" smtClean="0">
                <a:solidFill>
                  <a:srgbClr val="444444"/>
                </a:solidFill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</a:rPr>
              <a:t>consectetur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elit</a:t>
            </a:r>
            <a:r>
              <a:rPr lang="en-US" sz="1100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92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9057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62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4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 smtClean="0">
                <a:solidFill>
                  <a:srgbClr val="444444"/>
                </a:solidFill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</a:rPr>
              <a:t>amet</a:t>
            </a:r>
            <a:r>
              <a:rPr lang="en-US" sz="1100" dirty="0" smtClean="0">
                <a:solidFill>
                  <a:srgbClr val="444444"/>
                </a:solidFill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</a:rPr>
              <a:t>consectetur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elit</a:t>
            </a:r>
            <a:r>
              <a:rPr lang="en-US" sz="1100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221057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34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4826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 smtClean="0">
                <a:solidFill>
                  <a:srgbClr val="444444"/>
                </a:solidFill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</a:rPr>
              <a:t>amet</a:t>
            </a:r>
            <a:r>
              <a:rPr lang="en-US" sz="1100" dirty="0" smtClean="0">
                <a:solidFill>
                  <a:srgbClr val="444444"/>
                </a:solidFill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</a:rPr>
              <a:t>consectetur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elit</a:t>
            </a:r>
            <a:r>
              <a:rPr lang="en-US" sz="1100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518602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3190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712354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 smtClean="0">
                <a:solidFill>
                  <a:srgbClr val="444444"/>
                </a:solidFill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</a:rPr>
              <a:t>amet</a:t>
            </a:r>
            <a:r>
              <a:rPr lang="en-US" sz="1100" dirty="0" smtClean="0">
                <a:solidFill>
                  <a:srgbClr val="444444"/>
                </a:solidFill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</a:rPr>
              <a:t>consectetur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elit</a:t>
            </a:r>
            <a:r>
              <a:rPr lang="en-US" sz="1100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966892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264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527347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018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0480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60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6368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08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299" y="152004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7797381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892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231198"/>
              </p:ext>
            </p:extLst>
          </p:nvPr>
        </p:nvGraphicFramePr>
        <p:xfrm>
          <a:off x="-1" y="701330"/>
          <a:ext cx="9144000" cy="4147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2070"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69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38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983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6784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683204"/>
            <a:ext cx="4114800" cy="41833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7"/>
            <a:ext cx="43434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611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16988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352473" y="2888673"/>
            <a:ext cx="8339328" cy="18357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lorem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01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5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144000" y="707791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443700" y="1020637"/>
            <a:ext cx="4291591" cy="3270214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96012" marR="0" indent="-96012" algn="l" defTabSz="2571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350" baseline="0"/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5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25798" y="1020638"/>
            <a:ext cx="3848287" cy="327021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24436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21992"/>
            <a:ext cx="9144000" cy="699516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6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Consolas" panose="020B0609020204030204" pitchFamily="49" charset="0"/>
              </a:defRPr>
            </a:lvl1pPr>
            <a:lvl2pPr>
              <a:defRPr sz="900"/>
            </a:lvl2pPr>
            <a:lvl3pPr>
              <a:defRPr sz="825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55007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88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321135"/>
            <a:ext cx="4040457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29779" indent="-12977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05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321135"/>
            <a:ext cx="3931920" cy="27432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3256" y="970010"/>
            <a:ext cx="3933172" cy="318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759891" y="974708"/>
            <a:ext cx="4058433" cy="318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042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6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16988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352473" y="2888673"/>
            <a:ext cx="8339328" cy="18357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lorem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4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581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68" r:id="rId5"/>
    <p:sldLayoutId id="2147483769" r:id="rId6"/>
    <p:sldLayoutId id="2147483753" r:id="rId7"/>
    <p:sldLayoutId id="2147483767" r:id="rId8"/>
    <p:sldLayoutId id="2147483711" r:id="rId9"/>
    <p:sldLayoutId id="2147483749" r:id="rId10"/>
    <p:sldLayoutId id="2147483770" r:id="rId11"/>
    <p:sldLayoutId id="2147483771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_footer.png"/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4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  <p:sldLayoutId id="2147483792" r:id="rId19"/>
    <p:sldLayoutId id="2147483793" r:id="rId20"/>
    <p:sldLayoutId id="2147483797" r:id="rId21"/>
    <p:sldLayoutId id="2147483799" r:id="rId22"/>
    <p:sldLayoutId id="2147483800" r:id="rId23"/>
    <p:sldLayoutId id="2147483801" r:id="rId24"/>
    <p:sldLayoutId id="2147483802" r:id="rId25"/>
    <p:sldLayoutId id="2147483803" r:id="rId2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alantir.github.io/tslint/" TargetMode="Externa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27824" y="2571012"/>
            <a:ext cx="6910388" cy="472822"/>
          </a:xfrm>
        </p:spPr>
        <p:txBody>
          <a:bodyPr/>
          <a:lstStyle/>
          <a:p>
            <a:r>
              <a:rPr lang="en-US" sz="3200" dirty="0" smtClean="0"/>
              <a:t>TypeScript In-Depth: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27824" y="3046296"/>
            <a:ext cx="6488113" cy="284693"/>
          </a:xfrm>
        </p:spPr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38648" y="129677"/>
            <a:ext cx="1243502" cy="458237"/>
          </a:xfrm>
        </p:spPr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TSLint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05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 anchor="ctr"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Conceptually similar to popular JavaScript linters</a:t>
            </a:r>
          </a:p>
          <a:p>
            <a:pPr marL="804101" lvl="1" indent="-342900"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200" dirty="0" err="1"/>
              <a:t>JSLint</a:t>
            </a:r>
            <a:endParaRPr lang="en-US" sz="1200" dirty="0"/>
          </a:p>
          <a:p>
            <a:pPr marL="804101" lvl="1" indent="-342900"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200" dirty="0" err="1"/>
              <a:t>ESLint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Installed with </a:t>
            </a:r>
            <a:r>
              <a:rPr lang="en-US" sz="1800" b="1" dirty="0" err="1"/>
              <a:t>npm</a:t>
            </a:r>
            <a:endParaRPr lang="en-US" sz="1800" b="1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Rules stored in </a:t>
            </a:r>
            <a:r>
              <a:rPr lang="en-US" sz="1800" b="1" dirty="0" err="1"/>
              <a:t>tslint.json</a:t>
            </a:r>
            <a:r>
              <a:rPr lang="en-US" sz="1800" dirty="0"/>
              <a:t>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Executed from a </a:t>
            </a:r>
            <a:r>
              <a:rPr lang="en-US" sz="1800" b="1" dirty="0"/>
              <a:t>command 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TSLint</a:t>
            </a:r>
            <a:r>
              <a:rPr lang="en-US" sz="1800" dirty="0"/>
              <a:t> </a:t>
            </a:r>
            <a:r>
              <a:rPr lang="en-US" sz="1800" b="1" dirty="0"/>
              <a:t>extension</a:t>
            </a:r>
            <a:r>
              <a:rPr lang="en-US" sz="1800" dirty="0"/>
              <a:t> available for Visual Studio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Plugins</a:t>
            </a:r>
            <a:r>
              <a:rPr lang="en-US" sz="1800" dirty="0"/>
              <a:t> are available for other editors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TSLint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3" b="75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898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How to install, configure and use </a:t>
            </a:r>
            <a:r>
              <a:rPr lang="en-US" dirty="0" err="1"/>
              <a:t>TSLint</a:t>
            </a:r>
            <a:endParaRPr lang="en-US" sz="2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4896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TSLint</a:t>
            </a:r>
            <a:r>
              <a:rPr lang="en-US" dirty="0" smtClean="0"/>
              <a:t> Install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Website: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https://palantir.github.io/tslint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Global installation</a:t>
            </a:r>
          </a:p>
          <a:p>
            <a:r>
              <a:rPr lang="en-US" dirty="0" smtClean="0"/>
              <a:t>	$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tslint</a:t>
            </a:r>
            <a:r>
              <a:rPr lang="en-US" dirty="0" smtClean="0"/>
              <a:t> –g</a:t>
            </a:r>
          </a:p>
          <a:p>
            <a:endParaRPr lang="en-US" dirty="0"/>
          </a:p>
          <a:p>
            <a:r>
              <a:rPr lang="en-US" dirty="0" smtClean="0"/>
              <a:t>Configuration </a:t>
            </a:r>
          </a:p>
          <a:p>
            <a:r>
              <a:rPr lang="en-US" dirty="0"/>
              <a:t>	</a:t>
            </a:r>
            <a:r>
              <a:rPr lang="en-US" dirty="0" err="1" smtClean="0"/>
              <a:t>tslint</a:t>
            </a:r>
            <a:r>
              <a:rPr lang="en-US" dirty="0" smtClean="0"/>
              <a:t> --</a:t>
            </a:r>
            <a:r>
              <a:rPr lang="en-US" dirty="0" err="1" smtClean="0"/>
              <a:t>init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it</a:t>
            </a:r>
          </a:p>
          <a:p>
            <a:r>
              <a:rPr lang="en-US" dirty="0"/>
              <a:t>	</a:t>
            </a:r>
            <a:r>
              <a:rPr lang="en-US" dirty="0" err="1" smtClean="0"/>
              <a:t>tslint</a:t>
            </a:r>
            <a:r>
              <a:rPr lang="en-US" dirty="0" smtClean="0"/>
              <a:t> [options] [file…]</a:t>
            </a:r>
          </a:p>
          <a:p>
            <a:r>
              <a:rPr lang="en-US" dirty="0"/>
              <a:t>	</a:t>
            </a:r>
            <a:r>
              <a:rPr lang="en-US" dirty="0" smtClean="0"/>
              <a:t>gulp-</a:t>
            </a:r>
            <a:r>
              <a:rPr lang="en-US" dirty="0" err="1" smtClean="0"/>
              <a:t>tslint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915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Extension for Visual Studio Code</a:t>
            </a:r>
            <a:endParaRPr lang="en-US" sz="2400" dirty="0">
              <a:solidFill>
                <a:srgbClr val="444444"/>
              </a:solidFill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6205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Extension for Visual Studio </a:t>
            </a:r>
            <a:r>
              <a:rPr lang="en-US" cap="none" dirty="0" smtClean="0"/>
              <a:t>Code</a:t>
            </a:r>
            <a:endParaRPr lang="en-US" sz="2400" cap="none" dirty="0">
              <a:solidFill>
                <a:srgbClr val="444444"/>
              </a:solidFill>
              <a:cs typeface="Trebuchet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84" y="859577"/>
            <a:ext cx="5630433" cy="375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4694" y="1235849"/>
            <a:ext cx="1828800" cy="7315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 smtClean="0"/>
              <a:t>Intro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304694" y="2205991"/>
            <a:ext cx="1828800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800"/>
            </a:lvl1pPr>
          </a:lstStyle>
          <a:p>
            <a:r>
              <a:rPr lang="en-US" dirty="0"/>
              <a:t>Interfaces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4694" y="3176132"/>
            <a:ext cx="1828800" cy="731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 smtClean="0"/>
              <a:t>Generics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3653883" y="1235849"/>
            <a:ext cx="1828800" cy="731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 smtClean="0"/>
              <a:t>Types Basics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3653883" y="3176132"/>
            <a:ext cx="1828800" cy="7315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 smtClean="0"/>
              <a:t>Decorators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3653883" y="2205991"/>
            <a:ext cx="1828800" cy="731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 smtClean="0"/>
              <a:t>Classes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0507" y="1235849"/>
            <a:ext cx="1828800" cy="7315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 smtClean="0"/>
              <a:t>Functions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6010507" y="2205991"/>
            <a:ext cx="1828800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 smtClean="0"/>
              <a:t>Modules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6003072" y="3176132"/>
            <a:ext cx="1828800" cy="731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800" dirty="0" smtClean="0"/>
              <a:t>Asynchronous Patterns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21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3575824" y="1020637"/>
            <a:ext cx="5159467" cy="3270214"/>
          </a:xfrm>
        </p:spPr>
        <p:txBody>
          <a:bodyPr anchor="ctr"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2012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Anders Hejlsberg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Microsoft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Open Source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Flexibility and Performance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9" b="5369"/>
          <a:stretch>
            <a:fillRect/>
          </a:stretch>
        </p:blipFill>
        <p:spPr>
          <a:xfrm>
            <a:off x="325438" y="1020763"/>
            <a:ext cx="2686050" cy="3270250"/>
          </a:xfrm>
        </p:spPr>
      </p:pic>
    </p:spTree>
    <p:extLst>
      <p:ext uri="{BB962C8B-B14F-4D97-AF65-F5344CB8AC3E}">
        <p14:creationId xmlns:p14="http://schemas.microsoft.com/office/powerpoint/2010/main" val="127759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pic>
        <p:nvPicPr>
          <p:cNvPr id="1026" name="Picture 2" descr="Результат пошуку зображень за запитом &quot;typescript es6 es5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33442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5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3508917" y="1020637"/>
            <a:ext cx="5226374" cy="3270214"/>
          </a:xfrm>
        </p:spPr>
        <p:txBody>
          <a:bodyPr anchor="ctr"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TypeScript – language with static typization and compilation to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We can set JavaScript version in TypeScript configuration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TypeScript supports compilation to the following JavaScript versions:</a:t>
            </a:r>
          </a:p>
          <a:p>
            <a:pPr marL="804101" lvl="1" indent="-342900"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800" dirty="0" smtClean="0"/>
              <a:t>ES6</a:t>
            </a:r>
          </a:p>
          <a:p>
            <a:pPr marL="804101" lvl="1" indent="-342900"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800" dirty="0" smtClean="0"/>
              <a:t>ES5</a:t>
            </a:r>
          </a:p>
          <a:p>
            <a:pPr marL="804101" lvl="1" indent="-342900"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800" dirty="0" smtClean="0"/>
              <a:t>ES3</a:t>
            </a: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8" b="7508"/>
          <a:stretch>
            <a:fillRect/>
          </a:stretch>
        </p:blipFill>
        <p:spPr>
          <a:xfrm>
            <a:off x="325798" y="1020638"/>
            <a:ext cx="2586947" cy="2198347"/>
          </a:xfrm>
        </p:spPr>
      </p:pic>
    </p:spTree>
    <p:extLst>
      <p:ext uri="{BB962C8B-B14F-4D97-AF65-F5344CB8AC3E}">
        <p14:creationId xmlns:p14="http://schemas.microsoft.com/office/powerpoint/2010/main" val="20121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TypeScript Compiler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16" y="1685925"/>
            <a:ext cx="6607969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38991" y="2895600"/>
            <a:ext cx="878767" cy="424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first.ts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5373" y="2895600"/>
            <a:ext cx="872355" cy="424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1800" dirty="0"/>
              <a:t>first.js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7773" y="3267214"/>
            <a:ext cx="190120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x: number;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HelloWorld {}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0949" y="3267214"/>
            <a:ext cx="198503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x;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HelloWorld {}</a:t>
            </a:r>
          </a:p>
        </p:txBody>
      </p:sp>
    </p:spTree>
    <p:extLst>
      <p:ext uri="{BB962C8B-B14F-4D97-AF65-F5344CB8AC3E}">
        <p14:creationId xmlns:p14="http://schemas.microsoft.com/office/powerpoint/2010/main" val="253487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Greeter = (</a:t>
            </a:r>
            <a:r>
              <a:rPr lang="en-US" dirty="0" smtClean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Greeter(message) {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smtClean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.greeting = message;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Greeter.prototype.greet = </a:t>
            </a:r>
            <a:r>
              <a:rPr lang="en-US" dirty="0" smtClean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smtClean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+ </a:t>
            </a:r>
            <a:r>
              <a:rPr lang="en-US" dirty="0" smtClean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.greeting;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};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Greeter;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})();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Greeter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greeting: </a:t>
            </a:r>
            <a:r>
              <a:rPr lang="en-US" dirty="0" smtClean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(message: </a:t>
            </a:r>
            <a:r>
              <a:rPr lang="en-US" dirty="0" smtClean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smtClean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.greeting = message;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greet() {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smtClean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+ </a:t>
            </a:r>
            <a:r>
              <a:rPr lang="en-US" dirty="0" smtClean="0">
                <a:solidFill>
                  <a:srgbClr val="1A9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.greeting;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/>
              <a:t>TypeScript → JavaScript</a:t>
            </a:r>
            <a:endParaRPr lang="en-US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1876425" y="1343025"/>
            <a:ext cx="1323975" cy="459486"/>
          </a:xfrm>
          <a:prstGeom prst="wedgeRectCallout">
            <a:avLst>
              <a:gd name="adj1" fmla="val -30186"/>
              <a:gd name="adj2" fmla="val 7286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Encapsulation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314700" y="1687068"/>
            <a:ext cx="1323975" cy="459486"/>
          </a:xfrm>
          <a:prstGeom prst="wedgeRectCallout">
            <a:avLst>
              <a:gd name="adj1" fmla="val -30186"/>
              <a:gd name="adj2" fmla="val 7286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Static Typing</a:t>
            </a:r>
          </a:p>
        </p:txBody>
      </p:sp>
    </p:spTree>
    <p:extLst>
      <p:ext uri="{BB962C8B-B14F-4D97-AF65-F5344CB8AC3E}">
        <p14:creationId xmlns:p14="http://schemas.microsoft.com/office/powerpoint/2010/main" val="4204855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Get TypeScript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928687"/>
            <a:ext cx="56102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IDE with TypeScript Support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0" y="782368"/>
            <a:ext cx="8355120" cy="35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1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140B2D7CB74DA3EAC98E69956473" ma:contentTypeVersion="6" ma:contentTypeDescription="Create a new document." ma:contentTypeScope="" ma:versionID="2aaff55c8e5682d3bf15844c3a6ebf14">
  <xsd:schema xmlns:xsd="http://www.w3.org/2001/XMLSchema" xmlns:xs="http://www.w3.org/2001/XMLSchema" xmlns:p="http://schemas.microsoft.com/office/2006/metadata/properties" xmlns:ns2="8f17bd39-e2a2-416d-8579-9c5cbdeee658" xmlns:ns3="cce3b1b3-a149-4752-a436-36be503cdc9b" targetNamespace="http://schemas.microsoft.com/office/2006/metadata/properties" ma:root="true" ma:fieldsID="562c4f5fbe2d47637e62b5366c3757c3" ns2:_="" ns3:_="">
    <xsd:import namespace="8f17bd39-e2a2-416d-8579-9c5cbdeee658"/>
    <xsd:import namespace="cce3b1b3-a149-4752-a436-36be503cdc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3b1b3-a149-4752-a436-36be503c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f17bd39-e2a2-416d-8579-9c5cbdeee658">DOCID-2090759719-239</_dlc_DocId>
    <_dlc_DocIdUrl xmlns="8f17bd39-e2a2-416d-8579-9c5cbdeee658">
      <Url>https://epam.sharepoint.com/sites/CDP/front-enddevelopment/_layouts/15/DocIdRedir.aspx?ID=DOCID-2090759719-239</Url>
      <Description>DOCID-2090759719-239</Description>
    </_dlc_DocIdUrl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Front - End Development</TermName>
          <TermId xmlns="http://schemas.microsoft.com/office/infopath/2007/PartnerControls">4712f462-3d40-4da7-892a-dbf356bc8322</TermId>
        </TermInfo>
      </Terms>
    </a53f1a9accc64fb8bee1c0a1a93d357e>
    <fldTrainingId xmlns="8f17bd39-e2a2-416d-8579-9c5cbdeee658">1517</fldTrainingId>
    <fldTrainingName xmlns="8f17bd39-e2a2-416d-8579-9c5cbdeee658">TypeScript In-Depth</fldTrainingName>
    <TaxCatchAll xmlns="8f17bd39-e2a2-416d-8579-9c5cbdeee658">
      <Value>8</Value>
      <Value>21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9BA2982-47D7-4E40-A117-6F055AAD251A}"/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E8B591DA-90BF-4B1D-BBCA-D13A6515F82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20985</TotalTime>
  <Words>167</Words>
  <Application>Microsoft Office PowerPoint</Application>
  <PresentationFormat>On-screen Show (16:9)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Consolas</vt:lpstr>
      <vt:lpstr>Lucida Grande</vt:lpstr>
      <vt:lpstr>Trebuchet MS</vt:lpstr>
      <vt:lpstr>Wingdings</vt:lpstr>
      <vt:lpstr>Cover Slides</vt:lpstr>
      <vt:lpstr>1_Cover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TypeScript Intro presentation Vitaliy Zhyrytskyy</dc:title>
  <dc:creator>orgmarketingbrandbaselineteam@epam.com</dc:creator>
  <cp:lastModifiedBy>Vitaliy Zhyrytskyy</cp:lastModifiedBy>
  <cp:revision>1057</cp:revision>
  <cp:lastPrinted>2014-07-09T13:30:36Z</cp:lastPrinted>
  <dcterms:created xsi:type="dcterms:W3CDTF">2014-07-08T13:27:24Z</dcterms:created>
  <dcterms:modified xsi:type="dcterms:W3CDTF">2017-03-01T07:27:19Z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0x0101000E01140B2D7CB74DA3EAC98E69956473</vt:lpwstr>
  </property>
  <property fmtid="{D5CDD505-2E9C-101B-9397-08002B2CF9AE}" pid="3" name="_dlc_DocIdItemGuid">
    <vt:lpwstr>2b248fe3-c986-4c8a-86d1-0b0392c54a6c</vt:lpwstr>
  </property>
  <property fmtid="{D5CDD505-2E9C-101B-9397-08002B2CF9AE}" pid="4" name="fldLanguagesOfEvent">
    <vt:lpwstr>8;#RUS|00de05cc-11d3-4dba-84f7-e6aab076d0bb</vt:lpwstr>
  </property>
  <property fmtid="{D5CDD505-2E9C-101B-9397-08002B2CF9AE}" pid="5" name="fldCategoriesOfEvent">
    <vt:lpwstr>21;#Front - End Development|4712f462-3d40-4da7-892a-dbf356bc8322</vt:lpwstr>
  </property>
  <property fmtid="{D5CDD505-2E9C-101B-9397-08002B2CF9AE}" pid="6" name="_docset_NoMedatataSyncRequired">
    <vt:lpwstr>False</vt:lpwstr>
  </property>
</Properties>
</file>