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0"/>
  </p:notesMasterIdLst>
  <p:handoutMasterIdLst>
    <p:handoutMasterId r:id="rId31"/>
  </p:handoutMasterIdLst>
  <p:sldIdLst>
    <p:sldId id="448" r:id="rId5"/>
    <p:sldId id="482" r:id="rId6"/>
    <p:sldId id="488" r:id="rId7"/>
    <p:sldId id="483" r:id="rId8"/>
    <p:sldId id="489" r:id="rId9"/>
    <p:sldId id="487" r:id="rId10"/>
    <p:sldId id="475" r:id="rId11"/>
    <p:sldId id="473" r:id="rId12"/>
    <p:sldId id="472" r:id="rId13"/>
    <p:sldId id="474" r:id="rId14"/>
    <p:sldId id="476" r:id="rId15"/>
    <p:sldId id="477" r:id="rId16"/>
    <p:sldId id="478" r:id="rId17"/>
    <p:sldId id="479" r:id="rId18"/>
    <p:sldId id="493" r:id="rId19"/>
    <p:sldId id="490" r:id="rId20"/>
    <p:sldId id="480" r:id="rId21"/>
    <p:sldId id="491" r:id="rId22"/>
    <p:sldId id="485" r:id="rId23"/>
    <p:sldId id="486" r:id="rId24"/>
    <p:sldId id="492" r:id="rId25"/>
    <p:sldId id="494" r:id="rId26"/>
    <p:sldId id="495" r:id="rId27"/>
    <p:sldId id="496" r:id="rId28"/>
    <p:sldId id="481" r:id="rId2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BC399-EA07-407A-886B-E214C9B849C0}">
          <p14:sldIdLst>
            <p14:sldId id="448"/>
            <p14:sldId id="482"/>
          </p14:sldIdLst>
        </p14:section>
        <p14:section name="var, let, const" id="{EE1C4F81-6875-4986-8A82-E521189152A5}">
          <p14:sldIdLst>
            <p14:sldId id="488"/>
            <p14:sldId id="483"/>
          </p14:sldIdLst>
        </p14:section>
        <p14:section name="Basic Types" id="{A0316966-1EF5-4CC6-ABE3-5669A4D63ACD}">
          <p14:sldIdLst>
            <p14:sldId id="489"/>
            <p14:sldId id="487"/>
            <p14:sldId id="475"/>
            <p14:sldId id="473"/>
            <p14:sldId id="472"/>
            <p14:sldId id="474"/>
            <p14:sldId id="476"/>
            <p14:sldId id="477"/>
            <p14:sldId id="478"/>
            <p14:sldId id="479"/>
            <p14:sldId id="493"/>
          </p14:sldIdLst>
        </p14:section>
        <p14:section name="Type Assertion" id="{56282251-EDEA-47A1-81E5-CD46C770993A}">
          <p14:sldIdLst>
            <p14:sldId id="490"/>
            <p14:sldId id="480"/>
          </p14:sldIdLst>
        </p14:section>
        <p14:section name="Type Inference and Type Annotation" id="{C2236A89-4BB6-4138-8150-56077668B678}">
          <p14:sldIdLst>
            <p14:sldId id="491"/>
            <p14:sldId id="485"/>
            <p14:sldId id="486"/>
            <p14:sldId id="492"/>
          </p14:sldIdLst>
        </p14:section>
        <p14:section name="Type DEfinitions" id="{BB4E0B25-5A91-4600-8917-7BD399D2A9E0}">
          <p14:sldIdLst>
            <p14:sldId id="494"/>
            <p14:sldId id="495"/>
            <p14:sldId id="496"/>
          </p14:sldIdLst>
        </p14:section>
        <p14:section name="Summary" id="{7BF34D78-7CCA-42FB-8DA7-DD4AD43E0AC5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A3C644"/>
    <a:srgbClr val="464547"/>
    <a:srgbClr val="1A9CB0"/>
    <a:srgbClr val="B22746"/>
    <a:srgbClr val="7F993A"/>
    <a:srgbClr val="666666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82" autoAdjust="0"/>
    <p:restoredTop sz="96388" autoAdjust="0"/>
  </p:normalViewPr>
  <p:slideViewPr>
    <p:cSldViewPr snapToGrid="0">
      <p:cViewPr varScale="1">
        <p:scale>
          <a:sx n="93" d="100"/>
          <a:sy n="93" d="100"/>
        </p:scale>
        <p:origin x="64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21992"/>
            <a:ext cx="9144000" cy="699516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100" y="971550"/>
            <a:ext cx="8305800" cy="2286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71850"/>
            <a:ext cx="3295650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443700" y="1020637"/>
            <a:ext cx="4291591" cy="327021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96012" marR="0" indent="-96012" algn="l" defTabSz="257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350" baseline="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5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25798" y="1020638"/>
            <a:ext cx="3848287" cy="327021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3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16988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352473" y="2888673"/>
            <a:ext cx="8339328" cy="18357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1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68" r:id="rId5"/>
    <p:sldLayoutId id="2147483769" r:id="rId6"/>
    <p:sldLayoutId id="2147483753" r:id="rId7"/>
    <p:sldLayoutId id="2147483767" r:id="rId8"/>
    <p:sldLayoutId id="2147483711" r:id="rId9"/>
    <p:sldLayoutId id="2147483749" r:id="rId10"/>
    <p:sldLayoutId id="2147483770" r:id="rId11"/>
    <p:sldLayoutId id="2147483771" r:id="rId12"/>
    <p:sldLayoutId id="2147483772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types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27824" y="2571012"/>
            <a:ext cx="6910388" cy="472822"/>
          </a:xfrm>
        </p:spPr>
        <p:txBody>
          <a:bodyPr/>
          <a:lstStyle/>
          <a:p>
            <a:r>
              <a:rPr lang="en-US" sz="3200" dirty="0" smtClean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7824" y="3046296"/>
            <a:ext cx="6488113" cy="284693"/>
          </a:xfrm>
        </p:spPr>
        <p:txBody>
          <a:bodyPr/>
          <a:lstStyle/>
          <a:p>
            <a:r>
              <a:rPr lang="en-US" dirty="0"/>
              <a:t>Types Basics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8648" y="129677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myTuple</a:t>
            </a:r>
            <a:r>
              <a:rPr lang="en-US" dirty="0" smtClean="0"/>
              <a:t>: [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] = [</a:t>
            </a:r>
            <a:r>
              <a:rPr lang="en-US" dirty="0" smtClean="0">
                <a:solidFill>
                  <a:srgbClr val="B22746"/>
                </a:solidFill>
              </a:rPr>
              <a:t>25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2746"/>
                </a:solidFill>
              </a:rPr>
              <a:t>'string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firstElement</a:t>
            </a:r>
            <a:r>
              <a:rPr lang="en-US" dirty="0" smtClean="0"/>
              <a:t> = </a:t>
            </a:r>
            <a:r>
              <a:rPr lang="en-US" dirty="0" err="1" smtClean="0"/>
              <a:t>myTuple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B22746"/>
                </a:solidFill>
              </a:rPr>
              <a:t>0</a:t>
            </a:r>
            <a:r>
              <a:rPr lang="en-US" dirty="0" smtClean="0"/>
              <a:t>];		</a:t>
            </a:r>
            <a:r>
              <a:rPr lang="en-US" dirty="0" smtClean="0">
                <a:solidFill>
                  <a:srgbClr val="A3C644"/>
                </a:solidFill>
              </a:rPr>
              <a:t>// 25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secondElement</a:t>
            </a:r>
            <a:r>
              <a:rPr lang="en-US" dirty="0" smtClean="0"/>
              <a:t> = </a:t>
            </a:r>
            <a:r>
              <a:rPr lang="en-US" dirty="0" err="1" smtClean="0"/>
              <a:t>myTuple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B22746"/>
                </a:solidFill>
              </a:rPr>
              <a:t>1</a:t>
            </a:r>
            <a:r>
              <a:rPr lang="en-US" dirty="0" smtClean="0"/>
              <a:t>];	</a:t>
            </a:r>
            <a:r>
              <a:rPr lang="en-US" dirty="0" smtClean="0">
                <a:solidFill>
                  <a:srgbClr val="A3C644"/>
                </a:solidFill>
              </a:rPr>
              <a:t>// string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other elements can have numbers or strings</a:t>
            </a:r>
          </a:p>
          <a:p>
            <a:r>
              <a:rPr lang="en-US" dirty="0" err="1" smtClean="0"/>
              <a:t>myTuple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B22746"/>
                </a:solidFill>
              </a:rPr>
              <a:t>2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rgbClr val="B22746"/>
                </a:solidFill>
              </a:rPr>
              <a:t>100</a:t>
            </a:r>
            <a:r>
              <a:rPr lang="en-US" dirty="0" smtClean="0"/>
              <a:t>;					</a:t>
            </a:r>
            <a:r>
              <a:rPr lang="en-US" dirty="0" smtClean="0">
                <a:solidFill>
                  <a:srgbClr val="A3C644"/>
                </a:solidFill>
              </a:rPr>
              <a:t>// number | string</a:t>
            </a:r>
          </a:p>
          <a:p>
            <a:r>
              <a:rPr lang="en-US" dirty="0" err="1" smtClean="0"/>
              <a:t>myTuple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B22746"/>
                </a:solidFill>
              </a:rPr>
              <a:t>3</a:t>
            </a:r>
            <a:r>
              <a:rPr lang="en-US" dirty="0" smtClean="0"/>
              <a:t>] = </a:t>
            </a:r>
            <a:r>
              <a:rPr lang="en-US" dirty="0">
                <a:solidFill>
                  <a:srgbClr val="B22746"/>
                </a:solidFill>
              </a:rPr>
              <a:t>'this works'</a:t>
            </a:r>
            <a:r>
              <a:rPr lang="en-US" dirty="0" smtClean="0"/>
              <a:t>;		</a:t>
            </a:r>
            <a:r>
              <a:rPr lang="en-US" dirty="0" smtClean="0">
                <a:solidFill>
                  <a:srgbClr val="A3C644"/>
                </a:solidFill>
              </a:rPr>
              <a:t>// number | string</a:t>
            </a:r>
          </a:p>
          <a:p>
            <a:r>
              <a:rPr lang="en-US" dirty="0" err="1" smtClean="0"/>
              <a:t>myTuple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B22746"/>
                </a:solidFill>
              </a:rPr>
              <a:t>4</a:t>
            </a:r>
            <a:r>
              <a:rPr lang="en-US" dirty="0" smtClean="0"/>
              <a:t>] =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/>
              <a:t>;					</a:t>
            </a:r>
            <a:r>
              <a:rPr lang="en-US" dirty="0" smtClean="0">
                <a:solidFill>
                  <a:srgbClr val="A3C644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notSure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4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notSure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B22746"/>
                </a:solidFill>
              </a:rPr>
              <a:t>"maybe a string instead"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notSure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/>
              <a:t>; 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warnUser</a:t>
            </a:r>
            <a:r>
              <a:rPr lang="en-US" dirty="0"/>
              <a:t>():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rgbClr val="B22746"/>
                </a:solidFill>
              </a:rPr>
              <a:t>"This is my warning message"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only undefined or null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unusable: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unusable = </a:t>
            </a:r>
            <a:r>
              <a:rPr lang="en-US" dirty="0" smtClean="0">
                <a:solidFill>
                  <a:srgbClr val="2FC2D9"/>
                </a:solidFill>
              </a:rPr>
              <a:t>null</a:t>
            </a:r>
            <a:r>
              <a:rPr lang="en-US" dirty="0" smtClean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Undefined and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Not much else we can assign to these variables! 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u: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n: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null</a:t>
            </a:r>
            <a:r>
              <a:rPr lang="en-US" dirty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Function returning never must have unreachable end point 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rgbClr val="A3C644"/>
                </a:solidFill>
              </a:rPr>
              <a:t> </a:t>
            </a:r>
            <a:r>
              <a:rPr lang="en-US" dirty="0"/>
              <a:t>error(message: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never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throw </a:t>
            </a:r>
            <a:r>
              <a:rPr lang="en-US" dirty="0">
                <a:solidFill>
                  <a:srgbClr val="2FC2D9"/>
                </a:solidFill>
              </a:rPr>
              <a:t>new </a:t>
            </a:r>
            <a:r>
              <a:rPr lang="en-US" dirty="0"/>
              <a:t>Error(message);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>
                <a:solidFill>
                  <a:srgbClr val="A3C644"/>
                </a:solidFill>
              </a:rPr>
              <a:t>Inferred return type is never 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fail()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/>
              <a:t>error(</a:t>
            </a:r>
            <a:r>
              <a:rPr lang="en-US" dirty="0">
                <a:solidFill>
                  <a:srgbClr val="B22746"/>
                </a:solidFill>
              </a:rPr>
              <a:t>"Something failed"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} </a:t>
            </a:r>
          </a:p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>
                <a:solidFill>
                  <a:srgbClr val="A3C644"/>
                </a:solidFill>
              </a:rPr>
              <a:t>Function returning never must have unreachable end point 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rgbClr val="A3C644"/>
                </a:solidFill>
              </a:rPr>
              <a:t> </a:t>
            </a:r>
            <a:r>
              <a:rPr lang="en-US" dirty="0" err="1"/>
              <a:t>infiniteLoop</a:t>
            </a:r>
            <a:r>
              <a:rPr lang="en-US" dirty="0"/>
              <a:t>(): </a:t>
            </a:r>
            <a:r>
              <a:rPr lang="en-US" dirty="0">
                <a:solidFill>
                  <a:srgbClr val="2FC2D9"/>
                </a:solidFill>
              </a:rPr>
              <a:t>never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>
                <a:solidFill>
                  <a:srgbClr val="2FC2D9"/>
                </a:solidFill>
              </a:rPr>
              <a:t>true</a:t>
            </a:r>
            <a:r>
              <a:rPr lang="en-US" dirty="0"/>
              <a:t>) { }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rgbClr val="A3C644"/>
                </a:solidFill>
              </a:rPr>
              <a:t> </a:t>
            </a:r>
            <a:r>
              <a:rPr lang="en-US" sz="1600" dirty="0" smtClean="0"/>
              <a:t>f(a: </a:t>
            </a:r>
            <a:r>
              <a:rPr lang="en-US" sz="1600" dirty="0" smtClean="0">
                <a:solidFill>
                  <a:srgbClr val="2FC2D9"/>
                </a:solidFill>
              </a:rPr>
              <a:t>string | number</a:t>
            </a:r>
            <a:r>
              <a:rPr lang="en-US" sz="1600" dirty="0" smtClean="0">
                <a:solidFill>
                  <a:srgbClr val="464547"/>
                </a:solidFill>
              </a:rPr>
              <a:t>, b:</a:t>
            </a:r>
            <a:r>
              <a:rPr lang="en-US" sz="1600" dirty="0" smtClean="0">
                <a:solidFill>
                  <a:srgbClr val="2FC2D9"/>
                </a:solidFill>
              </a:rPr>
              <a:t> string | number</a:t>
            </a:r>
            <a:r>
              <a:rPr lang="en-US" sz="1600" dirty="0" smtClean="0"/>
              <a:t>): </a:t>
            </a:r>
            <a:r>
              <a:rPr lang="en-US" sz="1600" dirty="0" smtClean="0">
                <a:solidFill>
                  <a:srgbClr val="2FC2D9"/>
                </a:solidFill>
              </a:rPr>
              <a:t>string | number </a:t>
            </a:r>
            <a:r>
              <a:rPr lang="en-US" sz="1600" dirty="0"/>
              <a:t>{ 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A3C644"/>
                </a:solidFill>
              </a:rPr>
              <a:t>// body of the function f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12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0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A</a:t>
            </a:r>
            <a:r>
              <a:rPr lang="en-US" dirty="0" smtClean="0"/>
              <a:t>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"angle-bracket" </a:t>
            </a:r>
            <a:r>
              <a:rPr lang="en-US" dirty="0">
                <a:solidFill>
                  <a:srgbClr val="A3C644"/>
                </a:solidFill>
              </a:rPr>
              <a:t>syntax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someValue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"this is a string"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strLength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(&lt;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&gt;</a:t>
            </a:r>
            <a:r>
              <a:rPr lang="en-US" dirty="0" err="1"/>
              <a:t>someValue</a:t>
            </a:r>
            <a:r>
              <a:rPr lang="en-US" dirty="0"/>
              <a:t>).length</a:t>
            </a:r>
            <a:r>
              <a:rPr lang="en-US" dirty="0" smtClean="0"/>
              <a:t>;</a:t>
            </a:r>
          </a:p>
          <a:p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A3C644"/>
                </a:solidFill>
              </a:rPr>
              <a:t>// as-syntax</a:t>
            </a:r>
            <a:endParaRPr lang="ru-RU" dirty="0" smtClean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someValue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any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"this is a string"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strLength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(</a:t>
            </a:r>
            <a:r>
              <a:rPr lang="en-US" dirty="0" err="1"/>
              <a:t>someValue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 string</a:t>
            </a:r>
            <a:r>
              <a:rPr lang="en-US" dirty="0"/>
              <a:t>).length;</a:t>
            </a:r>
            <a:endParaRPr lang="en-US" dirty="0">
              <a:solidFill>
                <a:srgbClr val="A3C644"/>
              </a:solidFill>
            </a:endParaRP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inference and Type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firstString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B22746"/>
                </a:solidFill>
              </a:rPr>
              <a:t>'this </a:t>
            </a:r>
            <a:r>
              <a:rPr lang="en-US" dirty="0" smtClean="0">
                <a:solidFill>
                  <a:srgbClr val="B22746"/>
                </a:solidFill>
              </a:rPr>
              <a:t>a </a:t>
            </a:r>
            <a:r>
              <a:rPr lang="en-US" dirty="0">
                <a:solidFill>
                  <a:srgbClr val="B22746"/>
                </a:solidFill>
              </a:rPr>
              <a:t>string'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firstString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B22746"/>
                </a:solidFill>
              </a:rPr>
              <a:t>42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A3C644"/>
                </a:solidFill>
              </a:rPr>
              <a:t>//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returnNmber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2746"/>
                </a:solidFill>
              </a:rPr>
              <a:t>42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anotherString</a:t>
            </a:r>
            <a:r>
              <a:rPr lang="en-US" dirty="0" smtClean="0"/>
              <a:t> = </a:t>
            </a:r>
            <a:r>
              <a:rPr lang="en-US" dirty="0">
                <a:solidFill>
                  <a:srgbClr val="B22746"/>
                </a:solidFill>
              </a:rPr>
              <a:t>'this </a:t>
            </a:r>
            <a:r>
              <a:rPr lang="en-US" dirty="0" smtClean="0">
                <a:solidFill>
                  <a:srgbClr val="B22746"/>
                </a:solidFill>
              </a:rPr>
              <a:t>is another </a:t>
            </a:r>
            <a:r>
              <a:rPr lang="en-US" dirty="0">
                <a:solidFill>
                  <a:srgbClr val="B22746"/>
                </a:solidFill>
              </a:rPr>
              <a:t>string'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anotherString</a:t>
            </a:r>
            <a:r>
              <a:rPr lang="en-US" dirty="0" smtClean="0"/>
              <a:t> = </a:t>
            </a:r>
            <a:r>
              <a:rPr lang="en-US" dirty="0" err="1" smtClean="0"/>
              <a:t>returnNumber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A3C644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88237" y="1228812"/>
            <a:ext cx="4467021" cy="348437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Declaring Variables with var, let and const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688237" y="1745464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 Types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688237" y="2262117"/>
            <a:ext cx="5455763" cy="348437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Type Assertions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688237" y="2778769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Inference and Type Annotation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9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3704716" y="3295421"/>
            <a:ext cx="5455763" cy="348437"/>
            <a:chOff x="448467" y="3451955"/>
            <a:chExt cx="7274350" cy="464582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Type Definitions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3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firstString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B22746"/>
                </a:solidFill>
              </a:rPr>
              <a:t>'this </a:t>
            </a:r>
            <a:r>
              <a:rPr lang="en-US" dirty="0" smtClean="0">
                <a:solidFill>
                  <a:srgbClr val="B22746"/>
                </a:solidFill>
              </a:rPr>
              <a:t>a </a:t>
            </a:r>
            <a:r>
              <a:rPr lang="en-US" dirty="0">
                <a:solidFill>
                  <a:srgbClr val="B22746"/>
                </a:solidFill>
              </a:rPr>
              <a:t>string'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firstString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B22746"/>
                </a:solidFill>
              </a:rPr>
              <a:t>42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A3C644"/>
                </a:solidFill>
              </a:rPr>
              <a:t>//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returnNmber</a:t>
            </a:r>
            <a:r>
              <a:rPr lang="en-US" dirty="0" smtClean="0"/>
              <a:t>():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B22746"/>
                </a:solidFill>
              </a:rPr>
              <a:t>42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anotherString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 = </a:t>
            </a:r>
            <a:r>
              <a:rPr lang="en-US" dirty="0">
                <a:solidFill>
                  <a:srgbClr val="B22746"/>
                </a:solidFill>
              </a:rPr>
              <a:t>'this </a:t>
            </a:r>
            <a:r>
              <a:rPr lang="en-US" dirty="0" smtClean="0">
                <a:solidFill>
                  <a:srgbClr val="B22746"/>
                </a:solidFill>
              </a:rPr>
              <a:t>is </a:t>
            </a:r>
            <a:r>
              <a:rPr lang="en-US" smtClean="0">
                <a:solidFill>
                  <a:srgbClr val="B22746"/>
                </a:solidFill>
              </a:rPr>
              <a:t>another </a:t>
            </a:r>
            <a:r>
              <a:rPr lang="en-US">
                <a:solidFill>
                  <a:srgbClr val="B22746"/>
                </a:solidFill>
              </a:rPr>
              <a:t>string'</a:t>
            </a:r>
            <a:r>
              <a:rPr lang="en-US" smtClean="0"/>
              <a:t>;</a:t>
            </a:r>
            <a:endParaRPr lang="en-US" dirty="0" smtClean="0"/>
          </a:p>
          <a:p>
            <a:r>
              <a:rPr lang="en-US" dirty="0" err="1" smtClean="0"/>
              <a:t>anotherString</a:t>
            </a:r>
            <a:r>
              <a:rPr lang="en-US" dirty="0" smtClean="0"/>
              <a:t> = </a:t>
            </a:r>
            <a:r>
              <a:rPr lang="en-US" dirty="0" err="1" smtClean="0"/>
              <a:t>returnNumber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rgbClr val="A3C644"/>
                </a:solidFill>
              </a:rPr>
              <a:t>// error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01-02:</a:t>
            </a:r>
            <a:r>
              <a:rPr lang="ru-RU" cap="none" dirty="0" smtClean="0"/>
              <a:t> </a:t>
            </a:r>
            <a:r>
              <a:rPr lang="en-US" cap="none" dirty="0" smtClean="0"/>
              <a:t>Types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T</a:t>
            </a:r>
            <a:r>
              <a:rPr lang="en-US" dirty="0" smtClean="0"/>
              <a:t>ask 01</a:t>
            </a:r>
            <a:r>
              <a:rPr lang="en-US" smtClean="0"/>
              <a:t>, Task 02 </a:t>
            </a:r>
            <a:r>
              <a:rPr lang="en-US" dirty="0" smtClean="0"/>
              <a:t>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28988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Type </a:t>
            </a:r>
            <a:br>
              <a:rPr lang="en-US" dirty="0" smtClean="0"/>
            </a:br>
            <a:r>
              <a:rPr lang="en-US" dirty="0" smtClean="0"/>
              <a:t>Definitions?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Files with type information for a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Contain no implementation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Primarily used as a TypeScript wrapper for JavaScript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Design-time tool for type-checking and editor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File names end with .</a:t>
            </a:r>
            <a:r>
              <a:rPr lang="en-US" sz="1800" dirty="0" err="1"/>
              <a:t>d.ts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are Type Definitions?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7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Download and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--save </a:t>
            </a:r>
            <a:r>
              <a:rPr lang="en-US" smtClean="0"/>
              <a:t>@types/</a:t>
            </a:r>
            <a:r>
              <a:rPr lang="en-US" dirty="0" err="1" smtClean="0"/>
              <a:t>lodash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Getting type declarations in TypeScript 2.0 and above requires no tools apart from </a:t>
            </a:r>
            <a:r>
              <a:rPr lang="en-US" dirty="0" err="1"/>
              <a:t>npm</a:t>
            </a:r>
            <a:r>
              <a:rPr lang="en-US" dirty="0" smtClean="0"/>
              <a:t>.</a:t>
            </a:r>
          </a:p>
          <a:p>
            <a:r>
              <a:rPr lang="en-US" dirty="0"/>
              <a:t>For the most part, type declaration packages should always have the same name as the package name on </a:t>
            </a:r>
            <a:r>
              <a:rPr lang="en-US" dirty="0" err="1"/>
              <a:t>npm</a:t>
            </a:r>
            <a:r>
              <a:rPr lang="en-US" dirty="0"/>
              <a:t>, but prefixed with @types</a:t>
            </a:r>
            <a:r>
              <a:rPr lang="en-US" dirty="0" smtClean="0"/>
              <a:t>/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need, you can check out </a:t>
            </a:r>
            <a:r>
              <a:rPr lang="en-US" dirty="0">
                <a:hlinkClick r:id="rId2"/>
              </a:rPr>
              <a:t>https://aka.ms/types</a:t>
            </a:r>
            <a:r>
              <a:rPr lang="en-US" dirty="0"/>
              <a:t> to find the package for your favorite library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4534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688237" y="1654581"/>
            <a:ext cx="4467021" cy="348437"/>
            <a:chOff x="448467" y="1385345"/>
            <a:chExt cx="5956027" cy="464582"/>
          </a:xfrm>
        </p:grpSpPr>
        <p:sp>
          <p:nvSpPr>
            <p:cNvPr id="5" name="TextBox 4"/>
            <p:cNvSpPr txBox="1"/>
            <p:nvPr/>
          </p:nvSpPr>
          <p:spPr>
            <a:xfrm>
              <a:off x="991816" y="1417581"/>
              <a:ext cx="54126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Declaring Variables with var, let and const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688237" y="2171233"/>
            <a:ext cx="4122263" cy="348437"/>
            <a:chOff x="448467" y="2074215"/>
            <a:chExt cx="5496350" cy="464582"/>
          </a:xfrm>
        </p:grpSpPr>
        <p:sp>
          <p:nvSpPr>
            <p:cNvPr id="10" name="TextBox 9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Basic Types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688237" y="2687886"/>
            <a:ext cx="5455763" cy="348437"/>
            <a:chOff x="448467" y="2763085"/>
            <a:chExt cx="7274349" cy="464582"/>
          </a:xfrm>
        </p:grpSpPr>
        <p:sp>
          <p:nvSpPr>
            <p:cNvPr id="15" name="TextBox 14"/>
            <p:cNvSpPr txBox="1"/>
            <p:nvPr/>
          </p:nvSpPr>
          <p:spPr>
            <a:xfrm>
              <a:off x="991817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Type Assertions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688237" y="3204538"/>
            <a:ext cx="5455763" cy="348437"/>
            <a:chOff x="448467" y="3451955"/>
            <a:chExt cx="7274350" cy="464582"/>
          </a:xfrm>
        </p:grpSpPr>
        <p:sp>
          <p:nvSpPr>
            <p:cNvPr id="20" name="TextBox 19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>
                  <a:solidFill>
                    <a:srgbClr val="444444"/>
                  </a:solidFill>
                  <a:cs typeface="Trebuchet MS"/>
                </a:rPr>
                <a:t>Type Inference and Type Annotation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704716" y="3745367"/>
            <a:ext cx="5455763" cy="348437"/>
            <a:chOff x="448467" y="3451955"/>
            <a:chExt cx="7274350" cy="464582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Type Definitions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4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Var, let and 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8148" y="925999"/>
            <a:ext cx="536044" cy="387798"/>
          </a:xfrm>
        </p:spPr>
        <p:txBody>
          <a:bodyPr/>
          <a:lstStyle/>
          <a:p>
            <a:r>
              <a:rPr lang="en-US" sz="1800" dirty="0" smtClean="0"/>
              <a:t>var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Globally available </a:t>
            </a:r>
            <a:r>
              <a:rPr lang="en-US" sz="1800" dirty="0" smtClean="0">
                <a:solidFill>
                  <a:srgbClr val="2FC2D9"/>
                </a:solidFill>
              </a:rPr>
              <a:t>in the function </a:t>
            </a:r>
            <a:r>
              <a:rPr lang="en-US" sz="1800" dirty="0" smtClean="0"/>
              <a:t>in which it is declared</a:t>
            </a:r>
          </a:p>
          <a:p>
            <a:r>
              <a:rPr lang="en-US" sz="1800" dirty="0" smtClean="0">
                <a:solidFill>
                  <a:srgbClr val="2FC2D9"/>
                </a:solidFill>
              </a:rPr>
              <a:t>“Hoisted”</a:t>
            </a:r>
            <a:r>
              <a:rPr lang="en-US" sz="1800" dirty="0" smtClean="0"/>
              <a:t> to the top of the function</a:t>
            </a:r>
          </a:p>
          <a:p>
            <a:r>
              <a:rPr lang="en-US" sz="1800" dirty="0" smtClean="0"/>
              <a:t>Variable name </a:t>
            </a:r>
            <a:r>
              <a:rPr lang="en-US" sz="1800" dirty="0" smtClean="0">
                <a:solidFill>
                  <a:srgbClr val="2FC2D9"/>
                </a:solidFill>
              </a:rPr>
              <a:t>may be declared a second time</a:t>
            </a:r>
            <a:r>
              <a:rPr lang="en-US" sz="1800" dirty="0" smtClean="0"/>
              <a:t> in the same function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816966" y="925999"/>
            <a:ext cx="1331134" cy="387798"/>
          </a:xfrm>
        </p:spPr>
        <p:txBody>
          <a:bodyPr/>
          <a:lstStyle/>
          <a:p>
            <a:r>
              <a:rPr lang="en-US" sz="1800" dirty="0"/>
              <a:t>l</a:t>
            </a:r>
            <a:r>
              <a:rPr lang="en-US" sz="1800" dirty="0" smtClean="0"/>
              <a:t>et, const</a:t>
            </a: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1800" dirty="0" smtClean="0"/>
              <a:t>Only available </a:t>
            </a:r>
            <a:r>
              <a:rPr lang="en-US" sz="1800" dirty="0" smtClean="0">
                <a:solidFill>
                  <a:srgbClr val="2FC2D9"/>
                </a:solidFill>
              </a:rPr>
              <a:t>in the block </a:t>
            </a:r>
            <a:r>
              <a:rPr lang="en-US" sz="1800" dirty="0" smtClean="0"/>
              <a:t>in which it is declared</a:t>
            </a:r>
          </a:p>
          <a:p>
            <a:r>
              <a:rPr lang="en-US" sz="1800" dirty="0" smtClean="0">
                <a:solidFill>
                  <a:srgbClr val="2FC2D9"/>
                </a:solidFill>
              </a:rPr>
              <a:t>Not “hoisted”</a:t>
            </a:r>
            <a:r>
              <a:rPr lang="en-US" sz="1800" dirty="0" smtClean="0"/>
              <a:t> to the top of the block</a:t>
            </a:r>
          </a:p>
          <a:p>
            <a:r>
              <a:rPr lang="en-US" sz="1800" dirty="0" smtClean="0"/>
              <a:t>Variable name </a:t>
            </a:r>
            <a:r>
              <a:rPr lang="en-US" sz="1800" dirty="0" smtClean="0">
                <a:solidFill>
                  <a:srgbClr val="2FC2D9"/>
                </a:solidFill>
              </a:rPr>
              <a:t>may only be declared once</a:t>
            </a:r>
            <a:r>
              <a:rPr lang="en-US" sz="1800" dirty="0" smtClean="0"/>
              <a:t> per block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Declaring Variables with var, let and 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697" y="1642947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Boolean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1697" y="2181923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Number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501697" y="2720899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String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01697" y="3259875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Array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572106" y="1650381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Enum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572106" y="2713465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Any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572106" y="3259875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Void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572106" y="2181923"/>
            <a:ext cx="18288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Tuple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42515" y="1642947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Nul</a:t>
            </a:r>
            <a:r>
              <a:rPr lang="en-US" sz="18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2515" y="2152189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Undefined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2515" y="2661431"/>
            <a:ext cx="18288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Never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0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Boolean, Number, String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isDone</a:t>
            </a:r>
            <a:r>
              <a:rPr lang="en-US" dirty="0"/>
              <a:t>: </a:t>
            </a:r>
            <a:r>
              <a:rPr lang="en-US" dirty="0" err="1">
                <a:solidFill>
                  <a:srgbClr val="2FC2D9"/>
                </a:solidFill>
              </a:rPr>
              <a:t>boolean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false</a:t>
            </a:r>
            <a:r>
              <a:rPr lang="en-US" dirty="0" smtClean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decimal: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6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hex: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0xf00d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binary: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0b1010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octal: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B22746"/>
                </a:solidFill>
              </a:rPr>
              <a:t>0o744</a:t>
            </a:r>
            <a:r>
              <a:rPr lang="en-US" dirty="0" smtClean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color: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"blue"</a:t>
            </a:r>
            <a:r>
              <a:rPr lang="en-US" dirty="0"/>
              <a:t>; color = </a:t>
            </a:r>
            <a:r>
              <a:rPr lang="en-US" dirty="0">
                <a:solidFill>
                  <a:srgbClr val="B22746"/>
                </a:solidFill>
              </a:rPr>
              <a:t>'red</a:t>
            </a:r>
            <a:r>
              <a:rPr lang="en-US" dirty="0" smtClean="0">
                <a:solidFill>
                  <a:srgbClr val="B22746"/>
                </a:solidFill>
              </a:rPr>
              <a:t>'</a:t>
            </a:r>
            <a:r>
              <a:rPr lang="en-US" dirty="0" smtClean="0"/>
              <a:t>;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n</a:t>
            </a:r>
            <a:r>
              <a:rPr lang="en-US" dirty="0" smtClean="0"/>
              <a:t>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 smtClean="0">
                <a:solidFill>
                  <a:srgbClr val="B22746"/>
                </a:solidFill>
              </a:rPr>
              <a:t>`Vitaliy`</a:t>
            </a:r>
            <a:r>
              <a:rPr lang="en-US" dirty="0" smtClean="0"/>
              <a:t>; </a:t>
            </a:r>
            <a:br>
              <a:rPr lang="en-US" dirty="0" smtClean="0"/>
            </a:b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/>
              <a:t>sentence: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B22746"/>
                </a:solidFill>
              </a:rPr>
              <a:t>`Hello, </a:t>
            </a:r>
            <a:r>
              <a:rPr lang="en-US" dirty="0" smtClean="0"/>
              <a:t>${ name }</a:t>
            </a:r>
            <a:r>
              <a:rPr lang="en-US" dirty="0" smtClean="0">
                <a:solidFill>
                  <a:srgbClr val="B22746"/>
                </a:solidFill>
              </a:rPr>
              <a:t>`</a:t>
            </a:r>
            <a:r>
              <a:rPr lang="en-US" dirty="0" smtClean="0"/>
              <a:t>;</a:t>
            </a:r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strArray1: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[] = [</a:t>
            </a:r>
            <a:r>
              <a:rPr lang="en-US" dirty="0" smtClean="0">
                <a:solidFill>
                  <a:srgbClr val="B22746"/>
                </a:solidFill>
              </a:rPr>
              <a:t>'here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>
                <a:solidFill>
                  <a:srgbClr val="B22746"/>
                </a:solidFill>
              </a:rPr>
              <a:t> </a:t>
            </a:r>
            <a:r>
              <a:rPr lang="en-US" dirty="0" smtClean="0">
                <a:solidFill>
                  <a:srgbClr val="B22746"/>
                </a:solidFill>
              </a:rPr>
              <a:t>'are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>
                <a:solidFill>
                  <a:srgbClr val="B22746"/>
                </a:solidFill>
              </a:rPr>
              <a:t> </a:t>
            </a:r>
            <a:r>
              <a:rPr lang="en-US" dirty="0" smtClean="0">
                <a:solidFill>
                  <a:srgbClr val="B22746"/>
                </a:solidFill>
              </a:rPr>
              <a:t>'strings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strArrays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Array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&gt; = [</a:t>
            </a:r>
            <a:r>
              <a:rPr lang="en-US" dirty="0" smtClean="0">
                <a:solidFill>
                  <a:srgbClr val="B22746"/>
                </a:solidFill>
              </a:rPr>
              <a:t>'more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>
                <a:solidFill>
                  <a:srgbClr val="B22746"/>
                </a:solidFill>
              </a:rPr>
              <a:t> </a:t>
            </a:r>
            <a:r>
              <a:rPr lang="en-US" dirty="0" smtClean="0">
                <a:solidFill>
                  <a:srgbClr val="B22746"/>
                </a:solidFill>
              </a:rPr>
              <a:t>'strings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,</a:t>
            </a:r>
            <a:r>
              <a:rPr lang="en-US" dirty="0">
                <a:solidFill>
                  <a:srgbClr val="B22746"/>
                </a:solidFill>
              </a:rPr>
              <a:t> </a:t>
            </a:r>
            <a:r>
              <a:rPr lang="en-US" dirty="0" smtClean="0">
                <a:solidFill>
                  <a:srgbClr val="B22746"/>
                </a:solidFill>
              </a:rPr>
              <a:t>'here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anyArray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any</a:t>
            </a:r>
            <a:r>
              <a:rPr lang="en-US" dirty="0" smtClean="0"/>
              <a:t>[] = [</a:t>
            </a:r>
            <a:r>
              <a:rPr lang="en-US" dirty="0" smtClean="0">
                <a:solidFill>
                  <a:srgbClr val="B22746"/>
                </a:solidFill>
              </a:rPr>
              <a:t>42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FC2D9"/>
                </a:solidFill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2746"/>
                </a:solidFill>
              </a:rPr>
              <a:t>'string</a:t>
            </a:r>
            <a:r>
              <a:rPr lang="en-US" dirty="0">
                <a:solidFill>
                  <a:srgbClr val="B22746"/>
                </a:solidFill>
              </a:rPr>
              <a:t>'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Accessed and used much like JavaScript</a:t>
            </a:r>
          </a:p>
          <a:p>
            <a:r>
              <a:rPr lang="en-US" dirty="0" smtClean="0"/>
              <a:t>Can be declared two different ways</a:t>
            </a:r>
          </a:p>
          <a:p>
            <a:r>
              <a:rPr lang="en-US" dirty="0" smtClean="0"/>
              <a:t>Declared as an array of “any” to store any type in the same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FC2D9"/>
                </a:solidFill>
              </a:rPr>
              <a:t>enum</a:t>
            </a:r>
            <a:r>
              <a:rPr lang="en-US" dirty="0" smtClean="0"/>
              <a:t> Category { JavaScript, CSS, HTML }; </a:t>
            </a:r>
            <a:r>
              <a:rPr lang="en-US" dirty="0" smtClean="0">
                <a:solidFill>
                  <a:srgbClr val="A3C644"/>
                </a:solidFill>
              </a:rPr>
              <a:t>// 0, 1, 2</a:t>
            </a:r>
          </a:p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</a:t>
            </a:r>
            <a:r>
              <a:rPr lang="en-US" dirty="0" smtClean="0"/>
              <a:t>JavaScript = 1, </a:t>
            </a:r>
            <a:r>
              <a:rPr lang="en-US" dirty="0"/>
              <a:t>CSS, HTML }; </a:t>
            </a:r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smtClean="0">
                <a:solidFill>
                  <a:srgbClr val="A3C644"/>
                </a:solidFill>
              </a:rPr>
              <a:t>1</a:t>
            </a:r>
            <a:r>
              <a:rPr lang="en-US" dirty="0">
                <a:solidFill>
                  <a:srgbClr val="A3C644"/>
                </a:solidFill>
              </a:rPr>
              <a:t>, </a:t>
            </a:r>
            <a:r>
              <a:rPr lang="en-US" dirty="0" smtClean="0">
                <a:solidFill>
                  <a:srgbClr val="A3C644"/>
                </a:solidFill>
              </a:rPr>
              <a:t>2, 3</a:t>
            </a:r>
          </a:p>
          <a:p>
            <a:r>
              <a:rPr lang="en-US" dirty="0" err="1">
                <a:solidFill>
                  <a:srgbClr val="2FC2D9"/>
                </a:solidFill>
              </a:rPr>
              <a:t>enum</a:t>
            </a:r>
            <a:r>
              <a:rPr lang="en-US" dirty="0"/>
              <a:t> Category { JavaScript = </a:t>
            </a:r>
            <a:r>
              <a:rPr lang="en-US" dirty="0" smtClean="0"/>
              <a:t>5, CSS = 8, HTML = 9 </a:t>
            </a:r>
            <a:r>
              <a:rPr lang="en-US" dirty="0"/>
              <a:t>}; </a:t>
            </a:r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smtClean="0">
                <a:solidFill>
                  <a:srgbClr val="A3C644"/>
                </a:solidFill>
              </a:rPr>
              <a:t>5, 8, 9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favoriteCategory</a:t>
            </a:r>
            <a:r>
              <a:rPr lang="en-US" dirty="0" smtClean="0"/>
              <a:t>: Category = </a:t>
            </a:r>
            <a:r>
              <a:rPr lang="en-US" dirty="0" err="1" smtClean="0"/>
              <a:t>Category.JavaScript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favoriteCategory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A3C644"/>
                </a:solidFill>
              </a:rPr>
              <a:t>// 5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categoryString</a:t>
            </a:r>
            <a:r>
              <a:rPr lang="en-US" dirty="0" smtClean="0"/>
              <a:t> = Category[</a:t>
            </a:r>
            <a:r>
              <a:rPr lang="en-US" dirty="0" err="1" smtClean="0"/>
              <a:t>favoriteCategory</a:t>
            </a:r>
            <a:r>
              <a:rPr lang="en-US" dirty="0" smtClean="0"/>
              <a:t>]; 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categoryString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A3C644"/>
                </a:solidFill>
              </a:rPr>
              <a:t>// JavaScript</a:t>
            </a:r>
          </a:p>
          <a:p>
            <a:endParaRPr lang="en-US" dirty="0">
              <a:solidFill>
                <a:srgbClr val="A3C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DOCID-2090759719-240</_dlc_DocId>
    <_dlc_DocIdUrl xmlns="8f17bd39-e2a2-416d-8579-9c5cbdeee658">
      <Url>https://epam.sharepoint.com/sites/CDP/front-enddevelopment/_layouts/15/DocIdRedir.aspx?ID=DOCID-2090759719-240</Url>
      <Description>DOCID-2090759719-240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D1DF0E4-B86C-4646-B7DA-F25BF90FE151}"/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7CA17C1-69CE-4467-BECB-15C7812EE99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20993</TotalTime>
  <Words>677</Words>
  <Application>Microsoft Office PowerPoint</Application>
  <PresentationFormat>On-screen Show (16:9)</PresentationFormat>
  <Paragraphs>162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TypeScript TypesBasics presentation Vitaliy Zhyrytskyy</dc:title>
  <dc:creator>orgmarketingbrandbaselineteam@epam.com</dc:creator>
  <cp:lastModifiedBy>Vitaliy Zhyrytskyy</cp:lastModifiedBy>
  <cp:revision>1052</cp:revision>
  <cp:lastPrinted>2014-07-09T13:30:36Z</cp:lastPrinted>
  <dcterms:created xsi:type="dcterms:W3CDTF">2014-07-08T13:27:24Z</dcterms:created>
  <dcterms:modified xsi:type="dcterms:W3CDTF">2017-03-23T07:30:45Z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4d6366fe-1b32-47d0-b492-cf0264932ee7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