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8"/>
  </p:notesMasterIdLst>
  <p:handoutMasterIdLst>
    <p:handoutMasterId r:id="rId29"/>
  </p:handoutMasterIdLst>
  <p:sldIdLst>
    <p:sldId id="448" r:id="rId5"/>
    <p:sldId id="482" r:id="rId6"/>
    <p:sldId id="488" r:id="rId7"/>
    <p:sldId id="510" r:id="rId8"/>
    <p:sldId id="489" r:id="rId9"/>
    <p:sldId id="475" r:id="rId10"/>
    <p:sldId id="492" r:id="rId11"/>
    <p:sldId id="473" r:id="rId12"/>
    <p:sldId id="472" r:id="rId13"/>
    <p:sldId id="474" r:id="rId14"/>
    <p:sldId id="493" r:id="rId15"/>
    <p:sldId id="506" r:id="rId16"/>
    <p:sldId id="494" r:id="rId17"/>
    <p:sldId id="495" r:id="rId18"/>
    <p:sldId id="507" r:id="rId19"/>
    <p:sldId id="497" r:id="rId20"/>
    <p:sldId id="498" r:id="rId21"/>
    <p:sldId id="499" r:id="rId22"/>
    <p:sldId id="508" r:id="rId23"/>
    <p:sldId id="501" r:id="rId24"/>
    <p:sldId id="505" r:id="rId25"/>
    <p:sldId id="509" r:id="rId26"/>
    <p:sldId id="481" r:id="rId2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82"/>
          </p14:sldIdLst>
        </p14:section>
        <p14:section name="Functions in TypeScript and JavaScript" id="{EE1C4F81-6875-4986-8A82-E521189152A5}">
          <p14:sldIdLst>
            <p14:sldId id="488"/>
            <p14:sldId id="510"/>
          </p14:sldIdLst>
        </p14:section>
        <p14:section name="Parameter Types and Return Types" id="{A0316966-1EF5-4CC6-ABE3-5669A4D63ACD}">
          <p14:sldIdLst>
            <p14:sldId id="489"/>
            <p14:sldId id="475"/>
          </p14:sldIdLst>
        </p14:section>
        <p14:section name="Arrow Functions" id="{3E803678-3AA5-4225-AF0C-F065F0DF806B}">
          <p14:sldIdLst>
            <p14:sldId id="492"/>
            <p14:sldId id="473"/>
            <p14:sldId id="472"/>
            <p14:sldId id="474"/>
            <p14:sldId id="493"/>
            <p14:sldId id="506"/>
          </p14:sldIdLst>
        </p14:section>
        <p14:section name="Function Types" id="{CADC1AA0-B9C5-437A-8611-E1CB42457906}">
          <p14:sldIdLst>
            <p14:sldId id="494"/>
            <p14:sldId id="495"/>
            <p14:sldId id="507"/>
          </p14:sldIdLst>
        </p14:section>
        <p14:section name="Parameters: optional, default, rest" id="{D4235B01-2872-400A-B4B9-030ABEA7300D}">
          <p14:sldIdLst>
            <p14:sldId id="497"/>
            <p14:sldId id="498"/>
            <p14:sldId id="499"/>
            <p14:sldId id="508"/>
          </p14:sldIdLst>
        </p14:section>
        <p14:section name="Overloaded Functions" id="{18BEDA3D-ED75-47F9-984B-46DA3A3604FB}">
          <p14:sldIdLst>
            <p14:sldId id="501"/>
            <p14:sldId id="505"/>
            <p14:sldId id="509"/>
          </p14:sldIdLst>
        </p14:section>
        <p14:section name="Summary" id="{7BF34D78-7CCA-42FB-8DA7-DD4AD43E0AC5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A3C644"/>
    <a:srgbClr val="7F993A"/>
    <a:srgbClr val="1A9CB0"/>
    <a:srgbClr val="666666"/>
    <a:srgbClr val="464547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6388" autoAdjust="0"/>
  </p:normalViewPr>
  <p:slideViewPr>
    <p:cSldViewPr snapToGrid="0">
      <p:cViewPr varScale="1">
        <p:scale>
          <a:sx n="93" d="100"/>
          <a:sy n="93" d="100"/>
        </p:scale>
        <p:origin x="64" y="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openxmlformats.org/officeDocument/2006/relationships/customXml" Target="../customXml/item4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23915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3539836"/>
            <a:ext cx="8339328" cy="11845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marR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marL="285750" marR="0" lvl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854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71" r:id="rId7"/>
    <p:sldLayoutId id="2147483753" r:id="rId8"/>
    <p:sldLayoutId id="2147483767" r:id="rId9"/>
    <p:sldLayoutId id="2147483711" r:id="rId10"/>
    <p:sldLayoutId id="2147483749" r:id="rId11"/>
    <p:sldLayoutId id="2147483770" r:id="rId12"/>
    <p:sldLayoutId id="2147483772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 smtClean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346249"/>
          </a:xfrm>
        </p:spPr>
        <p:txBody>
          <a:bodyPr/>
          <a:lstStyle/>
          <a:p>
            <a:r>
              <a:rPr lang="en-US" sz="1800" dirty="0" smtClean="0"/>
              <a:t>Functions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Capturing this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Book()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that = 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that.publishDate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B22746"/>
                </a:solidFill>
              </a:rPr>
              <a:t>2016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console.log(</a:t>
            </a:r>
            <a:r>
              <a:rPr lang="en-US" dirty="0" err="1" smtClean="0"/>
              <a:t>that.publishDate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}, </a:t>
            </a:r>
            <a:r>
              <a:rPr lang="en-US" dirty="0" smtClean="0">
                <a:solidFill>
                  <a:srgbClr val="B22746"/>
                </a:solidFill>
              </a:rPr>
              <a:t>1000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Capturing this in 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Book() 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2FC2D9"/>
                </a:solidFill>
              </a:rPr>
              <a:t>this</a:t>
            </a:r>
            <a:r>
              <a:rPr lang="en-US" dirty="0" err="1" smtClean="0"/>
              <a:t>.publishDate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B22746"/>
                </a:solidFill>
              </a:rPr>
              <a:t>2016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setInterval</a:t>
            </a:r>
            <a:r>
              <a:rPr lang="en-US" dirty="0" smtClean="0"/>
              <a:t>(() =&gt; {</a:t>
            </a:r>
          </a:p>
          <a:p>
            <a:r>
              <a:rPr lang="en-US" dirty="0" smtClean="0"/>
              <a:t>		console.log(</a:t>
            </a:r>
            <a:r>
              <a:rPr lang="en-US" dirty="0" err="1" smtClean="0">
                <a:solidFill>
                  <a:srgbClr val="2FC2D9"/>
                </a:solidFill>
              </a:rPr>
              <a:t>this</a:t>
            </a:r>
            <a:r>
              <a:rPr lang="en-US" dirty="0" err="1" smtClean="0"/>
              <a:t>.publishDate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}, </a:t>
            </a:r>
            <a:r>
              <a:rPr lang="en-US" dirty="0" smtClean="0">
                <a:solidFill>
                  <a:srgbClr val="B22746"/>
                </a:solidFill>
              </a:rPr>
              <a:t>1000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03:</a:t>
            </a:r>
            <a:r>
              <a:rPr lang="ru-RU" cap="none" dirty="0" smtClean="0"/>
              <a:t> </a:t>
            </a:r>
            <a:r>
              <a:rPr lang="en-US" cap="none" dirty="0" smtClean="0"/>
              <a:t>Arrow Functions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03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publicationMessage</a:t>
            </a:r>
            <a:r>
              <a:rPr lang="en-US" dirty="0" smtClean="0"/>
              <a:t>(year: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2746"/>
                </a:solidFill>
              </a:rPr>
              <a:t>`Date published: ${year}`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publishFunction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/>
              <a:t>year</a:t>
            </a:r>
            <a:r>
              <a:rPr lang="en-US" smtClean="0"/>
              <a:t>: </a:t>
            </a:r>
            <a:r>
              <a:rPr lang="en-US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 =&gt;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publicFunction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publicationMessage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message: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publicFunction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22746"/>
                </a:solidFill>
              </a:rPr>
              <a:t>2016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Combination of parameter types and return type</a:t>
            </a:r>
          </a:p>
          <a:p>
            <a:r>
              <a:rPr lang="en-US" dirty="0" smtClean="0"/>
              <a:t>Variables may be declared with function types</a:t>
            </a:r>
          </a:p>
          <a:p>
            <a:r>
              <a:rPr lang="en-US" dirty="0" smtClean="0"/>
              <a:t>Function assigned must have the same signature as the variable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04:</a:t>
            </a:r>
            <a:r>
              <a:rPr lang="ru-RU" cap="none" dirty="0" smtClean="0"/>
              <a:t> </a:t>
            </a:r>
            <a:r>
              <a:rPr lang="en-US" cap="none" dirty="0" smtClean="0"/>
              <a:t>Function Type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04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Parameters: </a:t>
            </a:r>
            <a:r>
              <a:rPr lang="en-US" dirty="0" smtClean="0"/>
              <a:t>optional, </a:t>
            </a:r>
            <a:r>
              <a:rPr lang="en-US" dirty="0"/>
              <a:t>default, rest</a:t>
            </a:r>
          </a:p>
        </p:txBody>
      </p:sp>
    </p:spTree>
    <p:extLst>
      <p:ext uri="{BB962C8B-B14F-4D97-AF65-F5344CB8AC3E}">
        <p14:creationId xmlns:p14="http://schemas.microsoft.com/office/powerpoint/2010/main" val="21748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Optional and 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createBook</a:t>
            </a:r>
            <a:r>
              <a:rPr lang="en-US" dirty="0" smtClean="0"/>
              <a:t>(title: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publishDate</a:t>
            </a:r>
            <a:r>
              <a:rPr lang="en-US" dirty="0" smtClean="0"/>
              <a:t>?: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 {}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getBookByTitle</a:t>
            </a:r>
            <a:r>
              <a:rPr lang="en-US" dirty="0" smtClean="0"/>
              <a:t>(title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'CSS </a:t>
            </a:r>
            <a:r>
              <a:rPr lang="en-US" dirty="0" smtClean="0">
                <a:solidFill>
                  <a:srgbClr val="B22746"/>
                </a:solidFill>
              </a:rPr>
              <a:t>Secrets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) {}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getBookByTitle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 err="1" smtClean="0"/>
              <a:t>getMostPopularBook</a:t>
            </a:r>
            <a:r>
              <a:rPr lang="en-US" dirty="0" smtClean="0"/>
              <a:t>()) </a:t>
            </a:r>
            <a:r>
              <a:rPr lang="en-US" dirty="0"/>
              <a:t>{}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/>
              <a:t>p</a:t>
            </a:r>
            <a:r>
              <a:rPr lang="en-US" dirty="0" smtClean="0"/>
              <a:t>arameters denotes with “?” after parameter name</a:t>
            </a:r>
          </a:p>
          <a:p>
            <a:r>
              <a:rPr lang="en-US" dirty="0" smtClean="0"/>
              <a:t>Must appear after all required parameters</a:t>
            </a:r>
          </a:p>
          <a:p>
            <a:r>
              <a:rPr lang="en-US" dirty="0" smtClean="0"/>
              <a:t>Default parameters  may be set to a literal value or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getReadingBookList</a:t>
            </a:r>
            <a:r>
              <a:rPr lang="en-US" dirty="0" smtClean="0"/>
              <a:t>(name: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, …</a:t>
            </a:r>
            <a:r>
              <a:rPr lang="en-US" dirty="0" err="1" smtClean="0"/>
              <a:t>booksIDs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[]) {}</a:t>
            </a:r>
          </a:p>
          <a:p>
            <a:endParaRPr lang="en-US" dirty="0" smtClean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books = </a:t>
            </a:r>
            <a:r>
              <a:rPr lang="en-US" dirty="0" err="1" smtClean="0"/>
              <a:t>getReadingBookList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22746"/>
                </a:solidFill>
              </a:rPr>
              <a:t>'Anna'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B22746"/>
                </a:solidFill>
              </a:rPr>
              <a:t> 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B22746"/>
                </a:solidFill>
              </a:rPr>
              <a:t> 5</a:t>
            </a:r>
            <a:r>
              <a:rPr lang="en-US" dirty="0" smtClean="0"/>
              <a:t>);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books = </a:t>
            </a:r>
            <a:r>
              <a:rPr lang="en-US" dirty="0" err="1"/>
              <a:t>getReadingBookList</a:t>
            </a:r>
            <a:r>
              <a:rPr lang="en-US" dirty="0" smtClean="0"/>
              <a:t>(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>
                <a:solidFill>
                  <a:srgbClr val="B22746"/>
                </a:solidFill>
              </a:rPr>
              <a:t>Boris'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B22746"/>
                </a:solidFill>
              </a:rPr>
              <a:t> </a:t>
            </a:r>
            <a:r>
              <a:rPr lang="en-US" dirty="0">
                <a:solidFill>
                  <a:srgbClr val="B22746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</a:t>
            </a:r>
            <a:r>
              <a:rPr lang="en-US" dirty="0" smtClean="0">
                <a:solidFill>
                  <a:srgbClr val="B22746"/>
                </a:solidFill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B22746"/>
                </a:solidFill>
              </a:rPr>
              <a:t> 12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B22746"/>
                </a:solidFill>
              </a:rPr>
              <a:t> 32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Collects a group of parameters into a single array</a:t>
            </a:r>
          </a:p>
          <a:p>
            <a:r>
              <a:rPr lang="en-US" dirty="0" smtClean="0"/>
              <a:t>Denoted with an ellipsis prefix on last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05:</a:t>
            </a:r>
            <a:r>
              <a:rPr lang="ru-RU" cap="none" dirty="0" smtClean="0"/>
              <a:t> </a:t>
            </a:r>
            <a:r>
              <a:rPr lang="en-US" cap="none" dirty="0" smtClean="0"/>
              <a:t>Optional, Default and Rest Parameters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05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88237" y="1228812"/>
            <a:ext cx="4467021" cy="348437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Functions in TypeScript and JavaScript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688237" y="1745464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Parameter Types and Return Types 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688237" y="2262117"/>
            <a:ext cx="5455763" cy="348437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Arrow Functions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688237" y="2778769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Function Types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095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688237" y="3295421"/>
            <a:ext cx="5455763" cy="348437"/>
            <a:chOff x="448467" y="3451955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Parameters: optional, default, rest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688237" y="3836259"/>
            <a:ext cx="5455763" cy="348437"/>
            <a:chOff x="448467" y="3451955"/>
            <a:chExt cx="7274350" cy="464582"/>
          </a:xfrm>
        </p:grpSpPr>
        <p:sp>
          <p:nvSpPr>
            <p:cNvPr id="31" name="TextBox 30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Overloaded Functions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Overloaded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Implementing Function Overloads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getTitles</a:t>
            </a:r>
            <a:r>
              <a:rPr lang="en-US" dirty="0" smtClean="0"/>
              <a:t>(author: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[];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getTitles</a:t>
            </a:r>
            <a:r>
              <a:rPr lang="en-US" dirty="0" smtClean="0"/>
              <a:t>(available: </a:t>
            </a:r>
            <a:r>
              <a:rPr lang="en-US" dirty="0" err="1" smtClean="0">
                <a:solidFill>
                  <a:srgbClr val="2FC2D9"/>
                </a:solidFill>
              </a:rPr>
              <a:t>boolean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[];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getTitles</a:t>
            </a:r>
            <a:r>
              <a:rPr lang="en-US" dirty="0" smtClean="0"/>
              <a:t>(</a:t>
            </a:r>
            <a:r>
              <a:rPr lang="en-US" dirty="0" err="1" smtClean="0"/>
              <a:t>bookProperty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any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[]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foundTitles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[];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2FC2D9"/>
                </a:solidFill>
              </a:rPr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bookProperty</a:t>
            </a:r>
            <a:r>
              <a:rPr lang="en-US" dirty="0" smtClean="0"/>
              <a:t> === </a:t>
            </a:r>
            <a:r>
              <a:rPr lang="en-US" dirty="0" smtClean="0">
                <a:solidFill>
                  <a:srgbClr val="B22746"/>
                </a:solidFill>
              </a:rPr>
              <a:t>'string'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get books by author, add to </a:t>
            </a:r>
            <a:r>
              <a:rPr lang="en-US" dirty="0" err="1" smtClean="0">
                <a:solidFill>
                  <a:srgbClr val="A3C644"/>
                </a:solidFill>
              </a:rPr>
              <a:t>foundTitles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2FC2D9"/>
                </a:solidFill>
              </a:rPr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bookProperty</a:t>
            </a:r>
            <a:r>
              <a:rPr lang="en-US" dirty="0" smtClean="0"/>
              <a:t> === 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err="1" smtClean="0">
                <a:solidFill>
                  <a:srgbClr val="B22746"/>
                </a:solidFill>
              </a:rPr>
              <a:t>boolean</a:t>
            </a:r>
            <a:r>
              <a:rPr lang="en-US" dirty="0" smtClean="0">
                <a:solidFill>
                  <a:srgbClr val="B22746"/>
                </a:solidFill>
              </a:rPr>
              <a:t>'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A3C644"/>
                </a:solidFill>
              </a:rPr>
              <a:t>// get books by availability, add to </a:t>
            </a:r>
            <a:r>
              <a:rPr lang="en-US" dirty="0" err="1" smtClean="0">
                <a:solidFill>
                  <a:srgbClr val="A3C644"/>
                </a:solidFill>
              </a:rPr>
              <a:t>foundTitles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foundTitles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06:</a:t>
            </a:r>
            <a:r>
              <a:rPr lang="ru-RU" cap="none" dirty="0" smtClean="0"/>
              <a:t> </a:t>
            </a:r>
            <a:r>
              <a:rPr lang="en-US" cap="none" dirty="0" smtClean="0"/>
              <a:t>Function Overloading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06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2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4534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688237" y="1228812"/>
            <a:ext cx="4467021" cy="348437"/>
            <a:chOff x="448467" y="1385345"/>
            <a:chExt cx="5956027" cy="464582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541267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Functions in TypeScript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688237" y="1745464"/>
            <a:ext cx="4122263" cy="348437"/>
            <a:chOff x="448467" y="2074215"/>
            <a:chExt cx="5496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Parameter Types and Return Types 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688237" y="2262117"/>
            <a:ext cx="5455763" cy="348437"/>
            <a:chOff x="448467" y="2763085"/>
            <a:chExt cx="7274349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Arrow Functions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688237" y="2778769"/>
            <a:ext cx="5455763" cy="348437"/>
            <a:chOff x="448467" y="3451955"/>
            <a:chExt cx="7274350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Function Types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688237" y="3295421"/>
            <a:ext cx="5455763" cy="348437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Parameters: optional, default, rest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688237" y="3836259"/>
            <a:ext cx="5455763" cy="348437"/>
            <a:chOff x="448467" y="3451955"/>
            <a:chExt cx="7274350" cy="464582"/>
          </a:xfrm>
        </p:grpSpPr>
        <p:sp>
          <p:nvSpPr>
            <p:cNvPr id="50" name="TextBox 49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Overloaded Functions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4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 in Typescript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8149" y="926000"/>
            <a:ext cx="1506695" cy="387798"/>
          </a:xfrm>
        </p:spPr>
        <p:txBody>
          <a:bodyPr/>
          <a:lstStyle/>
          <a:p>
            <a:r>
              <a:rPr lang="en-US" sz="1800" dirty="0"/>
              <a:t>TypeScript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3537" y="1332310"/>
            <a:ext cx="4082083" cy="2743200"/>
          </a:xfrm>
        </p:spPr>
        <p:txBody>
          <a:bodyPr/>
          <a:lstStyle/>
          <a:p>
            <a:r>
              <a:rPr lang="en-US" sz="1800" dirty="0"/>
              <a:t>Types</a:t>
            </a:r>
          </a:p>
          <a:p>
            <a:r>
              <a:rPr lang="en-US" sz="1800" dirty="0"/>
              <a:t>Arrow Functions</a:t>
            </a:r>
          </a:p>
          <a:p>
            <a:r>
              <a:rPr lang="en-US" sz="1800" dirty="0"/>
              <a:t>Function Types</a:t>
            </a:r>
          </a:p>
          <a:p>
            <a:r>
              <a:rPr lang="en-US" sz="1800" dirty="0"/>
              <a:t>Required and Optional Parameters</a:t>
            </a:r>
          </a:p>
          <a:p>
            <a:r>
              <a:rPr lang="en-US" sz="1800" dirty="0"/>
              <a:t>Default Parameters</a:t>
            </a:r>
          </a:p>
          <a:p>
            <a:r>
              <a:rPr lang="en-US" sz="1800" dirty="0"/>
              <a:t>Rest Parameters</a:t>
            </a:r>
          </a:p>
          <a:p>
            <a:r>
              <a:rPr lang="en-US" sz="1800" dirty="0"/>
              <a:t>Overloaded Functions</a:t>
            </a:r>
          </a:p>
          <a:p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816967" y="926000"/>
            <a:ext cx="1489895" cy="387798"/>
          </a:xfrm>
        </p:spPr>
        <p:txBody>
          <a:bodyPr/>
          <a:lstStyle/>
          <a:p>
            <a:r>
              <a:rPr lang="en-US" sz="1800" dirty="0"/>
              <a:t>JavaScript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1800" dirty="0"/>
              <a:t>No Types</a:t>
            </a:r>
          </a:p>
          <a:p>
            <a:r>
              <a:rPr lang="en-US" sz="1800" dirty="0"/>
              <a:t>Arrow Functions (ES2015)</a:t>
            </a:r>
          </a:p>
          <a:p>
            <a:r>
              <a:rPr lang="en-US" sz="1800" dirty="0"/>
              <a:t>No Function Types</a:t>
            </a:r>
          </a:p>
          <a:p>
            <a:r>
              <a:rPr lang="en-US" sz="1800" dirty="0"/>
              <a:t>All Parameters are Optional</a:t>
            </a:r>
          </a:p>
          <a:p>
            <a:r>
              <a:rPr lang="en-US" sz="1800" dirty="0"/>
              <a:t>Default Parameters (ES2015)</a:t>
            </a:r>
          </a:p>
          <a:p>
            <a:r>
              <a:rPr lang="en-US" sz="1800" dirty="0"/>
              <a:t>Rest Parameters (ES2015)</a:t>
            </a:r>
          </a:p>
          <a:p>
            <a:r>
              <a:rPr lang="en-US" sz="1800" dirty="0"/>
              <a:t>No overloaded Functions</a:t>
            </a:r>
          </a:p>
          <a:p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Functions in TypeScript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 Types and Return Types</a:t>
            </a:r>
          </a:p>
        </p:txBody>
      </p:sp>
    </p:spTree>
    <p:extLst>
      <p:ext uri="{BB962C8B-B14F-4D97-AF65-F5344CB8AC3E}">
        <p14:creationId xmlns:p14="http://schemas.microsoft.com/office/powerpoint/2010/main" val="8213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 Types and 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createCustomerId</a:t>
            </a:r>
            <a:r>
              <a:rPr lang="en-US" dirty="0" smtClean="0"/>
              <a:t>(name: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, id: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2746"/>
                </a:solidFill>
              </a:rPr>
              <a:t>`${name}${id}`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30173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allBooks.filter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(book)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book.authod</a:t>
            </a:r>
            <a:r>
              <a:rPr lang="en-US" dirty="0"/>
              <a:t> === </a:t>
            </a:r>
            <a:r>
              <a:rPr lang="en-US" dirty="0">
                <a:solidFill>
                  <a:srgbClr val="B22746"/>
                </a:solidFill>
              </a:rPr>
              <a:t>'Lea </a:t>
            </a:r>
            <a:r>
              <a:rPr lang="en-US" dirty="0" err="1" smtClean="0">
                <a:solidFill>
                  <a:srgbClr val="B22746"/>
                </a:solidFill>
              </a:rPr>
              <a:t>Verou</a:t>
            </a:r>
            <a:r>
              <a:rPr lang="en-US" dirty="0" smtClean="0">
                <a:solidFill>
                  <a:srgbClr val="B22746"/>
                </a:solidFill>
              </a:rPr>
              <a:t>';</a:t>
            </a:r>
          </a:p>
          <a:p>
            <a:r>
              <a:rPr lang="en-US" dirty="0" smtClean="0"/>
              <a:t>});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allBooks.filter</a:t>
            </a:r>
            <a:r>
              <a:rPr lang="en-US" dirty="0" smtClean="0"/>
              <a:t>(book =&gt; </a:t>
            </a:r>
            <a:r>
              <a:rPr lang="en-US" dirty="0" err="1" smtClean="0"/>
              <a:t>book.author</a:t>
            </a:r>
            <a:r>
              <a:rPr lang="en-US" dirty="0" smtClean="0"/>
              <a:t> === </a:t>
            </a:r>
            <a:r>
              <a:rPr lang="en-US" dirty="0">
                <a:solidFill>
                  <a:srgbClr val="B22746"/>
                </a:solidFill>
              </a:rPr>
              <a:t>'Lea </a:t>
            </a:r>
            <a:r>
              <a:rPr lang="en-US" dirty="0" err="1">
                <a:solidFill>
                  <a:srgbClr val="B22746"/>
                </a:solidFill>
              </a:rPr>
              <a:t>Verou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Concise syntax for anonymous functions</a:t>
            </a:r>
          </a:p>
          <a:p>
            <a:r>
              <a:rPr lang="en-US" dirty="0" smtClean="0"/>
              <a:t>“this” is captured at function creation – not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Arrow 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allBooks.forEach</a:t>
            </a:r>
            <a:r>
              <a:rPr lang="en-US" dirty="0" smtClean="0"/>
              <a:t>(() </a:t>
            </a:r>
            <a:r>
              <a:rPr lang="en-US" dirty="0"/>
              <a:t>=&gt; console.log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22746"/>
                </a:solidFill>
              </a:rPr>
              <a:t>'Done reading'</a:t>
            </a:r>
            <a:r>
              <a:rPr lang="en-US" dirty="0" smtClean="0"/>
              <a:t>));</a:t>
            </a:r>
          </a:p>
          <a:p>
            <a:r>
              <a:rPr lang="en-US" dirty="0" err="1" smtClean="0"/>
              <a:t>allBooks.forEach</a:t>
            </a:r>
            <a:r>
              <a:rPr lang="en-US" dirty="0" smtClean="0"/>
              <a:t>(book </a:t>
            </a:r>
            <a:r>
              <a:rPr lang="en-US" dirty="0"/>
              <a:t>=&gt; </a:t>
            </a:r>
            <a:r>
              <a:rPr lang="en-US" dirty="0" smtClean="0"/>
              <a:t>console.log(</a:t>
            </a:r>
            <a:r>
              <a:rPr lang="en-US" dirty="0" err="1" smtClean="0"/>
              <a:t>book.title</a:t>
            </a:r>
            <a:r>
              <a:rPr lang="en-US" dirty="0" smtClean="0"/>
              <a:t>));</a:t>
            </a:r>
          </a:p>
          <a:p>
            <a:r>
              <a:rPr lang="en-US" dirty="0" err="1"/>
              <a:t>allBooks.forEach</a:t>
            </a:r>
            <a:r>
              <a:rPr lang="en-US" dirty="0"/>
              <a:t>((</a:t>
            </a:r>
            <a:r>
              <a:rPr lang="en-US" dirty="0" smtClean="0"/>
              <a:t>book, </a:t>
            </a:r>
            <a:r>
              <a:rPr lang="en-US" dirty="0" err="1" smtClean="0"/>
              <a:t>idx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/>
              <a:t>=&gt;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console.log(</a:t>
            </a:r>
            <a:r>
              <a:rPr lang="en-US" dirty="0" smtClean="0">
                <a:solidFill>
                  <a:srgbClr val="B22746"/>
                </a:solidFill>
              </a:rPr>
              <a:t>`${</a:t>
            </a:r>
            <a:r>
              <a:rPr lang="en-US" dirty="0" err="1" smtClean="0">
                <a:solidFill>
                  <a:srgbClr val="B22746"/>
                </a:solidFill>
              </a:rPr>
              <a:t>idx</a:t>
            </a:r>
            <a:r>
              <a:rPr lang="en-US" dirty="0" smtClean="0">
                <a:solidFill>
                  <a:srgbClr val="B22746"/>
                </a:solidFill>
              </a:rPr>
              <a:t>} -  ${</a:t>
            </a:r>
            <a:r>
              <a:rPr lang="en-US" dirty="0" err="1" smtClean="0">
                <a:solidFill>
                  <a:srgbClr val="B22746"/>
                </a:solidFill>
              </a:rPr>
              <a:t>book.title</a:t>
            </a:r>
            <a:r>
              <a:rPr lang="en-US" dirty="0" smtClean="0">
                <a:solidFill>
                  <a:srgbClr val="B22746"/>
                </a:solidFill>
              </a:rPr>
              <a:t>}`</a:t>
            </a:r>
            <a:r>
              <a:rPr lang="en-US" dirty="0" smtClean="0"/>
              <a:t>));</a:t>
            </a:r>
            <a:endParaRPr lang="en-US" dirty="0"/>
          </a:p>
          <a:p>
            <a:r>
              <a:rPr lang="en-US" dirty="0" err="1" smtClean="0"/>
              <a:t>allBooks.forEach</a:t>
            </a:r>
            <a:r>
              <a:rPr lang="en-US" dirty="0"/>
              <a:t>((book, </a:t>
            </a:r>
            <a:r>
              <a:rPr lang="en-US" dirty="0" err="1"/>
              <a:t>idx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) =&gt;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console.log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`${</a:t>
            </a:r>
            <a:r>
              <a:rPr lang="en-US" dirty="0" err="1">
                <a:solidFill>
                  <a:srgbClr val="B22746"/>
                </a:solidFill>
              </a:rPr>
              <a:t>idx</a:t>
            </a:r>
            <a:r>
              <a:rPr lang="en-US" dirty="0">
                <a:solidFill>
                  <a:srgbClr val="B22746"/>
                </a:solidFill>
              </a:rPr>
              <a:t>} -  ${</a:t>
            </a:r>
            <a:r>
              <a:rPr lang="en-US" dirty="0" err="1">
                <a:solidFill>
                  <a:srgbClr val="B22746"/>
                </a:solidFill>
              </a:rPr>
              <a:t>book.title</a:t>
            </a:r>
            <a:r>
              <a:rPr lang="en-US" dirty="0" smtClean="0">
                <a:solidFill>
                  <a:srgbClr val="B22746"/>
                </a:solidFill>
              </a:rPr>
              <a:t>}`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A3C644"/>
                </a:solidFill>
              </a:rPr>
              <a:t>// next line of code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DOCID-2090759719-241</_dlc_DocId>
    <_dlc_DocIdUrl xmlns="8f17bd39-e2a2-416d-8579-9c5cbdeee658">
      <Url>https://epam.sharepoint.com/sites/CDP/front-enddevelopment/_layouts/15/DocIdRedir.aspx?ID=DOCID-2090759719-241</Url>
      <Description>DOCID-2090759719-241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A2E4F55-7271-4B81-B723-FF742AE316EA}"/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D825AB0-A485-4F4A-BA17-4008A44265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21283</TotalTime>
  <Words>448</Words>
  <Application>Microsoft Office PowerPoint</Application>
  <PresentationFormat>On-screen Show (16:9)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TypeScript Functions presentation Vitaliy Zhyrytskyy</dc:title>
  <dc:creator>orgmarketingbrandbaselineteam@epam.com</dc:creator>
  <cp:lastModifiedBy>Vitaliy Zhyrytskyy</cp:lastModifiedBy>
  <cp:revision>1114</cp:revision>
  <cp:lastPrinted>2014-07-09T13:30:36Z</cp:lastPrinted>
  <dcterms:created xsi:type="dcterms:W3CDTF">2014-07-08T13:27:24Z</dcterms:created>
  <dcterms:modified xsi:type="dcterms:W3CDTF">2017-03-23T07:48:34Z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7549dcf3-0803-4bbc-831b-612396396eb5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