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  <p:sldMasterId id="2147483781" r:id="rId5"/>
    <p:sldMasterId id="2147483808" r:id="rId6"/>
  </p:sldMasterIdLst>
  <p:notesMasterIdLst>
    <p:notesMasterId r:id="rId31"/>
  </p:notesMasterIdLst>
  <p:handoutMasterIdLst>
    <p:handoutMasterId r:id="rId32"/>
  </p:handoutMasterIdLst>
  <p:sldIdLst>
    <p:sldId id="905" r:id="rId7"/>
    <p:sldId id="906" r:id="rId8"/>
    <p:sldId id="907" r:id="rId9"/>
    <p:sldId id="910" r:id="rId10"/>
    <p:sldId id="911" r:id="rId11"/>
    <p:sldId id="928" r:id="rId12"/>
    <p:sldId id="912" r:id="rId13"/>
    <p:sldId id="927" r:id="rId14"/>
    <p:sldId id="913" r:id="rId15"/>
    <p:sldId id="914" r:id="rId16"/>
    <p:sldId id="915" r:id="rId17"/>
    <p:sldId id="926" r:id="rId18"/>
    <p:sldId id="916" r:id="rId19"/>
    <p:sldId id="908" r:id="rId20"/>
    <p:sldId id="925" r:id="rId21"/>
    <p:sldId id="917" r:id="rId22"/>
    <p:sldId id="918" r:id="rId23"/>
    <p:sldId id="919" r:id="rId24"/>
    <p:sldId id="924" r:id="rId25"/>
    <p:sldId id="920" r:id="rId26"/>
    <p:sldId id="921" r:id="rId27"/>
    <p:sldId id="923" r:id="rId28"/>
    <p:sldId id="922" r:id="rId29"/>
    <p:sldId id="909" r:id="rId30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C6EB3-AC89-427F-BFEA-11083024AC11}">
          <p14:sldIdLst>
            <p14:sldId id="905"/>
            <p14:sldId id="906"/>
          </p14:sldIdLst>
        </p14:section>
        <p14:section name="What is a class?" id="{887D093C-6279-48FF-9319-5FCA2697D206}">
          <p14:sldIdLst>
            <p14:sldId id="907"/>
            <p14:sldId id="910"/>
            <p14:sldId id="911"/>
          </p14:sldIdLst>
        </p14:section>
        <p14:section name="Constructors" id="{8FCC6B7E-E795-4443-B408-9C64985D1E36}">
          <p14:sldIdLst>
            <p14:sldId id="928"/>
            <p14:sldId id="912"/>
          </p14:sldIdLst>
        </p14:section>
        <p14:section name="Properties and Methods" id="{99AC3D82-92E0-40D5-8E81-E15A09B531AA}">
          <p14:sldIdLst>
            <p14:sldId id="927"/>
            <p14:sldId id="913"/>
            <p14:sldId id="914"/>
            <p14:sldId id="915"/>
          </p14:sldIdLst>
        </p14:section>
        <p14:section name="Access Modifiers" id="{EC60A8FC-AED6-497E-B173-DC3F34D6A634}">
          <p14:sldIdLst>
            <p14:sldId id="926"/>
            <p14:sldId id="916"/>
            <p14:sldId id="908"/>
          </p14:sldIdLst>
        </p14:section>
        <p14:section name="Extending Classes with Inheritance" id="{3CEAA835-5CC1-43F4-AD8B-A1D9BE662862}">
          <p14:sldIdLst>
            <p14:sldId id="925"/>
            <p14:sldId id="917"/>
            <p14:sldId id="918"/>
            <p14:sldId id="919"/>
          </p14:sldIdLst>
        </p14:section>
        <p14:section name="Abstract Classes" id="{916E79DC-C09B-4226-873F-AD9C78BA510D}">
          <p14:sldIdLst>
            <p14:sldId id="924"/>
            <p14:sldId id="920"/>
            <p14:sldId id="921"/>
          </p14:sldIdLst>
        </p14:section>
        <p14:section name="Class Expressions" id="{03105DD1-390D-4726-BEF7-D977015133A2}">
          <p14:sldIdLst>
            <p14:sldId id="923"/>
            <p14:sldId id="922"/>
          </p14:sldIdLst>
        </p14:section>
        <p14:section name="Summary" id="{4AFE6828-CB44-473A-91E4-C0E12EC3ED69}">
          <p14:sldIdLst>
            <p14:sldId id="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67" d="100"/>
          <a:sy n="67" d="100"/>
        </p:scale>
        <p:origin x="324" y="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708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3579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23695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33432051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3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0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5010521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4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49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8272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37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60210995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442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8776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6374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91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3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4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4351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886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20635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76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2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007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136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89443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51756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757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5052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8445831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64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62196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8989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133026810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7356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28466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98521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09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8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0609"/>
      </p:ext>
    </p:extLst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11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62981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4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4" y="3839366"/>
            <a:ext cx="262501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0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47290"/>
      </p:ext>
    </p:extLst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1261"/>
      </p:ext>
    </p:extLst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8646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6296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41528"/>
      </p:ext>
    </p:extLst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555"/>
      </p:ext>
    </p:extLst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0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2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69700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1136"/>
      </p:ext>
    </p:extLst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8636658"/>
      </p:ext>
    </p:extLst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6246"/>
      </p:ext>
    </p:extLst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6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97859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2020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2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4940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180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42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slideLayout" Target="../slideLayouts/slideLayout116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654" r:id="rId24"/>
    <p:sldLayoutId id="2147483752" r:id="rId25"/>
    <p:sldLayoutId id="2147483754" r:id="rId26"/>
    <p:sldLayoutId id="2147483747" r:id="rId27"/>
    <p:sldLayoutId id="2147483748" r:id="rId28"/>
    <p:sldLayoutId id="2147483750" r:id="rId29"/>
    <p:sldLayoutId id="2147483705" r:id="rId30"/>
    <p:sldLayoutId id="2147483702" r:id="rId31"/>
    <p:sldLayoutId id="2147483711" r:id="rId32"/>
    <p:sldLayoutId id="2147483746" r:id="rId33"/>
    <p:sldLayoutId id="2147483728" r:id="rId34"/>
    <p:sldLayoutId id="2147483712" r:id="rId35"/>
    <p:sldLayoutId id="2147483734" r:id="rId36"/>
    <p:sldLayoutId id="2147483736" r:id="rId37"/>
    <p:sldLayoutId id="2147483735" r:id="rId38"/>
    <p:sldLayoutId id="2147483737" r:id="rId39"/>
    <p:sldLayoutId id="2147483713" r:id="rId40"/>
    <p:sldLayoutId id="2147483742" r:id="rId41"/>
    <p:sldLayoutId id="2147483745" r:id="rId42"/>
    <p:sldLayoutId id="2147483743" r:id="rId43"/>
    <p:sldLayoutId id="2147483727" r:id="rId44"/>
    <p:sldLayoutId id="2147483741" r:id="rId45"/>
    <p:sldLayoutId id="2147483698" r:id="rId46"/>
    <p:sldLayoutId id="2147483733" r:id="rId47"/>
    <p:sldLayoutId id="2147483706" r:id="rId48"/>
    <p:sldLayoutId id="2147483738" r:id="rId49"/>
    <p:sldLayoutId id="2147483739" r:id="rId50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20"/>
            <a:ext cx="308864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footer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1" r:id="rId23"/>
    <p:sldLayoutId id="2147483832" r:id="rId24"/>
    <p:sldLayoutId id="2147483833" r:id="rId25"/>
    <p:sldLayoutId id="2147483834" r:id="rId26"/>
    <p:sldLayoutId id="2147483835" r:id="rId27"/>
    <p:sldLayoutId id="2147483836" r:id="rId28"/>
    <p:sldLayoutId id="2147483837" r:id="rId29"/>
    <p:sldLayoutId id="2147483838" r:id="rId30"/>
    <p:sldLayoutId id="2147483839" r:id="rId31"/>
    <p:sldLayoutId id="2147483840" r:id="rId32"/>
    <p:sldLayoutId id="2147483841" r:id="rId33"/>
    <p:sldLayoutId id="2147483842" r:id="rId34"/>
    <p:sldLayoutId id="2147483843" r:id="rId35"/>
    <p:sldLayoutId id="2147483844" r:id="rId36"/>
    <p:sldLayoutId id="2147483845" r:id="rId37"/>
    <p:sldLayoutId id="2147483846" r:id="rId38"/>
    <p:sldLayoutId id="2147483847" r:id="rId39"/>
    <p:sldLayoutId id="2147483848" r:id="rId40"/>
    <p:sldLayoutId id="2147483849" r:id="rId41"/>
    <p:sldLayoutId id="2147483850" r:id="rId4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 smtClean="0"/>
              <a:t>Classes</a:t>
            </a:r>
            <a:endParaRPr lang="en-US" sz="1800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3923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Parameter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Author {</a:t>
            </a:r>
          </a:p>
          <a:p>
            <a:r>
              <a:rPr lang="en-US" dirty="0" smtClean="0"/>
              <a:t>	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constructor(</a:t>
            </a:r>
            <a:r>
              <a:rPr lang="en-US" dirty="0" err="1" smtClean="0"/>
              <a:t>authorName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.name = </a:t>
            </a:r>
            <a:r>
              <a:rPr lang="en-US" dirty="0" err="1" smtClean="0"/>
              <a:t>authorName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Author {</a:t>
            </a:r>
          </a:p>
          <a:p>
            <a:r>
              <a:rPr lang="en-US" dirty="0" smtClean="0"/>
              <a:t>	constructor(</a:t>
            </a:r>
            <a:r>
              <a:rPr lang="en-US" dirty="0" smtClean="0">
                <a:solidFill>
                  <a:srgbClr val="2FC2D9"/>
                </a:solidFill>
              </a:rPr>
              <a:t>public</a:t>
            </a:r>
            <a:r>
              <a:rPr lang="en-US" dirty="0" smtClean="0"/>
              <a:t> 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Static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Library {</a:t>
            </a:r>
          </a:p>
          <a:p>
            <a:r>
              <a:rPr lang="en-US" dirty="0" smtClean="0"/>
              <a:t>	constructor(</a:t>
            </a:r>
            <a:r>
              <a:rPr lang="en-US" dirty="0" smtClean="0">
                <a:solidFill>
                  <a:srgbClr val="2FC2D9"/>
                </a:solidFill>
              </a:rPr>
              <a:t>public</a:t>
            </a:r>
            <a:r>
              <a:rPr lang="en-US" dirty="0" smtClean="0"/>
              <a:t> name: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 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static</a:t>
            </a:r>
            <a:r>
              <a:rPr lang="en-US" dirty="0" smtClean="0"/>
              <a:t> description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rgbClr val="C00000"/>
                </a:solidFill>
              </a:rPr>
              <a:t>A source of knowledge'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lib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Library(</a:t>
            </a:r>
            <a:r>
              <a:rPr lang="en-US" dirty="0" smtClean="0">
                <a:solidFill>
                  <a:srgbClr val="C00000"/>
                </a:solidFill>
              </a:rPr>
              <a:t>'Kiev National Library'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name = lib.name;				</a:t>
            </a:r>
            <a:r>
              <a:rPr lang="en-US" dirty="0" smtClean="0">
                <a:solidFill>
                  <a:srgbClr val="A3C644"/>
                </a:solidFill>
              </a:rPr>
              <a:t>// available on instance of the class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 = </a:t>
            </a:r>
            <a:r>
              <a:rPr lang="en-US" dirty="0" err="1" smtClean="0"/>
              <a:t>Library.description</a:t>
            </a:r>
            <a:r>
              <a:rPr lang="en-US" dirty="0" smtClean="0"/>
              <a:t>;	</a:t>
            </a:r>
            <a:r>
              <a:rPr lang="en-US" dirty="0" smtClean="0">
                <a:solidFill>
                  <a:srgbClr val="A3C644"/>
                </a:solidFill>
              </a:rPr>
              <a:t>// available on the class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8724" y="2689215"/>
            <a:ext cx="2286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Public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689215"/>
            <a:ext cx="2286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rivate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27277" y="2689215"/>
            <a:ext cx="2286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Protected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1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</a:t>
            </a:r>
            <a:r>
              <a:rPr lang="ru-RU" cap="none" dirty="0" smtClean="0"/>
              <a:t>11</a:t>
            </a:r>
            <a:r>
              <a:rPr lang="en-US" cap="none" dirty="0" smtClean="0"/>
              <a:t>:</a:t>
            </a:r>
            <a:r>
              <a:rPr lang="ru-RU" cap="none" dirty="0" smtClean="0"/>
              <a:t> </a:t>
            </a:r>
            <a:r>
              <a:rPr lang="en-US" cap="none" dirty="0" smtClean="0"/>
              <a:t>Creating and Using Classes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11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Extending Classes with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804" y="3808658"/>
            <a:ext cx="1688283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Encyclopedia</a:t>
            </a:r>
          </a:p>
          <a:p>
            <a:pPr algn="ctr"/>
            <a:endParaRPr lang="en-US" sz="2000" dirty="0" smtClean="0"/>
          </a:p>
          <a:p>
            <a:r>
              <a:rPr lang="en-US" sz="2000" dirty="0" smtClean="0"/>
              <a:t>edition</a:t>
            </a:r>
          </a:p>
          <a:p>
            <a:r>
              <a:rPr lang="en-US" sz="2000" dirty="0" err="1" smtClean="0"/>
              <a:t>numberInSet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91212" y="1521241"/>
            <a:ext cx="1867050" cy="1538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000" dirty="0" err="1" smtClean="0"/>
              <a:t>ReferenceItem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smtClean="0"/>
              <a:t>title</a:t>
            </a:r>
          </a:p>
          <a:p>
            <a:r>
              <a:rPr lang="en-US" sz="1800" dirty="0" smtClean="0"/>
              <a:t>year</a:t>
            </a:r>
          </a:p>
          <a:p>
            <a:r>
              <a:rPr lang="en-US" sz="1800" dirty="0" err="1" smtClean="0"/>
              <a:t>printItem</a:t>
            </a:r>
            <a:r>
              <a:rPr lang="ru-RU" sz="1800" dirty="0" smtClean="0"/>
              <a:t>()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600922" y="3846891"/>
            <a:ext cx="1643399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Journal</a:t>
            </a:r>
          </a:p>
          <a:p>
            <a:pPr algn="ctr"/>
            <a:endParaRPr lang="en-US" sz="20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ontributors</a:t>
            </a:r>
          </a:p>
          <a:p>
            <a:r>
              <a:rPr lang="en-US" sz="2000" dirty="0" err="1" smtClean="0"/>
              <a:t>issueNumber</a:t>
            </a:r>
            <a:endParaRPr lang="en-US" sz="2000" dirty="0"/>
          </a:p>
        </p:txBody>
      </p:sp>
      <p:sp>
        <p:nvSpPr>
          <p:cNvPr id="3" name="Down Arrow 2"/>
          <p:cNvSpPr/>
          <p:nvPr/>
        </p:nvSpPr>
        <p:spPr>
          <a:xfrm rot="3007270">
            <a:off x="4455888" y="3008703"/>
            <a:ext cx="251524" cy="8572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207270">
            <a:off x="7103829" y="3041061"/>
            <a:ext cx="251524" cy="8572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Extending Classes with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ReferenceItem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year: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printItem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print something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Journal </a:t>
            </a:r>
            <a:r>
              <a:rPr lang="en-US" dirty="0" smtClean="0">
                <a:solidFill>
                  <a:srgbClr val="2FC2D9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ReferenceItem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constructor()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2FC2D9"/>
                </a:solidFill>
              </a:rPr>
              <a:t>super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contributors: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9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12:</a:t>
            </a:r>
            <a:r>
              <a:rPr lang="ru-RU" cap="none" dirty="0" smtClean="0"/>
              <a:t> </a:t>
            </a:r>
            <a:r>
              <a:rPr lang="en-US" cap="none" dirty="0" smtClean="0"/>
              <a:t>Extending Classes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12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49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is a Class?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49" y="2319747"/>
            <a:ext cx="6864776" cy="464583"/>
            <a:chOff x="448467" y="2074215"/>
            <a:chExt cx="6864776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Class Members: constructors, properties and methods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49" y="3001076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Inheritance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682405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Abstract </a:t>
              </a: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Classes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917649" y="4363734"/>
            <a:ext cx="7274351" cy="464583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Class </a:t>
              </a: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Expressions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6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Created with the “abstract”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Base classes that may not be instantiated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May contain implementation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Abstract methods are not implemented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r="11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05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13:</a:t>
            </a:r>
            <a:r>
              <a:rPr lang="ru-RU" cap="none" dirty="0" smtClean="0"/>
              <a:t> </a:t>
            </a:r>
            <a:r>
              <a:rPr lang="en-US" cap="none" dirty="0" smtClean="0"/>
              <a:t>Creating Abstract Class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13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Newspaper = </a:t>
            </a:r>
            <a:r>
              <a:rPr lang="en-US" dirty="0" smtClean="0">
                <a:solidFill>
                  <a:srgbClr val="2FC2D9"/>
                </a:solidFill>
              </a:rPr>
              <a:t>class extends </a:t>
            </a:r>
            <a:r>
              <a:rPr lang="en-US" dirty="0" err="1" smtClean="0"/>
              <a:t>ReferenceItem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printCitation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 {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printCitation</a:t>
            </a:r>
            <a:r>
              <a:rPr lang="en-US" dirty="0" smtClean="0">
                <a:solidFill>
                  <a:srgbClr val="A3C644"/>
                </a:solidFill>
              </a:rPr>
              <a:t> method from abstract class </a:t>
            </a:r>
            <a:r>
              <a:rPr lang="en-US" dirty="0" err="1" smtClean="0">
                <a:solidFill>
                  <a:srgbClr val="A3C644"/>
                </a:solidFill>
              </a:rPr>
              <a:t>ReferenceItem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/>
              <a:t>		console.log(</a:t>
            </a:r>
            <a:r>
              <a:rPr lang="en-US" dirty="0" smtClean="0">
                <a:solidFill>
                  <a:srgbClr val="C00000"/>
                </a:solidFill>
              </a:rPr>
              <a:t>`Newspaper: ${</a:t>
            </a:r>
            <a:r>
              <a:rPr lang="en-US" dirty="0" err="1" smtClean="0">
                <a:solidFill>
                  <a:srgbClr val="C00000"/>
                </a:solidFill>
              </a:rPr>
              <a:t>this.title</a:t>
            </a:r>
            <a:r>
              <a:rPr lang="en-US" dirty="0" smtClean="0">
                <a:solidFill>
                  <a:srgbClr val="C00000"/>
                </a:solidFill>
              </a:rPr>
              <a:t>}`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myPaper</a:t>
            </a:r>
            <a:r>
              <a:rPr lang="en-US" dirty="0" smtClean="0"/>
              <a:t>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Newspaper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'The Gazette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2016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myPaper.printCitation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Novel </a:t>
            </a:r>
            <a:r>
              <a:rPr lang="en-US" dirty="0" smtClean="0">
                <a:solidFill>
                  <a:srgbClr val="2FC2D9"/>
                </a:solidFill>
              </a:rPr>
              <a:t>extends</a:t>
            </a:r>
            <a:r>
              <a:rPr lang="en-US" dirty="0" smtClean="0"/>
              <a:t> class { 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}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mainCharacter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favoriteNovel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Novel();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54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4917649" y="1638418"/>
            <a:ext cx="5956028" cy="464583"/>
            <a:chOff x="448467" y="1385345"/>
            <a:chExt cx="5956027" cy="464582"/>
          </a:xfrm>
        </p:grpSpPr>
        <p:sp>
          <p:nvSpPr>
            <p:cNvPr id="55" name="TextBox 54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is a Class?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917649" y="2319747"/>
            <a:ext cx="6864776" cy="464583"/>
            <a:chOff x="448467" y="2074215"/>
            <a:chExt cx="6864776" cy="464582"/>
          </a:xfrm>
        </p:grpSpPr>
        <p:sp>
          <p:nvSpPr>
            <p:cNvPr id="60" name="TextBox 59"/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Class Members: constructors, properties and methods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917649" y="3001076"/>
            <a:ext cx="7274350" cy="464583"/>
            <a:chOff x="448467" y="2763085"/>
            <a:chExt cx="7274349" cy="464582"/>
          </a:xfrm>
        </p:grpSpPr>
        <p:sp>
          <p:nvSpPr>
            <p:cNvPr id="65" name="TextBox 64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Inheritance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917649" y="3682405"/>
            <a:ext cx="7274351" cy="464583"/>
            <a:chOff x="448467" y="3451955"/>
            <a:chExt cx="7274350" cy="464582"/>
          </a:xfrm>
        </p:grpSpPr>
        <p:sp>
          <p:nvSpPr>
            <p:cNvPr id="70" name="TextBox 69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Abstract </a:t>
              </a: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Classes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917649" y="4363734"/>
            <a:ext cx="7274351" cy="464583"/>
            <a:chOff x="448467" y="3451955"/>
            <a:chExt cx="7274350" cy="464582"/>
          </a:xfrm>
        </p:grpSpPr>
        <p:sp>
          <p:nvSpPr>
            <p:cNvPr id="75" name="TextBox 7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Class </a:t>
              </a: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Expressions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Template for creating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Provides state storage and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Encapsulates reusable functionality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r="8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78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TypeScript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2889" y="2462849"/>
            <a:ext cx="2286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Define Types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1" y="2462849"/>
            <a:ext cx="2286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Properties and </a:t>
            </a:r>
          </a:p>
          <a:p>
            <a:pPr algn="ctr"/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53113" y="2462849"/>
            <a:ext cx="2286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Constructors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52889" y="4204460"/>
            <a:ext cx="2286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Access Modifiers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1" y="4204460"/>
            <a:ext cx="22860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Inheritance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53113" y="4204460"/>
            <a:ext cx="2286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Abstract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6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ReferenceItem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constructor(title: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 publisher?: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initialization goes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encyclopedia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ReferenceItem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WorldPedia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WorldPub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named – “constructor” – maximum of one per class</a:t>
            </a:r>
          </a:p>
          <a:p>
            <a:r>
              <a:rPr lang="en-US" dirty="0" smtClean="0"/>
              <a:t>Use optional parameters to call different ways</a:t>
            </a:r>
          </a:p>
          <a:p>
            <a:r>
              <a:rPr lang="en-US" dirty="0" smtClean="0"/>
              <a:t>Executed by using the “new”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ReferenceItem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numberOfPages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get</a:t>
            </a:r>
            <a:r>
              <a:rPr lang="en-US" dirty="0" smtClean="0"/>
              <a:t> editor():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custom getter logic goes here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set</a:t>
            </a:r>
            <a:r>
              <a:rPr lang="en-US" dirty="0" smtClean="0"/>
              <a:t> editor(</a:t>
            </a:r>
            <a:r>
              <a:rPr lang="en-US" dirty="0" err="1" smtClean="0"/>
              <a:t>newEditor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custom setter logic goes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err="1" smtClean="0"/>
              <a:t>printChapterTitle</a:t>
            </a:r>
            <a:r>
              <a:rPr lang="en-US" dirty="0" smtClean="0"/>
              <a:t>(</a:t>
            </a:r>
            <a:r>
              <a:rPr lang="en-US" dirty="0" err="1" smtClean="0"/>
              <a:t>chapterNum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print title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DOCID-2090759719-243</_dlc_DocId>
    <_dlc_DocIdUrl xmlns="8f17bd39-e2a2-416d-8579-9c5cbdeee658">
      <Url>https://epam.sharepoint.com/sites/CDP/front-enddevelopment/_layouts/15/DocIdRedir.aspx?ID=DOCID-2090759719-243</Url>
      <Description>DOCID-2090759719-243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6A8618-ACCA-4A13-BAC7-298012A04486}"/>
</file>

<file path=customXml/itemProps4.xml><?xml version="1.0" encoding="utf-8"?>
<ds:datastoreItem xmlns:ds="http://schemas.openxmlformats.org/officeDocument/2006/customXml" ds:itemID="{CF6D7BB3-54A7-47AD-986A-4F32C52071EA}"/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26913</TotalTime>
  <Words>252</Words>
  <Application>Microsoft Office PowerPoint</Application>
  <PresentationFormat>Widescreen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Cover Slides</vt:lpstr>
      <vt:lpstr>1_Cover Slides</vt:lpstr>
      <vt:lpstr>2_Cover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TypeScript Classes presentation Vitaliy Zhyrytskyy</dc:title>
  <dc:creator>Michelle Canning</dc:creator>
  <cp:lastModifiedBy>Vitaliy Zhyrytskyy</cp:lastModifiedBy>
  <cp:revision>1949</cp:revision>
  <cp:lastPrinted>2014-07-09T13:30:36Z</cp:lastPrinted>
  <dcterms:created xsi:type="dcterms:W3CDTF">2014-07-08T13:27:24Z</dcterms:created>
  <dcterms:modified xsi:type="dcterms:W3CDTF">2017-03-28T05:47:41Z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99b0302f-db6b-495d-ac43-3ad61a9b199f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