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83" r:id="rId5"/>
    <p:sldMasterId id="2147483834" r:id="rId6"/>
  </p:sldMasterIdLst>
  <p:notesMasterIdLst>
    <p:notesMasterId r:id="rId28"/>
  </p:notesMasterIdLst>
  <p:handoutMasterIdLst>
    <p:handoutMasterId r:id="rId29"/>
  </p:handoutMasterIdLst>
  <p:sldIdLst>
    <p:sldId id="898" r:id="rId7"/>
    <p:sldId id="899" r:id="rId8"/>
    <p:sldId id="901" r:id="rId9"/>
    <p:sldId id="918" r:id="rId10"/>
    <p:sldId id="902" r:id="rId11"/>
    <p:sldId id="903" r:id="rId12"/>
    <p:sldId id="904" r:id="rId13"/>
    <p:sldId id="917" r:id="rId14"/>
    <p:sldId id="905" r:id="rId15"/>
    <p:sldId id="916" r:id="rId16"/>
    <p:sldId id="906" r:id="rId17"/>
    <p:sldId id="919" r:id="rId18"/>
    <p:sldId id="908" r:id="rId19"/>
    <p:sldId id="907" r:id="rId20"/>
    <p:sldId id="909" r:id="rId21"/>
    <p:sldId id="911" r:id="rId22"/>
    <p:sldId id="912" r:id="rId23"/>
    <p:sldId id="913" r:id="rId24"/>
    <p:sldId id="914" r:id="rId25"/>
    <p:sldId id="915" r:id="rId26"/>
    <p:sldId id="900" r:id="rId27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A5A8C6-25A4-4477-A7FD-0C92207765AF}">
          <p14:sldIdLst>
            <p14:sldId id="898"/>
            <p14:sldId id="899"/>
          </p14:sldIdLst>
        </p14:section>
        <p14:section name="Modules Versus Namespace" id="{C0E9DBCB-93C2-4E11-B02C-FBAB94FB87BD}">
          <p14:sldIdLst>
            <p14:sldId id="901"/>
          </p14:sldIdLst>
        </p14:section>
        <p14:section name="Creating and Using Namespaces" id="{A02B247F-0FDF-4201-9BB2-E0195C07AEE8}">
          <p14:sldIdLst>
            <p14:sldId id="918"/>
            <p14:sldId id="902"/>
            <p14:sldId id="903"/>
            <p14:sldId id="904"/>
          </p14:sldIdLst>
        </p14:section>
        <p14:section name="Reasons to Use Modules" id="{94CEF4C5-D230-4898-A8BC-2378B75B241B}">
          <p14:sldIdLst>
            <p14:sldId id="917"/>
            <p14:sldId id="905"/>
          </p14:sldIdLst>
        </p14:section>
        <p14:section name="Module Formats and Loaders" id="{BCFBDB07-861F-44F5-9C48-401171E63258}">
          <p14:sldIdLst>
            <p14:sldId id="916"/>
            <p14:sldId id="906"/>
            <p14:sldId id="919"/>
          </p14:sldIdLst>
        </p14:section>
        <p14:section name="Exporting and Importing from Module" id="{BEE72A6E-CBC8-46B4-B0DF-1F596402D798}">
          <p14:sldIdLst>
            <p14:sldId id="908"/>
            <p14:sldId id="907"/>
            <p14:sldId id="909"/>
            <p14:sldId id="911"/>
            <p14:sldId id="912"/>
          </p14:sldIdLst>
        </p14:section>
        <p14:section name="Default Exports" id="{CF47FDE2-977C-4D78-8A8D-7A6A3231EA12}">
          <p14:sldIdLst>
            <p14:sldId id="913"/>
            <p14:sldId id="914"/>
            <p14:sldId id="915"/>
          </p14:sldIdLst>
        </p14:section>
        <p14:section name="Summary" id="{93D03597-5DA3-4B3B-A6AA-CA52A7ADA653}">
          <p14:sldIdLst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A3C644"/>
    <a:srgbClr val="FF6600"/>
    <a:srgbClr val="E6E6E6"/>
    <a:srgbClr val="E4471C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0279" autoAdjust="0"/>
  </p:normalViewPr>
  <p:slideViewPr>
    <p:cSldViewPr snapToGrid="0">
      <p:cViewPr varScale="1">
        <p:scale>
          <a:sx n="67" d="100"/>
          <a:sy n="67" d="100"/>
        </p:scale>
        <p:origin x="324" y="4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35" Type="http://schemas.openxmlformats.org/officeDocument/2006/relationships/customXml" Target="../customXml/item4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953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1278"/>
      </p:ext>
    </p:extLst>
  </p:cSld>
  <p:clrMapOvr>
    <a:masterClrMapping/>
  </p:clrMapOvr>
  <p:hf sldNum="0"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81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3450825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2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4" y="1889830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4" y="3839366"/>
            <a:ext cx="2625014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70" y="673102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193699"/>
      </p:ext>
    </p:extLst>
  </p:cSld>
  <p:clrMapOvr>
    <a:masterClrMapping/>
  </p:clrMapOvr>
  <p:hf sldNum="0"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9"/>
            <a:ext cx="9213851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6" y="4453470"/>
            <a:ext cx="8650817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88918"/>
      </p:ext>
    </p:extLst>
  </p:cSld>
  <p:clrMapOvr>
    <a:masterClrMapping/>
  </p:clrMapOvr>
  <p:hf sldNum="0"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2977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75973575"/>
      </p:ext>
    </p:extLst>
  </p:cSld>
  <p:clrMapOvr>
    <a:masterClrMapping/>
  </p:clrMapOvr>
  <p:hf sldNum="0"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33586"/>
      </p:ext>
    </p:extLst>
  </p:cSld>
  <p:clrMapOvr>
    <a:masterClrMapping/>
  </p:clrMapOvr>
  <p:hf sldNum="0"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00448"/>
      </p:ext>
    </p:extLst>
  </p:cSld>
  <p:clrMapOvr>
    <a:masterClrMapping/>
  </p:clrMapOvr>
  <p:hf sldNum="0"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71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31887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4719782"/>
            <a:ext cx="11119104" cy="1579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marR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marL="285750" marR="0" lvl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67810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1725"/>
      </p:ext>
    </p:extLst>
  </p:cSld>
  <p:clrMapOvr>
    <a:masterClrMapping/>
  </p:clrMapOvr>
  <p:hf sldNum="0"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77704415"/>
      </p:ext>
    </p:extLst>
  </p:cSld>
  <p:clrMapOvr>
    <a:masterClrMapping/>
  </p:clrMapOvr>
  <p:hf sldNum="0"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6533"/>
      </p:ext>
    </p:extLst>
  </p:cSld>
  <p:clrMapOvr>
    <a:masterClrMapping/>
  </p:clrMapOvr>
  <p:hf sldNum="0"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5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8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shows in the console?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>
                <a:solidFill>
                  <a:srgbClr val="2FC2D9"/>
                </a:solidFill>
              </a:rPr>
              <a:t>ANSWER</a:t>
            </a:r>
            <a:endParaRPr lang="en-US" sz="28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269186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2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9866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2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35541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58680"/>
      </p:ext>
    </p:extLst>
  </p:cSld>
  <p:clrMapOvr>
    <a:masterClrMapping/>
  </p:clrMapOvr>
  <p:hf sldNum="0"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90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1522211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17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6391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02180877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658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92772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00192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36998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50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21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2424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90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0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3309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shows in the console?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>
                <a:solidFill>
                  <a:srgbClr val="2FC2D9"/>
                </a:solidFill>
              </a:rPr>
              <a:t>ANSWER</a:t>
            </a:r>
            <a:endParaRPr lang="en-US" sz="28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53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321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4356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80990" indent="-38099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003349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96785"/>
      </p:ext>
    </p:extLst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617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66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95469"/>
      </p:ext>
    </p:extLst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08156"/>
      </p:ext>
    </p:extLst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45990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49339"/>
      </p:ext>
    </p:extLst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75044"/>
      </p:ext>
    </p:extLst>
  </p:cSld>
  <p:clrMapOvr>
    <a:masterClrMapping/>
  </p:clrMapOvr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52952562"/>
      </p:ext>
    </p:extLst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22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83623"/>
      </p:ext>
    </p:extLst>
  </p:cSld>
  <p:clrMapOvr>
    <a:masterClrMapping/>
  </p:clrMapOvr>
  <p:hf sldNum="0"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1350"/>
      </p:ext>
    </p:extLst>
  </p:cSld>
  <p:clrMapOvr>
    <a:masterClrMapping/>
  </p:clrMapOvr>
  <p:hf sldNum="0"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713352316"/>
      </p:ext>
    </p:extLst>
  </p:cSld>
  <p:clrMapOvr>
    <a:masterClrMapping/>
  </p:clrMapOvr>
  <p:hf sldNum="0"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42398"/>
      </p:ext>
    </p:extLst>
  </p:cSld>
  <p:clrMapOvr>
    <a:masterClrMapping/>
  </p:clrMapOvr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649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0296842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1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67188"/>
      </p:ext>
    </p:extLst>
  </p:cSld>
  <p:clrMapOvr>
    <a:masterClrMapping/>
  </p:clrMapOvr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4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87228"/>
      </p:ext>
    </p:extLst>
  </p:cSld>
  <p:clrMapOvr>
    <a:masterClrMapping/>
  </p:clrMapOvr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shows in the console?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>
                <a:solidFill>
                  <a:srgbClr val="2FC2D9"/>
                </a:solidFill>
              </a:rPr>
              <a:t>ANSWER</a:t>
            </a:r>
            <a:endParaRPr lang="en-US" sz="28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6309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8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5479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8709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86588"/>
      </p:ext>
    </p:extLst>
  </p:cSld>
  <p:clrMapOvr>
    <a:masterClrMapping/>
  </p:clrMapOvr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38494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103.xml"/><Relationship Id="rId50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101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100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43" Type="http://schemas.openxmlformats.org/officeDocument/2006/relationships/slideLayout" Target="../slideLayouts/slideLayout99.xml"/><Relationship Id="rId48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64.xml"/><Relationship Id="rId51" Type="http://schemas.openxmlformats.org/officeDocument/2006/relationships/theme" Target="../theme/theme2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Relationship Id="rId4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76.xml"/><Relationship Id="rId41" Type="http://schemas.openxmlformats.org/officeDocument/2006/relationships/slideLayout" Target="../slideLayouts/slideLayout97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49" Type="http://schemas.openxmlformats.org/officeDocument/2006/relationships/slideLayout" Target="../slideLayouts/slideLayout10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9" Type="http://schemas.openxmlformats.org/officeDocument/2006/relationships/slideLayout" Target="../slideLayouts/slideLayout145.xml"/><Relationship Id="rId21" Type="http://schemas.openxmlformats.org/officeDocument/2006/relationships/slideLayout" Target="../slideLayouts/slideLayout127.xml"/><Relationship Id="rId34" Type="http://schemas.openxmlformats.org/officeDocument/2006/relationships/slideLayout" Target="../slideLayouts/slideLayout140.xml"/><Relationship Id="rId42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37" Type="http://schemas.openxmlformats.org/officeDocument/2006/relationships/slideLayout" Target="../slideLayouts/slideLayout143.xml"/><Relationship Id="rId40" Type="http://schemas.openxmlformats.org/officeDocument/2006/relationships/slideLayout" Target="../slideLayouts/slideLayout146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36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37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35" Type="http://schemas.openxmlformats.org/officeDocument/2006/relationships/slideLayout" Target="../slideLayouts/slideLayout141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slideLayout" Target="../slideLayouts/slideLayout139.xml"/><Relationship Id="rId38" Type="http://schemas.openxmlformats.org/officeDocument/2006/relationships/slideLayout" Target="../slideLayouts/slideLayout144.xml"/><Relationship Id="rId2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_footer.png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logo_footer.png"/>
          <p:cNvPicPr>
            <a:picLocks noChangeAspect="1"/>
          </p:cNvPicPr>
          <p:nvPr userDrawn="1"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  <p:sldLayoutId id="2147483780" r:id="rId24"/>
    <p:sldLayoutId id="2147483781" r:id="rId25"/>
    <p:sldLayoutId id="2147483782" r:id="rId26"/>
    <p:sldLayoutId id="2147483654" r:id="rId27"/>
    <p:sldLayoutId id="2147483753" r:id="rId28"/>
    <p:sldLayoutId id="2147483752" r:id="rId29"/>
    <p:sldLayoutId id="2147483754" r:id="rId30"/>
    <p:sldLayoutId id="2147483747" r:id="rId31"/>
    <p:sldLayoutId id="2147483748" r:id="rId32"/>
    <p:sldLayoutId id="2147483750" r:id="rId33"/>
    <p:sldLayoutId id="2147483705" r:id="rId34"/>
    <p:sldLayoutId id="2147483702" r:id="rId35"/>
    <p:sldLayoutId id="2147483711" r:id="rId36"/>
    <p:sldLayoutId id="2147483746" r:id="rId37"/>
    <p:sldLayoutId id="2147483728" r:id="rId38"/>
    <p:sldLayoutId id="2147483712" r:id="rId39"/>
    <p:sldLayoutId id="2147483734" r:id="rId40"/>
    <p:sldLayoutId id="2147483736" r:id="rId41"/>
    <p:sldLayoutId id="2147483735" r:id="rId42"/>
    <p:sldLayoutId id="2147483737" r:id="rId43"/>
    <p:sldLayoutId id="2147483713" r:id="rId44"/>
    <p:sldLayoutId id="2147483742" r:id="rId45"/>
    <p:sldLayoutId id="2147483745" r:id="rId46"/>
    <p:sldLayoutId id="2147483743" r:id="rId47"/>
    <p:sldLayoutId id="2147483727" r:id="rId48"/>
    <p:sldLayoutId id="2147483741" r:id="rId49"/>
    <p:sldLayoutId id="2147483698" r:id="rId50"/>
    <p:sldLayoutId id="2147483733" r:id="rId51"/>
    <p:sldLayoutId id="2147483706" r:id="rId52"/>
    <p:sldLayoutId id="2147483738" r:id="rId53"/>
    <p:sldLayoutId id="2147483739" r:id="rId54"/>
    <p:sldLayoutId id="2147483877" r:id="rId55"/>
    <p:sldLayoutId id="2147483878" r:id="rId56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_footer.png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4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4" r:id="rId31"/>
    <p:sldLayoutId id="2147483815" r:id="rId32"/>
    <p:sldLayoutId id="2147483816" r:id="rId33"/>
    <p:sldLayoutId id="2147483817" r:id="rId34"/>
    <p:sldLayoutId id="2147483818" r:id="rId35"/>
    <p:sldLayoutId id="2147483819" r:id="rId36"/>
    <p:sldLayoutId id="2147483820" r:id="rId37"/>
    <p:sldLayoutId id="2147483821" r:id="rId38"/>
    <p:sldLayoutId id="2147483822" r:id="rId39"/>
    <p:sldLayoutId id="2147483823" r:id="rId40"/>
    <p:sldLayoutId id="2147483824" r:id="rId41"/>
    <p:sldLayoutId id="2147483825" r:id="rId42"/>
    <p:sldLayoutId id="2147483826" r:id="rId43"/>
    <p:sldLayoutId id="2147483827" r:id="rId44"/>
    <p:sldLayoutId id="2147483828" r:id="rId45"/>
    <p:sldLayoutId id="2147483829" r:id="rId46"/>
    <p:sldLayoutId id="2147483830" r:id="rId47"/>
    <p:sldLayoutId id="2147483831" r:id="rId48"/>
    <p:sldLayoutId id="2147483832" r:id="rId49"/>
    <p:sldLayoutId id="2147483833" r:id="rId50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8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20"/>
            <a:ext cx="308864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6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_footer.png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5" r:id="rId41"/>
    <p:sldLayoutId id="2147483876" r:id="rId4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 smtClean="0"/>
              <a:t>Modules and Namespaces</a:t>
            </a:r>
            <a:endParaRPr lang="en-US" sz="1800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28762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Formats and Loaders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Supported Module Formats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5612" y="1761418"/>
            <a:ext cx="9300777" cy="1188720"/>
            <a:chOff x="1445610" y="1761418"/>
            <a:chExt cx="9300777" cy="1188720"/>
          </a:xfrm>
        </p:grpSpPr>
        <p:sp>
          <p:nvSpPr>
            <p:cNvPr id="4" name="TextBox 3"/>
            <p:cNvSpPr txBox="1"/>
            <p:nvPr/>
          </p:nvSpPr>
          <p:spPr>
            <a:xfrm>
              <a:off x="1445610" y="1761418"/>
              <a:ext cx="2743200" cy="1188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200" dirty="0" err="1" smtClean="0"/>
                <a:t>CommonJS</a:t>
              </a:r>
              <a:endParaRPr lang="en-US" sz="2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90380" y="1761418"/>
              <a:ext cx="2743200" cy="11887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200" dirty="0" smtClean="0"/>
                <a:t>Asynchronous</a:t>
              </a:r>
              <a:br>
                <a:rPr lang="en-US" sz="2200" dirty="0" smtClean="0"/>
              </a:br>
              <a:r>
                <a:rPr lang="en-US" sz="2200" dirty="0" smtClean="0"/>
                <a:t>Module Definition</a:t>
              </a:r>
            </a:p>
            <a:p>
              <a:pPr algn="ctr"/>
              <a:r>
                <a:rPr lang="en-US" sz="2200" dirty="0" smtClean="0"/>
                <a:t>(AMD)</a:t>
              </a:r>
              <a:endParaRPr lang="en-US" sz="2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35150" y="1761418"/>
              <a:ext cx="2411237" cy="11887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200" dirty="0" smtClean="0"/>
                <a:t>Universal</a:t>
              </a:r>
              <a:r>
                <a:rPr lang="en-US" sz="2200" dirty="0"/>
                <a:t/>
              </a:r>
              <a:br>
                <a:rPr lang="en-US" sz="2200" dirty="0"/>
              </a:br>
              <a:r>
                <a:rPr lang="en-US" sz="2200" dirty="0"/>
                <a:t>Module Definition</a:t>
              </a:r>
            </a:p>
            <a:p>
              <a:pPr algn="ctr"/>
              <a:r>
                <a:rPr lang="en-US" sz="2200" dirty="0" smtClean="0"/>
                <a:t>(UMD)</a:t>
              </a:r>
              <a:endParaRPr lang="en-US" sz="2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65068" y="4284388"/>
            <a:ext cx="6261865" cy="1188720"/>
            <a:chOff x="3802706" y="4284388"/>
            <a:chExt cx="6261865" cy="1188720"/>
          </a:xfrm>
        </p:grpSpPr>
        <p:sp>
          <p:nvSpPr>
            <p:cNvPr id="8" name="TextBox 7"/>
            <p:cNvSpPr txBox="1"/>
            <p:nvPr/>
          </p:nvSpPr>
          <p:spPr>
            <a:xfrm>
              <a:off x="3802706" y="4284388"/>
              <a:ext cx="2743200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200" dirty="0" smtClean="0"/>
                <a:t>System</a:t>
              </a:r>
              <a:endParaRPr lang="en-US" sz="2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21371" y="4284388"/>
              <a:ext cx="2743200" cy="11887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200" dirty="0" smtClean="0"/>
                <a:t>ES2015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7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Loaders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25296" y="2551641"/>
            <a:ext cx="7941409" cy="1015663"/>
            <a:chOff x="1175895" y="2551641"/>
            <a:chExt cx="7941409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175895" y="2551641"/>
              <a:ext cx="3657600" cy="10156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200" dirty="0" smtClean="0"/>
                <a:t>Require.js</a:t>
              </a:r>
            </a:p>
            <a:p>
              <a:pPr algn="ctr"/>
              <a:endParaRPr lang="en-US" sz="2200" dirty="0" smtClean="0"/>
            </a:p>
            <a:p>
              <a:pPr algn="ctr"/>
              <a:r>
                <a:rPr lang="en-US" sz="1600" dirty="0" smtClean="0"/>
                <a:t>http://requirejs.org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59704" y="2551641"/>
              <a:ext cx="3657600" cy="10156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200" dirty="0" err="1" smtClean="0"/>
                <a:t>SystemJs</a:t>
              </a:r>
              <a:endParaRPr lang="en-US" sz="2200" dirty="0" smtClean="0"/>
            </a:p>
            <a:p>
              <a:pPr algn="ctr"/>
              <a:endParaRPr lang="en-US" sz="2200" dirty="0"/>
            </a:p>
            <a:p>
              <a:pPr algn="ctr"/>
              <a:r>
                <a:rPr lang="en-US" sz="1600" dirty="0" smtClean="0"/>
                <a:t>http://github.com/systemjs/systemjs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2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Exporting and Importing </a:t>
            </a:r>
            <a:br>
              <a:rPr lang="en-US" dirty="0" smtClean="0"/>
            </a:br>
            <a:r>
              <a:rPr lang="en-US" dirty="0" smtClean="0"/>
              <a:t>from a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Export Declarations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 err="1" smtClean="0">
                <a:solidFill>
                  <a:srgbClr val="A3C644"/>
                </a:solidFill>
              </a:rPr>
              <a:t>periodicals.ts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export interface </a:t>
            </a:r>
            <a:r>
              <a:rPr lang="en-US" dirty="0" smtClean="0"/>
              <a:t>Periodical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issueNumber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export class </a:t>
            </a:r>
            <a:r>
              <a:rPr lang="en-US" dirty="0" smtClean="0"/>
              <a:t>Magazine </a:t>
            </a:r>
            <a:r>
              <a:rPr lang="en-US" dirty="0" smtClean="0">
                <a:solidFill>
                  <a:srgbClr val="2FC2D9"/>
                </a:solidFill>
              </a:rPr>
              <a:t>implements</a:t>
            </a:r>
            <a:r>
              <a:rPr lang="en-US" dirty="0" smtClean="0"/>
              <a:t> Periodical {</a:t>
            </a:r>
          </a:p>
          <a:p>
            <a:r>
              <a:rPr lang="en-US" dirty="0" smtClean="0"/>
              <a:t>	</a:t>
            </a:r>
            <a:r>
              <a:rPr lang="en-US" dirty="0" err="1"/>
              <a:t>issueNumber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	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export function </a:t>
            </a:r>
            <a:r>
              <a:rPr lang="en-US" dirty="0" err="1" smtClean="0"/>
              <a:t>getMagazineByIssueNumber</a:t>
            </a:r>
            <a:r>
              <a:rPr lang="en-US" dirty="0" smtClean="0"/>
              <a:t>(issue: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A3C644"/>
                </a:solidFill>
              </a:rPr>
              <a:t>// logic goes here	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Export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 err="1" smtClean="0">
                <a:solidFill>
                  <a:srgbClr val="A3C644"/>
                </a:solidFill>
              </a:rPr>
              <a:t>periodicals.ts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interface </a:t>
            </a:r>
            <a:r>
              <a:rPr lang="en-US" dirty="0" smtClean="0"/>
              <a:t>Periodical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issueNumber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class </a:t>
            </a:r>
            <a:r>
              <a:rPr lang="en-US" dirty="0" smtClean="0"/>
              <a:t>Magazine </a:t>
            </a:r>
            <a:r>
              <a:rPr lang="en-US" dirty="0" smtClean="0">
                <a:solidFill>
                  <a:srgbClr val="2FC2D9"/>
                </a:solidFill>
              </a:rPr>
              <a:t>implements</a:t>
            </a:r>
            <a:r>
              <a:rPr lang="en-US" dirty="0" smtClean="0"/>
              <a:t> Periodical {</a:t>
            </a:r>
          </a:p>
          <a:p>
            <a:r>
              <a:rPr lang="en-US" dirty="0" smtClean="0"/>
              <a:t>	</a:t>
            </a:r>
            <a:r>
              <a:rPr lang="en-US" dirty="0" err="1"/>
              <a:t>issueNumber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	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function </a:t>
            </a:r>
            <a:r>
              <a:rPr lang="en-US" dirty="0" err="1" smtClean="0"/>
              <a:t>getMagazineByIssueNumber</a:t>
            </a:r>
            <a:r>
              <a:rPr lang="en-US" dirty="0" smtClean="0"/>
              <a:t>(issue: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A3C644"/>
                </a:solidFill>
              </a:rPr>
              <a:t>// logic goes here	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export { Periodical, Magazine, </a:t>
            </a:r>
            <a:r>
              <a:rPr lang="en-US" dirty="0" err="1" smtClean="0"/>
              <a:t>getMagazineByIssueNumber</a:t>
            </a:r>
            <a:r>
              <a:rPr lang="en-US" dirty="0" smtClean="0"/>
              <a:t> as </a:t>
            </a:r>
            <a:r>
              <a:rPr lang="en-US" dirty="0" err="1" smtClean="0"/>
              <a:t>getMag</a:t>
            </a: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Importing from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 err="1" smtClean="0">
                <a:solidFill>
                  <a:srgbClr val="A3C644"/>
                </a:solidFill>
              </a:rPr>
              <a:t>news.ts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import</a:t>
            </a:r>
            <a:r>
              <a:rPr lang="en-US" dirty="0" smtClean="0"/>
              <a:t> { Magazine, </a:t>
            </a:r>
            <a:r>
              <a:rPr lang="en-US" dirty="0" err="1" smtClean="0"/>
              <a:t>getMag</a:t>
            </a:r>
            <a:r>
              <a:rPr lang="en-US" dirty="0" smtClean="0"/>
              <a:t> as </a:t>
            </a:r>
            <a:r>
              <a:rPr lang="en-US" dirty="0" err="1" smtClean="0"/>
              <a:t>getMagazine</a:t>
            </a:r>
            <a:r>
              <a:rPr lang="en-US" dirty="0"/>
              <a:t>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'./periodicals'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newsMag</a:t>
            </a:r>
            <a:r>
              <a:rPr lang="en-US" dirty="0" smtClean="0"/>
              <a:t>: Magazine = </a:t>
            </a:r>
            <a:r>
              <a:rPr lang="en-US" dirty="0" err="1" smtClean="0"/>
              <a:t>getMagazine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'Weekly </a:t>
            </a:r>
            <a:r>
              <a:rPr lang="en-US" dirty="0" smtClean="0">
                <a:solidFill>
                  <a:srgbClr val="C00000"/>
                </a:solidFill>
              </a:rPr>
              <a:t>News'</a:t>
            </a:r>
            <a:r>
              <a:rPr lang="en-US" dirty="0" smtClean="0"/>
              <a:t>);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 err="1" smtClean="0">
                <a:solidFill>
                  <a:srgbClr val="A3C644"/>
                </a:solidFill>
              </a:rPr>
              <a:t>kids.ts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import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2FC2D9"/>
                </a:solidFill>
              </a:rPr>
              <a:t>as</a:t>
            </a:r>
            <a:r>
              <a:rPr lang="en-US" dirty="0" smtClean="0"/>
              <a:t> mag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smtClean="0">
                <a:solidFill>
                  <a:srgbClr val="C00000"/>
                </a:solidFill>
              </a:rPr>
              <a:t>./</a:t>
            </a:r>
            <a:r>
              <a:rPr lang="en-US" dirty="0">
                <a:solidFill>
                  <a:srgbClr val="C00000"/>
                </a:solidFill>
              </a:rPr>
              <a:t>periodicals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kidMag</a:t>
            </a:r>
            <a:r>
              <a:rPr lang="en-US" dirty="0" smtClean="0"/>
              <a:t>: </a:t>
            </a:r>
            <a:r>
              <a:rPr lang="en-US" dirty="0" err="1" smtClean="0"/>
              <a:t>mag.Magazine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mag.getMag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'Games'</a:t>
            </a:r>
            <a:r>
              <a:rPr lang="en-US" dirty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15:</a:t>
            </a:r>
            <a:r>
              <a:rPr lang="ru-RU" cap="none" dirty="0" smtClean="0"/>
              <a:t> </a:t>
            </a:r>
            <a:r>
              <a:rPr lang="en-US" cap="none" dirty="0" smtClean="0"/>
              <a:t>Export and Import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15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1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Default export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Default Export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 err="1" smtClean="0">
                <a:solidFill>
                  <a:srgbClr val="A3C644"/>
                </a:solidFill>
              </a:rPr>
              <a:t>movie.ts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export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default class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title: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director: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 err="1" smtClean="0">
                <a:solidFill>
                  <a:srgbClr val="A3C644"/>
                </a:solidFill>
              </a:rPr>
              <a:t>kids.ts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AnimatedMovie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'./movie'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cartoon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AnimatedMovie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071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917649" y="2448853"/>
            <a:ext cx="5956028" cy="464583"/>
            <a:chOff x="448467" y="1385345"/>
            <a:chExt cx="5956027" cy="464582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Creating and using namespaces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ru-RU" sz="20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20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917649" y="3119847"/>
            <a:ext cx="6864776" cy="464583"/>
            <a:chOff x="448467" y="2074215"/>
            <a:chExt cx="6864776" cy="464582"/>
          </a:xfrm>
        </p:grpSpPr>
        <p:sp>
          <p:nvSpPr>
            <p:cNvPr id="22" name="TextBox 21"/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Creating and using modules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ru-RU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20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917649" y="1777859"/>
            <a:ext cx="5956028" cy="740122"/>
            <a:chOff x="448467" y="1385345"/>
            <a:chExt cx="5956027" cy="740120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417581"/>
              <a:ext cx="5412678" cy="70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Differences between Modules and Namespaces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0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16:</a:t>
            </a:r>
            <a:r>
              <a:rPr lang="ru-RU" cap="none" dirty="0" smtClean="0"/>
              <a:t> </a:t>
            </a:r>
            <a:r>
              <a:rPr lang="en-US" cap="none" dirty="0" smtClean="0"/>
              <a:t>Default Export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16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917649" y="2448853"/>
            <a:ext cx="5956028" cy="464583"/>
            <a:chOff x="448467" y="1385345"/>
            <a:chExt cx="5956027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Creating and using namespaces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ru-RU" sz="20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20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917649" y="3119847"/>
            <a:ext cx="6864776" cy="464583"/>
            <a:chOff x="448467" y="2074215"/>
            <a:chExt cx="6864776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Creating and using modules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ru-RU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20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917649" y="1777859"/>
            <a:ext cx="5956028" cy="740122"/>
            <a:chOff x="448467" y="1385345"/>
            <a:chExt cx="5956027" cy="740120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1"/>
              <a:ext cx="5412678" cy="70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Differences between Modules and Namespaces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07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57531" y="1253133"/>
            <a:ext cx="1539524" cy="480131"/>
          </a:xfrm>
        </p:spPr>
        <p:txBody>
          <a:bodyPr/>
          <a:lstStyle/>
          <a:p>
            <a:r>
              <a:rPr lang="en-US" sz="2400" dirty="0" smtClean="0"/>
              <a:t>Modules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84716" y="1776413"/>
            <a:ext cx="5442777" cy="3657600"/>
          </a:xfrm>
        </p:spPr>
        <p:txBody>
          <a:bodyPr/>
          <a:lstStyle/>
          <a:p>
            <a:r>
              <a:rPr lang="en-US" sz="2400" dirty="0" smtClean="0"/>
              <a:t>Tool for organizing code</a:t>
            </a:r>
          </a:p>
          <a:p>
            <a:r>
              <a:rPr lang="en-US" sz="2400" dirty="0" smtClean="0"/>
              <a:t>Native support in Node.js</a:t>
            </a:r>
          </a:p>
          <a:p>
            <a:r>
              <a:rPr lang="en-US" sz="2400" dirty="0" smtClean="0"/>
              <a:t>Browsers supported with module loader</a:t>
            </a:r>
          </a:p>
          <a:p>
            <a:r>
              <a:rPr lang="en-US" sz="2400" dirty="0" smtClean="0"/>
              <a:t>Support ES2015 module syntax</a:t>
            </a:r>
          </a:p>
          <a:p>
            <a:r>
              <a:rPr lang="en-US" sz="2400" dirty="0" smtClean="0"/>
              <a:t>Facilitates code reuse</a:t>
            </a:r>
          </a:p>
          <a:p>
            <a:r>
              <a:rPr lang="en-US" sz="2400" dirty="0" smtClean="0"/>
              <a:t>Modules are the future!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422622" y="1253133"/>
            <a:ext cx="2308965" cy="480131"/>
          </a:xfrm>
        </p:spPr>
        <p:txBody>
          <a:bodyPr/>
          <a:lstStyle/>
          <a:p>
            <a:r>
              <a:rPr lang="en-US" sz="2400" dirty="0" smtClean="0"/>
              <a:t>Namespaces</a:t>
            </a: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 smtClean="0"/>
              <a:t>Tool for organizing code</a:t>
            </a:r>
          </a:p>
          <a:p>
            <a:r>
              <a:rPr lang="en-US" sz="2400" dirty="0" smtClean="0"/>
              <a:t>No special loader required</a:t>
            </a:r>
          </a:p>
          <a:p>
            <a:r>
              <a:rPr lang="en-US" sz="2400" dirty="0" smtClean="0"/>
              <a:t>Prevents global namespace pollution</a:t>
            </a:r>
          </a:p>
          <a:p>
            <a:r>
              <a:rPr lang="en-US" sz="2400" dirty="0" smtClean="0"/>
              <a:t>Best for small client applications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Modules and 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and using 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Defining Namespaces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n</a:t>
            </a:r>
            <a:r>
              <a:rPr lang="en-US" dirty="0" smtClean="0">
                <a:solidFill>
                  <a:srgbClr val="2FC2D9"/>
                </a:solidFill>
              </a:rPr>
              <a:t>amespace</a:t>
            </a:r>
            <a:r>
              <a:rPr lang="en-US" dirty="0" smtClean="0"/>
              <a:t> Membership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export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addMember</a:t>
            </a:r>
            <a:r>
              <a:rPr lang="en-US" dirty="0" smtClean="0"/>
              <a:t>(name: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A3C644"/>
                </a:solidFill>
              </a:rPr>
              <a:t>// add a new member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export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namespace</a:t>
            </a:r>
            <a:r>
              <a:rPr lang="en-US" dirty="0" smtClean="0"/>
              <a:t> Cards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2FC2D9"/>
                </a:solidFill>
              </a:rPr>
              <a:t>export function </a:t>
            </a:r>
            <a:r>
              <a:rPr lang="en-US" dirty="0" err="1" smtClean="0"/>
              <a:t>issueCard</a:t>
            </a:r>
            <a:r>
              <a:rPr lang="en-US" dirty="0" smtClean="0"/>
              <a:t>(</a:t>
            </a:r>
            <a:r>
              <a:rPr lang="en-US" dirty="0" err="1" smtClean="0"/>
              <a:t>memberNumber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A3C644"/>
                </a:solidFill>
              </a:rPr>
              <a:t>// issue new card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Membership.addMember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'Anna'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Membership.Cards.issueCard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1234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1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Triple-Slash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3C644"/>
                </a:solidFill>
              </a:rPr>
              <a:t>/// </a:t>
            </a:r>
            <a:r>
              <a:rPr lang="en-US" dirty="0">
                <a:solidFill>
                  <a:srgbClr val="A3C644"/>
                </a:solidFill>
              </a:rPr>
              <a:t>&lt;reference path</a:t>
            </a:r>
            <a:r>
              <a:rPr lang="en-US" dirty="0" smtClean="0">
                <a:solidFill>
                  <a:srgbClr val="A3C644"/>
                </a:solidFill>
              </a:rPr>
              <a:t>="</a:t>
            </a:r>
            <a:r>
              <a:rPr lang="en-US" dirty="0" err="1">
                <a:solidFill>
                  <a:srgbClr val="A3C644"/>
                </a:solidFill>
              </a:rPr>
              <a:t>membership.ts</a:t>
            </a:r>
            <a:r>
              <a:rPr lang="en-US" dirty="0">
                <a:solidFill>
                  <a:srgbClr val="A3C644"/>
                </a:solidFill>
              </a:rPr>
              <a:t>" </a:t>
            </a:r>
            <a:r>
              <a:rPr lang="en-US" dirty="0" smtClean="0">
                <a:solidFill>
                  <a:srgbClr val="A3C644"/>
                </a:solidFill>
              </a:rPr>
              <a:t>/&gt;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memberName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 smtClean="0">
                <a:solidFill>
                  <a:srgbClr val="C00000"/>
                </a:solidFill>
              </a:rPr>
              <a:t>'Anna'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memberNumber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5678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Membership.addMember</a:t>
            </a:r>
            <a:r>
              <a:rPr lang="en-US" dirty="0" smtClean="0"/>
              <a:t>(</a:t>
            </a:r>
            <a:r>
              <a:rPr lang="en-US" dirty="0" err="1" smtClean="0"/>
              <a:t>memberName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Membership.Cards.issueCard</a:t>
            </a:r>
            <a:r>
              <a:rPr lang="en-US" dirty="0" smtClean="0"/>
              <a:t>(</a:t>
            </a:r>
            <a:r>
              <a:rPr lang="en-US" dirty="0" err="1" smtClean="0"/>
              <a:t>memberNumber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Enhances editor support for referenced files</a:t>
            </a:r>
          </a:p>
          <a:p>
            <a:r>
              <a:rPr lang="en-US" dirty="0" smtClean="0"/>
              <a:t>TypeScript compiler will compile all required references</a:t>
            </a:r>
          </a:p>
          <a:p>
            <a:r>
              <a:rPr lang="en-US" dirty="0" smtClean="0"/>
              <a:t>Use –</a:t>
            </a:r>
            <a:r>
              <a:rPr lang="en-US" dirty="0" err="1" smtClean="0"/>
              <a:t>outFile</a:t>
            </a:r>
            <a:r>
              <a:rPr lang="en-US" dirty="0" smtClean="0"/>
              <a:t> compiler option to</a:t>
            </a:r>
            <a:r>
              <a:rPr lang="ru-RU" dirty="0" smtClean="0"/>
              <a:t> </a:t>
            </a:r>
            <a:r>
              <a:rPr lang="en-US" dirty="0" smtClean="0"/>
              <a:t>generate a single JS output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14:</a:t>
            </a:r>
            <a:r>
              <a:rPr lang="ru-RU" cap="none" dirty="0" smtClean="0"/>
              <a:t> </a:t>
            </a:r>
            <a:r>
              <a:rPr lang="en-US" cap="none" dirty="0" smtClean="0"/>
              <a:t>Using Namespaces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14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Reasons to use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2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Reasons to Use Modules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9628" y="200118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They’re modular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2001181"/>
            <a:ext cx="2743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Maintainable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69172" y="2001181"/>
            <a:ext cx="27432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Reusable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20858" y="3816267"/>
            <a:ext cx="2743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Native to </a:t>
            </a:r>
            <a:br>
              <a:rPr lang="en-US" sz="2400" dirty="0" smtClean="0"/>
            </a:br>
            <a:r>
              <a:rPr lang="en-US" sz="2400" dirty="0" smtClean="0"/>
              <a:t>Node and ES2015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27943" y="3816267"/>
            <a:ext cx="2743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Organized simply </a:t>
            </a:r>
            <a:br>
              <a:rPr lang="en-US" sz="2400" dirty="0" smtClean="0"/>
            </a:br>
            <a:r>
              <a:rPr lang="en-US" sz="2400" dirty="0" smtClean="0"/>
              <a:t>in files and folders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17bd39-e2a2-416d-8579-9c5cbdeee658">DOCID-2090759719-244</_dlc_DocId>
    <_dlc_DocIdUrl xmlns="8f17bd39-e2a2-416d-8579-9c5cbdeee658">
      <Url>https://epam.sharepoint.com/sites/CDP/front-enddevelopment/_layouts/15/DocIdRedir.aspx?ID=DOCID-2090759719-244</Url>
      <Description>DOCID-2090759719-244</Description>
    </_dlc_DocIdUrl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6EC625-E208-4A11-B49A-CCD34CF1C7C1}"/>
</file>

<file path=customXml/itemProps4.xml><?xml version="1.0" encoding="utf-8"?>
<ds:datastoreItem xmlns:ds="http://schemas.openxmlformats.org/officeDocument/2006/customXml" ds:itemID="{F367B4A7-1DFF-472B-8788-2E9BFD7AE01E}"/>
</file>

<file path=docProps/app.xml><?xml version="1.0" encoding="utf-8"?>
<Properties xmlns="http://schemas.openxmlformats.org/officeDocument/2006/extended-properties" xmlns:vt="http://schemas.openxmlformats.org/officeDocument/2006/docPropsVTypes">
  <Template>_05_TypeScript_Classes</Template>
  <TotalTime>26956</TotalTime>
  <Words>305</Words>
  <Application>Microsoft Office PowerPoint</Application>
  <PresentationFormat>Widescreen</PresentationFormat>
  <Paragraphs>131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Arial Black</vt:lpstr>
      <vt:lpstr>Calibri</vt:lpstr>
      <vt:lpstr>Calibri Light</vt:lpstr>
      <vt:lpstr>Consolas</vt:lpstr>
      <vt:lpstr>Lucida Grande</vt:lpstr>
      <vt:lpstr>SimHei</vt:lpstr>
      <vt:lpstr>Trebuchet MS</vt:lpstr>
      <vt:lpstr>1_Cover Slides</vt:lpstr>
      <vt:lpstr>Cover Slides</vt:lpstr>
      <vt:lpstr>2_Cover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TypeScript Modules presentation Vitaliy Zhyrytskyy</dc:title>
  <dc:creator>Michelle Canning</dc:creator>
  <cp:lastModifiedBy>Vitaliy Zhyrytskyy</cp:lastModifiedBy>
  <cp:revision>1935</cp:revision>
  <cp:lastPrinted>2014-07-09T13:30:36Z</cp:lastPrinted>
  <dcterms:created xsi:type="dcterms:W3CDTF">2014-07-08T13:27:24Z</dcterms:created>
  <dcterms:modified xsi:type="dcterms:W3CDTF">2017-03-28T05:53:53Z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_dlc_DocIdItemGuid">
    <vt:lpwstr>08f19323-e30c-42c5-95bf-25ab492119b7</vt:lpwstr>
  </property>
  <property fmtid="{D5CDD505-2E9C-101B-9397-08002B2CF9AE}" pid="4" name="fldLanguagesOfEvent">
    <vt:lpwstr>8;#RUS|00de05cc-11d3-4dba-84f7-e6aab076d0bb</vt:lpwstr>
  </property>
  <property fmtid="{D5CDD505-2E9C-101B-9397-08002B2CF9AE}" pid="5" name="fldCategoriesOfEvent">
    <vt:lpwstr>21;#Front - End Development|4712f462-3d40-4da7-892a-dbf356bc8322</vt:lpwstr>
  </property>
  <property fmtid="{D5CDD505-2E9C-101B-9397-08002B2CF9AE}" pid="6" name="_docset_NoMedatataSyncRequired">
    <vt:lpwstr>False</vt:lpwstr>
  </property>
</Properties>
</file>