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</p:sldMasterIdLst>
  <p:notesMasterIdLst>
    <p:notesMasterId r:id="rId22"/>
  </p:notesMasterIdLst>
  <p:handoutMasterIdLst>
    <p:handoutMasterId r:id="rId23"/>
  </p:handoutMasterIdLst>
  <p:sldIdLst>
    <p:sldId id="895" r:id="rId5"/>
    <p:sldId id="897" r:id="rId6"/>
    <p:sldId id="912" r:id="rId7"/>
    <p:sldId id="899" r:id="rId8"/>
    <p:sldId id="900" r:id="rId9"/>
    <p:sldId id="901" r:id="rId10"/>
    <p:sldId id="911" r:id="rId11"/>
    <p:sldId id="902" r:id="rId12"/>
    <p:sldId id="903" r:id="rId13"/>
    <p:sldId id="905" r:id="rId14"/>
    <p:sldId id="904" r:id="rId15"/>
    <p:sldId id="906" r:id="rId16"/>
    <p:sldId id="907" r:id="rId17"/>
    <p:sldId id="908" r:id="rId18"/>
    <p:sldId id="909" r:id="rId19"/>
    <p:sldId id="910" r:id="rId20"/>
    <p:sldId id="91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9492CD-67BB-43C4-9720-4CEE9BF22DF2}">
          <p14:sldIdLst>
            <p14:sldId id="895"/>
            <p14:sldId id="897"/>
          </p14:sldIdLst>
        </p14:section>
        <p14:section name="What are Generics and Type Parameters" id="{6788C385-C8E3-4559-9955-DBB68DD14C00}">
          <p14:sldIdLst>
            <p14:sldId id="912"/>
            <p14:sldId id="899"/>
            <p14:sldId id="900"/>
            <p14:sldId id="901"/>
          </p14:sldIdLst>
        </p14:section>
        <p14:section name="Generic Functions" id="{6A1E8CE9-98F5-4349-B80F-B220646CABBB}">
          <p14:sldIdLst>
            <p14:sldId id="911"/>
            <p14:sldId id="902"/>
            <p14:sldId id="903"/>
          </p14:sldIdLst>
        </p14:section>
        <p14:section name="Generic Interfaces and Classes" id="{A366BF03-E1CE-4AFB-8F8B-A71574D48EB0}">
          <p14:sldIdLst>
            <p14:sldId id="905"/>
            <p14:sldId id="904"/>
            <p14:sldId id="906"/>
            <p14:sldId id="907"/>
          </p14:sldIdLst>
        </p14:section>
        <p14:section name="Generic Constraints" id="{0EA1A9BB-9485-4290-831A-7151F8139CEC}">
          <p14:sldIdLst>
            <p14:sldId id="908"/>
            <p14:sldId id="909"/>
            <p14:sldId id="910"/>
          </p14:sldIdLst>
        </p14:section>
        <p14:section name="Summary" id="{7E59C7B3-B919-44AF-8A58-58130DB7C1EC}">
          <p14:sldIdLst>
            <p14:sldId id="9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C2D9"/>
    <a:srgbClr val="A3C644"/>
    <a:srgbClr val="FF6600"/>
    <a:srgbClr val="E6E6E6"/>
    <a:srgbClr val="E4471C"/>
    <a:srgbClr val="CCCCCC"/>
    <a:srgbClr val="666666"/>
    <a:srgbClr val="444444"/>
    <a:srgbClr val="464547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4" autoAdjust="0"/>
    <p:restoredTop sz="90279" autoAdjust="0"/>
  </p:normalViewPr>
  <p:slideViewPr>
    <p:cSldViewPr snapToGrid="0">
      <p:cViewPr varScale="1">
        <p:scale>
          <a:sx n="67" d="100"/>
          <a:sy n="67" d="100"/>
        </p:scale>
        <p:origin x="324" y="4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974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801723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420276" y="663878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457200" marR="0" lvl="1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shows in the console?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 smtClean="0"/>
              <a:t>QUESTION</a:t>
            </a:r>
            <a:endParaRPr lang="en-US" sz="2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 smtClean="0">
                <a:solidFill>
                  <a:srgbClr val="2FC2D9"/>
                </a:solidFill>
              </a:rPr>
              <a:t>ANSWER</a:t>
            </a:r>
            <a:endParaRPr lang="en-US" sz="2800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420276" y="3786327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3136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5924933" y="1360849"/>
            <a:ext cx="5722121" cy="436028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4397" y="1360850"/>
            <a:ext cx="5131049" cy="43602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69854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2265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3851565"/>
            <a:ext cx="11119104" cy="2447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lorem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234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1696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Practice: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2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11741645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1607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0170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9708153" y="6560478"/>
            <a:ext cx="1991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53" r:id="rId2"/>
    <p:sldLayoutId id="2147483752" r:id="rId3"/>
    <p:sldLayoutId id="2147483754" r:id="rId4"/>
    <p:sldLayoutId id="2147483747" r:id="rId5"/>
    <p:sldLayoutId id="2147483748" r:id="rId6"/>
    <p:sldLayoutId id="2147483750" r:id="rId7"/>
    <p:sldLayoutId id="2147483705" r:id="rId8"/>
    <p:sldLayoutId id="2147483702" r:id="rId9"/>
    <p:sldLayoutId id="2147483711" r:id="rId10"/>
    <p:sldLayoutId id="2147483746" r:id="rId11"/>
    <p:sldLayoutId id="2147483728" r:id="rId12"/>
    <p:sldLayoutId id="2147483712" r:id="rId13"/>
    <p:sldLayoutId id="2147483734" r:id="rId14"/>
    <p:sldLayoutId id="2147483736" r:id="rId15"/>
    <p:sldLayoutId id="2147483735" r:id="rId16"/>
    <p:sldLayoutId id="2147483737" r:id="rId17"/>
    <p:sldLayoutId id="2147483713" r:id="rId18"/>
    <p:sldLayoutId id="2147483742" r:id="rId19"/>
    <p:sldLayoutId id="2147483745" r:id="rId20"/>
    <p:sldLayoutId id="2147483743" r:id="rId21"/>
    <p:sldLayoutId id="2147483727" r:id="rId22"/>
    <p:sldLayoutId id="2147483741" r:id="rId23"/>
    <p:sldLayoutId id="2147483698" r:id="rId24"/>
    <p:sldLayoutId id="2147483733" r:id="rId25"/>
    <p:sldLayoutId id="2147483706" r:id="rId26"/>
    <p:sldLayoutId id="2147483738" r:id="rId27"/>
    <p:sldLayoutId id="2147483739" r:id="rId28"/>
    <p:sldLayoutId id="2147483755" r:id="rId29"/>
    <p:sldLayoutId id="2147483756" r:id="rId30"/>
    <p:sldLayoutId id="2147483757" r:id="rId31"/>
    <p:sldLayoutId id="2147483758" r:id="rId32"/>
    <p:sldLayoutId id="2147483759" r:id="rId33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03765" y="3428016"/>
            <a:ext cx="9213851" cy="594586"/>
          </a:xfrm>
        </p:spPr>
        <p:txBody>
          <a:bodyPr/>
          <a:lstStyle/>
          <a:p>
            <a:r>
              <a:rPr lang="en-US" sz="4267" dirty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3766" y="4061729"/>
            <a:ext cx="8650817" cy="346249"/>
          </a:xfrm>
        </p:spPr>
        <p:txBody>
          <a:bodyPr/>
          <a:lstStyle/>
          <a:p>
            <a:r>
              <a:rPr lang="en-US" sz="1800" dirty="0" smtClean="0"/>
              <a:t>Generics</a:t>
            </a:r>
            <a:endParaRPr lang="en-US" sz="1800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51531" y="172903"/>
            <a:ext cx="1658003" cy="610983"/>
          </a:xfrm>
        </p:spPr>
      </p:pic>
    </p:spTree>
    <p:extLst>
      <p:ext uri="{BB962C8B-B14F-4D97-AF65-F5344CB8AC3E}">
        <p14:creationId xmlns:p14="http://schemas.microsoft.com/office/powerpoint/2010/main" val="5275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Generic Interfaces and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Generic Interfaces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interface</a:t>
            </a:r>
            <a:r>
              <a:rPr lang="en-US" dirty="0" smtClean="0"/>
              <a:t> Inventory&lt;T&gt;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getNewestItem</a:t>
            </a:r>
            <a:r>
              <a:rPr lang="en-US" dirty="0" smtClean="0"/>
              <a:t>: () =&gt; T;</a:t>
            </a:r>
          </a:p>
          <a:p>
            <a:r>
              <a:rPr lang="en-US" dirty="0"/>
              <a:t>	</a:t>
            </a:r>
            <a:r>
              <a:rPr lang="en-US" dirty="0" err="1" smtClean="0"/>
              <a:t>addItem</a:t>
            </a:r>
            <a:r>
              <a:rPr lang="en-US" dirty="0" smtClean="0"/>
              <a:t>: (</a:t>
            </a:r>
            <a:r>
              <a:rPr lang="en-US" dirty="0" err="1" smtClean="0"/>
              <a:t>newItem</a:t>
            </a:r>
            <a:r>
              <a:rPr lang="en-US" dirty="0" smtClean="0"/>
              <a:t>: T) =&gt; </a:t>
            </a:r>
            <a:r>
              <a:rPr lang="en-US" dirty="0" smtClean="0">
                <a:solidFill>
                  <a:srgbClr val="2FC2D9"/>
                </a:solidFill>
              </a:rPr>
              <a:t>void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getAllItems</a:t>
            </a:r>
            <a:r>
              <a:rPr lang="en-US" dirty="0" smtClean="0"/>
              <a:t>: () =&gt; </a:t>
            </a:r>
            <a:r>
              <a:rPr lang="en-US" dirty="0" smtClean="0">
                <a:solidFill>
                  <a:srgbClr val="2FC2D9"/>
                </a:solidFill>
              </a:rPr>
              <a:t>Array</a:t>
            </a:r>
            <a:r>
              <a:rPr lang="en-US" dirty="0" smtClean="0"/>
              <a:t>&lt;T&gt;;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bookInventory</a:t>
            </a:r>
            <a:r>
              <a:rPr lang="en-US" dirty="0" smtClean="0"/>
              <a:t>: Inventory&lt;Book</a:t>
            </a:r>
            <a:r>
              <a:rPr lang="en-US" dirty="0" smtClean="0"/>
              <a:t>&gt; = …;</a:t>
            </a:r>
            <a:endParaRPr lang="en-US" dirty="0" smtClean="0"/>
          </a:p>
          <a:p>
            <a:r>
              <a:rPr lang="en-US" dirty="0" smtClean="0">
                <a:solidFill>
                  <a:srgbClr val="A3C644"/>
                </a:solidFill>
              </a:rPr>
              <a:t>// …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allBooks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Array</a:t>
            </a:r>
            <a:r>
              <a:rPr lang="en-US" dirty="0" smtClean="0"/>
              <a:t>&lt;Book&gt; = </a:t>
            </a:r>
            <a:r>
              <a:rPr lang="en-US" dirty="0" err="1" smtClean="0"/>
              <a:t>bookInventory.getAllItems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Generic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/>
              <a:t> Catalog&lt;T&gt; </a:t>
            </a:r>
            <a:r>
              <a:rPr lang="en-US" dirty="0" smtClean="0">
                <a:solidFill>
                  <a:srgbClr val="2FC2D9"/>
                </a:solidFill>
              </a:rPr>
              <a:t>implements</a:t>
            </a:r>
            <a:r>
              <a:rPr lang="en-US" dirty="0" smtClean="0"/>
              <a:t> Inventory&lt;T&gt;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 err="1" smtClean="0"/>
              <a:t>catalogItems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2FC2D9"/>
                </a:solidFill>
              </a:rPr>
              <a:t>new Array</a:t>
            </a:r>
            <a:r>
              <a:rPr lang="en-US" dirty="0" smtClean="0"/>
              <a:t>&lt;T&gt;();</a:t>
            </a:r>
          </a:p>
          <a:p>
            <a:r>
              <a:rPr lang="en-US" dirty="0"/>
              <a:t>	</a:t>
            </a:r>
            <a:r>
              <a:rPr lang="en-US" dirty="0" err="1" smtClean="0"/>
              <a:t>addItem</a:t>
            </a:r>
            <a:r>
              <a:rPr lang="en-US" dirty="0" smtClean="0"/>
              <a:t>(</a:t>
            </a:r>
            <a:r>
              <a:rPr lang="en-US" dirty="0" err="1" smtClean="0"/>
              <a:t>newItem</a:t>
            </a:r>
            <a:r>
              <a:rPr lang="en-US" dirty="0" smtClean="0"/>
              <a:t>: T) {</a:t>
            </a:r>
          </a:p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2FC2D9"/>
                </a:solidFill>
              </a:rPr>
              <a:t>this</a:t>
            </a:r>
            <a:r>
              <a:rPr lang="en-US" dirty="0" err="1" smtClean="0"/>
              <a:t>.catalogItems.push</a:t>
            </a:r>
            <a:r>
              <a:rPr lang="en-US" dirty="0" smtClean="0"/>
              <a:t>(</a:t>
            </a:r>
            <a:r>
              <a:rPr lang="en-US" dirty="0" err="1" smtClean="0"/>
              <a:t>newItem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A3C644"/>
                </a:solidFill>
              </a:rPr>
              <a:t>// other interface methods go here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bookCatalog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/>
              <a:t> Catalog&lt;Book&gt;();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</a:t>
            </a:r>
            <a:r>
              <a:rPr lang="ru-RU" cap="none" dirty="0" smtClean="0"/>
              <a:t>1</a:t>
            </a:r>
            <a:r>
              <a:rPr lang="en-US" cap="none" dirty="0" smtClean="0"/>
              <a:t>8: Generic Interfaces and Classes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18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5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Generic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Generic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/>
              <a:t>CatalogItem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catalogNumber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/>
              <a:t> Catalog&lt;T </a:t>
            </a:r>
            <a:r>
              <a:rPr lang="en-US" dirty="0" smtClean="0">
                <a:solidFill>
                  <a:srgbClr val="2FC2D9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dirty="0" err="1" smtClean="0"/>
              <a:t>CatalogItem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2FC2D9"/>
                </a:solidFill>
              </a:rPr>
              <a:t>implements</a:t>
            </a:r>
            <a:r>
              <a:rPr lang="en-US" dirty="0" smtClean="0"/>
              <a:t> Inventory&lt;T&gt;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A3C644"/>
                </a:solidFill>
              </a:rPr>
              <a:t>// interface methods go here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smtClean="0"/>
              <a:t>Describe types that may be passed as a generic parameter</a:t>
            </a:r>
          </a:p>
          <a:p>
            <a:r>
              <a:rPr lang="en-US" dirty="0" smtClean="0"/>
              <a:t>“extends” keyword applies constraint</a:t>
            </a:r>
          </a:p>
          <a:p>
            <a:r>
              <a:rPr lang="en-US" dirty="0" smtClean="0"/>
              <a:t>Only types of satisfying the constraint may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</a:t>
            </a:r>
            <a:r>
              <a:rPr lang="ru-RU" cap="none" dirty="0" smtClean="0"/>
              <a:t>1</a:t>
            </a:r>
            <a:r>
              <a:rPr lang="en-US" cap="none" dirty="0" smtClean="0"/>
              <a:t>9: Generic Constraints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19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73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3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072713"/>
            <a:ext cx="2540000" cy="25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917650" y="1638418"/>
            <a:ext cx="5956028" cy="464583"/>
            <a:chOff x="448467" y="1385345"/>
            <a:chExt cx="5956027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What are generics?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917651" y="2327288"/>
            <a:ext cx="5496350" cy="464583"/>
            <a:chOff x="448467" y="2074215"/>
            <a:chExt cx="5496350" cy="464582"/>
          </a:xfrm>
        </p:grpSpPr>
        <p:sp>
          <p:nvSpPr>
            <p:cNvPr id="35" name="TextBox 34"/>
            <p:cNvSpPr txBox="1"/>
            <p:nvPr/>
          </p:nvSpPr>
          <p:spPr>
            <a:xfrm>
              <a:off x="991818" y="2106451"/>
              <a:ext cx="4952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Type Parameters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4917651" y="3016159"/>
            <a:ext cx="7274350" cy="464583"/>
            <a:chOff x="448467" y="2763085"/>
            <a:chExt cx="7274349" cy="464582"/>
          </a:xfrm>
        </p:grpSpPr>
        <p:sp>
          <p:nvSpPr>
            <p:cNvPr id="40" name="TextBox 39"/>
            <p:cNvSpPr txBox="1"/>
            <p:nvPr/>
          </p:nvSpPr>
          <p:spPr>
            <a:xfrm>
              <a:off x="991818" y="2795321"/>
              <a:ext cx="67309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Generic Functions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3060" y="2802034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4917649" y="3705028"/>
            <a:ext cx="7274351" cy="464583"/>
            <a:chOff x="448467" y="3451955"/>
            <a:chExt cx="7274350" cy="464582"/>
          </a:xfrm>
        </p:grpSpPr>
        <p:sp>
          <p:nvSpPr>
            <p:cNvPr id="45" name="TextBox 44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Generic Classes and Interfaces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4917649" y="4393898"/>
            <a:ext cx="7274351" cy="464583"/>
            <a:chOff x="448467" y="3451955"/>
            <a:chExt cx="7274350" cy="464582"/>
          </a:xfrm>
        </p:grpSpPr>
        <p:sp>
          <p:nvSpPr>
            <p:cNvPr id="50" name="TextBox 49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Generic Constraints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013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17650" y="1638418"/>
            <a:ext cx="5956028" cy="464583"/>
            <a:chOff x="448467" y="1385345"/>
            <a:chExt cx="5956027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What are generics?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917651" y="2327288"/>
            <a:ext cx="5496350" cy="464583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Type Parameters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917651" y="3016159"/>
            <a:ext cx="7274350" cy="464583"/>
            <a:chOff x="448467" y="2763085"/>
            <a:chExt cx="7274349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Generic Functions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3060" y="2802034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917649" y="3705028"/>
            <a:ext cx="7274351" cy="464583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Generic Classes and Interfaces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pic>
        <p:nvPicPr>
          <p:cNvPr id="3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964127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4917649" y="4393898"/>
            <a:ext cx="7274351" cy="464583"/>
            <a:chOff x="448467" y="3451955"/>
            <a:chExt cx="7274350" cy="464582"/>
          </a:xfrm>
        </p:grpSpPr>
        <p:sp>
          <p:nvSpPr>
            <p:cNvPr id="26" name="TextBox 25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Generic Constraints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221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generic </a:t>
            </a:r>
          </a:p>
          <a:p>
            <a:r>
              <a:rPr lang="en-US" dirty="0" smtClean="0"/>
              <a:t>and Type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Code that works with multiple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Accept “type parameters” for each instance or invocation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Apply to functions, interfaces and classes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en-US" dirty="0"/>
          </a:p>
        </p:txBody>
      </p:sp>
      <p:pic>
        <p:nvPicPr>
          <p:cNvPr id="7" name="Picture Placeholder 6"/>
          <p:cNvPicPr preferRelativeResize="0"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1" y="2141033"/>
            <a:ext cx="5603419" cy="25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2562225" y="1360849"/>
            <a:ext cx="9084829" cy="4360285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Specify the type a generic will operate 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Listed separate from function parameters inside angle brackets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Conventionally represented by the letter “T” (Array&lt;T&gt;)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Actual type provided at instance creation or function invocation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What are Type Parameters?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2" y="2217016"/>
            <a:ext cx="6667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6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Array&lt;T&gt;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javaScriptBooks</a:t>
            </a:r>
            <a:r>
              <a:rPr lang="en-US" dirty="0" smtClean="0"/>
              <a:t>: Book[];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cssBooks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Array</a:t>
            </a:r>
            <a:r>
              <a:rPr lang="en-US" dirty="0" smtClean="0"/>
              <a:t>&lt;Book&gt;;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angularBooks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2FC2D9"/>
                </a:solidFill>
              </a:rPr>
              <a:t>new Array</a:t>
            </a:r>
            <a:r>
              <a:rPr lang="en-US" dirty="0" smtClean="0"/>
              <a:t>&lt;Book&gt;(</a:t>
            </a:r>
            <a:r>
              <a:rPr lang="en-US" dirty="0" smtClean="0">
                <a:solidFill>
                  <a:srgbClr val="C00000"/>
                </a:solidFill>
              </a:rPr>
              <a:t>5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smtClean="0"/>
              <a:t>Type parameter specifies the type the array can contain</a:t>
            </a:r>
          </a:p>
          <a:p>
            <a:r>
              <a:rPr lang="en-US" dirty="0" smtClean="0"/>
              <a:t>Type parameters are part of the type</a:t>
            </a:r>
          </a:p>
          <a:p>
            <a:r>
              <a:rPr lang="en-US" dirty="0" smtClean="0"/>
              <a:t>Type parameters are listed separate from function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Generic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Generic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logAndReturn</a:t>
            </a:r>
            <a:r>
              <a:rPr lang="en-US" dirty="0" smtClean="0"/>
              <a:t>&lt;T&gt;(thing: T): T {</a:t>
            </a:r>
          </a:p>
          <a:p>
            <a:r>
              <a:rPr lang="en-US" dirty="0" smtClean="0"/>
              <a:t>	console.log(thing);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thing;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someString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 = </a:t>
            </a:r>
            <a:r>
              <a:rPr lang="en-US" dirty="0" err="1" smtClean="0"/>
              <a:t>logAndReturn</a:t>
            </a:r>
            <a:r>
              <a:rPr lang="en-US" dirty="0"/>
              <a:t>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&gt;(</a:t>
            </a:r>
            <a:r>
              <a:rPr lang="en-US" dirty="0">
                <a:solidFill>
                  <a:srgbClr val="C00000"/>
                </a:solidFill>
              </a:rPr>
              <a:t>'Log </a:t>
            </a:r>
            <a:r>
              <a:rPr lang="en-US" dirty="0" smtClean="0">
                <a:solidFill>
                  <a:srgbClr val="C00000"/>
                </a:solidFill>
              </a:rPr>
              <a:t>this'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newMag</a:t>
            </a:r>
            <a:r>
              <a:rPr lang="en-US" dirty="0" smtClean="0"/>
              <a:t>: Magazine = </a:t>
            </a:r>
            <a:r>
              <a:rPr lang="en-US" dirty="0"/>
              <a:t>{ title: </a:t>
            </a:r>
            <a:r>
              <a:rPr lang="en-US" dirty="0">
                <a:solidFill>
                  <a:srgbClr val="C00000"/>
                </a:solidFill>
              </a:rPr>
              <a:t>'Web </a:t>
            </a:r>
            <a:r>
              <a:rPr lang="en-US" dirty="0" smtClean="0">
                <a:solidFill>
                  <a:srgbClr val="C00000"/>
                </a:solidFill>
              </a:rPr>
              <a:t>Dev'</a:t>
            </a:r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someMag</a:t>
            </a:r>
            <a:r>
              <a:rPr lang="en-US" dirty="0" smtClean="0"/>
              <a:t>: Magazine = </a:t>
            </a:r>
            <a:r>
              <a:rPr lang="en-US" dirty="0" err="1" smtClean="0"/>
              <a:t>logAndReturn</a:t>
            </a:r>
            <a:r>
              <a:rPr lang="en-US" dirty="0" smtClean="0"/>
              <a:t>&lt;Magazine&gt;(</a:t>
            </a:r>
            <a:r>
              <a:rPr lang="en-US" dirty="0" err="1" smtClean="0"/>
              <a:t>newMag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</a:t>
            </a:r>
            <a:r>
              <a:rPr lang="ru-RU" cap="none" dirty="0" smtClean="0"/>
              <a:t>1</a:t>
            </a:r>
            <a:r>
              <a:rPr lang="en-US" cap="none" dirty="0" smtClean="0"/>
              <a:t>7: Generic Functions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17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3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ctr">
          <a:lnSpc>
            <a:spcPct val="120000"/>
          </a:lnSpc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2aaff55c8e5682d3bf15844c3a6ebf14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562c4f5fbe2d47637e62b5366c3757c3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f17bd39-e2a2-416d-8579-9c5cbdeee658">DOCID-2090759719-245</_dlc_DocId>
    <_dlc_DocIdUrl xmlns="8f17bd39-e2a2-416d-8579-9c5cbdeee658">
      <Url>https://epam.sharepoint.com/sites/CDP/front-enddevelopment/_layouts/15/DocIdRedir.aspx?ID=DOCID-2090759719-245</Url>
      <Description>DOCID-2090759719-245</Description>
    </_dlc_DocIdUrl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1517</fldTrainingId>
    <fldTrainingName xmlns="8f17bd39-e2a2-416d-8579-9c5cbdeee658">TypeScript In-Depth</fldTrainingName>
    <TaxCatchAll xmlns="8f17bd39-e2a2-416d-8579-9c5cbdeee658">
      <Value>8</Value>
      <Value>21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8321257-DC8E-4C40-9B2E-917DE88A2A1D}"/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265B9BA-B2DF-421C-AEE0-90F4D21CA37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26965</TotalTime>
  <Words>275</Words>
  <Application>Microsoft Office PowerPoint</Application>
  <PresentationFormat>Widescreen</PresentationFormat>
  <Paragraphs>94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Arial</vt:lpstr>
      <vt:lpstr>Arial Black</vt:lpstr>
      <vt:lpstr>Calibri</vt:lpstr>
      <vt:lpstr>Calibri Light</vt:lpstr>
      <vt:lpstr>Consolas</vt:lpstr>
      <vt:lpstr>Lucida Grande</vt:lpstr>
      <vt:lpstr>SimHei</vt:lpstr>
      <vt:lpstr>Trebuchet MS</vt:lpstr>
      <vt:lpstr>Epam_PPT_Template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TypeScript Generics presentation Vitaliy Zhyrytskyy</dc:title>
  <dc:creator>Michelle Canning</dc:creator>
  <cp:lastModifiedBy>Vitaliy Zhyrytskyy</cp:lastModifiedBy>
  <cp:revision>1926</cp:revision>
  <cp:lastPrinted>2014-07-09T13:30:36Z</cp:lastPrinted>
  <dcterms:created xsi:type="dcterms:W3CDTF">2014-07-08T13:27:24Z</dcterms:created>
  <dcterms:modified xsi:type="dcterms:W3CDTF">2017-03-30T05:44:35Z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_dlc_DocIdItemGuid">
    <vt:lpwstr>f8cd599d-5a9a-457e-bde8-86198833b7a0</vt:lpwstr>
  </property>
  <property fmtid="{D5CDD505-2E9C-101B-9397-08002B2CF9AE}" pid="4" name="fldLanguagesOfEvent">
    <vt:lpwstr>8;#RUS|00de05cc-11d3-4dba-84f7-e6aab076d0bb</vt:lpwstr>
  </property>
  <property fmtid="{D5CDD505-2E9C-101B-9397-08002B2CF9AE}" pid="5" name="fldCategoriesOfEvent">
    <vt:lpwstr>21;#Front - End Development|4712f462-3d40-4da7-892a-dbf356bc8322</vt:lpwstr>
  </property>
  <property fmtid="{D5CDD505-2E9C-101B-9397-08002B2CF9AE}" pid="6" name="_docset_NoMedatataSyncRequired">
    <vt:lpwstr>False</vt:lpwstr>
  </property>
</Properties>
</file>