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22"/>
  </p:notesMasterIdLst>
  <p:handoutMasterIdLst>
    <p:handoutMasterId r:id="rId23"/>
  </p:handoutMasterIdLst>
  <p:sldIdLst>
    <p:sldId id="903" r:id="rId5"/>
    <p:sldId id="904" r:id="rId6"/>
    <p:sldId id="919" r:id="rId7"/>
    <p:sldId id="905" r:id="rId8"/>
    <p:sldId id="908" r:id="rId9"/>
    <p:sldId id="906" r:id="rId10"/>
    <p:sldId id="907" r:id="rId11"/>
    <p:sldId id="909" r:id="rId12"/>
    <p:sldId id="910" r:id="rId13"/>
    <p:sldId id="911" r:id="rId14"/>
    <p:sldId id="912" r:id="rId15"/>
    <p:sldId id="913" r:id="rId16"/>
    <p:sldId id="914" r:id="rId17"/>
    <p:sldId id="915" r:id="rId18"/>
    <p:sldId id="916" r:id="rId19"/>
    <p:sldId id="917" r:id="rId20"/>
    <p:sldId id="91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CEDD89-8AD0-43E0-974E-5DC3893D1D87}">
          <p14:sldIdLst>
            <p14:sldId id="903"/>
            <p14:sldId id="904"/>
          </p14:sldIdLst>
        </p14:section>
        <p14:section name="What are decorators" id="{587478B6-AA11-4C10-B8A1-B933572A2387}">
          <p14:sldIdLst>
            <p14:sldId id="919"/>
            <p14:sldId id="905"/>
          </p14:sldIdLst>
        </p14:section>
        <p14:section name="Decorator Syntax and Factory Functions" id="{E3B74285-6A57-4532-8C77-FF62D88E04AB}">
          <p14:sldIdLst>
            <p14:sldId id="908"/>
            <p14:sldId id="906"/>
            <p14:sldId id="907"/>
          </p14:sldIdLst>
        </p14:section>
        <p14:section name="Class Decorators" id="{C3350B47-314C-429C-8ACD-0DEDA7E468FB}">
          <p14:sldIdLst>
            <p14:sldId id="909"/>
            <p14:sldId id="910"/>
            <p14:sldId id="911"/>
          </p14:sldIdLst>
        </p14:section>
        <p14:section name="Property and Parameter Decorators" id="{36286803-7652-445C-876D-508914910707}">
          <p14:sldIdLst>
            <p14:sldId id="912"/>
            <p14:sldId id="913"/>
            <p14:sldId id="914"/>
          </p14:sldIdLst>
        </p14:section>
        <p14:section name="Property Descriptors amd Method Decorators" id="{15ACB3E3-E98A-455B-8A3C-AF5C5DBA1DFF}">
          <p14:sldIdLst>
            <p14:sldId id="915"/>
            <p14:sldId id="916"/>
            <p14:sldId id="917"/>
          </p14:sldIdLst>
        </p14:section>
        <p14:section name="Summary" id="{4CE5755F-A895-4082-A57A-B5D7910D35A0}">
          <p14:sldIdLst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2FC2D9"/>
    <a:srgbClr val="FF6600"/>
    <a:srgbClr val="E6E6E6"/>
    <a:srgbClr val="E4471C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0279" autoAdjust="0"/>
  </p:normalViewPr>
  <p:slideViewPr>
    <p:cSldViewPr snapToGrid="0">
      <p:cViewPr varScale="1">
        <p:scale>
          <a:sx n="62" d="100"/>
          <a:sy n="62" d="100"/>
        </p:scale>
        <p:origin x="508" y="4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27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shows in the console?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/>
              <a:t>QUESTION</a:t>
            </a:r>
            <a:endParaRPr lang="en-US" sz="28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 smtClean="0">
                <a:solidFill>
                  <a:srgbClr val="2FC2D9"/>
                </a:solidFill>
              </a:rPr>
              <a:t>ANSWER</a:t>
            </a:r>
            <a:endParaRPr lang="en-US" sz="2800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 smtClean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7173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9276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lorem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199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Practice: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12192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9708153" y="6560478"/>
            <a:ext cx="1991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562947" y="6564320"/>
            <a:ext cx="3088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732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0" y="6615684"/>
            <a:ext cx="63500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54" r:id="rId4"/>
    <p:sldLayoutId id="2147483747" r:id="rId5"/>
    <p:sldLayoutId id="2147483748" r:id="rId6"/>
    <p:sldLayoutId id="2147483750" r:id="rId7"/>
    <p:sldLayoutId id="2147483705" r:id="rId8"/>
    <p:sldLayoutId id="2147483702" r:id="rId9"/>
    <p:sldLayoutId id="2147483711" r:id="rId10"/>
    <p:sldLayoutId id="2147483746" r:id="rId11"/>
    <p:sldLayoutId id="2147483728" r:id="rId12"/>
    <p:sldLayoutId id="2147483712" r:id="rId13"/>
    <p:sldLayoutId id="2147483734" r:id="rId14"/>
    <p:sldLayoutId id="2147483736" r:id="rId15"/>
    <p:sldLayoutId id="2147483735" r:id="rId16"/>
    <p:sldLayoutId id="2147483737" r:id="rId17"/>
    <p:sldLayoutId id="2147483713" r:id="rId18"/>
    <p:sldLayoutId id="2147483742" r:id="rId19"/>
    <p:sldLayoutId id="2147483745" r:id="rId20"/>
    <p:sldLayoutId id="2147483743" r:id="rId21"/>
    <p:sldLayoutId id="2147483727" r:id="rId22"/>
    <p:sldLayoutId id="2147483741" r:id="rId23"/>
    <p:sldLayoutId id="2147483698" r:id="rId24"/>
    <p:sldLayoutId id="2147483733" r:id="rId25"/>
    <p:sldLayoutId id="2147483706" r:id="rId26"/>
    <p:sldLayoutId id="2147483738" r:id="rId27"/>
    <p:sldLayoutId id="2147483739" r:id="rId28"/>
    <p:sldLayoutId id="2147483755" r:id="rId29"/>
    <p:sldLayoutId id="2147483756" r:id="rId30"/>
    <p:sldLayoutId id="2147483757" r:id="rId31"/>
    <p:sldLayoutId id="2147483758" r:id="rId32"/>
    <p:sldLayoutId id="2147483759" r:id="rId33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 smtClean="0"/>
              <a:t>Decorators</a:t>
            </a:r>
            <a:endParaRPr lang="en-US" sz="1800" dirty="0"/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160172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20:</a:t>
            </a:r>
            <a:r>
              <a:rPr lang="ru-RU" cap="none" dirty="0" smtClean="0"/>
              <a:t> </a:t>
            </a:r>
            <a:r>
              <a:rPr lang="en-US" cap="none" dirty="0" smtClean="0"/>
              <a:t>Class Decorators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</a:t>
            </a:r>
            <a:r>
              <a:rPr lang="en-US" dirty="0" smtClean="0"/>
              <a:t>Tasks 20.1, 20.2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Property and Parameter Decorators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7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Property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MyPropertyDecorator</a:t>
            </a:r>
            <a:r>
              <a:rPr lang="en-US" dirty="0" smtClean="0"/>
              <a:t>(target: </a:t>
            </a:r>
            <a:r>
              <a:rPr lang="en-US" dirty="0" smtClean="0">
                <a:solidFill>
                  <a:srgbClr val="2FC2D9"/>
                </a:solidFill>
              </a:rPr>
              <a:t>Object</a:t>
            </a:r>
            <a:r>
              <a:rPr lang="en-US" dirty="0" smtClean="0"/>
              <a:t>, </a:t>
            </a:r>
            <a:r>
              <a:rPr lang="en-US" dirty="0" err="1" smtClean="0"/>
              <a:t>propertyKey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</a:t>
            </a:r>
          </a:p>
          <a:p>
            <a:r>
              <a:rPr lang="en-US" dirty="0" smtClean="0">
                <a:solidFill>
                  <a:srgbClr val="A3C644"/>
                </a:solidFill>
              </a:rPr>
              <a:t>	// do decorator stuff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First parameter is either constructor function </a:t>
            </a:r>
            <a:r>
              <a:rPr lang="en-US" dirty="0" smtClean="0"/>
              <a:t>for a static member or </a:t>
            </a:r>
            <a:r>
              <a:rPr lang="en-US" dirty="0" smtClean="0"/>
              <a:t>class </a:t>
            </a:r>
            <a:r>
              <a:rPr lang="en-US" dirty="0" smtClean="0"/>
              <a:t>prototype for an </a:t>
            </a:r>
            <a:r>
              <a:rPr lang="en-US" smtClean="0"/>
              <a:t>instance member</a:t>
            </a:r>
            <a:endParaRPr lang="en-US" dirty="0" smtClean="0"/>
          </a:p>
          <a:p>
            <a:r>
              <a:rPr lang="en-US" dirty="0" smtClean="0"/>
              <a:t>Second parameter is the name of the decorated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Parameter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MyParameterDecorator</a:t>
            </a:r>
            <a:r>
              <a:rPr lang="en-US" dirty="0" smtClean="0"/>
              <a:t>(target: </a:t>
            </a:r>
            <a:r>
              <a:rPr lang="en-US" dirty="0" smtClean="0">
                <a:solidFill>
                  <a:srgbClr val="2FC2D9"/>
                </a:solidFill>
              </a:rPr>
              <a:t>Object</a:t>
            </a:r>
            <a:r>
              <a:rPr lang="en-US" dirty="0" smtClean="0"/>
              <a:t>, </a:t>
            </a:r>
            <a:r>
              <a:rPr lang="en-US" dirty="0" err="1" smtClean="0"/>
              <a:t>propertyKey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2FC2D9"/>
                </a:solidFill>
              </a:rPr>
              <a:t> </a:t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							 </a:t>
            </a:r>
            <a:r>
              <a:rPr lang="en-US" dirty="0" err="1" smtClean="0"/>
              <a:t>parameterIndex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number</a:t>
            </a:r>
            <a:r>
              <a:rPr lang="en-US" dirty="0" smtClean="0"/>
              <a:t>) {</a:t>
            </a:r>
          </a:p>
          <a:p>
            <a:r>
              <a:rPr lang="en-US" dirty="0" smtClean="0">
                <a:solidFill>
                  <a:srgbClr val="A3C644"/>
                </a:solidFill>
              </a:rPr>
              <a:t>	// do decorator stuff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First parameter is either constructor function </a:t>
            </a:r>
            <a:r>
              <a:rPr lang="en-US" dirty="0" smtClean="0"/>
              <a:t>for a static member or </a:t>
            </a:r>
            <a:r>
              <a:rPr lang="en-US" dirty="0" smtClean="0"/>
              <a:t>class </a:t>
            </a:r>
            <a:r>
              <a:rPr lang="en-US" dirty="0" smtClean="0"/>
              <a:t>prototype for an instance member</a:t>
            </a:r>
            <a:endParaRPr lang="en-US" dirty="0" smtClean="0"/>
          </a:p>
          <a:p>
            <a:r>
              <a:rPr lang="en-US" dirty="0" smtClean="0"/>
              <a:t>Second parameter is the name of the decorated member</a:t>
            </a:r>
          </a:p>
          <a:p>
            <a:r>
              <a:rPr lang="en-US" dirty="0" smtClean="0"/>
              <a:t>Third parameter is the ordinal index of the decorated </a:t>
            </a:r>
            <a:r>
              <a:rPr lang="en-US" dirty="0" smtClean="0"/>
              <a:t>parameter in th</a:t>
            </a:r>
            <a:r>
              <a:rPr lang="en-US" dirty="0" smtClean="0"/>
              <a:t>e function’s parameter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Property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64" y="1438657"/>
            <a:ext cx="11119104" cy="31619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/>
              <a:t>PropertyDescriptor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configurable?: </a:t>
            </a:r>
            <a:r>
              <a:rPr lang="en-US" dirty="0" err="1" smtClean="0">
                <a:solidFill>
                  <a:srgbClr val="2FC2D9"/>
                </a:solidFill>
              </a:rPr>
              <a:t>boolean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enumerable?: </a:t>
            </a:r>
            <a:r>
              <a:rPr lang="en-US" dirty="0" err="1" smtClean="0">
                <a:solidFill>
                  <a:srgbClr val="2FC2D9"/>
                </a:solidFill>
              </a:rPr>
              <a:t>boolean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value?: </a:t>
            </a:r>
            <a:r>
              <a:rPr lang="en-US" dirty="0" smtClean="0">
                <a:solidFill>
                  <a:srgbClr val="2FC2D9"/>
                </a:solidFill>
              </a:rPr>
              <a:t>any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writable?: </a:t>
            </a:r>
            <a:r>
              <a:rPr lang="en-US" dirty="0" err="1" smtClean="0">
                <a:solidFill>
                  <a:srgbClr val="2FC2D9"/>
                </a:solidFill>
              </a:rPr>
              <a:t>boolean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get? (): </a:t>
            </a:r>
            <a:r>
              <a:rPr lang="en-US" dirty="0" smtClean="0">
                <a:solidFill>
                  <a:srgbClr val="2FC2D9"/>
                </a:solidFill>
              </a:rPr>
              <a:t>any</a:t>
            </a:r>
          </a:p>
          <a:p>
            <a:r>
              <a:rPr lang="en-US" dirty="0"/>
              <a:t>	</a:t>
            </a:r>
            <a:r>
              <a:rPr lang="en-US" dirty="0" smtClean="0"/>
              <a:t>set? (v: </a:t>
            </a:r>
            <a:r>
              <a:rPr lang="en-US" dirty="0" smtClean="0">
                <a:solidFill>
                  <a:srgbClr val="2FC2D9"/>
                </a:solidFill>
              </a:rPr>
              <a:t>any</a:t>
            </a:r>
            <a:r>
              <a:rPr lang="en-US" dirty="0" smtClean="0"/>
              <a:t>):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469964" y="4686299"/>
            <a:ext cx="11119104" cy="1612901"/>
          </a:xfrm>
        </p:spPr>
        <p:txBody>
          <a:bodyPr/>
          <a:lstStyle/>
          <a:p>
            <a:r>
              <a:rPr lang="en-US" dirty="0" smtClean="0"/>
              <a:t>Object that describes a property and how it can be manipulated</a:t>
            </a:r>
          </a:p>
          <a:p>
            <a:r>
              <a:rPr lang="en-US" dirty="0" smtClean="0"/>
              <a:t>“value” property contains the function definition for class methods</a:t>
            </a:r>
          </a:p>
          <a:p>
            <a:r>
              <a:rPr lang="en-US" dirty="0" smtClean="0"/>
              <a:t>“writable” property specifies if “value” is read-only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Method and </a:t>
            </a:r>
            <a:r>
              <a:rPr lang="en-US" dirty="0" err="1" smtClean="0"/>
              <a:t>Accessor</a:t>
            </a:r>
            <a:r>
              <a:rPr lang="en-US" dirty="0" smtClean="0"/>
              <a:t> 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MyMethodDecorator</a:t>
            </a:r>
            <a:r>
              <a:rPr lang="en-US" dirty="0" smtClean="0"/>
              <a:t>(target: </a:t>
            </a:r>
            <a:r>
              <a:rPr lang="en-US" dirty="0" smtClean="0">
                <a:solidFill>
                  <a:srgbClr val="2FC2D9"/>
                </a:solidFill>
              </a:rPr>
              <a:t>Object</a:t>
            </a:r>
            <a:r>
              <a:rPr lang="en-US" dirty="0" smtClean="0"/>
              <a:t>, </a:t>
            </a:r>
            <a:r>
              <a:rPr lang="en-US" dirty="0" err="1" smtClean="0"/>
              <a:t>propertyKey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2FC2D9"/>
                </a:solidFill>
              </a:rPr>
              <a:t> </a:t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						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 </a:t>
            </a:r>
            <a:r>
              <a:rPr lang="en-US" dirty="0" smtClean="0"/>
              <a:t>descriptor: </a:t>
            </a:r>
            <a:r>
              <a:rPr lang="en-US" dirty="0" err="1" smtClean="0">
                <a:solidFill>
                  <a:srgbClr val="2FC2D9"/>
                </a:solidFill>
              </a:rPr>
              <a:t>PropertyDescriptor</a:t>
            </a:r>
            <a:r>
              <a:rPr lang="en-US" dirty="0" smtClean="0"/>
              <a:t>) {</a:t>
            </a:r>
          </a:p>
          <a:p>
            <a:r>
              <a:rPr lang="en-US" dirty="0" smtClean="0">
                <a:solidFill>
                  <a:srgbClr val="A3C644"/>
                </a:solidFill>
              </a:rPr>
              <a:t>	// do decorator stuff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First parameter is either constructor function </a:t>
            </a:r>
            <a:r>
              <a:rPr lang="en-US" dirty="0" smtClean="0"/>
              <a:t>for static member or </a:t>
            </a:r>
            <a:r>
              <a:rPr lang="en-US" dirty="0" smtClean="0"/>
              <a:t>class </a:t>
            </a:r>
            <a:r>
              <a:rPr lang="en-US" dirty="0" smtClean="0"/>
              <a:t>prototype for an instance member</a:t>
            </a:r>
            <a:endParaRPr lang="en-US" dirty="0" smtClean="0"/>
          </a:p>
          <a:p>
            <a:r>
              <a:rPr lang="en-US" dirty="0" smtClean="0"/>
              <a:t>Second parameter is the name of the decorated member</a:t>
            </a:r>
          </a:p>
          <a:p>
            <a:r>
              <a:rPr lang="en-US" dirty="0" smtClean="0"/>
              <a:t>Third parameter is the property descriptor of the decorated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 smtClean="0"/>
              <a:t>Practice 21:</a:t>
            </a:r>
            <a:r>
              <a:rPr lang="ru-RU" cap="none" dirty="0" smtClean="0"/>
              <a:t> </a:t>
            </a:r>
            <a:r>
              <a:rPr lang="en-US" cap="none" dirty="0" smtClean="0"/>
              <a:t>Method Decorator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Perform actions </a:t>
            </a:r>
            <a:r>
              <a:rPr lang="en-US" dirty="0"/>
              <a:t>according to </a:t>
            </a:r>
            <a:r>
              <a:rPr lang="en-US" dirty="0" smtClean="0"/>
              <a:t>Tasks 21 from </a:t>
            </a:r>
            <a:r>
              <a:rPr lang="en-US" dirty="0"/>
              <a:t>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86240"/>
            <a:ext cx="2471738" cy="14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6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are Decorators?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35" name="TextBox 34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How are They Implemented?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40" name="TextBox 39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Decorator Syntax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45" name="TextBox 44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Different type of decorators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10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17650" y="1638418"/>
            <a:ext cx="5956028" cy="464583"/>
            <a:chOff x="448467" y="1385345"/>
            <a:chExt cx="5956027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are Decorators?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917651" y="2327288"/>
            <a:ext cx="5496350" cy="464583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How are They Implemented?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917651" y="3016159"/>
            <a:ext cx="7274350" cy="464583"/>
            <a:chOff x="448467" y="2763085"/>
            <a:chExt cx="7274349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Decorator Syntax</a:t>
              </a:r>
              <a:endParaRPr lang="en-US" sz="20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03060" y="2802034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4917649" y="3705028"/>
            <a:ext cx="7274351" cy="464583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 smtClean="0">
                  <a:solidFill>
                    <a:srgbClr val="444444"/>
                  </a:solidFill>
                  <a:cs typeface="Trebuchet MS"/>
                </a:rPr>
                <a:t>Different type of decorators</a:t>
              </a:r>
              <a:endParaRPr lang="en-US" sz="20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3062" y="3490746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are Decorators?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3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Proposed feature for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Declarative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Implemented as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May be attached to the following:</a:t>
            </a:r>
          </a:p>
          <a:p>
            <a:pPr marL="1072134" lvl="1" indent="-4572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Classes</a:t>
            </a:r>
          </a:p>
          <a:p>
            <a:pPr marL="1072134" lvl="1" indent="-4572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Methods</a:t>
            </a:r>
          </a:p>
          <a:p>
            <a:pPr marL="1072134" lvl="1" indent="-4572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 err="1" smtClean="0"/>
              <a:t>Accessors</a:t>
            </a:r>
            <a:endParaRPr lang="en-US" sz="1600" dirty="0" smtClean="0"/>
          </a:p>
          <a:p>
            <a:pPr marL="1072134" lvl="1" indent="-4572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Properties</a:t>
            </a:r>
          </a:p>
          <a:p>
            <a:pPr marL="1072134" lvl="1" indent="-457200">
              <a:buClr>
                <a:srgbClr val="2FC2D9"/>
              </a:buClr>
              <a:buFont typeface="Wingdings" panose="05000000000000000000" pitchFamily="2" charset="2"/>
              <a:buChar char="§"/>
            </a:pPr>
            <a:r>
              <a:rPr lang="en-US" sz="1600" dirty="0" smtClean="0"/>
              <a:t>Parameters</a:t>
            </a:r>
          </a:p>
          <a:p>
            <a:pPr marL="457200" indent="-457200">
              <a:buClr>
                <a:srgbClr val="2FC2D9"/>
              </a:buClr>
              <a:buFont typeface="+mj-lt"/>
              <a:buAutoNum type="arabicPeriod"/>
            </a:pPr>
            <a:r>
              <a:rPr lang="en-US" sz="2400" dirty="0" smtClean="0"/>
              <a:t>Currently requires the </a:t>
            </a:r>
            <a:r>
              <a:rPr lang="en-US" sz="2400" b="1" i="1" dirty="0" err="1" smtClean="0"/>
              <a:t>experimentalDecorator</a:t>
            </a:r>
            <a:r>
              <a:rPr lang="en-US" sz="2400" dirty="0" smtClean="0"/>
              <a:t> compiler option</a:t>
            </a:r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What are Decorators?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1" r="107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652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Decorator Syntax </a:t>
            </a:r>
            <a:br>
              <a:rPr lang="en-US" dirty="0" smtClean="0"/>
            </a:br>
            <a:r>
              <a:rPr lang="en-US" dirty="0" smtClean="0"/>
              <a:t>and Decorator Factories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Decorator Syntax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 class decorator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uielement</a:t>
            </a:r>
            <a:r>
              <a:rPr lang="en-US" dirty="0" smtClean="0"/>
              <a:t>(target: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A3C644"/>
                </a:solidFill>
              </a:rPr>
              <a:t>// do </a:t>
            </a:r>
            <a:r>
              <a:rPr lang="en-US" dirty="0" smtClean="0">
                <a:solidFill>
                  <a:srgbClr val="A3C644"/>
                </a:solidFill>
              </a:rPr>
              <a:t>something</a:t>
            </a:r>
            <a:r>
              <a:rPr lang="ru-RU" dirty="0" smtClean="0">
                <a:solidFill>
                  <a:srgbClr val="A3C644"/>
                </a:solidFill>
              </a:rPr>
              <a:t> </a:t>
            </a:r>
            <a:r>
              <a:rPr lang="en-US" dirty="0" smtClean="0">
                <a:solidFill>
                  <a:srgbClr val="A3C644"/>
                </a:solidFill>
              </a:rPr>
              <a:t>with target</a:t>
            </a:r>
            <a:endParaRPr lang="ru-RU" dirty="0" smtClean="0">
              <a:solidFill>
                <a:srgbClr val="A3C644"/>
              </a:solidFill>
            </a:endParaRP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rgbClr val="A3C644"/>
                </a:solidFill>
              </a:rPr>
              <a:t>// method decorator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deprecated(target: </a:t>
            </a:r>
            <a:r>
              <a:rPr lang="en-US" dirty="0" smtClean="0">
                <a:solidFill>
                  <a:srgbClr val="2FC2D9"/>
                </a:solidFill>
              </a:rPr>
              <a:t>any</a:t>
            </a:r>
            <a:r>
              <a:rPr lang="en-US" dirty="0" smtClean="0"/>
              <a:t>, property: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, descriptor: </a:t>
            </a:r>
            <a:r>
              <a:rPr lang="en-US" dirty="0" err="1" smtClean="0">
                <a:solidFill>
                  <a:srgbClr val="2FC2D9"/>
                </a:solidFill>
              </a:rPr>
              <a:t>PropertyDescriptor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console.log(</a:t>
            </a:r>
            <a:r>
              <a:rPr lang="en-US" dirty="0" smtClean="0">
                <a:solidFill>
                  <a:srgbClr val="C00000"/>
                </a:solidFill>
              </a:rPr>
              <a:t>'This method will go away soon.'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b="1" dirty="0" smtClean="0"/>
              <a:t>@</a:t>
            </a:r>
            <a:r>
              <a:rPr lang="en-US" b="1" dirty="0" err="1" smtClean="0"/>
              <a:t>uielement</a:t>
            </a:r>
            <a:endParaRPr lang="en-US" b="1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ContactForm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@deprecated</a:t>
            </a:r>
          </a:p>
          <a:p>
            <a:r>
              <a:rPr lang="en-US" dirty="0"/>
              <a:t>	</a:t>
            </a:r>
            <a:r>
              <a:rPr lang="en-US" dirty="0" err="1" smtClean="0"/>
              <a:t>someOldMethod</a:t>
            </a:r>
            <a:r>
              <a:rPr lang="en-US" dirty="0" smtClean="0"/>
              <a:t>() { 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A3C644"/>
                </a:solidFill>
              </a:rPr>
              <a:t>// ...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Decorator Factories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uielement</a:t>
            </a:r>
            <a:r>
              <a:rPr lang="en-US" dirty="0" smtClean="0"/>
              <a:t>(element: </a:t>
            </a:r>
            <a:r>
              <a:rPr lang="en-US" dirty="0" smtClean="0">
                <a:solidFill>
                  <a:srgbClr val="2FC2D9"/>
                </a:solidFill>
              </a:rPr>
              <a:t>string</a:t>
            </a:r>
            <a:r>
              <a:rPr lang="en-US" dirty="0" smtClean="0"/>
              <a:t>) {</a:t>
            </a:r>
          </a:p>
          <a:p>
            <a:r>
              <a:rPr lang="en-US" dirty="0">
                <a:solidFill>
                  <a:srgbClr val="A3C644"/>
                </a:solidFill>
              </a:rPr>
              <a:t>	</a:t>
            </a:r>
            <a:r>
              <a:rPr lang="en-US" dirty="0" smtClean="0">
                <a:solidFill>
                  <a:srgbClr val="A3C644"/>
                </a:solidFill>
              </a:rPr>
              <a:t>// this function should have the signature of the specific decorator type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 function </a:t>
            </a:r>
            <a:r>
              <a:rPr lang="en-US" dirty="0" smtClean="0"/>
              <a:t>(target: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console.log(</a:t>
            </a:r>
            <a:r>
              <a:rPr lang="en-US" dirty="0" smtClean="0">
                <a:solidFill>
                  <a:srgbClr val="C00000"/>
                </a:solidFill>
              </a:rPr>
              <a:t>`Creating new element: ${element}`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}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b="1" dirty="0" smtClean="0"/>
              <a:t>@</a:t>
            </a:r>
            <a:r>
              <a:rPr lang="en-US" b="1" dirty="0" err="1" smtClean="0"/>
              <a:t>uielement</a:t>
            </a:r>
            <a:r>
              <a:rPr lang="en-US" b="1" dirty="0" smtClean="0"/>
              <a:t>(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 smtClean="0">
                <a:solidFill>
                  <a:srgbClr val="C00000"/>
                </a:solidFill>
              </a:rPr>
              <a:t>SimpleContactForm</a:t>
            </a:r>
            <a:r>
              <a:rPr lang="en-US" dirty="0" smtClean="0">
                <a:solidFill>
                  <a:srgbClr val="C00000"/>
                </a:solidFill>
              </a:rPr>
              <a:t>'</a:t>
            </a:r>
            <a:r>
              <a:rPr lang="en-US" b="1" dirty="0" smtClean="0"/>
              <a:t>)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ContactForm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A3C644"/>
                </a:solidFill>
              </a:rPr>
              <a:t>// contact properties go here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Decorators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3C644"/>
                </a:solidFill>
              </a:rPr>
              <a:t>// </a:t>
            </a:r>
            <a:r>
              <a:rPr lang="en-US" dirty="0" err="1" smtClean="0">
                <a:solidFill>
                  <a:srgbClr val="A3C644"/>
                </a:solidFill>
              </a:rPr>
              <a:t>ClassDecorator</a:t>
            </a:r>
            <a:r>
              <a:rPr lang="en-US" dirty="0" smtClean="0">
                <a:solidFill>
                  <a:srgbClr val="A3C644"/>
                </a:solidFill>
              </a:rPr>
              <a:t> type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TFunction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extends</a:t>
            </a:r>
            <a:r>
              <a:rPr lang="en-US" dirty="0" smtClean="0"/>
              <a:t> Function&gt;(target: </a:t>
            </a:r>
            <a:r>
              <a:rPr lang="en-US" dirty="0" err="1" smtClean="0"/>
              <a:t>TFunction</a:t>
            </a:r>
            <a:r>
              <a:rPr lang="en-US" dirty="0" smtClean="0"/>
              <a:t>) =&gt; </a:t>
            </a:r>
            <a:r>
              <a:rPr lang="en-US" dirty="0" err="1" smtClean="0"/>
              <a:t>TFunction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2FC2D9"/>
                </a:solidFill>
              </a:rPr>
              <a:t>void</a:t>
            </a:r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 smtClean="0"/>
              <a:t>Class constructor will be passed as parameter to decorator</a:t>
            </a:r>
          </a:p>
          <a:p>
            <a:r>
              <a:rPr lang="en-US" dirty="0" smtClean="0"/>
              <a:t>Constructor is replaced if there is a return value</a:t>
            </a:r>
          </a:p>
          <a:p>
            <a:r>
              <a:rPr lang="en-US" dirty="0" smtClean="0"/>
              <a:t>Return void if constructor is not to be replaced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DOCID-2090759719-246</_dlc_DocId>
    <_dlc_DocIdUrl xmlns="8f17bd39-e2a2-416d-8579-9c5cbdeee658">
      <Url>https://epam.sharepoint.com/sites/CDP/front-enddevelopment/_layouts/15/DocIdRedir.aspx?ID=DOCID-2090759719-246</Url>
      <Description>DOCID-2090759719-246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312B205-B57B-43DE-BF91-5A3D8BE65324}"/>
</file>

<file path=customXml/itemProps4.xml><?xml version="1.0" encoding="utf-8"?>
<ds:datastoreItem xmlns:ds="http://schemas.openxmlformats.org/officeDocument/2006/customXml" ds:itemID="{D162C58A-977E-45A4-899E-8A53D149D67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26779</TotalTime>
  <Words>358</Words>
  <Application>Microsoft Office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Arial</vt:lpstr>
      <vt:lpstr>Arial Black</vt:lpstr>
      <vt:lpstr>Calibri</vt:lpstr>
      <vt:lpstr>Calibri Light</vt:lpstr>
      <vt:lpstr>Consolas</vt:lpstr>
      <vt:lpstr>Lucida Grande</vt:lpstr>
      <vt:lpstr>SimHei</vt:lpstr>
      <vt:lpstr>Trebuchet MS</vt:lpstr>
      <vt:lpstr>Wingdings</vt:lpstr>
      <vt:lpstr>Epam_PPT_Template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TypeScript Decorators presentation Vitaliy Zhyrytskyy</dc:title>
  <dc:creator>Michelle Canning</dc:creator>
  <cp:lastModifiedBy>Vitaliy Zhyrytskyy</cp:lastModifiedBy>
  <cp:revision>1943</cp:revision>
  <cp:lastPrinted>2014-07-09T13:30:36Z</cp:lastPrinted>
  <dcterms:created xsi:type="dcterms:W3CDTF">2014-07-08T13:27:24Z</dcterms:created>
  <dcterms:modified xsi:type="dcterms:W3CDTF">2017-01-30T18:36:36Z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b37795a7-e201-45f7-8272-54bd4eda7595</vt:lpwstr>
  </property>
  <property fmtid="{D5CDD505-2E9C-101B-9397-08002B2CF9AE}" pid="4" name="fldLanguagesOfEvent">
    <vt:lpwstr>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