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8A72D-2BDA-4902-BC56-9CF143B97A25}">
  <a:tblStyle styleId="{C748A72D-2BDA-4902-BC56-9CF143B97A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81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2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6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63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46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35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53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13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662762" y="1944898"/>
            <a:ext cx="6378764" cy="184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l">
              <a:buSzPts val="3200"/>
            </a:pPr>
            <a:r>
              <a:rPr lang="ru-RU" sz="2400" b="1" dirty="0" smtClean="0"/>
              <a:t>«Искусственный интеллект и анализ больших данных при проведении анализа банковской деятельности»</a:t>
            </a:r>
            <a:endParaRPr sz="24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62763" y="3780675"/>
            <a:ext cx="6107751" cy="113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 algn="l">
              <a:spcBef>
                <a:spcPts val="0"/>
              </a:spcBef>
              <a:buSzPts val="2000"/>
            </a:pPr>
            <a:r>
              <a:rPr lang="ru-RU" sz="2000" b="1" dirty="0" smtClean="0"/>
              <a:t>Выполнил: </a:t>
            </a:r>
            <a:r>
              <a:rPr lang="ru-RU" sz="2000" dirty="0" smtClean="0"/>
              <a:t>Шевалдов С. С.</a:t>
            </a:r>
            <a:endParaRPr sz="2800" dirty="0"/>
          </a:p>
          <a:p>
            <a:pPr marL="0" indent="0" algn="l">
              <a:buSzPts val="2000"/>
            </a:pPr>
            <a:r>
              <a:rPr lang="ru-RU" sz="2000" b="1" dirty="0"/>
              <a:t>Руководитель: </a:t>
            </a:r>
            <a:r>
              <a:rPr lang="ru-RU" sz="2000" dirty="0" smtClean="0"/>
              <a:t>Старостина Т. Г.</a:t>
            </a:r>
            <a:endParaRPr sz="2000" dirty="0"/>
          </a:p>
        </p:txBody>
      </p:sp>
      <p:sp>
        <p:nvSpPr>
          <p:cNvPr id="86" name="Google Shape;86;p13"/>
          <p:cNvSpPr/>
          <p:nvPr/>
        </p:nvSpPr>
        <p:spPr>
          <a:xfrm rot="5400000">
            <a:off x="1479422" y="2793994"/>
            <a:ext cx="1847086" cy="148892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>
            <a:off x="1836675" y="4283963"/>
            <a:ext cx="1132848" cy="148892"/>
          </a:xfrm>
          <a:prstGeom prst="rect">
            <a:avLst/>
          </a:prstGeom>
          <a:solidFill>
            <a:srgbClr val="A0A0A0"/>
          </a:solidFill>
          <a:ln w="12700" cap="flat" cmpd="sng">
            <a:solidFill>
              <a:srgbClr val="A0A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13" y="2865927"/>
            <a:ext cx="1732603" cy="99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Экономическая эффективность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916893" y="2396578"/>
            <a:ext cx="6353174" cy="3396155"/>
            <a:chOff x="2675080" y="2402358"/>
            <a:chExt cx="4335320" cy="2361062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080" y="2402358"/>
              <a:ext cx="3559480" cy="23610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56467" y="2416167"/>
              <a:ext cx="395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Структура потерь от ухода клиента</a:t>
              </a:r>
              <a:endParaRPr lang="ru-RU" dirty="0"/>
            </a:p>
          </p:txBody>
        </p:sp>
      </p:grpSp>
      <p:sp>
        <p:nvSpPr>
          <p:cNvPr id="16" name="Google Shape;94;p14"/>
          <p:cNvSpPr txBox="1"/>
          <p:nvPr/>
        </p:nvSpPr>
        <p:spPr>
          <a:xfrm>
            <a:off x="628649" y="2008645"/>
            <a:ext cx="3431417" cy="417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Количество исследованных клиентов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2000 чел.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Средняя арифметическая вероятность ухода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0,26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Предполагаемое количество людей, готовых отказаться от услуг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2000*0,26 = 411,84 чел.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Средняя величина потерь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</a:b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22 тыс. рублей</a:t>
            </a:r>
          </a:p>
          <a:p>
            <a:pPr>
              <a:buClr>
                <a:schemeClr val="accent5"/>
              </a:buClr>
            </a:pP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accent5"/>
              </a:buClr>
            </a:pP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Предполагаемая сумма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упрежденных потерь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cs typeface="Calibri"/>
              </a:rPr>
              <a:t>:</a:t>
            </a:r>
            <a:r>
              <a:rPr lang="ru-RU" sz="1600" dirty="0" smtClean="0">
                <a:solidFill>
                  <a:schemeClr val="dk1"/>
                </a:solidFill>
                <a:latin typeface="Calibri"/>
                <a:cs typeface="Calibri"/>
              </a:rPr>
              <a:t> 22*411,84 = 9060, 48 тыс. рублей</a:t>
            </a:r>
            <a:endParaRPr lang="ru-RU" sz="16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0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2086270" y="2899871"/>
            <a:ext cx="5085767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ru-RU" sz="4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2171700" y="3592371"/>
            <a:ext cx="4892040" cy="99521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286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Цель ВКР 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 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по данным форм бухгалтерской отчетности провести анализ финансового состояния АО Банк «Венец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»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Раскрыть сущность анализа банковской деятельности.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Дать характеристику объекта исследования.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Провести анализ финансового состояния коммерческого банка..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На основе выборки данных создать модель банковской деятельности с применением технологий искусственного интеллекта и анализа больших данных.</a:t>
            </a: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3701114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и актуальность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286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Анализ банковской деятельности включает в себя не только исследование финансовых результатов в определенном временном срезе, но и составление статистических прогнозов для упреждения предполагаемых негативных событий в будущем.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Цель проведения анализа состоит в выявлении у банка проблем на возможно более ранних стадиях их формирования. Эти проблемы могут быть совершенно разными – от непродуктивного и неоптимизированного управления активами и пассивами до отзыва лицензии из-за невыполнения нормативов Центрального Банка.</a:t>
            </a: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0007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Сущность анализа банковской деятельности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3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36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АО Банк «Венец» создан в 1990 году на базе Операционного управления Промстройбанка и является единственным региональным банком Ульяновской области. За 30 лет существования Банк стал лауреатом ежегодной премии «Банковское дело» в номинации «Лучший Региональный Банк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».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После 23 лет успешного существования в 2013 году банк начал процесс </a:t>
            </a:r>
            <a:r>
              <a:rPr lang="ru-RU" sz="2000" dirty="0" err="1">
                <a:solidFill>
                  <a:schemeClr val="dk1"/>
                </a:solidFill>
                <a:latin typeface="Calibri"/>
                <a:cs typeface="Calibri"/>
              </a:rPr>
              <a:t>ребрендинга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ru-RU" sz="20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Сеть обслуживания Банка сегодня включает в себя 6 дополнительных офисов в Ульяновской области. Также имеется представительство банка в г. Москва. 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dirty="0" smtClean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0007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АО Банк «Венец»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1140759"/>
            <a:ext cx="2235200" cy="6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051490"/>
            <a:ext cx="7981950" cy="13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В ходе проведения работы был произведен анализ активов банка и их прибыльности, а также анализ показателей эффективности деятельности, таких как ресурсная база и общий уровень рентабельности.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dirty="0" smtClean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5849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 деятельности АО Банк «Венец»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757496"/>
            <a:ext cx="4060531" cy="25810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179" y="3757497"/>
            <a:ext cx="4246695" cy="25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2394390"/>
            <a:ext cx="7981950" cy="36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Модель банковской деятельности была основана на наборе данных, содержащих сведения о клиентах, отказавшихся от услуг банка.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Определяется, с какой долей вероятности вновь указанный клиент может отказаться от услуг банка.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В результате каждый банк сам может определять для себя то значение вероятности, с которого он начнет принимать меры по недопущению «ухода клиента» из банка.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dirty="0" smtClean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50" y="1048928"/>
            <a:ext cx="6584950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банковской деятельности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1865000"/>
            <a:ext cx="7981950" cy="141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Набор данных содержит в себе информацию о 10 тыс. клиентов. Часть из них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</a:rPr>
              <a:t> (20%)</a:t>
            </a: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</a:rPr>
              <a:t> отказалась от услуг банка. О каждом клиенте представлено 12 характеристик-свойств, на основе которых можно получить закономерности о вероятности «ухода из банка»</a:t>
            </a: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набора данных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11" name="Рисунок 10" descr="C:\Users\SSHevaldov\AppData\Local\Microsoft\Windows\INetCache\Content.MSO\A6D1AC48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8"/>
          <a:stretch/>
        </p:blipFill>
        <p:spPr bwMode="auto">
          <a:xfrm>
            <a:off x="628648" y="3275112"/>
            <a:ext cx="8122159" cy="32628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55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1865000"/>
            <a:ext cx="7981950" cy="141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Преобладающее значение баланса счета у клиентов, отказавшихся от услуг банка, ниже.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Статистика клиентов по балансу счета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12" name="Рисунок 11" descr="C:\Users\SSHevaldov\AppData\Local\Microsoft\Windows\INetCache\Content.MSO\6BDA5A14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99040"/>
            <a:ext cx="8206359" cy="342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81025" y="1865000"/>
            <a:ext cx="7981950" cy="141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10000"/>
          </a:bodyPr>
          <a:lstStyle/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В процессе обучения выборка была разделена на обучающую (80%) и тестовую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(20%) части.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r>
              <a:rPr lang="ru-RU" sz="2000" dirty="0" smtClean="0">
                <a:solidFill>
                  <a:schemeClr val="dk1"/>
                </a:solidFill>
                <a:latin typeface="Calibri"/>
                <a:cs typeface="Calibri"/>
              </a:rPr>
              <a:t>Качество обучения зависит от объема выборки и количества характеристик.</a:t>
            </a: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algn="just">
              <a:buClr>
                <a:schemeClr val="accent5"/>
              </a:buClr>
            </a:pPr>
            <a:endParaRPr lang="ru-RU" sz="2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828" y="934628"/>
            <a:ext cx="1061047" cy="60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 rot="5400000">
            <a:off x="363239" y="1314337"/>
            <a:ext cx="667380" cy="136559"/>
          </a:xfrm>
          <a:prstGeom prst="rect">
            <a:avLst/>
          </a:prstGeom>
          <a:solidFill>
            <a:srgbClr val="00519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33449" y="1048928"/>
            <a:ext cx="6651257" cy="7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ru-RU" sz="2775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Обучение и оценка модели</a:t>
            </a:r>
            <a:endParaRPr sz="27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78" y="3423805"/>
            <a:ext cx="4171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534</Words>
  <Application>Microsoft Office PowerPoint</Application>
  <PresentationFormat>Экран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«Искусственный интеллект и анализ больших данных при проведении анализа банковской деятельности»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интернет-портала в  соответствии с требованиями обеспечения доступности веб-контента  (на примере сайта УлГТУ)»</dc:title>
  <dc:creator>Шевалдов Станислав Сергеевич</dc:creator>
  <cp:lastModifiedBy>Шевалдов Станислав Сергеевич</cp:lastModifiedBy>
  <cp:revision>39</cp:revision>
  <dcterms:modified xsi:type="dcterms:W3CDTF">2024-06-20T16:30:21Z</dcterms:modified>
</cp:coreProperties>
</file>