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68" r:id="rId2"/>
    <p:sldId id="293" r:id="rId3"/>
    <p:sldId id="270" r:id="rId4"/>
    <p:sldId id="271" r:id="rId5"/>
    <p:sldId id="273" r:id="rId6"/>
    <p:sldId id="283" r:id="rId7"/>
    <p:sldId id="274" r:id="rId8"/>
    <p:sldId id="284" r:id="rId9"/>
    <p:sldId id="285" r:id="rId10"/>
    <p:sldId id="286" r:id="rId11"/>
    <p:sldId id="287" r:id="rId12"/>
    <p:sldId id="289" r:id="rId13"/>
    <p:sldId id="288" r:id="rId14"/>
    <p:sldId id="290" r:id="rId15"/>
    <p:sldId id="292" r:id="rId16"/>
    <p:sldId id="28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3B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3" autoAdjust="0"/>
    <p:restoredTop sz="86280" autoAdjust="0"/>
  </p:normalViewPr>
  <p:slideViewPr>
    <p:cSldViewPr snapToGrid="0">
      <p:cViewPr varScale="1">
        <p:scale>
          <a:sx n="71" d="100"/>
          <a:sy n="71" d="100"/>
        </p:scale>
        <p:origin x="1138" y="53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DF5E6E-8B88-4C78-9746-DD706F453169}" type="datetimeFigureOut">
              <a:rPr lang="zh-TW" altLang="en-US" smtClean="0"/>
              <a:t>2023/3/27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544D04-508A-4843-8ACD-FF787F42BA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7630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baseline="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544D04-508A-4843-8ACD-FF787F42BA4F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64344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544D04-508A-4843-8ACD-FF787F42BA4F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51752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544D04-508A-4843-8ACD-FF787F42BA4F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67629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544D04-508A-4843-8ACD-FF787F42BA4F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88116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544D04-508A-4843-8ACD-FF787F42BA4F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13378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544D04-508A-4843-8ACD-FF787F42BA4F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44369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544D04-508A-4843-8ACD-FF787F42BA4F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04484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544D04-508A-4843-8ACD-FF787F42BA4F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66054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baseline="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544D04-508A-4843-8ACD-FF787F42BA4F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41146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544D04-508A-4843-8ACD-FF787F42BA4F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04838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544D04-508A-4843-8ACD-FF787F42BA4F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54792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544D04-508A-4843-8ACD-FF787F42BA4F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99493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544D04-508A-4843-8ACD-FF787F42BA4F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97040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544D04-508A-4843-8ACD-FF787F42BA4F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0673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147D0-52FD-49FE-B3EE-32F3907AA3BA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C431B-6E68-4B84-9F8C-05DAAD088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235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147D0-52FD-49FE-B3EE-32F3907AA3BA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C431B-6E68-4B84-9F8C-05DAAD088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71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147D0-52FD-49FE-B3EE-32F3907AA3BA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C431B-6E68-4B84-9F8C-05DAAD088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753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147D0-52FD-49FE-B3EE-32F3907AA3BA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C431B-6E68-4B84-9F8C-05DAAD088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090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147D0-52FD-49FE-B3EE-32F3907AA3BA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C431B-6E68-4B84-9F8C-05DAAD088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669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147D0-52FD-49FE-B3EE-32F3907AA3BA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C431B-6E68-4B84-9F8C-05DAAD088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000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147D0-52FD-49FE-B3EE-32F3907AA3BA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C431B-6E68-4B84-9F8C-05DAAD088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978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147D0-52FD-49FE-B3EE-32F3907AA3BA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C431B-6E68-4B84-9F8C-05DAAD088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97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147D0-52FD-49FE-B3EE-32F3907AA3BA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C431B-6E68-4B84-9F8C-05DAAD088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631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147D0-52FD-49FE-B3EE-32F3907AA3BA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C431B-6E68-4B84-9F8C-05DAAD088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969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147D0-52FD-49FE-B3EE-32F3907AA3BA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C431B-6E68-4B84-9F8C-05DAAD088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197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D147D0-52FD-49FE-B3EE-32F3907AA3BA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BC431B-6E68-4B84-9F8C-05DAAD088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520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gi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towardsdatascience.com/a-basic-introduction-to-separable-convolutions-b99ec3102728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ctrTitle"/>
          </p:nvPr>
        </p:nvSpPr>
        <p:spPr>
          <a:xfrm>
            <a:off x="0" y="1264151"/>
            <a:ext cx="12192000" cy="1470025"/>
          </a:xfrm>
        </p:spPr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EEG classification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副標題 2"/>
          <p:cNvSpPr>
            <a:spLocks noGrp="1"/>
          </p:cNvSpPr>
          <p:nvPr>
            <p:ph type="subTitle" idx="1"/>
          </p:nvPr>
        </p:nvSpPr>
        <p:spPr>
          <a:xfrm>
            <a:off x="2207568" y="4101153"/>
            <a:ext cx="7776864" cy="1752600"/>
          </a:xfrm>
        </p:spPr>
        <p:txBody>
          <a:bodyPr>
            <a:normAutofit/>
          </a:bodyPr>
          <a:lstStyle/>
          <a:p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Department of Computer Science, NYCU</a:t>
            </a:r>
          </a:p>
          <a:p>
            <a:endParaRPr lang="en-US" altLang="zh-TW" dirty="0">
              <a:solidFill>
                <a:schemeClr val="tx1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TA   </a:t>
            </a:r>
            <a:r>
              <a: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張哲源</a:t>
            </a:r>
            <a:endParaRPr lang="en-US" altLang="zh-TW" dirty="0">
              <a:solidFill>
                <a:schemeClr val="tx1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70354975-08FD-9047-BD1D-1F8809B3DF56}"/>
              </a:ext>
            </a:extLst>
          </p:cNvPr>
          <p:cNvSpPr txBox="1"/>
          <p:nvPr/>
        </p:nvSpPr>
        <p:spPr>
          <a:xfrm>
            <a:off x="1616765" y="324678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660046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0" y="6851"/>
            <a:ext cx="12192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Model - Activation Functions</a:t>
            </a:r>
          </a:p>
        </p:txBody>
      </p:sp>
      <p:sp>
        <p:nvSpPr>
          <p:cNvPr id="6" name="矩形 5"/>
          <p:cNvSpPr/>
          <p:nvPr/>
        </p:nvSpPr>
        <p:spPr>
          <a:xfrm>
            <a:off x="615950" y="1315452"/>
            <a:ext cx="10960100" cy="4608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 the </a:t>
            </a:r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PyTorch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framework, it is easy to implement the activation function. </a:t>
            </a:r>
          </a:p>
        </p:txBody>
      </p:sp>
      <p:pic>
        <p:nvPicPr>
          <p:cNvPr id="5" name="圖片 4"/>
          <p:cNvPicPr/>
          <p:nvPr/>
        </p:nvPicPr>
        <p:blipFill>
          <a:blip r:embed="rId3"/>
          <a:stretch>
            <a:fillRect/>
          </a:stretch>
        </p:blipFill>
        <p:spPr>
          <a:xfrm>
            <a:off x="1062354" y="3502611"/>
            <a:ext cx="2534285" cy="105936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7220" y="2104758"/>
            <a:ext cx="7468830" cy="3855066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490720" y="3444241"/>
            <a:ext cx="1686560" cy="187960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矩形 8"/>
          <p:cNvSpPr/>
          <p:nvPr/>
        </p:nvSpPr>
        <p:spPr>
          <a:xfrm>
            <a:off x="4495800" y="4607561"/>
            <a:ext cx="1686560" cy="187960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3289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0" y="6851"/>
            <a:ext cx="12192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Hyper Parameters</a:t>
            </a:r>
          </a:p>
        </p:txBody>
      </p:sp>
      <p:sp>
        <p:nvSpPr>
          <p:cNvPr id="6" name="矩形 5"/>
          <p:cNvSpPr/>
          <p:nvPr/>
        </p:nvSpPr>
        <p:spPr>
          <a:xfrm>
            <a:off x="615950" y="1315452"/>
            <a:ext cx="10960100" cy="40440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Batch size= 64        </a:t>
            </a:r>
          </a:p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Learning rate = 1e-2        </a:t>
            </a:r>
          </a:p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Epochs = 150</a:t>
            </a:r>
          </a:p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Optimizer: Adam      </a:t>
            </a:r>
          </a:p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Loss function: </a:t>
            </a:r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torch.nn.CrossEntropyLoss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()</a:t>
            </a:r>
          </a:p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TW" sz="2400" b="1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You can adjust the hyper-parameters according to your own ideas.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If you use “</a:t>
            </a:r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nn.CrossEntropyLoss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”, don’t add </a:t>
            </a:r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softmax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after final fc layer because this criterion combines </a:t>
            </a:r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LogSoftMax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and </a:t>
            </a:r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NLLLoss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in one single class.</a:t>
            </a:r>
          </a:p>
        </p:txBody>
      </p:sp>
    </p:spTree>
    <p:extLst>
      <p:ext uri="{BB962C8B-B14F-4D97-AF65-F5344CB8AC3E}">
        <p14:creationId xmlns:p14="http://schemas.microsoft.com/office/powerpoint/2010/main" val="3928529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0" y="6851"/>
            <a:ext cx="12192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 Comparison</a:t>
            </a:r>
          </a:p>
        </p:txBody>
      </p:sp>
      <p:sp>
        <p:nvSpPr>
          <p:cNvPr id="6" name="矩形 5"/>
          <p:cNvSpPr/>
          <p:nvPr/>
        </p:nvSpPr>
        <p:spPr>
          <a:xfrm>
            <a:off x="615950" y="1315452"/>
            <a:ext cx="10960100" cy="1251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You have to show the highest accuracy (not loss) of two architectures with three kinds of activation functions.</a:t>
            </a:r>
            <a:endParaRPr lang="en-US" altLang="zh-TW" sz="2400" i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0" algn="just">
              <a:lnSpc>
                <a:spcPct val="107000"/>
              </a:lnSpc>
              <a:spcAft>
                <a:spcPts val="0"/>
              </a:spcAft>
            </a:pPr>
            <a:endParaRPr lang="en-US" altLang="zh-TW" sz="2400" i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404810"/>
              </p:ext>
            </p:extLst>
          </p:nvPr>
        </p:nvGraphicFramePr>
        <p:xfrm>
          <a:off x="2326640" y="2785477"/>
          <a:ext cx="7624008" cy="266028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06002">
                  <a:extLst>
                    <a:ext uri="{9D8B030D-6E8A-4147-A177-3AD203B41FA5}">
                      <a16:colId xmlns:a16="http://schemas.microsoft.com/office/drawing/2014/main" val="4201804633"/>
                    </a:ext>
                  </a:extLst>
                </a:gridCol>
                <a:gridCol w="1906002">
                  <a:extLst>
                    <a:ext uri="{9D8B030D-6E8A-4147-A177-3AD203B41FA5}">
                      <a16:colId xmlns:a16="http://schemas.microsoft.com/office/drawing/2014/main" val="1538334389"/>
                    </a:ext>
                  </a:extLst>
                </a:gridCol>
                <a:gridCol w="1906002">
                  <a:extLst>
                    <a:ext uri="{9D8B030D-6E8A-4147-A177-3AD203B41FA5}">
                      <a16:colId xmlns:a16="http://schemas.microsoft.com/office/drawing/2014/main" val="1378610397"/>
                    </a:ext>
                  </a:extLst>
                </a:gridCol>
                <a:gridCol w="1906002">
                  <a:extLst>
                    <a:ext uri="{9D8B030D-6E8A-4147-A177-3AD203B41FA5}">
                      <a16:colId xmlns:a16="http://schemas.microsoft.com/office/drawing/2014/main" val="1103698893"/>
                    </a:ext>
                  </a:extLst>
                </a:gridCol>
              </a:tblGrid>
              <a:tr h="886761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ReLU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Leaky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ReLU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ELU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93844982"/>
                  </a:ext>
                </a:extLst>
              </a:tr>
              <a:tr h="886761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EEGNet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85.33%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84.63%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82.93%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61805726"/>
                  </a:ext>
                </a:extLst>
              </a:tr>
              <a:tr h="88676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DeepConvNet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82.75%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86.33%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85.73%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468674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18966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0" y="6851"/>
            <a:ext cx="12192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 Comparison</a:t>
            </a:r>
          </a:p>
        </p:txBody>
      </p:sp>
      <p:sp>
        <p:nvSpPr>
          <p:cNvPr id="6" name="矩形 5"/>
          <p:cNvSpPr/>
          <p:nvPr/>
        </p:nvSpPr>
        <p:spPr>
          <a:xfrm>
            <a:off x="615950" y="1315452"/>
            <a:ext cx="10960100" cy="16730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To visualize the accuracy trend, you need to plot each epoch accuracy (not loss) during training phase and testing phase.</a:t>
            </a:r>
          </a:p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 this part, you can use the </a:t>
            </a:r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matplotlib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library to draw the graph. </a:t>
            </a:r>
            <a:endParaRPr lang="en-US" altLang="zh-TW" sz="2400" i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0" algn="just">
              <a:lnSpc>
                <a:spcPct val="107000"/>
              </a:lnSpc>
              <a:spcAft>
                <a:spcPts val="0"/>
              </a:spcAft>
            </a:pPr>
            <a:endParaRPr lang="en-US" altLang="zh-TW" sz="2400" i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8960" y="2688058"/>
            <a:ext cx="6004560" cy="403758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786895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0" y="6851"/>
            <a:ext cx="12192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Report Spec(60%) 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364393B6-514C-1F22-4877-8AA3D837B26E}"/>
              </a:ext>
            </a:extLst>
          </p:cNvPr>
          <p:cNvSpPr txBox="1"/>
          <p:nvPr/>
        </p:nvSpPr>
        <p:spPr>
          <a:xfrm>
            <a:off x="2550459" y="1185649"/>
            <a:ext cx="7628964" cy="5378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spcBef>
                <a:spcPts val="995"/>
              </a:spcBef>
              <a:spcAft>
                <a:spcPts val="0"/>
              </a:spcAft>
              <a:buSzPts val="1300"/>
              <a:buFont typeface="Times New Roman" panose="02020603050405020304" pitchFamily="18" charset="0"/>
              <a:buAutoNum type="arabicPeriod"/>
              <a:tabLst>
                <a:tab pos="546100" algn="l"/>
              </a:tabLst>
            </a:pPr>
            <a:r>
              <a:rPr lang="en-US" altLang="zh-TW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r>
              <a:rPr lang="en-US" altLang="zh-TW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(20%)</a:t>
            </a:r>
            <a:endParaRPr lang="zh-TW" altLang="zh-TW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spcBef>
                <a:spcPts val="305"/>
              </a:spcBef>
              <a:buSzPts val="1300"/>
              <a:buFont typeface="Times New Roman" panose="02020603050405020304" pitchFamily="18" charset="0"/>
              <a:buAutoNum type="arabicPeriod"/>
              <a:tabLst>
                <a:tab pos="546100" algn="l"/>
              </a:tabLst>
            </a:pPr>
            <a:r>
              <a:rPr lang="en-US" altLang="zh-TW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Experiment</a:t>
            </a:r>
            <a:r>
              <a:rPr lang="en-US" altLang="zh-TW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en-US" altLang="zh-TW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up</a:t>
            </a:r>
            <a:r>
              <a:rPr lang="en-US" altLang="zh-TW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(20%)</a:t>
            </a:r>
            <a:endParaRPr lang="zh-TW" altLang="zh-TW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0" lvl="2" indent="-228600">
              <a:spcBef>
                <a:spcPts val="305"/>
              </a:spcBef>
              <a:buSzPts val="1300"/>
              <a:buFont typeface="Times New Roman" panose="02020603050405020304" pitchFamily="18" charset="0"/>
              <a:buAutoNum type="alphaUcPeriod"/>
              <a:tabLst>
                <a:tab pos="884555" algn="l"/>
              </a:tabLst>
            </a:pPr>
            <a:r>
              <a:rPr lang="en-US" altLang="zh-TW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altLang="zh-TW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detail</a:t>
            </a:r>
            <a:r>
              <a:rPr lang="en-US" altLang="zh-TW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altLang="zh-TW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your model</a:t>
            </a:r>
            <a:endParaRPr lang="zh-TW" altLang="zh-TW" spc="-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0" lvl="3" indent="-342900">
              <a:spcBef>
                <a:spcPts val="305"/>
              </a:spcBef>
              <a:buSzPts val="1300"/>
              <a:buFont typeface="Wingdings" panose="05000000000000000000" pitchFamily="2" charset="2"/>
              <a:buChar char=""/>
              <a:tabLst>
                <a:tab pos="990600" algn="l"/>
                <a:tab pos="991235" algn="l"/>
              </a:tabLst>
            </a:pPr>
            <a:r>
              <a:rPr lang="en-US" altLang="zh-TW" dirty="0" err="1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EEGNet</a:t>
            </a:r>
            <a:endParaRPr lang="zh-TW" altLang="zh-TW" dirty="0">
              <a:effectLst/>
              <a:latin typeface="Times New Roman" panose="02020603050405020304" pitchFamily="18" charset="0"/>
              <a:ea typeface="Wingdings" panose="05000000000000000000" pitchFamily="2" charset="2"/>
              <a:cs typeface="Times New Roman" panose="02020603050405020304" pitchFamily="18" charset="0"/>
            </a:endParaRPr>
          </a:p>
          <a:p>
            <a:pPr marL="1714500" lvl="3" indent="-342900">
              <a:spcBef>
                <a:spcPts val="305"/>
              </a:spcBef>
              <a:buSzPts val="1300"/>
              <a:buFont typeface="Wingdings" panose="05000000000000000000" pitchFamily="2" charset="2"/>
              <a:buChar char=""/>
              <a:tabLst>
                <a:tab pos="990600" algn="l"/>
                <a:tab pos="991235" algn="l"/>
              </a:tabLst>
            </a:pPr>
            <a:r>
              <a:rPr lang="en-US" altLang="zh-TW" dirty="0" err="1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DeepConvNet</a:t>
            </a:r>
            <a:endParaRPr lang="zh-TW" altLang="zh-TW" dirty="0">
              <a:effectLst/>
              <a:latin typeface="Times New Roman" panose="02020603050405020304" pitchFamily="18" charset="0"/>
              <a:ea typeface="Wingdings" panose="05000000000000000000" pitchFamily="2" charset="2"/>
              <a:cs typeface="Times New Roman" panose="02020603050405020304" pitchFamily="18" charset="0"/>
            </a:endParaRPr>
          </a:p>
          <a:p>
            <a:pPr marL="1143000" lvl="2" indent="-228600">
              <a:spcBef>
                <a:spcPts val="305"/>
              </a:spcBef>
              <a:buSzPts val="1300"/>
              <a:buFont typeface="Times New Roman" panose="02020603050405020304" pitchFamily="18" charset="0"/>
              <a:buAutoNum type="alphaUcPeriod"/>
              <a:tabLst>
                <a:tab pos="878205" algn="l"/>
              </a:tabLst>
            </a:pPr>
            <a:r>
              <a:rPr lang="en-US" altLang="zh-TW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Explain</a:t>
            </a:r>
            <a:r>
              <a:rPr lang="en-US" altLang="zh-TW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altLang="zh-TW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activation</a:t>
            </a:r>
            <a:r>
              <a:rPr lang="en-US" altLang="zh-TW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altLang="zh-TW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pc="-5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r>
              <a:rPr lang="en-US" altLang="zh-TW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TW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Leaky</a:t>
            </a:r>
            <a:r>
              <a:rPr lang="en-US" altLang="zh-TW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pc="-5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r>
              <a:rPr lang="en-US" altLang="zh-TW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TW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ELU)</a:t>
            </a:r>
            <a:endParaRPr lang="zh-TW" altLang="zh-TW" spc="-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spcBef>
                <a:spcPts val="305"/>
              </a:spcBef>
              <a:buSzPts val="1300"/>
              <a:buFont typeface="Times New Roman" panose="02020603050405020304" pitchFamily="18" charset="0"/>
              <a:buAutoNum type="arabicPeriod"/>
              <a:tabLst>
                <a:tab pos="546100" algn="l"/>
              </a:tabLst>
            </a:pPr>
            <a:r>
              <a:rPr lang="en-US" altLang="zh-TW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Experimental</a:t>
            </a:r>
            <a:r>
              <a:rPr lang="en-US" altLang="zh-TW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r>
              <a:rPr lang="en-US" altLang="zh-TW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(30%)</a:t>
            </a:r>
            <a:endParaRPr lang="zh-TW" altLang="zh-TW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0" lvl="2" indent="-228600">
              <a:spcBef>
                <a:spcPts val="310"/>
              </a:spcBef>
              <a:spcAft>
                <a:spcPts val="0"/>
              </a:spcAft>
              <a:buSzPts val="1300"/>
              <a:buFont typeface="Times New Roman" panose="02020603050405020304" pitchFamily="18" charset="0"/>
              <a:buAutoNum type="alphaUcPeriod"/>
              <a:tabLst>
                <a:tab pos="884555" algn="l"/>
              </a:tabLst>
            </a:pPr>
            <a:r>
              <a:rPr lang="en-US" altLang="zh-TW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highest testing</a:t>
            </a:r>
            <a:r>
              <a:rPr lang="en-US" altLang="zh-TW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accuracy</a:t>
            </a:r>
          </a:p>
          <a:p>
            <a:pPr marL="1657350" lvl="3" indent="-285750">
              <a:spcBef>
                <a:spcPts val="310"/>
              </a:spcBef>
              <a:buSzPts val="1300"/>
              <a:buFont typeface="Wingdings" panose="05000000000000000000" pitchFamily="2" charset="2"/>
              <a:buChar char="u"/>
              <a:tabLst>
                <a:tab pos="884555" algn="l"/>
              </a:tabLst>
            </a:pPr>
            <a:r>
              <a:rPr lang="en-US" altLang="zh-TW" spc="-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Screenshot with two models</a:t>
            </a:r>
            <a:endParaRPr lang="en-US" altLang="zh-TW" spc="-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0" lvl="2" indent="-228600">
              <a:spcBef>
                <a:spcPts val="310"/>
              </a:spcBef>
              <a:spcAft>
                <a:spcPts val="0"/>
              </a:spcAft>
              <a:buSzPts val="1300"/>
              <a:buFont typeface="Times New Roman" panose="02020603050405020304" pitchFamily="18" charset="0"/>
              <a:buAutoNum type="alphaUcPeriod"/>
              <a:tabLst>
                <a:tab pos="884555" algn="l"/>
              </a:tabLst>
            </a:pPr>
            <a:r>
              <a:rPr lang="en-US" altLang="zh-TW" spc="-5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Coparison</a:t>
            </a:r>
            <a:r>
              <a:rPr lang="en-US" altLang="zh-TW" spc="-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figures</a:t>
            </a:r>
          </a:p>
          <a:p>
            <a:pPr marL="1714500" lvl="3" indent="-342900">
              <a:spcBef>
                <a:spcPts val="305"/>
              </a:spcBef>
              <a:buSzPts val="1300"/>
              <a:buFont typeface="Wingdings" panose="05000000000000000000" pitchFamily="2" charset="2"/>
              <a:buChar char=""/>
              <a:tabLst>
                <a:tab pos="990600" algn="l"/>
                <a:tab pos="991235" algn="l"/>
              </a:tabLst>
            </a:pPr>
            <a:r>
              <a:rPr lang="en-US" altLang="zh-TW" dirty="0" err="1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EEGNet</a:t>
            </a:r>
            <a:endParaRPr lang="zh-TW" altLang="zh-TW" dirty="0">
              <a:effectLst/>
              <a:latin typeface="Times New Roman" panose="02020603050405020304" pitchFamily="18" charset="0"/>
              <a:ea typeface="Wingdings" panose="05000000000000000000" pitchFamily="2" charset="2"/>
              <a:cs typeface="Times New Roman" panose="02020603050405020304" pitchFamily="18" charset="0"/>
            </a:endParaRPr>
          </a:p>
          <a:p>
            <a:pPr marL="1714500" lvl="3" indent="-342900">
              <a:spcBef>
                <a:spcPts val="305"/>
              </a:spcBef>
              <a:buSzPts val="1300"/>
              <a:buFont typeface="Wingdings" panose="05000000000000000000" pitchFamily="2" charset="2"/>
              <a:buChar char=""/>
              <a:tabLst>
                <a:tab pos="990600" algn="l"/>
                <a:tab pos="991235" algn="l"/>
              </a:tabLst>
            </a:pPr>
            <a:r>
              <a:rPr lang="en-US" altLang="zh-TW" dirty="0" err="1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DeepConvNet</a:t>
            </a:r>
            <a:endParaRPr lang="zh-TW" altLang="zh-TW" spc="-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spcBef>
                <a:spcPts val="305"/>
              </a:spcBef>
              <a:buSzPts val="1300"/>
              <a:buFont typeface="Times New Roman" panose="02020603050405020304" pitchFamily="18" charset="0"/>
              <a:buAutoNum type="arabicPeriod"/>
              <a:tabLst>
                <a:tab pos="546100" algn="l"/>
              </a:tabLst>
            </a:pPr>
            <a:r>
              <a:rPr lang="en-US" altLang="zh-TW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r>
              <a:rPr lang="en-US" altLang="zh-TW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3</a:t>
            </a:r>
            <a:r>
              <a:rPr lang="en-US" altLang="zh-TW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0%)</a:t>
            </a:r>
            <a:endParaRPr lang="zh-TW" altLang="zh-TW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0" lvl="2" indent="-228600">
              <a:spcBef>
                <a:spcPts val="305"/>
              </a:spcBef>
              <a:buSzPts val="1300"/>
              <a:buFont typeface="Times New Roman" panose="02020603050405020304" pitchFamily="18" charset="0"/>
              <a:buAutoNum type="alphaUcPeriod"/>
              <a:tabLst>
                <a:tab pos="878205" algn="l"/>
              </a:tabLst>
            </a:pPr>
            <a:r>
              <a:rPr lang="en-US" altLang="zh-TW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Anything you</a:t>
            </a:r>
            <a:r>
              <a:rPr lang="en-US" altLang="zh-TW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want</a:t>
            </a:r>
            <a:r>
              <a:rPr lang="en-US" altLang="zh-TW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altLang="zh-TW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share</a:t>
            </a:r>
            <a:endParaRPr lang="zh-TW" altLang="zh-TW" spc="-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spcBef>
                <a:spcPts val="305"/>
              </a:spcBef>
              <a:buSzPts val="1300"/>
              <a:buFont typeface="Times New Roman" panose="02020603050405020304" pitchFamily="18" charset="0"/>
              <a:buAutoNum type="arabicPeriod"/>
              <a:tabLst>
                <a:tab pos="375920" algn="l"/>
              </a:tabLst>
            </a:pPr>
            <a:r>
              <a:rPr lang="en-US" altLang="zh-TW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Extra(10%)</a:t>
            </a:r>
            <a:endParaRPr lang="zh-TW" altLang="zh-TW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0" lvl="2" indent="-228600">
              <a:spcBef>
                <a:spcPts val="305"/>
              </a:spcBef>
              <a:buSzPts val="1300"/>
              <a:buFont typeface="Times New Roman" panose="02020603050405020304" pitchFamily="18" charset="0"/>
              <a:buAutoNum type="alphaUcPeriod"/>
              <a:tabLst>
                <a:tab pos="375920" algn="l"/>
              </a:tabLst>
            </a:pPr>
            <a:r>
              <a:rPr lang="en-US" altLang="zh-TW" spc="-5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Implement another classification model </a:t>
            </a:r>
            <a:endParaRPr lang="zh-TW" altLang="zh-TW" spc="-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433483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615950" y="1315452"/>
            <a:ext cx="11322050" cy="40174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---- </a:t>
            </a:r>
            <a:r>
              <a:rPr lang="en-US" altLang="zh-TW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experimental result 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(80%) ----</a:t>
            </a:r>
          </a:p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Accuracy &gt; = 87% = 100 pts</a:t>
            </a:r>
          </a:p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Accuracy 85~87% = 90 pts</a:t>
            </a:r>
          </a:p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Accuracy 80~85% = 80 pts</a:t>
            </a:r>
          </a:p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Accuracy 75~80% = 70 pts</a:t>
            </a:r>
          </a:p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Accuracy &lt; 75% = 60 pts</a:t>
            </a:r>
          </a:p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-----question--------(20%)</a:t>
            </a:r>
          </a:p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Score: 40% demo score(experimental result +question)+ 60% (report)</a:t>
            </a:r>
          </a:p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P.S If the zip file name or the report spec have format error, it will be penalty (-5). </a:t>
            </a:r>
            <a:endParaRPr lang="en-US" altLang="zh-TW" sz="2400" b="1" i="1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F640F7D1-3094-9F07-3FCD-59CD20991934}"/>
              </a:ext>
            </a:extLst>
          </p:cNvPr>
          <p:cNvSpPr txBox="1">
            <a:spLocks/>
          </p:cNvSpPr>
          <p:nvPr/>
        </p:nvSpPr>
        <p:spPr>
          <a:xfrm>
            <a:off x="0" y="6851"/>
            <a:ext cx="12192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 score(40%)</a:t>
            </a:r>
          </a:p>
        </p:txBody>
      </p:sp>
    </p:spTree>
    <p:extLst>
      <p:ext uri="{BB962C8B-B14F-4D97-AF65-F5344CB8AC3E}">
        <p14:creationId xmlns:p14="http://schemas.microsoft.com/office/powerpoint/2010/main" val="34825362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0" y="6851"/>
            <a:ext cx="12192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</a:p>
        </p:txBody>
      </p:sp>
      <p:sp>
        <p:nvSpPr>
          <p:cNvPr id="5" name="矩形 4"/>
          <p:cNvSpPr/>
          <p:nvPr/>
        </p:nvSpPr>
        <p:spPr>
          <a:xfrm>
            <a:off x="825500" y="1804085"/>
            <a:ext cx="9829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EEGNet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Compact Convolutional Neural Network for EEG-based Brain-Computer Interfaces</a:t>
            </a:r>
          </a:p>
        </p:txBody>
      </p:sp>
    </p:spTree>
    <p:extLst>
      <p:ext uri="{BB962C8B-B14F-4D97-AF65-F5344CB8AC3E}">
        <p14:creationId xmlns:p14="http://schemas.microsoft.com/office/powerpoint/2010/main" val="1353394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0" y="6851"/>
            <a:ext cx="12192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Important Rules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5950" y="1315452"/>
            <a:ext cx="10960100" cy="51635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altLang="zh-TW" sz="28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Important Date </a:t>
            </a:r>
            <a:r>
              <a:rPr lang="en-US" altLang="zh-TW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US" altLang="zh-TW" sz="28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lvl="0" indent="-45720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Report Submission Deadline: 4/11 (Tue) </a:t>
            </a:r>
            <a:r>
              <a:rPr lang="en-US" altLang="zh-TW" sz="28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11:59 a.m.</a:t>
            </a:r>
            <a:endParaRPr lang="en-US" altLang="zh-TW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5720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Demo date:  4/11 (Tue)</a:t>
            </a:r>
          </a:p>
          <a:p>
            <a:pPr lvl="0">
              <a:lnSpc>
                <a:spcPct val="107000"/>
              </a:lnSpc>
              <a:spcAft>
                <a:spcPts val="0"/>
              </a:spcAft>
            </a:pPr>
            <a:endParaRPr lang="en-US" altLang="zh-TW"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en-US" altLang="zh-TW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Turn in</a:t>
            </a:r>
            <a:r>
              <a:rPr lang="zh-TW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457200" lvl="0" indent="-45720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 Report (.pdf)</a:t>
            </a:r>
          </a:p>
          <a:p>
            <a:pPr marL="457200" lvl="0" indent="-45720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 code</a:t>
            </a:r>
            <a:r>
              <a:rPr lang="zh-TW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(.</a:t>
            </a:r>
            <a:r>
              <a:rPr lang="en-US" altLang="zh-TW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</a:t>
            </a: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0">
              <a:lnSpc>
                <a:spcPct val="107000"/>
              </a:lnSpc>
              <a:spcAft>
                <a:spcPts val="0"/>
              </a:spcAft>
            </a:pPr>
            <a:endParaRPr lang="en-US" altLang="zh-TW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en-US" altLang="zh-TW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Notice:  zip all files in one file and name it like</a:t>
            </a:r>
            <a:r>
              <a:rPr lang="zh-TW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「</a:t>
            </a:r>
            <a:r>
              <a:rPr lang="en-US" altLang="zh-TW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DLP_LAB3_your studentID_name.zip</a:t>
            </a:r>
            <a:r>
              <a:rPr lang="zh-TW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」</a:t>
            </a:r>
            <a:r>
              <a:rPr lang="en-US" altLang="zh-TW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ex: </a:t>
            </a:r>
            <a:r>
              <a:rPr lang="zh-TW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「</a:t>
            </a:r>
            <a:r>
              <a:rPr lang="en-US" altLang="zh-TW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DLP_LAB3_311605015_</a:t>
            </a:r>
            <a:r>
              <a:rPr lang="zh-TW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張哲源</a:t>
            </a:r>
            <a:r>
              <a:rPr lang="en-US" altLang="zh-TW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_.zip</a:t>
            </a:r>
            <a:r>
              <a:rPr lang="zh-TW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」</a:t>
            </a:r>
          </a:p>
          <a:p>
            <a:pPr lvl="0">
              <a:lnSpc>
                <a:spcPct val="107000"/>
              </a:lnSpc>
              <a:spcAft>
                <a:spcPts val="0"/>
              </a:spcAft>
            </a:pPr>
            <a:endParaRPr lang="zh-TW" altLang="zh-TW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349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0" y="6851"/>
            <a:ext cx="12192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 Objective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5950" y="1315452"/>
            <a:ext cx="10960100" cy="16730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 this lab, you will need to implement simple EEG classification models which are </a:t>
            </a:r>
            <a:r>
              <a:rPr lang="en-US" altLang="zh-TW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EEGNet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 DeepConvNet[1] 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with BCI competition dataset. Additionally, you need to try different kinds of activation function including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『ReLU』,『Leaky </a:t>
            </a:r>
            <a:r>
              <a:rPr lang="en-US" altLang="zh-TW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ReLU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』, 『ELU』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.</a:t>
            </a:r>
            <a:endParaRPr lang="zh-TW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2471" y="3092997"/>
            <a:ext cx="4132675" cy="3451182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2971" y="3092996"/>
            <a:ext cx="6053079" cy="3404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834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0" y="6851"/>
            <a:ext cx="12192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5950" y="1315452"/>
            <a:ext cx="10960100" cy="37805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Implement the </a:t>
            </a:r>
            <a:r>
              <a:rPr lang="en-US" altLang="zh-TW" sz="2800" dirty="0" err="1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EEGNet</a:t>
            </a:r>
            <a:r>
              <a:rPr lang="en-US" altLang="zh-TW" sz="28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 DeepConvNet 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with three kinds of activation function </a:t>
            </a:r>
            <a:r>
              <a:rPr lang="en-US" altLang="zh-TW" sz="28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including</a:t>
            </a:r>
            <a:r>
              <a:rPr lang="en-US" altLang="zh-TW" sz="2800" dirty="0" err="1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『ReLU</a:t>
            </a:r>
            <a:r>
              <a:rPr lang="en-US" altLang="zh-TW" sz="28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』,『Leaky </a:t>
            </a:r>
            <a:r>
              <a:rPr lang="en-US" altLang="zh-TW" sz="2800" dirty="0" err="1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ReLU</a:t>
            </a:r>
            <a:r>
              <a:rPr lang="en-US" altLang="zh-TW" sz="28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』, 『ELU』.</a:t>
            </a:r>
          </a:p>
          <a:p>
            <a:pPr lvl="0" algn="just">
              <a:lnSpc>
                <a:spcPct val="107000"/>
              </a:lnSpc>
              <a:spcAft>
                <a:spcPts val="0"/>
              </a:spcAft>
            </a:pPr>
            <a:endParaRPr lang="en-US" altLang="zh-TW"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 the experiment results, you have to show the highest accuracy (not loss) of two architectures with three kinds of activation functions.</a:t>
            </a:r>
          </a:p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TW"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To visualize the accuracy trend, you need to plot each epoch accuracy (not loss) during training phase and testing phase.</a:t>
            </a:r>
          </a:p>
        </p:txBody>
      </p:sp>
    </p:spTree>
    <p:extLst>
      <p:ext uri="{BB962C8B-B14F-4D97-AF65-F5344CB8AC3E}">
        <p14:creationId xmlns:p14="http://schemas.microsoft.com/office/powerpoint/2010/main" val="1190404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0" y="6851"/>
            <a:ext cx="12192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</a:p>
        </p:txBody>
      </p:sp>
      <p:sp>
        <p:nvSpPr>
          <p:cNvPr id="7" name="矩形 6"/>
          <p:cNvSpPr/>
          <p:nvPr/>
        </p:nvSpPr>
        <p:spPr>
          <a:xfrm>
            <a:off x="615950" y="1315452"/>
            <a:ext cx="10960100" cy="1936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BCI Competition III – </a:t>
            </a:r>
            <a:r>
              <a:rPr lang="en-US" altLang="zh-TW" sz="28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IIIb</a:t>
            </a:r>
            <a:endParaRPr lang="en-US" altLang="zh-TW"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[2 classes, 2 bipolar EEG channels]</a:t>
            </a:r>
          </a:p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800" i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Reference: http://www.bbci.de/competition/iii/desc_IIIb.pdf</a:t>
            </a:r>
          </a:p>
          <a:p>
            <a:pPr lvl="0" algn="just">
              <a:lnSpc>
                <a:spcPct val="107000"/>
              </a:lnSpc>
              <a:spcAft>
                <a:spcPts val="0"/>
              </a:spcAft>
            </a:pPr>
            <a:endParaRPr lang="en-US" altLang="zh-TW"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1105" y="2785477"/>
            <a:ext cx="7822779" cy="3449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373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0" y="6851"/>
            <a:ext cx="12192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Prepare Data</a:t>
            </a:r>
          </a:p>
        </p:txBody>
      </p:sp>
      <p:sp>
        <p:nvSpPr>
          <p:cNvPr id="3" name="矩形 2"/>
          <p:cNvSpPr/>
          <p:nvPr/>
        </p:nvSpPr>
        <p:spPr>
          <a:xfrm>
            <a:off x="615950" y="1315452"/>
            <a:ext cx="10960100" cy="23974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Training data: S4b_train.npz, X11b_train.npz</a:t>
            </a:r>
          </a:p>
          <a:p>
            <a:pPr marL="457200" indent="-457200" algn="just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Testing data: S4b_test.npz, X11b_test.npz</a:t>
            </a:r>
          </a:p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To read the preprocessed data, refer to the “dataloader.py”.</a:t>
            </a:r>
          </a:p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TW"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8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Input: [B, 1, 2, 750]  </a:t>
            </a:r>
            <a:r>
              <a:rPr lang="zh-TW" altLang="en-US" sz="28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</a:t>
            </a:r>
            <a:r>
              <a:rPr lang="en-US" altLang="zh-TW" sz="28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Output: [B, 2]</a:t>
            </a:r>
            <a:r>
              <a:rPr lang="zh-TW" altLang="en-US" sz="28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 </a:t>
            </a:r>
            <a:r>
              <a:rPr lang="en-US" altLang="zh-TW" sz="28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Ground truth:</a:t>
            </a:r>
            <a:r>
              <a:rPr lang="zh-TW" altLang="en-US" sz="28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8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[B]</a:t>
            </a:r>
          </a:p>
        </p:txBody>
      </p:sp>
      <p:pic>
        <p:nvPicPr>
          <p:cNvPr id="4" name="圖片 3"/>
          <p:cNvPicPr/>
          <p:nvPr/>
        </p:nvPicPr>
        <p:blipFill>
          <a:blip r:embed="rId3"/>
          <a:stretch>
            <a:fillRect/>
          </a:stretch>
        </p:blipFill>
        <p:spPr>
          <a:xfrm>
            <a:off x="916472" y="3828464"/>
            <a:ext cx="8576444" cy="275281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083710" y="2869701"/>
            <a:ext cx="157927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B: batch size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1680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0" y="6851"/>
            <a:ext cx="12192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Model -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EEGNet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3330" y="1380490"/>
            <a:ext cx="7165340" cy="4091806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235200" y="5786837"/>
            <a:ext cx="9499600" cy="697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>
              <a:lnSpc>
                <a:spcPct val="107000"/>
              </a:lnSpc>
              <a:spcAft>
                <a:spcPts val="50"/>
              </a:spcAft>
            </a:pPr>
            <a:r>
              <a:rPr lang="en-US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Reference: </a:t>
            </a:r>
            <a:r>
              <a:rPr lang="en-US" dirty="0" err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Depthwise</a:t>
            </a:r>
            <a:r>
              <a:rPr lang="en-US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Separable Convolution</a:t>
            </a:r>
            <a:endParaRPr lang="en-US" sz="16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228600">
              <a:lnSpc>
                <a:spcPct val="107000"/>
              </a:lnSpc>
              <a:spcAft>
                <a:spcPts val="50"/>
              </a:spcAft>
            </a:pPr>
            <a:r>
              <a:rPr lang="en-US" i="1" u="sng" dirty="0">
                <a:solidFill>
                  <a:srgbClr val="0000FF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hlinkClick r:id="rId4"/>
              </a:rPr>
              <a:t>https://towardsdatascience.com/a-basic-introduction-to-separable-convolutions-b99ec3102728</a:t>
            </a:r>
            <a:endParaRPr lang="en-US" sz="16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70496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0" y="6851"/>
            <a:ext cx="12192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Model -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EEGNet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9760" y="1937384"/>
            <a:ext cx="8403306" cy="4337399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15950" y="1315452"/>
            <a:ext cx="10960100" cy="5222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8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EEGNet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implementation details</a:t>
            </a:r>
          </a:p>
        </p:txBody>
      </p:sp>
    </p:spTree>
    <p:extLst>
      <p:ext uri="{BB962C8B-B14F-4D97-AF65-F5344CB8AC3E}">
        <p14:creationId xmlns:p14="http://schemas.microsoft.com/office/powerpoint/2010/main" val="35559633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0" y="6851"/>
            <a:ext cx="12192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Model - DeepConvNet</a:t>
            </a:r>
          </a:p>
        </p:txBody>
      </p:sp>
      <p:sp>
        <p:nvSpPr>
          <p:cNvPr id="6" name="矩形 5"/>
          <p:cNvSpPr/>
          <p:nvPr/>
        </p:nvSpPr>
        <p:spPr>
          <a:xfrm>
            <a:off x="615950" y="1315452"/>
            <a:ext cx="10960100" cy="856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You need to implement the DeepConvNet architecture by using the following table, where C = 2, T = 750 and N = 2. </a:t>
            </a:r>
            <a:r>
              <a:rPr lang="en-US" altLang="zh-TW" sz="24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The max norm term is ignorable.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7026215" y="4058770"/>
            <a:ext cx="45498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input data has reshaped to [B, 1, C, T]</a:t>
            </a:r>
            <a:endParaRPr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A5AC9D9F-B837-364E-87C9-AB37D661477D}"/>
              </a:ext>
            </a:extLst>
          </p:cNvPr>
          <p:cNvGrpSpPr/>
          <p:nvPr/>
        </p:nvGrpSpPr>
        <p:grpSpPr>
          <a:xfrm>
            <a:off x="1249753" y="2171520"/>
            <a:ext cx="5522278" cy="4574720"/>
            <a:chOff x="1249753" y="2171520"/>
            <a:chExt cx="5522278" cy="4574720"/>
          </a:xfrm>
        </p:grpSpPr>
        <p:pic>
          <p:nvPicPr>
            <p:cNvPr id="7" name="圖片 6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1249753" y="2171520"/>
              <a:ext cx="5522278" cy="4574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E47B5206-8632-6149-A9BB-E5B27C534CA4}"/>
                </a:ext>
              </a:extLst>
            </p:cNvPr>
            <p:cNvSpPr/>
            <p:nvPr/>
          </p:nvSpPr>
          <p:spPr>
            <a:xfrm>
              <a:off x="3671454" y="3740728"/>
              <a:ext cx="138546" cy="16625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dirty="0">
                  <a:solidFill>
                    <a:srgbClr val="FF0000"/>
                  </a:solidFill>
                </a:rPr>
                <a:t>5</a:t>
              </a:r>
              <a:endParaRPr kumimoji="1"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6860C5A6-FB25-A840-BC52-335D9852026C}"/>
                </a:ext>
              </a:extLst>
            </p:cNvPr>
            <p:cNvSpPr/>
            <p:nvPr/>
          </p:nvSpPr>
          <p:spPr>
            <a:xfrm>
              <a:off x="3782292" y="5459421"/>
              <a:ext cx="138546" cy="16625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dirty="0">
                  <a:solidFill>
                    <a:srgbClr val="FF0000"/>
                  </a:solidFill>
                </a:rPr>
                <a:t>5</a:t>
              </a:r>
              <a:endParaRPr kumimoji="1"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BADEAA38-1CBB-BB47-862B-A69470845FCD}"/>
                </a:ext>
              </a:extLst>
            </p:cNvPr>
            <p:cNvSpPr/>
            <p:nvPr/>
          </p:nvSpPr>
          <p:spPr>
            <a:xfrm>
              <a:off x="3726873" y="4600074"/>
              <a:ext cx="138546" cy="16625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dirty="0">
                  <a:solidFill>
                    <a:srgbClr val="FF0000"/>
                  </a:solidFill>
                </a:rPr>
                <a:t>5</a:t>
              </a:r>
              <a:endParaRPr kumimoji="1" lang="zh-TW" alt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03649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1366</TotalTime>
  <Words>743</Words>
  <Application>Microsoft Office PowerPoint</Application>
  <PresentationFormat>寬螢幕</PresentationFormat>
  <Paragraphs>116</Paragraphs>
  <Slides>16</Slides>
  <Notes>14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Times New Roman</vt:lpstr>
      <vt:lpstr>Wingdings</vt:lpstr>
      <vt:lpstr>Office 佈景主題</vt:lpstr>
      <vt:lpstr>Lab 3  EEG classification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BSPLAB</dc:creator>
  <cp:lastModifiedBy>哲源</cp:lastModifiedBy>
  <cp:revision>145</cp:revision>
  <dcterms:created xsi:type="dcterms:W3CDTF">2019-01-15T07:06:49Z</dcterms:created>
  <dcterms:modified xsi:type="dcterms:W3CDTF">2023-03-27T10:14:37Z</dcterms:modified>
</cp:coreProperties>
</file>