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37" d="100"/>
          <a:sy n="37" d="100"/>
        </p:scale>
        <p:origin x="40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32442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17179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89105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240121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424146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11770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261614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29063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214464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412830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71728E1-C2B5-451C-9377-A20EC2F04F30}" type="datetimeFigureOut">
              <a:rPr lang="zh-TW" altLang="en-US" smtClean="0"/>
              <a:t>2023/6/11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352475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B71728E1-C2B5-451C-9377-A20EC2F04F30}" type="datetimeFigureOut">
              <a:rPr lang="zh-TW" altLang="en-US" smtClean="0"/>
              <a:t>2023/6/11</a:t>
            </a:fld>
            <a:endParaRPr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4F15B2A-4EA6-4FA9-8A40-47ECB0769A64}" type="slidenum">
              <a:rPr lang="zh-TW" altLang="en-US" smtClean="0"/>
              <a:t>‹#›</a:t>
            </a:fld>
            <a:endParaRPr lang="zh-TW" altLang="en-US"/>
          </a:p>
        </p:txBody>
      </p:sp>
    </p:spTree>
    <p:extLst>
      <p:ext uri="{BB962C8B-B14F-4D97-AF65-F5344CB8AC3E}">
        <p14:creationId xmlns:p14="http://schemas.microsoft.com/office/powerpoint/2010/main" val="3247370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434F6A-C0A5-6BB0-65C0-09CAB869FE24}"/>
              </a:ext>
            </a:extLst>
          </p:cNvPr>
          <p:cNvSpPr>
            <a:spLocks noGrp="1"/>
          </p:cNvSpPr>
          <p:nvPr>
            <p:ph type="ctrTitle"/>
          </p:nvPr>
        </p:nvSpPr>
        <p:spPr>
          <a:xfrm>
            <a:off x="410533" y="3271187"/>
            <a:ext cx="10422624" cy="4641529"/>
          </a:xfrm>
        </p:spPr>
        <p:txBody>
          <a:bodyPr>
            <a:normAutofit/>
          </a:bodyPr>
          <a:lstStyle/>
          <a:p>
            <a:pPr indent="457200" algn="just"/>
            <a:r>
              <a:rPr lang="en-US" altLang="zh-TW" sz="2600" dirty="0">
                <a:latin typeface="Times New Roman" panose="02020603050405020304" pitchFamily="18" charset="0"/>
                <a:cs typeface="Times New Roman" panose="02020603050405020304" pitchFamily="18" charset="0"/>
              </a:rPr>
              <a:t>Electrocardiogram (ECG) is the electrical measurement of cardiac activity, whereas Photoplethysmography (PPG) is the optical measurement of volumetric changes in blood circulation. While both are used for heart rate monitoring, ECG is more useful from a medical point of view as it carries additional cardiac information. Unfortunately, ECG sensors are not as readily available as those of PPG. To solve this problem, using GANs to generate ECG from PPG signals was proposed. In our result the person correlation coefficient of the generated signal from PPG is up to 0.855.                                                    .</a:t>
            </a:r>
            <a:br>
              <a:rPr lang="en-US" altLang="zh-TW" sz="2600" dirty="0">
                <a:latin typeface="Times New Roman" panose="02020603050405020304" pitchFamily="18" charset="0"/>
                <a:cs typeface="Times New Roman" panose="02020603050405020304" pitchFamily="18" charset="0"/>
              </a:rPr>
            </a:br>
            <a:br>
              <a:rPr lang="en-US" altLang="zh-TW" sz="2600" dirty="0">
                <a:latin typeface="Times New Roman" panose="02020603050405020304" pitchFamily="18" charset="0"/>
                <a:cs typeface="Times New Roman" panose="02020603050405020304" pitchFamily="18" charset="0"/>
              </a:rPr>
            </a:br>
            <a:endParaRPr lang="zh-TW" altLang="en-US" sz="2600" dirty="0">
              <a:latin typeface="Times New Roman" panose="02020603050405020304" pitchFamily="18" charset="0"/>
              <a:cs typeface="Times New Roman" panose="02020603050405020304" pitchFamily="18" charset="0"/>
            </a:endParaRPr>
          </a:p>
        </p:txBody>
      </p:sp>
      <p:pic>
        <p:nvPicPr>
          <p:cNvPr id="5" name="圖片 4" descr="一張含有 字型, 文字, 標誌, 圖形 的圖片&#10;&#10;自動產生的描述">
            <a:extLst>
              <a:ext uri="{FF2B5EF4-FFF2-40B4-BE49-F238E27FC236}">
                <a16:creationId xmlns:a16="http://schemas.microsoft.com/office/drawing/2014/main" id="{1DEBC5A6-C79A-60A0-EDE1-06B87C205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21"/>
            <a:ext cx="8338797" cy="2708392"/>
          </a:xfrm>
          <a:prstGeom prst="rect">
            <a:avLst/>
          </a:prstGeom>
        </p:spPr>
      </p:pic>
      <p:grpSp>
        <p:nvGrpSpPr>
          <p:cNvPr id="36" name="群組 35">
            <a:extLst>
              <a:ext uri="{FF2B5EF4-FFF2-40B4-BE49-F238E27FC236}">
                <a16:creationId xmlns:a16="http://schemas.microsoft.com/office/drawing/2014/main" id="{078F06D6-5943-9FB5-9B1A-E92EEF808542}"/>
              </a:ext>
            </a:extLst>
          </p:cNvPr>
          <p:cNvGrpSpPr/>
          <p:nvPr/>
        </p:nvGrpSpPr>
        <p:grpSpPr>
          <a:xfrm>
            <a:off x="439002" y="2534621"/>
            <a:ext cx="20679451" cy="914400"/>
            <a:chOff x="689372" y="4083201"/>
            <a:chExt cx="20679451" cy="914400"/>
          </a:xfrm>
        </p:grpSpPr>
        <p:pic>
          <p:nvPicPr>
            <p:cNvPr id="8" name="圖形 7" descr="＞形箭號 外框">
              <a:extLst>
                <a:ext uri="{FF2B5EF4-FFF2-40B4-BE49-F238E27FC236}">
                  <a16:creationId xmlns:a16="http://schemas.microsoft.com/office/drawing/2014/main" id="{4548EF8F-9B49-C4F5-67C6-5AE21A52A2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372" y="4083201"/>
              <a:ext cx="914400" cy="914400"/>
            </a:xfrm>
            <a:prstGeom prst="rect">
              <a:avLst/>
            </a:prstGeom>
          </p:spPr>
        </p:pic>
        <p:pic>
          <p:nvPicPr>
            <p:cNvPr id="9" name="圖形 8" descr="＞形箭號 外框">
              <a:extLst>
                <a:ext uri="{FF2B5EF4-FFF2-40B4-BE49-F238E27FC236}">
                  <a16:creationId xmlns:a16="http://schemas.microsoft.com/office/drawing/2014/main" id="{15001A90-6B00-4072-A467-B44D2808BE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9290" y="4083201"/>
              <a:ext cx="914400" cy="914400"/>
            </a:xfrm>
            <a:prstGeom prst="rect">
              <a:avLst/>
            </a:prstGeom>
          </p:spPr>
        </p:pic>
        <p:pic>
          <p:nvPicPr>
            <p:cNvPr id="10" name="圖形 9" descr="＞形箭號 外框">
              <a:extLst>
                <a:ext uri="{FF2B5EF4-FFF2-40B4-BE49-F238E27FC236}">
                  <a16:creationId xmlns:a16="http://schemas.microsoft.com/office/drawing/2014/main" id="{76B96CC2-522E-E7C0-7046-A9FCB3072A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09208" y="4083201"/>
              <a:ext cx="914400" cy="914400"/>
            </a:xfrm>
            <a:prstGeom prst="rect">
              <a:avLst/>
            </a:prstGeom>
          </p:spPr>
        </p:pic>
        <p:pic>
          <p:nvPicPr>
            <p:cNvPr id="11" name="圖形 10" descr="＞形箭號 外框">
              <a:extLst>
                <a:ext uri="{FF2B5EF4-FFF2-40B4-BE49-F238E27FC236}">
                  <a16:creationId xmlns:a16="http://schemas.microsoft.com/office/drawing/2014/main" id="{940B8D47-CA1C-4F7C-82AE-F6143FFC5E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69126" y="4083201"/>
              <a:ext cx="914400" cy="914400"/>
            </a:xfrm>
            <a:prstGeom prst="rect">
              <a:avLst/>
            </a:prstGeom>
          </p:spPr>
        </p:pic>
        <p:pic>
          <p:nvPicPr>
            <p:cNvPr id="12" name="圖形 11" descr="＞形箭號 外框">
              <a:extLst>
                <a:ext uri="{FF2B5EF4-FFF2-40B4-BE49-F238E27FC236}">
                  <a16:creationId xmlns:a16="http://schemas.microsoft.com/office/drawing/2014/main" id="{6900E4D2-B037-3D2D-4389-CEE618846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49085" y="4083201"/>
              <a:ext cx="914400" cy="914400"/>
            </a:xfrm>
            <a:prstGeom prst="rect">
              <a:avLst/>
            </a:prstGeom>
          </p:spPr>
        </p:pic>
        <p:pic>
          <p:nvPicPr>
            <p:cNvPr id="13" name="圖形 12" descr="＞形箭號 外框">
              <a:extLst>
                <a:ext uri="{FF2B5EF4-FFF2-40B4-BE49-F238E27FC236}">
                  <a16:creationId xmlns:a16="http://schemas.microsoft.com/office/drawing/2014/main" id="{B6154D36-BB2D-7FF5-29B5-575320BE9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29044" y="4083201"/>
              <a:ext cx="914400" cy="914400"/>
            </a:xfrm>
            <a:prstGeom prst="rect">
              <a:avLst/>
            </a:prstGeom>
          </p:spPr>
        </p:pic>
        <p:pic>
          <p:nvPicPr>
            <p:cNvPr id="14" name="圖形 13" descr="＞形箭號 外框">
              <a:extLst>
                <a:ext uri="{FF2B5EF4-FFF2-40B4-BE49-F238E27FC236}">
                  <a16:creationId xmlns:a16="http://schemas.microsoft.com/office/drawing/2014/main" id="{5BFF0F29-559F-C55A-1A10-E349CE139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88962" y="4083201"/>
              <a:ext cx="914400" cy="914400"/>
            </a:xfrm>
            <a:prstGeom prst="rect">
              <a:avLst/>
            </a:prstGeom>
          </p:spPr>
        </p:pic>
        <p:pic>
          <p:nvPicPr>
            <p:cNvPr id="15" name="圖形 14" descr="＞形箭號 外框">
              <a:extLst>
                <a:ext uri="{FF2B5EF4-FFF2-40B4-BE49-F238E27FC236}">
                  <a16:creationId xmlns:a16="http://schemas.microsoft.com/office/drawing/2014/main" id="{A6838739-F7CB-3A60-B966-684532B7C4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09003" y="4083201"/>
              <a:ext cx="914400" cy="914400"/>
            </a:xfrm>
            <a:prstGeom prst="rect">
              <a:avLst/>
            </a:prstGeom>
          </p:spPr>
        </p:pic>
        <p:pic>
          <p:nvPicPr>
            <p:cNvPr id="16" name="圖形 15" descr="＞形箭號 外框">
              <a:extLst>
                <a:ext uri="{FF2B5EF4-FFF2-40B4-BE49-F238E27FC236}">
                  <a16:creationId xmlns:a16="http://schemas.microsoft.com/office/drawing/2014/main" id="{C8CFAAD9-F879-CB62-6610-72E74D96BF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68921" y="4083201"/>
              <a:ext cx="914400" cy="914400"/>
            </a:xfrm>
            <a:prstGeom prst="rect">
              <a:avLst/>
            </a:prstGeom>
          </p:spPr>
        </p:pic>
        <p:pic>
          <p:nvPicPr>
            <p:cNvPr id="17" name="圖形 16" descr="＞形箭號 外框">
              <a:extLst>
                <a:ext uri="{FF2B5EF4-FFF2-40B4-BE49-F238E27FC236}">
                  <a16:creationId xmlns:a16="http://schemas.microsoft.com/office/drawing/2014/main" id="{54F035D8-386F-5D85-C847-F92685B5A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48881" y="4083201"/>
              <a:ext cx="914400" cy="914400"/>
            </a:xfrm>
            <a:prstGeom prst="rect">
              <a:avLst/>
            </a:prstGeom>
          </p:spPr>
        </p:pic>
        <p:pic>
          <p:nvPicPr>
            <p:cNvPr id="18" name="圖形 17" descr="＞形箭號 外框">
              <a:extLst>
                <a:ext uri="{FF2B5EF4-FFF2-40B4-BE49-F238E27FC236}">
                  <a16:creationId xmlns:a16="http://schemas.microsoft.com/office/drawing/2014/main" id="{2CD88F0B-10A5-453D-436E-3B7116D423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9331" y="4083201"/>
              <a:ext cx="914400" cy="914400"/>
            </a:xfrm>
            <a:prstGeom prst="rect">
              <a:avLst/>
            </a:prstGeom>
          </p:spPr>
        </p:pic>
        <p:pic>
          <p:nvPicPr>
            <p:cNvPr id="19" name="圖形 18" descr="＞形箭號 外框">
              <a:extLst>
                <a:ext uri="{FF2B5EF4-FFF2-40B4-BE49-F238E27FC236}">
                  <a16:creationId xmlns:a16="http://schemas.microsoft.com/office/drawing/2014/main" id="{B6588142-53AA-7579-24D7-608295B231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9249" y="4083201"/>
              <a:ext cx="914400" cy="914400"/>
            </a:xfrm>
            <a:prstGeom prst="rect">
              <a:avLst/>
            </a:prstGeom>
          </p:spPr>
        </p:pic>
        <p:pic>
          <p:nvPicPr>
            <p:cNvPr id="20" name="圖形 19" descr="＞形箭號 外框">
              <a:extLst>
                <a:ext uri="{FF2B5EF4-FFF2-40B4-BE49-F238E27FC236}">
                  <a16:creationId xmlns:a16="http://schemas.microsoft.com/office/drawing/2014/main" id="{873BF4C5-B29F-56C3-3660-D3FC3193B8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89167" y="4083201"/>
              <a:ext cx="914400" cy="914400"/>
            </a:xfrm>
            <a:prstGeom prst="rect">
              <a:avLst/>
            </a:prstGeom>
          </p:spPr>
        </p:pic>
        <p:pic>
          <p:nvPicPr>
            <p:cNvPr id="23" name="圖形 22" descr="＞形箭號 外框">
              <a:extLst>
                <a:ext uri="{FF2B5EF4-FFF2-40B4-BE49-F238E27FC236}">
                  <a16:creationId xmlns:a16="http://schemas.microsoft.com/office/drawing/2014/main" id="{C8B9E7F5-BE68-A45F-00D1-4160098F34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4914" y="4083201"/>
              <a:ext cx="914400" cy="914400"/>
            </a:xfrm>
            <a:prstGeom prst="rect">
              <a:avLst/>
            </a:prstGeom>
          </p:spPr>
        </p:pic>
        <p:pic>
          <p:nvPicPr>
            <p:cNvPr id="24" name="圖形 23" descr="＞形箭號 外框">
              <a:extLst>
                <a:ext uri="{FF2B5EF4-FFF2-40B4-BE49-F238E27FC236}">
                  <a16:creationId xmlns:a16="http://schemas.microsoft.com/office/drawing/2014/main" id="{C28433E9-3CA4-5AFA-C1CE-96528044C5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832" y="4083201"/>
              <a:ext cx="914400" cy="914400"/>
            </a:xfrm>
            <a:prstGeom prst="rect">
              <a:avLst/>
            </a:prstGeom>
          </p:spPr>
        </p:pic>
        <p:pic>
          <p:nvPicPr>
            <p:cNvPr id="25" name="圖形 24" descr="＞形箭號 外框">
              <a:extLst>
                <a:ext uri="{FF2B5EF4-FFF2-40B4-BE49-F238E27FC236}">
                  <a16:creationId xmlns:a16="http://schemas.microsoft.com/office/drawing/2014/main" id="{C5D18D39-C858-8EC7-A9D6-5F2957B56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4750" y="4083201"/>
              <a:ext cx="914400" cy="914400"/>
            </a:xfrm>
            <a:prstGeom prst="rect">
              <a:avLst/>
            </a:prstGeom>
          </p:spPr>
        </p:pic>
        <p:pic>
          <p:nvPicPr>
            <p:cNvPr id="26" name="圖形 25" descr="＞形箭號 外框">
              <a:extLst>
                <a:ext uri="{FF2B5EF4-FFF2-40B4-BE49-F238E27FC236}">
                  <a16:creationId xmlns:a16="http://schemas.microsoft.com/office/drawing/2014/main" id="{2CEACB82-252C-7209-5BFE-2F7447895D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4668" y="4083201"/>
              <a:ext cx="914400" cy="914400"/>
            </a:xfrm>
            <a:prstGeom prst="rect">
              <a:avLst/>
            </a:prstGeom>
          </p:spPr>
        </p:pic>
        <p:pic>
          <p:nvPicPr>
            <p:cNvPr id="27" name="圖形 26" descr="＞形箭號 外框">
              <a:extLst>
                <a:ext uri="{FF2B5EF4-FFF2-40B4-BE49-F238E27FC236}">
                  <a16:creationId xmlns:a16="http://schemas.microsoft.com/office/drawing/2014/main" id="{C88B4EBA-1AF3-E7C0-9AB3-353ACBF0BA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54627" y="4083201"/>
              <a:ext cx="914400" cy="914400"/>
            </a:xfrm>
            <a:prstGeom prst="rect">
              <a:avLst/>
            </a:prstGeom>
          </p:spPr>
        </p:pic>
        <p:pic>
          <p:nvPicPr>
            <p:cNvPr id="28" name="圖形 27" descr="＞形箭號 外框">
              <a:extLst>
                <a:ext uri="{FF2B5EF4-FFF2-40B4-BE49-F238E27FC236}">
                  <a16:creationId xmlns:a16="http://schemas.microsoft.com/office/drawing/2014/main" id="{ED1F32A4-D46A-C916-CC67-5FAF90C54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34586" y="4083201"/>
              <a:ext cx="914400" cy="914400"/>
            </a:xfrm>
            <a:prstGeom prst="rect">
              <a:avLst/>
            </a:prstGeom>
          </p:spPr>
        </p:pic>
        <p:pic>
          <p:nvPicPr>
            <p:cNvPr id="29" name="圖形 28" descr="＞形箭號 外框">
              <a:extLst>
                <a:ext uri="{FF2B5EF4-FFF2-40B4-BE49-F238E27FC236}">
                  <a16:creationId xmlns:a16="http://schemas.microsoft.com/office/drawing/2014/main" id="{A0498161-30F7-392B-45A5-FA6A5A4F18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94504" y="4083201"/>
              <a:ext cx="914400" cy="914400"/>
            </a:xfrm>
            <a:prstGeom prst="rect">
              <a:avLst/>
            </a:prstGeom>
          </p:spPr>
        </p:pic>
        <p:pic>
          <p:nvPicPr>
            <p:cNvPr id="30" name="圖形 29" descr="＞形箭號 外框">
              <a:extLst>
                <a:ext uri="{FF2B5EF4-FFF2-40B4-BE49-F238E27FC236}">
                  <a16:creationId xmlns:a16="http://schemas.microsoft.com/office/drawing/2014/main" id="{867655F1-3F2B-B109-D5D5-42F647A95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14545" y="4083201"/>
              <a:ext cx="914400" cy="914400"/>
            </a:xfrm>
            <a:prstGeom prst="rect">
              <a:avLst/>
            </a:prstGeom>
          </p:spPr>
        </p:pic>
        <p:pic>
          <p:nvPicPr>
            <p:cNvPr id="31" name="圖形 30" descr="＞形箭號 外框">
              <a:extLst>
                <a:ext uri="{FF2B5EF4-FFF2-40B4-BE49-F238E27FC236}">
                  <a16:creationId xmlns:a16="http://schemas.microsoft.com/office/drawing/2014/main" id="{CCBA80A8-F6A2-5EAD-3287-00F3EF3F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74463" y="4083201"/>
              <a:ext cx="914400" cy="914400"/>
            </a:xfrm>
            <a:prstGeom prst="rect">
              <a:avLst/>
            </a:prstGeom>
          </p:spPr>
        </p:pic>
        <p:pic>
          <p:nvPicPr>
            <p:cNvPr id="32" name="圖形 31" descr="＞形箭號 外框">
              <a:extLst>
                <a:ext uri="{FF2B5EF4-FFF2-40B4-BE49-F238E27FC236}">
                  <a16:creationId xmlns:a16="http://schemas.microsoft.com/office/drawing/2014/main" id="{5F22489D-A383-76E7-FCFF-52AF7B124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4423" y="4083201"/>
              <a:ext cx="914400" cy="914400"/>
            </a:xfrm>
            <a:prstGeom prst="rect">
              <a:avLst/>
            </a:prstGeom>
          </p:spPr>
        </p:pic>
        <p:pic>
          <p:nvPicPr>
            <p:cNvPr id="33" name="圖形 32" descr="＞形箭號 外框">
              <a:extLst>
                <a:ext uri="{FF2B5EF4-FFF2-40B4-BE49-F238E27FC236}">
                  <a16:creationId xmlns:a16="http://schemas.microsoft.com/office/drawing/2014/main" id="{23719E13-8362-7061-2095-41C17D67B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4873" y="4083201"/>
              <a:ext cx="914400" cy="914400"/>
            </a:xfrm>
            <a:prstGeom prst="rect">
              <a:avLst/>
            </a:prstGeom>
          </p:spPr>
        </p:pic>
        <p:pic>
          <p:nvPicPr>
            <p:cNvPr id="34" name="圖形 33" descr="＞形箭號 外框">
              <a:extLst>
                <a:ext uri="{FF2B5EF4-FFF2-40B4-BE49-F238E27FC236}">
                  <a16:creationId xmlns:a16="http://schemas.microsoft.com/office/drawing/2014/main" id="{F05E03EA-1B0F-1500-84BB-067744075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4791" y="4083201"/>
              <a:ext cx="914400" cy="914400"/>
            </a:xfrm>
            <a:prstGeom prst="rect">
              <a:avLst/>
            </a:prstGeom>
          </p:spPr>
        </p:pic>
        <p:pic>
          <p:nvPicPr>
            <p:cNvPr id="35" name="圖形 34" descr="＞形箭號 外框">
              <a:extLst>
                <a:ext uri="{FF2B5EF4-FFF2-40B4-BE49-F238E27FC236}">
                  <a16:creationId xmlns:a16="http://schemas.microsoft.com/office/drawing/2014/main" id="{CC760900-D2B9-D321-5AE2-01429880C2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4709" y="4083201"/>
              <a:ext cx="914400" cy="914400"/>
            </a:xfrm>
            <a:prstGeom prst="rect">
              <a:avLst/>
            </a:prstGeom>
          </p:spPr>
        </p:pic>
      </p:grpSp>
      <p:grpSp>
        <p:nvGrpSpPr>
          <p:cNvPr id="37" name="群組 36">
            <a:extLst>
              <a:ext uri="{FF2B5EF4-FFF2-40B4-BE49-F238E27FC236}">
                <a16:creationId xmlns:a16="http://schemas.microsoft.com/office/drawing/2014/main" id="{C15800EC-6B8C-FD4B-3F3F-BFEA16B8A419}"/>
              </a:ext>
            </a:extLst>
          </p:cNvPr>
          <p:cNvGrpSpPr/>
          <p:nvPr/>
        </p:nvGrpSpPr>
        <p:grpSpPr>
          <a:xfrm>
            <a:off x="439002" y="28917768"/>
            <a:ext cx="20679451" cy="914400"/>
            <a:chOff x="689372" y="4083201"/>
            <a:chExt cx="20679451" cy="914400"/>
          </a:xfrm>
        </p:grpSpPr>
        <p:pic>
          <p:nvPicPr>
            <p:cNvPr id="38" name="圖形 37" descr="＞形箭號 外框">
              <a:extLst>
                <a:ext uri="{FF2B5EF4-FFF2-40B4-BE49-F238E27FC236}">
                  <a16:creationId xmlns:a16="http://schemas.microsoft.com/office/drawing/2014/main" id="{2FAE2477-F93C-4B88-9502-137EEFD7AC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372" y="4083201"/>
              <a:ext cx="914400" cy="914400"/>
            </a:xfrm>
            <a:prstGeom prst="rect">
              <a:avLst/>
            </a:prstGeom>
          </p:spPr>
        </p:pic>
        <p:pic>
          <p:nvPicPr>
            <p:cNvPr id="39" name="圖形 38" descr="＞形箭號 外框">
              <a:extLst>
                <a:ext uri="{FF2B5EF4-FFF2-40B4-BE49-F238E27FC236}">
                  <a16:creationId xmlns:a16="http://schemas.microsoft.com/office/drawing/2014/main" id="{ACD0F594-AE6C-E6A7-C7F1-B16A87118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9290" y="4083201"/>
              <a:ext cx="914400" cy="914400"/>
            </a:xfrm>
            <a:prstGeom prst="rect">
              <a:avLst/>
            </a:prstGeom>
          </p:spPr>
        </p:pic>
        <p:pic>
          <p:nvPicPr>
            <p:cNvPr id="40" name="圖形 39" descr="＞形箭號 外框">
              <a:extLst>
                <a:ext uri="{FF2B5EF4-FFF2-40B4-BE49-F238E27FC236}">
                  <a16:creationId xmlns:a16="http://schemas.microsoft.com/office/drawing/2014/main" id="{5FE9D341-4198-8D4A-50D0-3DE1C68FF2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09208" y="4083201"/>
              <a:ext cx="914400" cy="914400"/>
            </a:xfrm>
            <a:prstGeom prst="rect">
              <a:avLst/>
            </a:prstGeom>
          </p:spPr>
        </p:pic>
        <p:pic>
          <p:nvPicPr>
            <p:cNvPr id="41" name="圖形 40" descr="＞形箭號 外框">
              <a:extLst>
                <a:ext uri="{FF2B5EF4-FFF2-40B4-BE49-F238E27FC236}">
                  <a16:creationId xmlns:a16="http://schemas.microsoft.com/office/drawing/2014/main" id="{BB804044-410A-CBA5-1172-46FC36B184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69126" y="4083201"/>
              <a:ext cx="914400" cy="914400"/>
            </a:xfrm>
            <a:prstGeom prst="rect">
              <a:avLst/>
            </a:prstGeom>
          </p:spPr>
        </p:pic>
        <p:pic>
          <p:nvPicPr>
            <p:cNvPr id="42" name="圖形 41" descr="＞形箭號 外框">
              <a:extLst>
                <a:ext uri="{FF2B5EF4-FFF2-40B4-BE49-F238E27FC236}">
                  <a16:creationId xmlns:a16="http://schemas.microsoft.com/office/drawing/2014/main" id="{F998C229-8BCF-98EA-8382-8DDFD37E5D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49085" y="4083201"/>
              <a:ext cx="914400" cy="914400"/>
            </a:xfrm>
            <a:prstGeom prst="rect">
              <a:avLst/>
            </a:prstGeom>
          </p:spPr>
        </p:pic>
        <p:pic>
          <p:nvPicPr>
            <p:cNvPr id="43" name="圖形 42" descr="＞形箭號 外框">
              <a:extLst>
                <a:ext uri="{FF2B5EF4-FFF2-40B4-BE49-F238E27FC236}">
                  <a16:creationId xmlns:a16="http://schemas.microsoft.com/office/drawing/2014/main" id="{38FD9630-67BA-E322-BC62-08F66F059A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29044" y="4083201"/>
              <a:ext cx="914400" cy="914400"/>
            </a:xfrm>
            <a:prstGeom prst="rect">
              <a:avLst/>
            </a:prstGeom>
          </p:spPr>
        </p:pic>
        <p:pic>
          <p:nvPicPr>
            <p:cNvPr id="44" name="圖形 43" descr="＞形箭號 外框">
              <a:extLst>
                <a:ext uri="{FF2B5EF4-FFF2-40B4-BE49-F238E27FC236}">
                  <a16:creationId xmlns:a16="http://schemas.microsoft.com/office/drawing/2014/main" id="{0D1FED70-23EB-D4A1-A8A8-0F7B53A77F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88962" y="4083201"/>
              <a:ext cx="914400" cy="914400"/>
            </a:xfrm>
            <a:prstGeom prst="rect">
              <a:avLst/>
            </a:prstGeom>
          </p:spPr>
        </p:pic>
        <p:pic>
          <p:nvPicPr>
            <p:cNvPr id="45" name="圖形 44" descr="＞形箭號 外框">
              <a:extLst>
                <a:ext uri="{FF2B5EF4-FFF2-40B4-BE49-F238E27FC236}">
                  <a16:creationId xmlns:a16="http://schemas.microsoft.com/office/drawing/2014/main" id="{ACB26BB8-7DDF-9812-A00E-586B4F28A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09003" y="4083201"/>
              <a:ext cx="914400" cy="914400"/>
            </a:xfrm>
            <a:prstGeom prst="rect">
              <a:avLst/>
            </a:prstGeom>
          </p:spPr>
        </p:pic>
        <p:pic>
          <p:nvPicPr>
            <p:cNvPr id="46" name="圖形 45" descr="＞形箭號 外框">
              <a:extLst>
                <a:ext uri="{FF2B5EF4-FFF2-40B4-BE49-F238E27FC236}">
                  <a16:creationId xmlns:a16="http://schemas.microsoft.com/office/drawing/2014/main" id="{89E747A4-1666-31C6-E7D1-E4FD2E20F2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68921" y="4083201"/>
              <a:ext cx="914400" cy="914400"/>
            </a:xfrm>
            <a:prstGeom prst="rect">
              <a:avLst/>
            </a:prstGeom>
          </p:spPr>
        </p:pic>
        <p:pic>
          <p:nvPicPr>
            <p:cNvPr id="47" name="圖形 46" descr="＞形箭號 外框">
              <a:extLst>
                <a:ext uri="{FF2B5EF4-FFF2-40B4-BE49-F238E27FC236}">
                  <a16:creationId xmlns:a16="http://schemas.microsoft.com/office/drawing/2014/main" id="{F8A4B599-0034-79EE-1ECF-991F38C69B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48881" y="4083201"/>
              <a:ext cx="914400" cy="914400"/>
            </a:xfrm>
            <a:prstGeom prst="rect">
              <a:avLst/>
            </a:prstGeom>
          </p:spPr>
        </p:pic>
        <p:pic>
          <p:nvPicPr>
            <p:cNvPr id="48" name="圖形 47" descr="＞形箭號 外框">
              <a:extLst>
                <a:ext uri="{FF2B5EF4-FFF2-40B4-BE49-F238E27FC236}">
                  <a16:creationId xmlns:a16="http://schemas.microsoft.com/office/drawing/2014/main" id="{CC1D4710-7DBF-5C61-3E04-D890CAC79E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9331" y="4083201"/>
              <a:ext cx="914400" cy="914400"/>
            </a:xfrm>
            <a:prstGeom prst="rect">
              <a:avLst/>
            </a:prstGeom>
          </p:spPr>
        </p:pic>
        <p:pic>
          <p:nvPicPr>
            <p:cNvPr id="49" name="圖形 48" descr="＞形箭號 外框">
              <a:extLst>
                <a:ext uri="{FF2B5EF4-FFF2-40B4-BE49-F238E27FC236}">
                  <a16:creationId xmlns:a16="http://schemas.microsoft.com/office/drawing/2014/main" id="{3266C182-570B-519F-949C-C9D0B995F3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9249" y="4083201"/>
              <a:ext cx="914400" cy="914400"/>
            </a:xfrm>
            <a:prstGeom prst="rect">
              <a:avLst/>
            </a:prstGeom>
          </p:spPr>
        </p:pic>
        <p:pic>
          <p:nvPicPr>
            <p:cNvPr id="50" name="圖形 49" descr="＞形箭號 外框">
              <a:extLst>
                <a:ext uri="{FF2B5EF4-FFF2-40B4-BE49-F238E27FC236}">
                  <a16:creationId xmlns:a16="http://schemas.microsoft.com/office/drawing/2014/main" id="{0019D8FC-8F4A-F4D6-815C-2773BFFEC4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89167" y="4083201"/>
              <a:ext cx="914400" cy="914400"/>
            </a:xfrm>
            <a:prstGeom prst="rect">
              <a:avLst/>
            </a:prstGeom>
          </p:spPr>
        </p:pic>
        <p:pic>
          <p:nvPicPr>
            <p:cNvPr id="51" name="圖形 50" descr="＞形箭號 外框">
              <a:extLst>
                <a:ext uri="{FF2B5EF4-FFF2-40B4-BE49-F238E27FC236}">
                  <a16:creationId xmlns:a16="http://schemas.microsoft.com/office/drawing/2014/main" id="{13AF2742-E796-FFDA-549C-E6DC1FB4FB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4914" y="4083201"/>
              <a:ext cx="914400" cy="914400"/>
            </a:xfrm>
            <a:prstGeom prst="rect">
              <a:avLst/>
            </a:prstGeom>
          </p:spPr>
        </p:pic>
        <p:pic>
          <p:nvPicPr>
            <p:cNvPr id="52" name="圖形 51" descr="＞形箭號 外框">
              <a:extLst>
                <a:ext uri="{FF2B5EF4-FFF2-40B4-BE49-F238E27FC236}">
                  <a16:creationId xmlns:a16="http://schemas.microsoft.com/office/drawing/2014/main" id="{747D2A8F-364C-EFCF-9FBF-898D27E04E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832" y="4083201"/>
              <a:ext cx="914400" cy="914400"/>
            </a:xfrm>
            <a:prstGeom prst="rect">
              <a:avLst/>
            </a:prstGeom>
          </p:spPr>
        </p:pic>
        <p:pic>
          <p:nvPicPr>
            <p:cNvPr id="53" name="圖形 52" descr="＞形箭號 外框">
              <a:extLst>
                <a:ext uri="{FF2B5EF4-FFF2-40B4-BE49-F238E27FC236}">
                  <a16:creationId xmlns:a16="http://schemas.microsoft.com/office/drawing/2014/main" id="{2FCEA6D9-79FC-778A-538B-89C0683AA2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4750" y="4083201"/>
              <a:ext cx="914400" cy="914400"/>
            </a:xfrm>
            <a:prstGeom prst="rect">
              <a:avLst/>
            </a:prstGeom>
          </p:spPr>
        </p:pic>
        <p:pic>
          <p:nvPicPr>
            <p:cNvPr id="54" name="圖形 53" descr="＞形箭號 外框">
              <a:extLst>
                <a:ext uri="{FF2B5EF4-FFF2-40B4-BE49-F238E27FC236}">
                  <a16:creationId xmlns:a16="http://schemas.microsoft.com/office/drawing/2014/main" id="{71C2D2E3-3DFF-2E7E-813C-F339EAAD42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4668" y="4083201"/>
              <a:ext cx="914400" cy="914400"/>
            </a:xfrm>
            <a:prstGeom prst="rect">
              <a:avLst/>
            </a:prstGeom>
          </p:spPr>
        </p:pic>
        <p:pic>
          <p:nvPicPr>
            <p:cNvPr id="55" name="圖形 54" descr="＞形箭號 外框">
              <a:extLst>
                <a:ext uri="{FF2B5EF4-FFF2-40B4-BE49-F238E27FC236}">
                  <a16:creationId xmlns:a16="http://schemas.microsoft.com/office/drawing/2014/main" id="{08D86521-1DF7-6C1B-45BD-2592D5E624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54627" y="4083201"/>
              <a:ext cx="914400" cy="914400"/>
            </a:xfrm>
            <a:prstGeom prst="rect">
              <a:avLst/>
            </a:prstGeom>
          </p:spPr>
        </p:pic>
        <p:pic>
          <p:nvPicPr>
            <p:cNvPr id="56" name="圖形 55" descr="＞形箭號 外框">
              <a:extLst>
                <a:ext uri="{FF2B5EF4-FFF2-40B4-BE49-F238E27FC236}">
                  <a16:creationId xmlns:a16="http://schemas.microsoft.com/office/drawing/2014/main" id="{ED8A7F18-774E-1401-6ED8-12A1C64335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34586" y="4083201"/>
              <a:ext cx="914400" cy="914400"/>
            </a:xfrm>
            <a:prstGeom prst="rect">
              <a:avLst/>
            </a:prstGeom>
          </p:spPr>
        </p:pic>
        <p:pic>
          <p:nvPicPr>
            <p:cNvPr id="57" name="圖形 56" descr="＞形箭號 外框">
              <a:extLst>
                <a:ext uri="{FF2B5EF4-FFF2-40B4-BE49-F238E27FC236}">
                  <a16:creationId xmlns:a16="http://schemas.microsoft.com/office/drawing/2014/main" id="{0C68A9C0-C44B-BD35-77C0-E0F8B7702C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94504" y="4083201"/>
              <a:ext cx="914400" cy="914400"/>
            </a:xfrm>
            <a:prstGeom prst="rect">
              <a:avLst/>
            </a:prstGeom>
          </p:spPr>
        </p:pic>
        <p:pic>
          <p:nvPicPr>
            <p:cNvPr id="58" name="圖形 57" descr="＞形箭號 外框">
              <a:extLst>
                <a:ext uri="{FF2B5EF4-FFF2-40B4-BE49-F238E27FC236}">
                  <a16:creationId xmlns:a16="http://schemas.microsoft.com/office/drawing/2014/main" id="{B096FA45-4B96-3EE1-FC1D-1FE585B68A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14545" y="4083201"/>
              <a:ext cx="914400" cy="914400"/>
            </a:xfrm>
            <a:prstGeom prst="rect">
              <a:avLst/>
            </a:prstGeom>
          </p:spPr>
        </p:pic>
        <p:pic>
          <p:nvPicPr>
            <p:cNvPr id="59" name="圖形 58" descr="＞形箭號 外框">
              <a:extLst>
                <a:ext uri="{FF2B5EF4-FFF2-40B4-BE49-F238E27FC236}">
                  <a16:creationId xmlns:a16="http://schemas.microsoft.com/office/drawing/2014/main" id="{8FC37496-6C41-A9D9-9AFD-9781CD2381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74463" y="4083201"/>
              <a:ext cx="914400" cy="914400"/>
            </a:xfrm>
            <a:prstGeom prst="rect">
              <a:avLst/>
            </a:prstGeom>
          </p:spPr>
        </p:pic>
        <p:pic>
          <p:nvPicPr>
            <p:cNvPr id="60" name="圖形 59" descr="＞形箭號 外框">
              <a:extLst>
                <a:ext uri="{FF2B5EF4-FFF2-40B4-BE49-F238E27FC236}">
                  <a16:creationId xmlns:a16="http://schemas.microsoft.com/office/drawing/2014/main" id="{9B553B47-C745-8072-E8ED-1C815BCDAE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4423" y="4083201"/>
              <a:ext cx="914400" cy="914400"/>
            </a:xfrm>
            <a:prstGeom prst="rect">
              <a:avLst/>
            </a:prstGeom>
          </p:spPr>
        </p:pic>
        <p:pic>
          <p:nvPicPr>
            <p:cNvPr id="61" name="圖形 60" descr="＞形箭號 外框">
              <a:extLst>
                <a:ext uri="{FF2B5EF4-FFF2-40B4-BE49-F238E27FC236}">
                  <a16:creationId xmlns:a16="http://schemas.microsoft.com/office/drawing/2014/main" id="{E9FF56FA-67E6-D39B-8EA2-C1F1B09F3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4873" y="4083201"/>
              <a:ext cx="914400" cy="914400"/>
            </a:xfrm>
            <a:prstGeom prst="rect">
              <a:avLst/>
            </a:prstGeom>
          </p:spPr>
        </p:pic>
        <p:pic>
          <p:nvPicPr>
            <p:cNvPr id="62" name="圖形 61" descr="＞形箭號 外框">
              <a:extLst>
                <a:ext uri="{FF2B5EF4-FFF2-40B4-BE49-F238E27FC236}">
                  <a16:creationId xmlns:a16="http://schemas.microsoft.com/office/drawing/2014/main" id="{9018B6DE-2E4B-F7D1-7B35-F25918FDFA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4791" y="4083201"/>
              <a:ext cx="914400" cy="914400"/>
            </a:xfrm>
            <a:prstGeom prst="rect">
              <a:avLst/>
            </a:prstGeom>
          </p:spPr>
        </p:pic>
        <p:pic>
          <p:nvPicPr>
            <p:cNvPr id="63" name="圖形 62" descr="＞形箭號 外框">
              <a:extLst>
                <a:ext uri="{FF2B5EF4-FFF2-40B4-BE49-F238E27FC236}">
                  <a16:creationId xmlns:a16="http://schemas.microsoft.com/office/drawing/2014/main" id="{5281E2DC-E54A-C099-3F38-A81279156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4709" y="4083201"/>
              <a:ext cx="914400" cy="914400"/>
            </a:xfrm>
            <a:prstGeom prst="rect">
              <a:avLst/>
            </a:prstGeom>
          </p:spPr>
        </p:pic>
      </p:grpSp>
      <p:sp>
        <p:nvSpPr>
          <p:cNvPr id="6" name="TextBox 5">
            <a:extLst>
              <a:ext uri="{FF2B5EF4-FFF2-40B4-BE49-F238E27FC236}">
                <a16:creationId xmlns:a16="http://schemas.microsoft.com/office/drawing/2014/main" id="{DCBD924D-85F1-FA9B-C92F-0FD2B0DCAE5A}"/>
              </a:ext>
            </a:extLst>
          </p:cNvPr>
          <p:cNvSpPr txBox="1"/>
          <p:nvPr/>
        </p:nvSpPr>
        <p:spPr>
          <a:xfrm>
            <a:off x="410532" y="7188556"/>
            <a:ext cx="10163458" cy="507831"/>
          </a:xfrm>
          <a:prstGeom prst="rect">
            <a:avLst/>
          </a:prstGeom>
          <a:noFill/>
        </p:spPr>
        <p:txBody>
          <a:bodyPr wrap="square">
            <a:spAutoFit/>
          </a:bodyPr>
          <a:lstStyle/>
          <a:p>
            <a:r>
              <a:rPr lang="en-US" altLang="zh-TW" sz="2600" b="1" dirty="0">
                <a:latin typeface="Times New Roman" panose="02020603050405020304" pitchFamily="18" charset="0"/>
                <a:cs typeface="Times New Roman" panose="02020603050405020304" pitchFamily="18" charset="0"/>
              </a:rPr>
              <a:t>Keywords: ECG, PPG, GAN, Reconstruction </a:t>
            </a:r>
            <a:endParaRPr lang="en-US" sz="2600" b="1" dirty="0"/>
          </a:p>
        </p:txBody>
      </p:sp>
      <p:sp>
        <p:nvSpPr>
          <p:cNvPr id="22" name="標題 1">
            <a:extLst>
              <a:ext uri="{FF2B5EF4-FFF2-40B4-BE49-F238E27FC236}">
                <a16:creationId xmlns:a16="http://schemas.microsoft.com/office/drawing/2014/main" id="{D2C3C44F-DD0B-9EB7-7A12-4E9B6FA22648}"/>
              </a:ext>
            </a:extLst>
          </p:cNvPr>
          <p:cNvSpPr txBox="1">
            <a:spLocks/>
          </p:cNvSpPr>
          <p:nvPr/>
        </p:nvSpPr>
        <p:spPr>
          <a:xfrm>
            <a:off x="410532" y="3310299"/>
            <a:ext cx="10422624" cy="70394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1.Abstract</a:t>
            </a:r>
            <a:endParaRPr lang="zh-TW" altLang="en-US" sz="3000" dirty="0">
              <a:latin typeface="Times New Roman" panose="02020603050405020304" pitchFamily="18" charset="0"/>
              <a:cs typeface="Times New Roman" panose="02020603050405020304" pitchFamily="18" charset="0"/>
            </a:endParaRPr>
          </a:p>
        </p:txBody>
      </p:sp>
      <p:sp>
        <p:nvSpPr>
          <p:cNvPr id="64" name="標題 1">
            <a:extLst>
              <a:ext uri="{FF2B5EF4-FFF2-40B4-BE49-F238E27FC236}">
                <a16:creationId xmlns:a16="http://schemas.microsoft.com/office/drawing/2014/main" id="{43B2843D-E102-2AC1-ABCF-90A2CFF3D5ED}"/>
              </a:ext>
            </a:extLst>
          </p:cNvPr>
          <p:cNvSpPr txBox="1">
            <a:spLocks/>
          </p:cNvSpPr>
          <p:nvPr/>
        </p:nvSpPr>
        <p:spPr>
          <a:xfrm>
            <a:off x="403278" y="8106905"/>
            <a:ext cx="10422624" cy="7366684"/>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indent="457200" algn="just"/>
            <a:r>
              <a:rPr lang="en-US" altLang="zh-TW" sz="2600" dirty="0">
                <a:latin typeface="Times New Roman" panose="02020603050405020304" pitchFamily="18" charset="0"/>
                <a:cs typeface="Times New Roman" panose="02020603050405020304" pitchFamily="18" charset="0"/>
              </a:rPr>
              <a:t>Nowadays, healthcare has become a major focus. According to the World Health Organization (WHO), approximately 17.9 million people died from cardiovascular diseases (CVDs) in 2019, accounting for 32% of global deaths.[1] However, measuring ECG signals in a fast and simple way remains a challenge. The high cost and complexity of ECG devices, along with the need for trained professionals and multiple electrode leads, make remote healthcare difficult. On the other hand, devices like smartphones, smartwatches, and pulse oximeters offer easier access to data at lower prices, making them viable alternatives.</a:t>
            </a:r>
          </a:p>
          <a:p>
            <a:pPr indent="457200" algn="just"/>
            <a:r>
              <a:rPr lang="en-US" altLang="zh-TW" sz="2600" dirty="0">
                <a:latin typeface="Times New Roman" panose="02020603050405020304" pitchFamily="18" charset="0"/>
                <a:cs typeface="Times New Roman" panose="02020603050405020304" pitchFamily="18" charset="0"/>
              </a:rPr>
              <a:t>Generative Adversarial Networks (GAN) use a generator and a discriminator to produce realistic data samples. Previous studies using techniques like SEGAN and Transformer have certain limitations. For instance, some studies only focus on the QRS complex of the ECG waveform, overlooking other important components like PQRST waves associated with different diseases. Additionally, the training requirements of certain models, such as powerful servers, make them impractical for remote healthcare. To address these limitations, we propose a method that incorporates SEGAN as a bottleneck, dual discriminators, dilation, and attention mechanism to enhance the reconstruction process.</a:t>
            </a:r>
          </a:p>
          <a:p>
            <a:pPr algn="just"/>
            <a:endParaRPr lang="zh-TW" altLang="en-US" sz="2600" dirty="0">
              <a:latin typeface="Times New Roman" panose="02020603050405020304" pitchFamily="18" charset="0"/>
              <a:cs typeface="Times New Roman" panose="02020603050405020304" pitchFamily="18" charset="0"/>
            </a:endParaRPr>
          </a:p>
        </p:txBody>
      </p:sp>
      <p:sp>
        <p:nvSpPr>
          <p:cNvPr id="65" name="標題 1">
            <a:extLst>
              <a:ext uri="{FF2B5EF4-FFF2-40B4-BE49-F238E27FC236}">
                <a16:creationId xmlns:a16="http://schemas.microsoft.com/office/drawing/2014/main" id="{033566D7-4CBF-0127-34AE-A0BD22B99823}"/>
              </a:ext>
            </a:extLst>
          </p:cNvPr>
          <p:cNvSpPr txBox="1">
            <a:spLocks/>
          </p:cNvSpPr>
          <p:nvPr/>
        </p:nvSpPr>
        <p:spPr>
          <a:xfrm>
            <a:off x="403277" y="7631666"/>
            <a:ext cx="10422624" cy="70394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2.Introduction</a:t>
            </a:r>
            <a:endParaRPr lang="zh-TW" altLang="en-US" sz="3000" dirty="0">
              <a:latin typeface="Times New Roman" panose="02020603050405020304" pitchFamily="18" charset="0"/>
              <a:cs typeface="Times New Roman" panose="02020603050405020304" pitchFamily="18" charset="0"/>
            </a:endParaRPr>
          </a:p>
        </p:txBody>
      </p:sp>
      <p:sp>
        <p:nvSpPr>
          <p:cNvPr id="66" name="標題 1">
            <a:extLst>
              <a:ext uri="{FF2B5EF4-FFF2-40B4-BE49-F238E27FC236}">
                <a16:creationId xmlns:a16="http://schemas.microsoft.com/office/drawing/2014/main" id="{A6BCAD25-434B-8AB1-F8D3-2AE4A37D342C}"/>
              </a:ext>
            </a:extLst>
          </p:cNvPr>
          <p:cNvSpPr txBox="1">
            <a:spLocks/>
          </p:cNvSpPr>
          <p:nvPr/>
        </p:nvSpPr>
        <p:spPr>
          <a:xfrm>
            <a:off x="410533" y="15728352"/>
            <a:ext cx="10422624" cy="579621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indent="457200" algn="just"/>
            <a:r>
              <a:rPr lang="en-US" altLang="zh-TW" sz="2600" dirty="0">
                <a:latin typeface="Times New Roman" panose="02020603050405020304" pitchFamily="18" charset="0"/>
                <a:cs typeface="Times New Roman" panose="02020603050405020304" pitchFamily="18" charset="0"/>
              </a:rPr>
              <a:t>The BIDMC dataset[4] is a collection of physiological signals and numbers. The dataset was collected from critically-ill patients during hospital care at the Beth Israel Deaconess Medical Centre (BIDMC) in Boston, MA, USA. The dataset includes 53 recordings of 8-minute duration, each containing:</a:t>
            </a:r>
          </a:p>
          <a:p>
            <a:pPr marL="514350" indent="-514350" algn="just">
              <a:buFont typeface="+mj-lt"/>
              <a:buAutoNum type="arabicPeriod"/>
            </a:pPr>
            <a:r>
              <a:rPr lang="en-US" altLang="zh-TW" sz="2600" dirty="0">
                <a:latin typeface="Times New Roman" panose="02020603050405020304" pitchFamily="18" charset="0"/>
                <a:cs typeface="Times New Roman" panose="02020603050405020304" pitchFamily="18" charset="0"/>
              </a:rPr>
              <a:t>Physiological signals: ECG, PPG, and impedance respiratory signal. These are sampled at 125 Hz.</a:t>
            </a:r>
          </a:p>
          <a:p>
            <a:pPr marL="514350" indent="-514350" algn="just">
              <a:buFont typeface="+mj-lt"/>
              <a:buAutoNum type="arabicPeriod"/>
            </a:pPr>
            <a:r>
              <a:rPr lang="en-US" altLang="zh-TW" sz="2600" dirty="0">
                <a:latin typeface="Times New Roman" panose="02020603050405020304" pitchFamily="18" charset="0"/>
                <a:cs typeface="Times New Roman" panose="02020603050405020304" pitchFamily="18" charset="0"/>
              </a:rPr>
              <a:t>Physiological parameters: heart rate (HR), respiratory rate (RR), and blood oxygen saturation level (SpO2). These are sampled at 1 Hz.</a:t>
            </a:r>
          </a:p>
          <a:p>
            <a:pPr marL="514350" indent="-514350" algn="just">
              <a:buFont typeface="+mj-lt"/>
              <a:buAutoNum type="arabicPeriod"/>
            </a:pPr>
            <a:r>
              <a:rPr lang="en-US" altLang="zh-TW" sz="2600" dirty="0">
                <a:latin typeface="Times New Roman" panose="02020603050405020304" pitchFamily="18" charset="0"/>
                <a:cs typeface="Times New Roman" panose="02020603050405020304" pitchFamily="18" charset="0"/>
              </a:rPr>
              <a:t>Fixed parameters: age and gender.</a:t>
            </a:r>
          </a:p>
          <a:p>
            <a:pPr marL="514350" indent="-514350" algn="just">
              <a:buFont typeface="+mj-lt"/>
              <a:buAutoNum type="arabicPeriod"/>
            </a:pPr>
            <a:r>
              <a:rPr lang="en-US" altLang="zh-TW" sz="2600" dirty="0">
                <a:latin typeface="Times New Roman" panose="02020603050405020304" pitchFamily="18" charset="0"/>
                <a:cs typeface="Times New Roman" panose="02020603050405020304" pitchFamily="18" charset="0"/>
              </a:rPr>
              <a:t>Manual annotations of breaths.</a:t>
            </a:r>
          </a:p>
          <a:p>
            <a:pPr indent="457200" algn="just"/>
            <a:r>
              <a:rPr lang="en-US" altLang="zh-TW" sz="2600" dirty="0">
                <a:latin typeface="Times New Roman" panose="02020603050405020304" pitchFamily="18" charset="0"/>
                <a:cs typeface="Times New Roman" panose="02020603050405020304" pitchFamily="18" charset="0"/>
              </a:rPr>
              <a:t>The BIDMC dataset is a valuable resource for researchers working in the field of biomedical engineering. In this experiment, the BIDMC dataset is primarily used for training and testing the effectiveness of reconstructing ECG signals from PPG data, and conducting overall analysis of the results.</a:t>
            </a:r>
          </a:p>
          <a:p>
            <a:pPr algn="just"/>
            <a:endParaRPr lang="zh-TW" altLang="en-US" sz="2600" dirty="0">
              <a:latin typeface="Times New Roman" panose="02020603050405020304" pitchFamily="18" charset="0"/>
              <a:cs typeface="Times New Roman" panose="02020603050405020304" pitchFamily="18" charset="0"/>
            </a:endParaRPr>
          </a:p>
        </p:txBody>
      </p:sp>
      <p:sp>
        <p:nvSpPr>
          <p:cNvPr id="67" name="標題 1">
            <a:extLst>
              <a:ext uri="{FF2B5EF4-FFF2-40B4-BE49-F238E27FC236}">
                <a16:creationId xmlns:a16="http://schemas.microsoft.com/office/drawing/2014/main" id="{3C0D99C6-E690-A647-45AA-AEB7DC788E0B}"/>
              </a:ext>
            </a:extLst>
          </p:cNvPr>
          <p:cNvSpPr txBox="1">
            <a:spLocks/>
          </p:cNvSpPr>
          <p:nvPr/>
        </p:nvSpPr>
        <p:spPr>
          <a:xfrm>
            <a:off x="410532" y="15069373"/>
            <a:ext cx="10422624" cy="70394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3.Dataset</a:t>
            </a:r>
            <a:endParaRPr lang="zh-TW" altLang="en-US" sz="3000" dirty="0">
              <a:latin typeface="Times New Roman" panose="02020603050405020304" pitchFamily="18" charset="0"/>
              <a:cs typeface="Times New Roman" panose="02020603050405020304" pitchFamily="18" charset="0"/>
            </a:endParaRPr>
          </a:p>
        </p:txBody>
      </p:sp>
      <p:sp>
        <p:nvSpPr>
          <p:cNvPr id="70" name="標題 1">
            <a:extLst>
              <a:ext uri="{FF2B5EF4-FFF2-40B4-BE49-F238E27FC236}">
                <a16:creationId xmlns:a16="http://schemas.microsoft.com/office/drawing/2014/main" id="{52E6F010-BF7E-C670-99BE-7ABD66B7CE86}"/>
              </a:ext>
            </a:extLst>
          </p:cNvPr>
          <p:cNvSpPr txBox="1">
            <a:spLocks/>
          </p:cNvSpPr>
          <p:nvPr/>
        </p:nvSpPr>
        <p:spPr>
          <a:xfrm>
            <a:off x="488385" y="21054683"/>
            <a:ext cx="10075131" cy="8285518"/>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just"/>
            <a:r>
              <a:rPr lang="en-US" altLang="zh-TW" sz="2600" b="1" dirty="0">
                <a:latin typeface="Times New Roman" panose="02020603050405020304" pitchFamily="18" charset="0"/>
                <a:cs typeface="Times New Roman" panose="02020603050405020304" pitchFamily="18" charset="0"/>
              </a:rPr>
              <a:t>4.1 Data Preprocess</a:t>
            </a:r>
          </a:p>
          <a:p>
            <a:pPr indent="457200" algn="just"/>
            <a:r>
              <a:rPr lang="en-US" altLang="zh-TW" sz="2600" dirty="0">
                <a:latin typeface="Times New Roman" panose="02020603050405020304" pitchFamily="18" charset="0"/>
                <a:cs typeface="Times New Roman" panose="02020603050405020304" pitchFamily="18" charset="0"/>
              </a:rPr>
              <a:t>Firstly, we use a Chebyshev Type II bandpass filter with a frequency range from 0.05 to 15Hz to filter out noise from the PPG and ECG signals. This filtering process is necessary because signals below 15Hz result in the disappearance of PPG systolic peak features, and ECG signals lose the complete waveform of the PQRST waves.</a:t>
            </a:r>
          </a:p>
          <a:p>
            <a:pPr algn="just"/>
            <a:r>
              <a:rPr lang="en-US" altLang="zh-TW" sz="2600" b="1" dirty="0">
                <a:latin typeface="Times New Roman" panose="02020603050405020304" pitchFamily="18" charset="0"/>
                <a:cs typeface="Times New Roman" panose="02020603050405020304" pitchFamily="18" charset="0"/>
              </a:rPr>
              <a:t>4.2 GAN and Dual Discriminator</a:t>
            </a:r>
          </a:p>
          <a:p>
            <a:pPr indent="457200" algn="just"/>
            <a:r>
              <a:rPr lang="en-US" altLang="zh-TW" sz="2600" dirty="0">
                <a:latin typeface="Times New Roman" panose="02020603050405020304" pitchFamily="18" charset="0"/>
                <a:cs typeface="Times New Roman" panose="02020603050405020304" pitchFamily="18" charset="0"/>
              </a:rPr>
              <a:t>In this experiment, we use the SEGAN architecture, originally designed for speech enhancement, to generate high-quality ECG signals. We introduce a latent vector between the encoder and decoder, derived by </a:t>
            </a:r>
            <a:r>
              <a:rPr lang="en-US" altLang="zh-TW" sz="2600" dirty="0" err="1">
                <a:latin typeface="Times New Roman" panose="02020603050405020304" pitchFamily="18" charset="0"/>
                <a:cs typeface="Times New Roman" panose="02020603050405020304" pitchFamily="18" charset="0"/>
              </a:rPr>
              <a:t>downsampling</a:t>
            </a:r>
            <a:r>
              <a:rPr lang="en-US" altLang="zh-TW" sz="2600" dirty="0">
                <a:latin typeface="Times New Roman" panose="02020603050405020304" pitchFamily="18" charset="0"/>
                <a:cs typeface="Times New Roman" panose="02020603050405020304" pitchFamily="18" charset="0"/>
              </a:rPr>
              <a:t> the original signal. Each encoder convolution incorporates dilation mechanisms to capture temporal relationships in PPG or ECG signals. To improve signal quality, we employ a dual discriminator approach. The first discriminator compares the ground truth ECG signal with the reconstructed ECG signal from the paired PPG signal. The second discriminator uses Fast Fourier Transform to align frequencies in the ECG signal with those in the ground truth, minimizing discrepancies. Previous research has confirmed the effectiveness of this model, and its application to generating high-quality ECG signals holds great potential for tasks such as ECG analysis and medical research.</a:t>
            </a:r>
          </a:p>
          <a:p>
            <a:pPr algn="just"/>
            <a:endParaRPr lang="zh-TW" altLang="en-US" sz="2600" dirty="0">
              <a:latin typeface="Times New Roman" panose="02020603050405020304" pitchFamily="18" charset="0"/>
              <a:cs typeface="Times New Roman" panose="02020603050405020304" pitchFamily="18" charset="0"/>
            </a:endParaRPr>
          </a:p>
        </p:txBody>
      </p:sp>
      <p:sp>
        <p:nvSpPr>
          <p:cNvPr id="71" name="標題 1">
            <a:extLst>
              <a:ext uri="{FF2B5EF4-FFF2-40B4-BE49-F238E27FC236}">
                <a16:creationId xmlns:a16="http://schemas.microsoft.com/office/drawing/2014/main" id="{A14E8535-138C-7E31-5525-63840330C622}"/>
              </a:ext>
            </a:extLst>
          </p:cNvPr>
          <p:cNvSpPr txBox="1">
            <a:spLocks/>
          </p:cNvSpPr>
          <p:nvPr/>
        </p:nvSpPr>
        <p:spPr>
          <a:xfrm>
            <a:off x="488385" y="21087037"/>
            <a:ext cx="10422624" cy="70394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4.Methodology</a:t>
            </a:r>
            <a:endParaRPr lang="zh-TW" altLang="en-US" sz="3000" dirty="0">
              <a:latin typeface="Times New Roman" panose="02020603050405020304" pitchFamily="18" charset="0"/>
              <a:cs typeface="Times New Roman" panose="02020603050405020304" pitchFamily="18" charset="0"/>
            </a:endParaRPr>
          </a:p>
        </p:txBody>
      </p:sp>
      <p:pic>
        <p:nvPicPr>
          <p:cNvPr id="72" name="Picture 71">
            <a:extLst>
              <a:ext uri="{FF2B5EF4-FFF2-40B4-BE49-F238E27FC236}">
                <a16:creationId xmlns:a16="http://schemas.microsoft.com/office/drawing/2014/main" id="{30E4F439-216A-6296-2F0E-74A83FC29AD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14096085" y="646581"/>
            <a:ext cx="4076065" cy="9435271"/>
          </a:xfrm>
          <a:prstGeom prst="rect">
            <a:avLst/>
          </a:prstGeom>
          <a:noFill/>
          <a:ln>
            <a:noFill/>
          </a:ln>
        </p:spPr>
      </p:pic>
      <p:sp>
        <p:nvSpPr>
          <p:cNvPr id="73" name="TextBox 72">
            <a:extLst>
              <a:ext uri="{FF2B5EF4-FFF2-40B4-BE49-F238E27FC236}">
                <a16:creationId xmlns:a16="http://schemas.microsoft.com/office/drawing/2014/main" id="{5DA4CF5A-1273-9954-F01E-5CB0D0A19098}"/>
              </a:ext>
            </a:extLst>
          </p:cNvPr>
          <p:cNvSpPr txBox="1"/>
          <p:nvPr/>
        </p:nvSpPr>
        <p:spPr>
          <a:xfrm>
            <a:off x="11498715" y="7256417"/>
            <a:ext cx="9353038" cy="507831"/>
          </a:xfrm>
          <a:prstGeom prst="rect">
            <a:avLst/>
          </a:prstGeom>
          <a:noFill/>
        </p:spPr>
        <p:txBody>
          <a:bodyPr wrap="square">
            <a:spAutoFit/>
          </a:bodyPr>
          <a:lstStyle/>
          <a:p>
            <a:pPr algn="ctr"/>
            <a:r>
              <a:rPr lang="en-US" altLang="zh-TW" sz="2600" dirty="0">
                <a:latin typeface="Times New Roman" panose="02020603050405020304" pitchFamily="18" charset="0"/>
                <a:cs typeface="Times New Roman" panose="02020603050405020304" pitchFamily="18" charset="0"/>
              </a:rPr>
              <a:t>Figure 1. Structure of Generative Model</a:t>
            </a:r>
            <a:endParaRPr lang="en-US" sz="2600" dirty="0"/>
          </a:p>
        </p:txBody>
      </p:sp>
      <p:sp>
        <p:nvSpPr>
          <p:cNvPr id="75" name="標題 1">
            <a:extLst>
              <a:ext uri="{FF2B5EF4-FFF2-40B4-BE49-F238E27FC236}">
                <a16:creationId xmlns:a16="http://schemas.microsoft.com/office/drawing/2014/main" id="{1AB66E41-FEDF-6821-AD7C-CD72CCE7BE29}"/>
              </a:ext>
            </a:extLst>
          </p:cNvPr>
          <p:cNvSpPr txBox="1">
            <a:spLocks/>
          </p:cNvSpPr>
          <p:nvPr/>
        </p:nvSpPr>
        <p:spPr>
          <a:xfrm>
            <a:off x="11043322" y="7416783"/>
            <a:ext cx="10075131" cy="1162750"/>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just"/>
            <a:br>
              <a:rPr lang="en-US" altLang="zh-TW" sz="2600" b="1" dirty="0">
                <a:latin typeface="Times New Roman" panose="02020603050405020304" pitchFamily="18" charset="0"/>
                <a:cs typeface="Times New Roman" panose="02020603050405020304" pitchFamily="18" charset="0"/>
              </a:rPr>
            </a:br>
            <a:r>
              <a:rPr lang="en-US" altLang="zh-TW" sz="2600" b="1" dirty="0">
                <a:latin typeface="Times New Roman" panose="02020603050405020304" pitchFamily="18" charset="0"/>
                <a:cs typeface="Times New Roman" panose="02020603050405020304" pitchFamily="18" charset="0"/>
              </a:rPr>
              <a:t>5.1 Data Preprocess</a:t>
            </a:r>
            <a:endParaRPr lang="zh-TW" altLang="en-US" sz="2600" b="1" dirty="0">
              <a:latin typeface="Times New Roman" panose="02020603050405020304" pitchFamily="18" charset="0"/>
              <a:cs typeface="Times New Roman" panose="02020603050405020304" pitchFamily="18" charset="0"/>
            </a:endParaRPr>
          </a:p>
        </p:txBody>
      </p:sp>
      <p:sp>
        <p:nvSpPr>
          <p:cNvPr id="76" name="標題 1">
            <a:extLst>
              <a:ext uri="{FF2B5EF4-FFF2-40B4-BE49-F238E27FC236}">
                <a16:creationId xmlns:a16="http://schemas.microsoft.com/office/drawing/2014/main" id="{B66F1C03-0A96-609B-7AEE-7E2D6FD3A96E}"/>
              </a:ext>
            </a:extLst>
          </p:cNvPr>
          <p:cNvSpPr txBox="1">
            <a:spLocks/>
          </p:cNvSpPr>
          <p:nvPr/>
        </p:nvSpPr>
        <p:spPr>
          <a:xfrm>
            <a:off x="11043322" y="7544386"/>
            <a:ext cx="10422624" cy="70394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5.Result</a:t>
            </a:r>
            <a:endParaRPr lang="zh-TW" altLang="en-US" sz="3000" dirty="0">
              <a:latin typeface="Times New Roman" panose="02020603050405020304" pitchFamily="18" charset="0"/>
              <a:cs typeface="Times New Roman" panose="02020603050405020304" pitchFamily="18" charset="0"/>
            </a:endParaRPr>
          </a:p>
        </p:txBody>
      </p:sp>
      <p:graphicFrame>
        <p:nvGraphicFramePr>
          <p:cNvPr id="80" name="Table 79">
            <a:extLst>
              <a:ext uri="{FF2B5EF4-FFF2-40B4-BE49-F238E27FC236}">
                <a16:creationId xmlns:a16="http://schemas.microsoft.com/office/drawing/2014/main" id="{DE1964A2-9665-90AF-20CB-79ED5B4257E0}"/>
              </a:ext>
            </a:extLst>
          </p:cNvPr>
          <p:cNvGraphicFramePr>
            <a:graphicFrameLocks noGrp="1"/>
          </p:cNvGraphicFramePr>
          <p:nvPr>
            <p:extLst>
              <p:ext uri="{D42A27DB-BD31-4B8C-83A1-F6EECF244321}">
                <p14:modId xmlns:p14="http://schemas.microsoft.com/office/powerpoint/2010/main" val="1422797113"/>
              </p:ext>
            </p:extLst>
          </p:nvPr>
        </p:nvGraphicFramePr>
        <p:xfrm>
          <a:off x="11380926" y="8542685"/>
          <a:ext cx="9588615" cy="2217193"/>
        </p:xfrm>
        <a:graphic>
          <a:graphicData uri="http://schemas.openxmlformats.org/drawingml/2006/table">
            <a:tbl>
              <a:tblPr firstRow="1" firstCol="1" bandRow="1">
                <a:tableStyleId>{5C22544A-7EE6-4342-B048-85BDC9FD1C3A}</a:tableStyleId>
              </a:tblPr>
              <a:tblGrid>
                <a:gridCol w="1917723">
                  <a:extLst>
                    <a:ext uri="{9D8B030D-6E8A-4147-A177-3AD203B41FA5}">
                      <a16:colId xmlns:a16="http://schemas.microsoft.com/office/drawing/2014/main" val="1575598230"/>
                    </a:ext>
                  </a:extLst>
                </a:gridCol>
                <a:gridCol w="1917723">
                  <a:extLst>
                    <a:ext uri="{9D8B030D-6E8A-4147-A177-3AD203B41FA5}">
                      <a16:colId xmlns:a16="http://schemas.microsoft.com/office/drawing/2014/main" val="3822294716"/>
                    </a:ext>
                  </a:extLst>
                </a:gridCol>
                <a:gridCol w="1917723">
                  <a:extLst>
                    <a:ext uri="{9D8B030D-6E8A-4147-A177-3AD203B41FA5}">
                      <a16:colId xmlns:a16="http://schemas.microsoft.com/office/drawing/2014/main" val="482340309"/>
                    </a:ext>
                  </a:extLst>
                </a:gridCol>
                <a:gridCol w="1917723">
                  <a:extLst>
                    <a:ext uri="{9D8B030D-6E8A-4147-A177-3AD203B41FA5}">
                      <a16:colId xmlns:a16="http://schemas.microsoft.com/office/drawing/2014/main" val="1171568703"/>
                    </a:ext>
                  </a:extLst>
                </a:gridCol>
                <a:gridCol w="1917723">
                  <a:extLst>
                    <a:ext uri="{9D8B030D-6E8A-4147-A177-3AD203B41FA5}">
                      <a16:colId xmlns:a16="http://schemas.microsoft.com/office/drawing/2014/main" val="4162015845"/>
                    </a:ext>
                  </a:extLst>
                </a:gridCol>
              </a:tblGrid>
              <a:tr h="575065">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Overlap</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RMSE</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MS</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MAE</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Correlation</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1383674076"/>
                  </a:ext>
                </a:extLst>
              </a:tr>
              <a:tr h="403642">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0.3760</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0.1551</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0.3017</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0.4584</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1921896825"/>
                  </a:ext>
                </a:extLst>
              </a:tr>
              <a:tr h="575065">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step = 5s</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0.2173</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0.0529</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0.1694</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0.8257</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2504003613"/>
                  </a:ext>
                </a:extLst>
              </a:tr>
              <a:tr h="575065">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step = 1s</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0.2046</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0.0503</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0.1605</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0.8551</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3873627501"/>
                  </a:ext>
                </a:extLst>
              </a:tr>
            </a:tbl>
          </a:graphicData>
        </a:graphic>
      </p:graphicFrame>
      <p:sp>
        <p:nvSpPr>
          <p:cNvPr id="81" name="標題 1">
            <a:extLst>
              <a:ext uri="{FF2B5EF4-FFF2-40B4-BE49-F238E27FC236}">
                <a16:creationId xmlns:a16="http://schemas.microsoft.com/office/drawing/2014/main" id="{E6363F4D-2A27-A946-8E14-94E033C78F7E}"/>
              </a:ext>
            </a:extLst>
          </p:cNvPr>
          <p:cNvSpPr txBox="1">
            <a:spLocks/>
          </p:cNvSpPr>
          <p:nvPr/>
        </p:nvSpPr>
        <p:spPr>
          <a:xfrm>
            <a:off x="11043322" y="11706506"/>
            <a:ext cx="10075131" cy="3045320"/>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just"/>
            <a:endParaRPr lang="zh-TW" altLang="en-US" sz="2800" dirty="0">
              <a:latin typeface="Times New Roman" panose="02020603050405020304" pitchFamily="18" charset="0"/>
              <a:cs typeface="Times New Roman" panose="02020603050405020304" pitchFamily="18" charset="0"/>
            </a:endParaRPr>
          </a:p>
        </p:txBody>
      </p:sp>
      <p:sp>
        <p:nvSpPr>
          <p:cNvPr id="82" name="標題 1">
            <a:extLst>
              <a:ext uri="{FF2B5EF4-FFF2-40B4-BE49-F238E27FC236}">
                <a16:creationId xmlns:a16="http://schemas.microsoft.com/office/drawing/2014/main" id="{B078EBFC-AD41-5DE5-F2CB-649AFB5C61B7}"/>
              </a:ext>
            </a:extLst>
          </p:cNvPr>
          <p:cNvSpPr txBox="1">
            <a:spLocks/>
          </p:cNvSpPr>
          <p:nvPr/>
        </p:nvSpPr>
        <p:spPr>
          <a:xfrm>
            <a:off x="11050576" y="10917174"/>
            <a:ext cx="10075131" cy="202765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indent="457200" algn="just"/>
            <a:r>
              <a:rPr lang="en-US" altLang="zh-TW" sz="2600" dirty="0">
                <a:latin typeface="Times New Roman" panose="02020603050405020304" pitchFamily="18" charset="0"/>
                <a:cs typeface="Times New Roman" panose="02020603050405020304" pitchFamily="18" charset="0"/>
              </a:rPr>
              <a:t>In this experiment, due to the limited number of subjects, the total number of samples available was approximately 700, which resulted in a lower overall accuracy. To address this limitation, we performed data augmentation using overlapped data with step lengths of 5 seconds and 1 second, while the testing was conducted using non-overlapping data.</a:t>
            </a:r>
            <a:endParaRPr lang="zh-TW" altLang="en-US" sz="2600"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6CE47C41-C5B9-314D-D3FC-697D50953DDF}"/>
              </a:ext>
            </a:extLst>
          </p:cNvPr>
          <p:cNvSpPr txBox="1"/>
          <p:nvPr/>
        </p:nvSpPr>
        <p:spPr>
          <a:xfrm>
            <a:off x="11457598" y="10698804"/>
            <a:ext cx="9353038" cy="507831"/>
          </a:xfrm>
          <a:prstGeom prst="rect">
            <a:avLst/>
          </a:prstGeom>
          <a:noFill/>
        </p:spPr>
        <p:txBody>
          <a:bodyPr wrap="square">
            <a:spAutoFit/>
          </a:bodyPr>
          <a:lstStyle/>
          <a:p>
            <a:pPr algn="ctr"/>
            <a:r>
              <a:rPr lang="en-US" altLang="zh-TW" sz="2600" dirty="0">
                <a:latin typeface="Times New Roman" panose="02020603050405020304" pitchFamily="18" charset="0"/>
                <a:cs typeface="Times New Roman" panose="02020603050405020304" pitchFamily="18" charset="0"/>
              </a:rPr>
              <a:t>Table 1. Data augmentation comparison</a:t>
            </a:r>
            <a:endParaRPr lang="en-US" sz="2600" dirty="0"/>
          </a:p>
        </p:txBody>
      </p:sp>
      <p:graphicFrame>
        <p:nvGraphicFramePr>
          <p:cNvPr id="84" name="Table 83">
            <a:extLst>
              <a:ext uri="{FF2B5EF4-FFF2-40B4-BE49-F238E27FC236}">
                <a16:creationId xmlns:a16="http://schemas.microsoft.com/office/drawing/2014/main" id="{8A0CA03C-B767-EE37-B1AE-D3DCA22E1A5E}"/>
              </a:ext>
            </a:extLst>
          </p:cNvPr>
          <p:cNvGraphicFramePr>
            <a:graphicFrameLocks noGrp="1"/>
          </p:cNvGraphicFramePr>
          <p:nvPr>
            <p:extLst>
              <p:ext uri="{D42A27DB-BD31-4B8C-83A1-F6EECF244321}">
                <p14:modId xmlns:p14="http://schemas.microsoft.com/office/powerpoint/2010/main" val="1462736825"/>
              </p:ext>
            </p:extLst>
          </p:nvPr>
        </p:nvGraphicFramePr>
        <p:xfrm>
          <a:off x="11380926" y="13348644"/>
          <a:ext cx="9588615" cy="1649240"/>
        </p:xfrm>
        <a:graphic>
          <a:graphicData uri="http://schemas.openxmlformats.org/drawingml/2006/table">
            <a:tbl>
              <a:tblPr firstRow="1" firstCol="1" bandRow="1">
                <a:tableStyleId>{5C22544A-7EE6-4342-B048-85BDC9FD1C3A}</a:tableStyleId>
              </a:tblPr>
              <a:tblGrid>
                <a:gridCol w="1917723">
                  <a:extLst>
                    <a:ext uri="{9D8B030D-6E8A-4147-A177-3AD203B41FA5}">
                      <a16:colId xmlns:a16="http://schemas.microsoft.com/office/drawing/2014/main" val="1575598230"/>
                    </a:ext>
                  </a:extLst>
                </a:gridCol>
                <a:gridCol w="1917723">
                  <a:extLst>
                    <a:ext uri="{9D8B030D-6E8A-4147-A177-3AD203B41FA5}">
                      <a16:colId xmlns:a16="http://schemas.microsoft.com/office/drawing/2014/main" val="3822294716"/>
                    </a:ext>
                  </a:extLst>
                </a:gridCol>
                <a:gridCol w="1917723">
                  <a:extLst>
                    <a:ext uri="{9D8B030D-6E8A-4147-A177-3AD203B41FA5}">
                      <a16:colId xmlns:a16="http://schemas.microsoft.com/office/drawing/2014/main" val="482340309"/>
                    </a:ext>
                  </a:extLst>
                </a:gridCol>
                <a:gridCol w="1917723">
                  <a:extLst>
                    <a:ext uri="{9D8B030D-6E8A-4147-A177-3AD203B41FA5}">
                      <a16:colId xmlns:a16="http://schemas.microsoft.com/office/drawing/2014/main" val="1171568703"/>
                    </a:ext>
                  </a:extLst>
                </a:gridCol>
                <a:gridCol w="1917723">
                  <a:extLst>
                    <a:ext uri="{9D8B030D-6E8A-4147-A177-3AD203B41FA5}">
                      <a16:colId xmlns:a16="http://schemas.microsoft.com/office/drawing/2014/main" val="4162015845"/>
                    </a:ext>
                  </a:extLst>
                </a:gridCol>
              </a:tblGrid>
              <a:tr h="575065">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Method</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RMSE</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MSE</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MAE</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Correlation</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1383674076"/>
                  </a:ext>
                </a:extLst>
              </a:tr>
              <a:tr h="403642">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rPr>
                        <a:t>w/o dilation</a:t>
                      </a:r>
                      <a:endParaRPr lang="en-US"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0.2470</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25400" marR="25400" marT="25400" marB="254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0.0696</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25400" marR="25400" marT="25400" marB="254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0.1964</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25400" marR="25400" marT="25400" marB="254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0.7914</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25400" marR="25400" marT="25400" marB="25400" anchor="ctr"/>
                </a:tc>
                <a:extLst>
                  <a:ext uri="{0D108BD9-81ED-4DB2-BD59-A6C34878D82A}">
                    <a16:rowId xmlns:a16="http://schemas.microsoft.com/office/drawing/2014/main" val="1921896825"/>
                  </a:ext>
                </a:extLst>
              </a:tr>
              <a:tr h="575065">
                <a:tc>
                  <a:txBody>
                    <a:bodyPr/>
                    <a:lstStyle/>
                    <a:p>
                      <a:pPr marL="0" marR="0" algn="ctr">
                        <a:lnSpc>
                          <a:spcPct val="107000"/>
                        </a:lnSpc>
                        <a:spcBef>
                          <a:spcPts val="0"/>
                        </a:spcBef>
                        <a:spcAft>
                          <a:spcPts val="800"/>
                        </a:spcAft>
                      </a:pPr>
                      <a:r>
                        <a:rPr lang="en-US" sz="2400" b="1" kern="100" dirty="0">
                          <a:effectLst/>
                          <a:latin typeface="Times New Roman" panose="02020603050405020304" pitchFamily="18" charset="0"/>
                          <a:ea typeface="PMingLiU" panose="02020500000000000000" pitchFamily="18" charset="-120"/>
                          <a:cs typeface="Times New Roman" panose="02020603050405020304" pitchFamily="18" charset="0"/>
                        </a:rPr>
                        <a:t>dilation = 2</a:t>
                      </a:r>
                      <a:endParaRPr lang="en-US"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0.2046</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0.0503</a:t>
                      </a:r>
                      <a:endParaRPr lang="en-US"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0.1605</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0.8551</a:t>
                      </a:r>
                      <a:endParaRPr lang="en-US"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2504003613"/>
                  </a:ext>
                </a:extLst>
              </a:tr>
            </a:tbl>
          </a:graphicData>
        </a:graphic>
      </p:graphicFrame>
      <p:sp>
        <p:nvSpPr>
          <p:cNvPr id="85" name="標題 1">
            <a:extLst>
              <a:ext uri="{FF2B5EF4-FFF2-40B4-BE49-F238E27FC236}">
                <a16:creationId xmlns:a16="http://schemas.microsoft.com/office/drawing/2014/main" id="{EE2F2490-3089-6769-E6F0-5A9E093766A2}"/>
              </a:ext>
            </a:extLst>
          </p:cNvPr>
          <p:cNvSpPr txBox="1">
            <a:spLocks/>
          </p:cNvSpPr>
          <p:nvPr/>
        </p:nvSpPr>
        <p:spPr>
          <a:xfrm>
            <a:off x="11043322" y="12813292"/>
            <a:ext cx="10075131" cy="512417"/>
          </a:xfrm>
          <a:prstGeom prst="rect">
            <a:avLst/>
          </a:prstGeom>
        </p:spPr>
        <p:txBody>
          <a:bodyPr vert="horz" lIns="91440" tIns="45720" rIns="91440" bIns="45720" rtlCol="0" anchor="b">
            <a:no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just"/>
            <a:br>
              <a:rPr lang="en-US" altLang="zh-TW" sz="2600" b="1" dirty="0">
                <a:latin typeface="Times New Roman" panose="02020603050405020304" pitchFamily="18" charset="0"/>
                <a:cs typeface="Times New Roman" panose="02020603050405020304" pitchFamily="18" charset="0"/>
              </a:rPr>
            </a:br>
            <a:r>
              <a:rPr lang="en-US" altLang="zh-TW" sz="2600" b="1" dirty="0">
                <a:latin typeface="Times New Roman" panose="02020603050405020304" pitchFamily="18" charset="0"/>
                <a:cs typeface="Times New Roman" panose="02020603050405020304" pitchFamily="18" charset="0"/>
              </a:rPr>
              <a:t>5.2 Dilation</a:t>
            </a:r>
            <a:endParaRPr lang="zh-TW" altLang="en-US" sz="2600" b="1"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52201088-7DFA-A54A-E792-95B9D67F6D10}"/>
              </a:ext>
            </a:extLst>
          </p:cNvPr>
          <p:cNvSpPr txBox="1"/>
          <p:nvPr/>
        </p:nvSpPr>
        <p:spPr>
          <a:xfrm>
            <a:off x="11457598" y="14895163"/>
            <a:ext cx="9353038" cy="507831"/>
          </a:xfrm>
          <a:prstGeom prst="rect">
            <a:avLst/>
          </a:prstGeom>
          <a:noFill/>
        </p:spPr>
        <p:txBody>
          <a:bodyPr wrap="square">
            <a:spAutoFit/>
          </a:bodyPr>
          <a:lstStyle/>
          <a:p>
            <a:pPr algn="ctr"/>
            <a:r>
              <a:rPr lang="en-US" altLang="zh-TW" sz="2600" dirty="0">
                <a:latin typeface="Times New Roman" panose="02020603050405020304" pitchFamily="18" charset="0"/>
                <a:cs typeface="Times New Roman" panose="02020603050405020304" pitchFamily="18" charset="0"/>
              </a:rPr>
              <a:t>Table 2. Dilation comparison</a:t>
            </a:r>
            <a:endParaRPr lang="en-US" sz="2600" dirty="0"/>
          </a:p>
        </p:txBody>
      </p:sp>
      <p:sp>
        <p:nvSpPr>
          <p:cNvPr id="88" name="標題 1">
            <a:extLst>
              <a:ext uri="{FF2B5EF4-FFF2-40B4-BE49-F238E27FC236}">
                <a16:creationId xmlns:a16="http://schemas.microsoft.com/office/drawing/2014/main" id="{9E8141C5-7E30-66BD-A963-E1B4FDA738D0}"/>
              </a:ext>
            </a:extLst>
          </p:cNvPr>
          <p:cNvSpPr txBox="1">
            <a:spLocks/>
          </p:cNvSpPr>
          <p:nvPr/>
        </p:nvSpPr>
        <p:spPr>
          <a:xfrm>
            <a:off x="11043322" y="15118342"/>
            <a:ext cx="10075131" cy="582981"/>
          </a:xfrm>
          <a:prstGeom prst="rect">
            <a:avLst/>
          </a:prstGeom>
        </p:spPr>
        <p:txBody>
          <a:bodyPr vert="horz" lIns="91440" tIns="45720" rIns="91440" bIns="45720" rtlCol="0" anchor="b">
            <a:no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just"/>
            <a:r>
              <a:rPr lang="en-US" altLang="zh-TW" sz="2600" b="1" dirty="0">
                <a:latin typeface="Times New Roman" panose="02020603050405020304" pitchFamily="18" charset="0"/>
                <a:cs typeface="Times New Roman" panose="02020603050405020304" pitchFamily="18" charset="0"/>
              </a:rPr>
              <a:t>5.3 Different Attention</a:t>
            </a:r>
            <a:endParaRPr lang="zh-TW" altLang="en-US" sz="2600" b="1" dirty="0">
              <a:latin typeface="Times New Roman" panose="02020603050405020304" pitchFamily="18" charset="0"/>
              <a:cs typeface="Times New Roman" panose="02020603050405020304" pitchFamily="18" charset="0"/>
            </a:endParaRPr>
          </a:p>
        </p:txBody>
      </p:sp>
      <p:sp>
        <p:nvSpPr>
          <p:cNvPr id="89" name="TextBox 88">
            <a:extLst>
              <a:ext uri="{FF2B5EF4-FFF2-40B4-BE49-F238E27FC236}">
                <a16:creationId xmlns:a16="http://schemas.microsoft.com/office/drawing/2014/main" id="{258C427E-3895-4AE1-9B1C-2BA1AE4DFE51}"/>
              </a:ext>
            </a:extLst>
          </p:cNvPr>
          <p:cNvSpPr txBox="1"/>
          <p:nvPr/>
        </p:nvSpPr>
        <p:spPr>
          <a:xfrm>
            <a:off x="11457598" y="17866963"/>
            <a:ext cx="9353038" cy="507831"/>
          </a:xfrm>
          <a:prstGeom prst="rect">
            <a:avLst/>
          </a:prstGeom>
          <a:noFill/>
        </p:spPr>
        <p:txBody>
          <a:bodyPr wrap="square">
            <a:spAutoFit/>
          </a:bodyPr>
          <a:lstStyle/>
          <a:p>
            <a:pPr algn="ctr"/>
            <a:r>
              <a:rPr lang="en-US" altLang="zh-TW" sz="2600" dirty="0">
                <a:latin typeface="Times New Roman" panose="02020603050405020304" pitchFamily="18" charset="0"/>
                <a:cs typeface="Times New Roman" panose="02020603050405020304" pitchFamily="18" charset="0"/>
              </a:rPr>
              <a:t>Table 3. Attention comparison</a:t>
            </a:r>
            <a:endParaRPr lang="en-US" sz="2600" dirty="0"/>
          </a:p>
        </p:txBody>
      </p:sp>
      <p:graphicFrame>
        <p:nvGraphicFramePr>
          <p:cNvPr id="90" name="Table 89">
            <a:extLst>
              <a:ext uri="{FF2B5EF4-FFF2-40B4-BE49-F238E27FC236}">
                <a16:creationId xmlns:a16="http://schemas.microsoft.com/office/drawing/2014/main" id="{602BDA52-FDAB-8359-3FB3-BDC22774FD86}"/>
              </a:ext>
            </a:extLst>
          </p:cNvPr>
          <p:cNvGraphicFramePr>
            <a:graphicFrameLocks noGrp="1"/>
          </p:cNvGraphicFramePr>
          <p:nvPr>
            <p:extLst>
              <p:ext uri="{D42A27DB-BD31-4B8C-83A1-F6EECF244321}">
                <p14:modId xmlns:p14="http://schemas.microsoft.com/office/powerpoint/2010/main" val="3150483057"/>
              </p:ext>
            </p:extLst>
          </p:nvPr>
        </p:nvGraphicFramePr>
        <p:xfrm>
          <a:off x="11380926" y="15691794"/>
          <a:ext cx="9588615" cy="2224305"/>
        </p:xfrm>
        <a:graphic>
          <a:graphicData uri="http://schemas.openxmlformats.org/drawingml/2006/table">
            <a:tbl>
              <a:tblPr firstRow="1" firstCol="1" bandRow="1">
                <a:tableStyleId>{5C22544A-7EE6-4342-B048-85BDC9FD1C3A}</a:tableStyleId>
              </a:tblPr>
              <a:tblGrid>
                <a:gridCol w="1917723">
                  <a:extLst>
                    <a:ext uri="{9D8B030D-6E8A-4147-A177-3AD203B41FA5}">
                      <a16:colId xmlns:a16="http://schemas.microsoft.com/office/drawing/2014/main" val="1575598230"/>
                    </a:ext>
                  </a:extLst>
                </a:gridCol>
                <a:gridCol w="1917723">
                  <a:extLst>
                    <a:ext uri="{9D8B030D-6E8A-4147-A177-3AD203B41FA5}">
                      <a16:colId xmlns:a16="http://schemas.microsoft.com/office/drawing/2014/main" val="3822294716"/>
                    </a:ext>
                  </a:extLst>
                </a:gridCol>
                <a:gridCol w="1917723">
                  <a:extLst>
                    <a:ext uri="{9D8B030D-6E8A-4147-A177-3AD203B41FA5}">
                      <a16:colId xmlns:a16="http://schemas.microsoft.com/office/drawing/2014/main" val="482340309"/>
                    </a:ext>
                  </a:extLst>
                </a:gridCol>
                <a:gridCol w="1917723">
                  <a:extLst>
                    <a:ext uri="{9D8B030D-6E8A-4147-A177-3AD203B41FA5}">
                      <a16:colId xmlns:a16="http://schemas.microsoft.com/office/drawing/2014/main" val="1171568703"/>
                    </a:ext>
                  </a:extLst>
                </a:gridCol>
                <a:gridCol w="1917723">
                  <a:extLst>
                    <a:ext uri="{9D8B030D-6E8A-4147-A177-3AD203B41FA5}">
                      <a16:colId xmlns:a16="http://schemas.microsoft.com/office/drawing/2014/main" val="4162015845"/>
                    </a:ext>
                  </a:extLst>
                </a:gridCol>
              </a:tblGrid>
              <a:tr h="575065">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Attention</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RMSE</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cs typeface="Times New Roman" panose="02020603050405020304" pitchFamily="18" charset="0"/>
                        </a:rPr>
                        <a:t>MS</a:t>
                      </a:r>
                      <a:endPar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MAE</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cs typeface="Times New Roman" panose="02020603050405020304" pitchFamily="18" charset="0"/>
                        </a:rPr>
                        <a:t>Correlation</a:t>
                      </a:r>
                      <a:endParaRPr lang="en-US" sz="24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1383674076"/>
                  </a:ext>
                </a:extLst>
              </a:tr>
              <a:tr h="403642">
                <a:tc>
                  <a:txBody>
                    <a:bodyPr/>
                    <a:lstStyle/>
                    <a:p>
                      <a:pPr marL="0" marR="0" algn="ctr">
                        <a:lnSpc>
                          <a:spcPct val="107000"/>
                        </a:lnSpc>
                        <a:spcBef>
                          <a:spcPts val="0"/>
                        </a:spcBef>
                        <a:spcAft>
                          <a:spcPts val="800"/>
                        </a:spcAft>
                      </a:pPr>
                      <a:r>
                        <a:rPr lang="en-US" sz="2400" b="1" kern="100">
                          <a:effectLst/>
                          <a:latin typeface="Times New Roman" panose="02020603050405020304" pitchFamily="18" charset="0"/>
                          <a:ea typeface="PMingLiU" panose="02020500000000000000" pitchFamily="18" charset="-120"/>
                          <a:cs typeface="Times New Roman" panose="02020603050405020304" pitchFamily="18" charset="0"/>
                        </a:rPr>
                        <a:t>SE-Net</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0.2896</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0.0983</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0.2297</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0.6650</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1921896825"/>
                  </a:ext>
                </a:extLst>
              </a:tr>
              <a:tr h="575065">
                <a:tc>
                  <a:txBody>
                    <a:bodyPr/>
                    <a:lstStyle/>
                    <a:p>
                      <a:pPr marL="0" marR="0" algn="ctr">
                        <a:lnSpc>
                          <a:spcPct val="107000"/>
                        </a:lnSpc>
                        <a:spcBef>
                          <a:spcPts val="0"/>
                        </a:spcBef>
                        <a:spcAft>
                          <a:spcPts val="800"/>
                        </a:spcAft>
                      </a:pPr>
                      <a:r>
                        <a:rPr lang="en-US" sz="2400" b="1" kern="100">
                          <a:effectLst/>
                          <a:latin typeface="Times New Roman" panose="02020603050405020304" pitchFamily="18" charset="0"/>
                          <a:ea typeface="PMingLiU" panose="02020500000000000000" pitchFamily="18" charset="-120"/>
                          <a:cs typeface="Times New Roman" panose="02020603050405020304" pitchFamily="18" charset="0"/>
                        </a:rPr>
                        <a:t>SK-Net</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0.2838</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0.0903</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a:effectLst/>
                          <a:latin typeface="Times New Roman" panose="02020603050405020304" pitchFamily="18" charset="0"/>
                          <a:ea typeface="PMingLiU" panose="02020500000000000000" pitchFamily="18" charset="-120"/>
                          <a:cs typeface="Times New Roman" panose="02020603050405020304" pitchFamily="18" charset="0"/>
                        </a:rPr>
                        <a:t>0.2256</a:t>
                      </a:r>
                      <a:endParaRPr lang="en-US"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kern="100" dirty="0">
                          <a:effectLst/>
                          <a:latin typeface="Times New Roman" panose="02020603050405020304" pitchFamily="18" charset="0"/>
                          <a:ea typeface="PMingLiU" panose="02020500000000000000" pitchFamily="18" charset="-120"/>
                          <a:cs typeface="Times New Roman" panose="02020603050405020304" pitchFamily="18" charset="0"/>
                        </a:rPr>
                        <a:t>0.6776</a:t>
                      </a:r>
                      <a:endParaRPr lang="en-US"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504003613"/>
                  </a:ext>
                </a:extLst>
              </a:tr>
              <a:tr h="575065">
                <a:tc>
                  <a:txBody>
                    <a:bodyPr/>
                    <a:lstStyle/>
                    <a:p>
                      <a:pPr marL="0" marR="0" algn="ctr">
                        <a:lnSpc>
                          <a:spcPct val="107000"/>
                        </a:lnSpc>
                        <a:spcBef>
                          <a:spcPts val="0"/>
                        </a:spcBef>
                        <a:spcAft>
                          <a:spcPts val="800"/>
                        </a:spcAft>
                      </a:pPr>
                      <a:r>
                        <a:rPr lang="en-US" sz="2400" b="1" kern="100" dirty="0">
                          <a:effectLst/>
                          <a:latin typeface="Times New Roman" panose="02020603050405020304" pitchFamily="18" charset="0"/>
                          <a:ea typeface="PMingLiU" panose="02020500000000000000" pitchFamily="18" charset="-120"/>
                          <a:cs typeface="Times New Roman" panose="02020603050405020304" pitchFamily="18" charset="0"/>
                        </a:rPr>
                        <a:t>CBAM</a:t>
                      </a:r>
                      <a:endParaRPr lang="en-US"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0.2046</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0.0503</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0.1605</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800"/>
                        </a:spcAft>
                      </a:pPr>
                      <a:r>
                        <a:rPr lang="en-US" sz="2400" b="1" kern="100" dirty="0">
                          <a:solidFill>
                            <a:srgbClr val="FF0000"/>
                          </a:solidFill>
                          <a:effectLst/>
                          <a:latin typeface="Times New Roman" panose="02020603050405020304" pitchFamily="18" charset="0"/>
                          <a:cs typeface="Times New Roman" panose="02020603050405020304" pitchFamily="18" charset="0"/>
                        </a:rPr>
                        <a:t>0.8551</a:t>
                      </a:r>
                      <a:endParaRPr lang="en-US" sz="2400" b="1" kern="1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3500" marR="63500" marT="63500" marB="63500" anchor="ctr"/>
                </a:tc>
                <a:extLst>
                  <a:ext uri="{0D108BD9-81ED-4DB2-BD59-A6C34878D82A}">
                    <a16:rowId xmlns:a16="http://schemas.microsoft.com/office/drawing/2014/main" val="3873627501"/>
                  </a:ext>
                </a:extLst>
              </a:tr>
            </a:tbl>
          </a:graphicData>
        </a:graphic>
      </p:graphicFrame>
      <p:sp>
        <p:nvSpPr>
          <p:cNvPr id="91" name="標題 1">
            <a:extLst>
              <a:ext uri="{FF2B5EF4-FFF2-40B4-BE49-F238E27FC236}">
                <a16:creationId xmlns:a16="http://schemas.microsoft.com/office/drawing/2014/main" id="{99D14BCF-D296-71AA-5D29-EEE721712D20}"/>
              </a:ext>
            </a:extLst>
          </p:cNvPr>
          <p:cNvSpPr txBox="1">
            <a:spLocks/>
          </p:cNvSpPr>
          <p:nvPr/>
        </p:nvSpPr>
        <p:spPr>
          <a:xfrm>
            <a:off x="11050576" y="18133956"/>
            <a:ext cx="10075131" cy="3045320"/>
          </a:xfrm>
          <a:prstGeom prst="rect">
            <a:avLst/>
          </a:prstGeom>
        </p:spPr>
        <p:txBody>
          <a:bodyPr vert="horz" lIns="91440" tIns="45720" rIns="91440" bIns="45720" rtlCol="0" anchor="b">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indent="457200" algn="just"/>
            <a:r>
              <a:rPr lang="en-US" altLang="zh-TW" sz="2600" dirty="0">
                <a:latin typeface="Times New Roman" panose="02020603050405020304" pitchFamily="18" charset="0"/>
                <a:cs typeface="Times New Roman" panose="02020603050405020304" pitchFamily="18" charset="0"/>
              </a:rPr>
              <a:t>We compare three attention methods, namely SE-Net, SK-Net, and CBAM, in our model. SE-Net captures information across different channels by assigning higher weights to important channels and lower weights to less informative ones. SK-Net uses different kernel sizes to focus on features at different scales, utilizing smaller kernels for finer details and larger kernels for global features. CBAM is an improved version of SE-Net that incorporates both channel and spatial attention. In Table 3, we observe significant performance improvement when using the CBAM attention method.</a:t>
            </a:r>
            <a:endParaRPr lang="zh-TW" altLang="en-US" sz="2600" dirty="0">
              <a:latin typeface="Times New Roman" panose="02020603050405020304" pitchFamily="18" charset="0"/>
              <a:cs typeface="Times New Roman" panose="02020603050405020304" pitchFamily="18" charset="0"/>
            </a:endParaRPr>
          </a:p>
        </p:txBody>
      </p:sp>
      <p:pic>
        <p:nvPicPr>
          <p:cNvPr id="92" name="Picture 91" descr="A picture containing text, screenshot&#10;&#10;Description automatically generated">
            <a:extLst>
              <a:ext uri="{FF2B5EF4-FFF2-40B4-BE49-F238E27FC236}">
                <a16:creationId xmlns:a16="http://schemas.microsoft.com/office/drawing/2014/main" id="{63A7CAF4-189A-14ED-0EC0-B5037BC05F2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119"/>
          <a:stretch/>
        </p:blipFill>
        <p:spPr bwMode="auto">
          <a:xfrm>
            <a:off x="11668548" y="21107337"/>
            <a:ext cx="4104852" cy="3148537"/>
          </a:xfrm>
          <a:prstGeom prst="rect">
            <a:avLst/>
          </a:prstGeom>
          <a:noFill/>
          <a:ln>
            <a:noFill/>
          </a:ln>
          <a:extLst>
            <a:ext uri="{53640926-AAD7-44D8-BBD7-CCE9431645EC}">
              <a14:shadowObscured xmlns:a14="http://schemas.microsoft.com/office/drawing/2010/main"/>
            </a:ext>
          </a:extLst>
        </p:spPr>
      </p:pic>
      <p:pic>
        <p:nvPicPr>
          <p:cNvPr id="94" name="Picture 93" descr="A picture containing text, font, handwriting, line&#10;&#10;Description automatically generated">
            <a:extLst>
              <a:ext uri="{FF2B5EF4-FFF2-40B4-BE49-F238E27FC236}">
                <a16:creationId xmlns:a16="http://schemas.microsoft.com/office/drawing/2014/main" id="{B9365BF7-61F2-D372-36D1-6A902803F516}"/>
              </a:ext>
            </a:extLst>
          </p:cNvPr>
          <p:cNvPicPr>
            <a:picLocks noChangeAspect="1"/>
          </p:cNvPicPr>
          <p:nvPr/>
        </p:nvPicPr>
        <p:blipFill rotWithShape="1">
          <a:blip r:embed="rId7">
            <a:extLst>
              <a:ext uri="{28A0092B-C50C-407E-A947-70E740481C1C}">
                <a14:useLocalDpi xmlns:a14="http://schemas.microsoft.com/office/drawing/2010/main" val="0"/>
              </a:ext>
            </a:extLst>
          </a:blip>
          <a:srcRect t="4224"/>
          <a:stretch/>
        </p:blipFill>
        <p:spPr bwMode="auto">
          <a:xfrm>
            <a:off x="16238592" y="21107337"/>
            <a:ext cx="4109309" cy="3148537"/>
          </a:xfrm>
          <a:prstGeom prst="rect">
            <a:avLst/>
          </a:prstGeom>
          <a:noFill/>
          <a:ln>
            <a:noFill/>
          </a:ln>
          <a:extLst>
            <a:ext uri="{53640926-AAD7-44D8-BBD7-CCE9431645EC}">
              <a14:shadowObscured xmlns:a14="http://schemas.microsoft.com/office/drawing/2010/main"/>
            </a:ext>
          </a:extLst>
        </p:spPr>
      </p:pic>
      <p:sp>
        <p:nvSpPr>
          <p:cNvPr id="95" name="標題 1">
            <a:extLst>
              <a:ext uri="{FF2B5EF4-FFF2-40B4-BE49-F238E27FC236}">
                <a16:creationId xmlns:a16="http://schemas.microsoft.com/office/drawing/2014/main" id="{96C21F87-BFD1-5A9E-0427-27DB3B93AB4F}"/>
              </a:ext>
            </a:extLst>
          </p:cNvPr>
          <p:cNvSpPr txBox="1">
            <a:spLocks/>
          </p:cNvSpPr>
          <p:nvPr/>
        </p:nvSpPr>
        <p:spPr>
          <a:xfrm>
            <a:off x="11043322" y="24758628"/>
            <a:ext cx="10422624" cy="703942"/>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6.Conclusion</a:t>
            </a:r>
            <a:endParaRPr lang="zh-TW" altLang="en-US" sz="3000" dirty="0">
              <a:latin typeface="Times New Roman" panose="02020603050405020304" pitchFamily="18" charset="0"/>
              <a:cs typeface="Times New Roman" panose="02020603050405020304" pitchFamily="18" charset="0"/>
            </a:endParaRPr>
          </a:p>
        </p:txBody>
      </p:sp>
      <p:sp>
        <p:nvSpPr>
          <p:cNvPr id="97" name="標題 1">
            <a:extLst>
              <a:ext uri="{FF2B5EF4-FFF2-40B4-BE49-F238E27FC236}">
                <a16:creationId xmlns:a16="http://schemas.microsoft.com/office/drawing/2014/main" id="{224BA429-1A2D-2478-DBCA-C944D595DECF}"/>
              </a:ext>
            </a:extLst>
          </p:cNvPr>
          <p:cNvSpPr txBox="1">
            <a:spLocks/>
          </p:cNvSpPr>
          <p:nvPr/>
        </p:nvSpPr>
        <p:spPr>
          <a:xfrm>
            <a:off x="11050576" y="25325977"/>
            <a:ext cx="10075131" cy="3682849"/>
          </a:xfrm>
          <a:prstGeom prst="rect">
            <a:avLst/>
          </a:prstGeom>
        </p:spPr>
        <p:txBody>
          <a:bodyPr vert="horz" lIns="91440" tIns="45720" rIns="91440" bIns="45720" rtlCol="0" anchor="b">
            <a:no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indent="457200" algn="just"/>
            <a:r>
              <a:rPr lang="en-US" altLang="zh-TW" sz="2600" dirty="0">
                <a:latin typeface="Times New Roman" panose="02020603050405020304" pitchFamily="18" charset="0"/>
                <a:cs typeface="Times New Roman" panose="02020603050405020304" pitchFamily="18" charset="0"/>
              </a:rPr>
              <a:t>Figure 2(a) shows excellent overall reconstructive performance, with a PCC value of approximately 0.976, indicating a close resemblance to the original signal. This approach proves highly effective for signal reconstruction. In future applications, camera-based </a:t>
            </a:r>
            <a:r>
              <a:rPr lang="en-US" altLang="zh-TW" sz="2600" dirty="0" err="1">
                <a:latin typeface="Times New Roman" panose="02020603050405020304" pitchFamily="18" charset="0"/>
                <a:cs typeface="Times New Roman" panose="02020603050405020304" pitchFamily="18" charset="0"/>
              </a:rPr>
              <a:t>rPPG</a:t>
            </a:r>
            <a:r>
              <a:rPr lang="en-US" altLang="zh-TW" sz="2600" dirty="0">
                <a:latin typeface="Times New Roman" panose="02020603050405020304" pitchFamily="18" charset="0"/>
                <a:cs typeface="Times New Roman" panose="02020603050405020304" pitchFamily="18" charset="0"/>
              </a:rPr>
              <a:t> could potentially capture facial blood volume changes, eliminating the need for specialized devices. However, limitations include the need for patient-specific data for fine-tuning the model and challenges in aligning different baseline waveforms due to variations caused by symptoms or noise. Future research should address these limitations and seek solutions in this direction.</a:t>
            </a:r>
          </a:p>
        </p:txBody>
      </p:sp>
      <p:sp>
        <p:nvSpPr>
          <p:cNvPr id="98" name="TextBox 97">
            <a:extLst>
              <a:ext uri="{FF2B5EF4-FFF2-40B4-BE49-F238E27FC236}">
                <a16:creationId xmlns:a16="http://schemas.microsoft.com/office/drawing/2014/main" id="{2E836CBF-D8AA-6B38-732D-1FC3EB93BAA3}"/>
              </a:ext>
            </a:extLst>
          </p:cNvPr>
          <p:cNvSpPr txBox="1"/>
          <p:nvPr/>
        </p:nvSpPr>
        <p:spPr>
          <a:xfrm>
            <a:off x="11457598" y="24420163"/>
            <a:ext cx="9353038" cy="492443"/>
          </a:xfrm>
          <a:prstGeom prst="rect">
            <a:avLst/>
          </a:prstGeom>
          <a:noFill/>
        </p:spPr>
        <p:txBody>
          <a:bodyPr wrap="square">
            <a:spAutoFit/>
          </a:bodyPr>
          <a:lstStyle/>
          <a:p>
            <a:pPr algn="ctr"/>
            <a:r>
              <a:rPr lang="en-US" altLang="zh-TW" sz="2600" dirty="0">
                <a:latin typeface="Times New Roman" panose="02020603050405020304" pitchFamily="18" charset="0"/>
                <a:cs typeface="Times New Roman" panose="02020603050405020304" pitchFamily="18" charset="0"/>
              </a:rPr>
              <a:t>Figure 2. Example of Reconstruction ECG</a:t>
            </a:r>
          </a:p>
        </p:txBody>
      </p:sp>
      <p:sp>
        <p:nvSpPr>
          <p:cNvPr id="99" name="TextBox 98">
            <a:extLst>
              <a:ext uri="{FF2B5EF4-FFF2-40B4-BE49-F238E27FC236}">
                <a16:creationId xmlns:a16="http://schemas.microsoft.com/office/drawing/2014/main" id="{F0883E10-006C-9ACC-E1ED-8E7FA707D42F}"/>
              </a:ext>
            </a:extLst>
          </p:cNvPr>
          <p:cNvSpPr txBox="1"/>
          <p:nvPr/>
        </p:nvSpPr>
        <p:spPr>
          <a:xfrm>
            <a:off x="11867873" y="24192074"/>
            <a:ext cx="3706202" cy="369332"/>
          </a:xfrm>
          <a:prstGeom prst="rect">
            <a:avLst/>
          </a:prstGeom>
          <a:noFill/>
        </p:spPr>
        <p:txBody>
          <a:bodyPr wrap="square">
            <a:spAutoFit/>
          </a:bodyPr>
          <a:lstStyle/>
          <a:p>
            <a:pPr algn="ctr"/>
            <a:r>
              <a:rPr lang="en-US" altLang="zh-TW" dirty="0">
                <a:latin typeface="Times New Roman" panose="02020603050405020304" pitchFamily="18" charset="0"/>
                <a:cs typeface="Times New Roman" panose="02020603050405020304" pitchFamily="18" charset="0"/>
              </a:rPr>
              <a:t>(a)</a:t>
            </a:r>
          </a:p>
        </p:txBody>
      </p:sp>
      <p:sp>
        <p:nvSpPr>
          <p:cNvPr id="100" name="TextBox 99">
            <a:extLst>
              <a:ext uri="{FF2B5EF4-FFF2-40B4-BE49-F238E27FC236}">
                <a16:creationId xmlns:a16="http://schemas.microsoft.com/office/drawing/2014/main" id="{63F7F264-217D-979D-D684-7CF95F3A61BA}"/>
              </a:ext>
            </a:extLst>
          </p:cNvPr>
          <p:cNvSpPr txBox="1"/>
          <p:nvPr/>
        </p:nvSpPr>
        <p:spPr>
          <a:xfrm>
            <a:off x="16547823" y="24198424"/>
            <a:ext cx="3706202" cy="369332"/>
          </a:xfrm>
          <a:prstGeom prst="rect">
            <a:avLst/>
          </a:prstGeom>
          <a:noFill/>
        </p:spPr>
        <p:txBody>
          <a:bodyPr wrap="square">
            <a:spAutoFit/>
          </a:bodyPr>
          <a:lstStyle/>
          <a:p>
            <a:pPr algn="ctr"/>
            <a:r>
              <a:rPr lang="en-US" altLang="zh-TW" dirty="0">
                <a:latin typeface="Times New Roman" panose="02020603050405020304" pitchFamily="18" charset="0"/>
                <a:cs typeface="Times New Roman" panose="02020603050405020304" pitchFamily="18" charset="0"/>
              </a:rPr>
              <a:t>(b)</a:t>
            </a:r>
          </a:p>
        </p:txBody>
      </p:sp>
      <p:sp>
        <p:nvSpPr>
          <p:cNvPr id="101" name="標題 1">
            <a:extLst>
              <a:ext uri="{FF2B5EF4-FFF2-40B4-BE49-F238E27FC236}">
                <a16:creationId xmlns:a16="http://schemas.microsoft.com/office/drawing/2014/main" id="{043ADBEE-4DEE-7B53-285A-ADD591C48BEB}"/>
              </a:ext>
            </a:extLst>
          </p:cNvPr>
          <p:cNvSpPr txBox="1">
            <a:spLocks/>
          </p:cNvSpPr>
          <p:nvPr/>
        </p:nvSpPr>
        <p:spPr>
          <a:xfrm>
            <a:off x="8478780" y="194589"/>
            <a:ext cx="12646927" cy="2239046"/>
          </a:xfrm>
          <a:prstGeom prst="rect">
            <a:avLst/>
          </a:prstGeom>
        </p:spPr>
        <p:txBody>
          <a:bodyPr vert="horz" lIns="91440" tIns="45720" rIns="91440" bIns="45720" rtlCol="0" anchor="b">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altLang="zh-TW" sz="4000" b="1" dirty="0">
                <a:latin typeface="Times New Roman" panose="02020603050405020304" pitchFamily="18" charset="0"/>
                <a:cs typeface="Times New Roman" panose="02020603050405020304" pitchFamily="18" charset="0"/>
              </a:rPr>
              <a:t>2023 NYCU DLP Final Project – Group 11</a:t>
            </a:r>
          </a:p>
          <a:p>
            <a:pPr algn="l"/>
            <a:endParaRPr lang="en-US" altLang="zh-TW" sz="4000" b="1" dirty="0">
              <a:latin typeface="Times New Roman" panose="02020603050405020304" pitchFamily="18" charset="0"/>
              <a:cs typeface="Times New Roman" panose="02020603050405020304" pitchFamily="18" charset="0"/>
            </a:endParaRPr>
          </a:p>
          <a:p>
            <a:pPr algn="l"/>
            <a:r>
              <a:rPr lang="en-US" altLang="zh-TW" sz="4000" b="1" dirty="0">
                <a:latin typeface="Times New Roman" panose="02020603050405020304" pitchFamily="18" charset="0"/>
                <a:cs typeface="Times New Roman" panose="02020603050405020304" pitchFamily="18" charset="0"/>
              </a:rPr>
              <a:t>Reconstructing ECG from Paired PPG using Dual Discriminator SEGAN with Attention Mechanism</a:t>
            </a:r>
            <a:endParaRPr lang="zh-TW" altLang="en-US" sz="3000"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2A224876-9EB4-8F51-24BC-A25EB033055C}"/>
              </a:ext>
            </a:extLst>
          </p:cNvPr>
          <p:cNvSpPr txBox="1"/>
          <p:nvPr/>
        </p:nvSpPr>
        <p:spPr>
          <a:xfrm>
            <a:off x="17958534" y="3503983"/>
            <a:ext cx="285210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a:t>
            </a:r>
            <a:r>
              <a:rPr lang="en-US" altLang="zh-TW" dirty="0">
                <a:latin typeface="Times New Roman" panose="02020603050405020304" pitchFamily="18" charset="0"/>
                <a:cs typeface="Times New Roman" panose="02020603050405020304" pitchFamily="18" charset="0"/>
              </a:rPr>
              <a:t>1D + GELU: CA</a:t>
            </a:r>
          </a:p>
          <a:p>
            <a:r>
              <a:rPr lang="en-US" dirty="0" err="1">
                <a:latin typeface="Times New Roman" panose="02020603050405020304" pitchFamily="18" charset="0"/>
                <a:cs typeface="Times New Roman" panose="02020603050405020304" pitchFamily="18" charset="0"/>
              </a:rPr>
              <a:t>ConvolutionTransposed</a:t>
            </a:r>
            <a:r>
              <a:rPr lang="en-US" dirty="0">
                <a:latin typeface="Times New Roman" panose="02020603050405020304" pitchFamily="18" charset="0"/>
                <a:cs typeface="Times New Roman" panose="02020603050405020304" pitchFamily="18" charset="0"/>
              </a:rPr>
              <a:t>: CT</a:t>
            </a:r>
          </a:p>
        </p:txBody>
      </p:sp>
    </p:spTree>
    <p:extLst>
      <p:ext uri="{BB962C8B-B14F-4D97-AF65-F5344CB8AC3E}">
        <p14:creationId xmlns:p14="http://schemas.microsoft.com/office/powerpoint/2010/main" val="380844023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252</TotalTime>
  <Words>1120</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佈景主題</vt:lpstr>
      <vt:lpstr>Electrocardiogram (ECG) is the electrical measurement of cardiac activity, whereas Photoplethysmography (PPG) is the optical measurement of volumetric changes in blood circulation. While both are used for heart rate monitoring, ECG is more useful from a medical point of view as it carries additional cardiac information. Unfortunately, ECG sensors are not as readily available as those of PPG. To solve this problem, using GANs to generate ECG from PPG signals was proposed. In our result the person correlation coefficient of the generated signal from PPG is up to 0.855.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 T</dc:creator>
  <cp:lastModifiedBy>will tw</cp:lastModifiedBy>
  <cp:revision>88</cp:revision>
  <dcterms:created xsi:type="dcterms:W3CDTF">2023-06-11T10:31:07Z</dcterms:created>
  <dcterms:modified xsi:type="dcterms:W3CDTF">2023-06-11T15:25:24Z</dcterms:modified>
</cp:coreProperties>
</file>