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57" r:id="rId4"/>
    <p:sldId id="268" r:id="rId5"/>
    <p:sldId id="259" r:id="rId6"/>
    <p:sldId id="269" r:id="rId7"/>
    <p:sldId id="261" r:id="rId8"/>
    <p:sldId id="262" r:id="rId9"/>
    <p:sldId id="263" r:id="rId10"/>
    <p:sldId id="270" r:id="rId11"/>
    <p:sldId id="272" r:id="rId12"/>
    <p:sldId id="271" r:id="rId13"/>
    <p:sldId id="265" r:id="rId14"/>
    <p:sldId id="266" r:id="rId15"/>
    <p:sldId id="267" r:id="rId16"/>
  </p:sldIdLst>
  <p:sldSz cx="9144000" cy="5143500" type="screen16x9"/>
  <p:notesSz cx="6858000" cy="9144000"/>
  <p:embeddedFontLst>
    <p:embeddedFont>
      <p:font typeface="Libre Baskerville" panose="02020500000000000000" charset="0"/>
      <p:regular r:id="rId18"/>
      <p:bold r:id="rId19"/>
      <p: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jlg9fwqhlCvsxb1ksNb7716qzF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9E95F7-6FBE-4B6B-9AD5-AF30162E32C1}">
  <a:tblStyle styleId="{6E9E95F7-6FBE-4B6B-9AD5-AF30162E32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8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57207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89756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40910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308217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880" y="685800"/>
            <a:ext cx="6095520" cy="342864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8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68146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2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3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3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3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34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3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35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6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7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7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7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38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38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38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38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38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0" y="0"/>
            <a:ext cx="9143280" cy="514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3"/>
          <p:cNvSpPr/>
          <p:nvPr/>
        </p:nvSpPr>
        <p:spPr>
          <a:xfrm>
            <a:off x="64080" y="52560"/>
            <a:ext cx="9012600" cy="5019120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38160" dist="25560" dir="5400000" algn="t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0"/>
            <a:ext cx="9143280" cy="514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64080" y="52560"/>
            <a:ext cx="9012600" cy="5019120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38160" dist="25560" dir="5400000" algn="t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-194400" y="4712760"/>
            <a:ext cx="1090080" cy="27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675" tIns="33825" rIns="67675" bIns="33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Baskerville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"/>
          <p:cNvSpPr/>
          <p:nvPr/>
        </p:nvSpPr>
        <p:spPr>
          <a:xfrm>
            <a:off x="-69480" y="1359360"/>
            <a:ext cx="9282960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675" tIns="33825" rIns="67675" bIns="684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NYCU Deep Learning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2009520" y="2738160"/>
            <a:ext cx="5177520" cy="64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675" tIns="33825" rIns="67675" bIns="338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2023 Spring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謝宏笙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3464640" y="3882240"/>
            <a:ext cx="2267280" cy="53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675" tIns="33825" rIns="67675" bIns="338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February 21, 2023</a:t>
            </a: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/>
          <p:nvPr/>
        </p:nvSpPr>
        <p:spPr>
          <a:xfrm>
            <a:off x="914400" y="205920"/>
            <a:ext cx="7771680" cy="85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675" tIns="33825" rIns="67675" bIns="684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00"/>
              <a:buFont typeface="Calibri"/>
              <a:buNone/>
            </a:pPr>
            <a:r>
              <a:rPr lang="en-US" sz="3800" b="1" i="0" u="none" strike="noStrike" cap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Machine allocation</a:t>
            </a:r>
            <a:endParaRPr sz="3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914400" y="1086120"/>
            <a:ext cx="7771680" cy="342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675" tIns="33825" rIns="67675" bIns="33825" anchor="t" anchorCtr="0">
            <a:noAutofit/>
          </a:bodyPr>
          <a:lstStyle/>
          <a:p>
            <a:pPr marL="254160" marR="0" lvl="1" indent="-24767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800"/>
              <a:buFont typeface="Noto Sans Symbols"/>
              <a:buChar char="⚫"/>
            </a:pPr>
            <a:r>
              <a:rPr lang="en-US" sz="1800" dirty="0" smtClean="0">
                <a:solidFill>
                  <a:schemeClr val="dk1"/>
                </a:solidFill>
              </a:rPr>
              <a:t>We will provide a gtx1060 for those who don’t have powerful </a:t>
            </a:r>
            <a:r>
              <a:rPr lang="en-US" sz="1800" dirty="0" err="1" smtClean="0">
                <a:solidFill>
                  <a:schemeClr val="dk1"/>
                </a:solidFill>
              </a:rPr>
              <a:t>gpu</a:t>
            </a:r>
            <a:r>
              <a:rPr lang="en-US" sz="1800" dirty="0" smtClean="0">
                <a:solidFill>
                  <a:schemeClr val="dk1"/>
                </a:solidFill>
              </a:rPr>
              <a:t>.</a:t>
            </a:r>
          </a:p>
          <a:p>
            <a:pPr marL="254160" lvl="8" indent="-247679">
              <a:lnSpc>
                <a:spcPct val="150000"/>
              </a:lnSpc>
              <a:buClr>
                <a:srgbClr val="D34817"/>
              </a:buClr>
              <a:buSzPts val="1800"/>
              <a:buFont typeface="Noto Sans Symbols"/>
              <a:buChar char="⚫"/>
            </a:pPr>
            <a:r>
              <a:rPr lang="en-US" altLang="zh-TW" sz="1800" dirty="0" smtClean="0">
                <a:solidFill>
                  <a:schemeClr val="dk1"/>
                </a:solidFill>
              </a:rPr>
              <a:t>Please </a:t>
            </a:r>
            <a:r>
              <a:rPr lang="en-US" altLang="zh-TW" sz="1800" dirty="0">
                <a:solidFill>
                  <a:schemeClr val="dk1"/>
                </a:solidFill>
              </a:rPr>
              <a:t>fill up the following google form if you need a machine.</a:t>
            </a:r>
          </a:p>
          <a:p>
            <a:pPr marL="254160" marR="0" lvl="1" indent="-24767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800"/>
              <a:buFont typeface="Noto Sans Symbols"/>
              <a:buChar char="⚫"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209" y="2297455"/>
            <a:ext cx="2019582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3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/>
          <p:nvPr/>
        </p:nvSpPr>
        <p:spPr>
          <a:xfrm>
            <a:off x="914400" y="205920"/>
            <a:ext cx="7771680" cy="85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675" tIns="33825" rIns="67675" bIns="684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00"/>
              <a:buFont typeface="Calibri"/>
              <a:buNone/>
            </a:pPr>
            <a:r>
              <a:rPr lang="en-US" sz="3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3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914400" y="1086120"/>
            <a:ext cx="7771680" cy="342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675" tIns="33825" rIns="67675" bIns="33825" anchor="t" anchorCtr="0">
            <a:noAutofit/>
          </a:bodyPr>
          <a:lstStyle/>
          <a:p>
            <a:pPr marL="203040" marR="0" lvl="1" indent="-203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Basic </a:t>
            </a:r>
            <a:r>
              <a:rPr lang="en-US" sz="2000" b="0" i="0" u="none" strike="noStrike" cap="none" dirty="0" smtClean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rules</a:t>
            </a:r>
            <a:endParaRPr b="0" i="0" u="none" strike="noStrike" cap="none" dirty="0">
              <a:solidFill>
                <a:srgbClr val="D9D9D9"/>
              </a:solidFill>
              <a:sym typeface="Arial"/>
            </a:endParaRPr>
          </a:p>
          <a:p>
            <a:pPr marL="203040" marR="0" lvl="1" indent="-203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LAB </a:t>
            </a:r>
            <a:r>
              <a:rPr lang="en-US" sz="2000" b="0" i="0" u="none" strike="noStrike" cap="none" dirty="0" smtClean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</a:p>
          <a:p>
            <a:pPr marL="203040" marR="0" lvl="1" indent="-203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lang="en-US" sz="2000" dirty="0" smtClean="0">
                <a:solidFill>
                  <a:srgbClr val="D9D9D9"/>
                </a:solidFill>
                <a:latin typeface="Calibri"/>
                <a:cs typeface="Calibri"/>
                <a:sym typeface="Calibri"/>
              </a:rPr>
              <a:t>Machine allocation</a:t>
            </a:r>
            <a:endParaRPr b="0" i="0" u="none" strike="noStrike" cap="none" dirty="0">
              <a:solidFill>
                <a:srgbClr val="D9D9D9"/>
              </a:solidFill>
              <a:sym typeface="Arial"/>
            </a:endParaRPr>
          </a:p>
          <a:p>
            <a:pPr marL="203040" marR="0" lvl="1" indent="-203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Paper &amp; Final Project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9304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/>
          <p:nvPr/>
        </p:nvSpPr>
        <p:spPr>
          <a:xfrm>
            <a:off x="914400" y="205920"/>
            <a:ext cx="7771680" cy="85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675" tIns="33825" rIns="67675" bIns="684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00"/>
              <a:buFont typeface="Calibri"/>
              <a:buNone/>
            </a:pPr>
            <a:r>
              <a:rPr lang="en-US" sz="3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endParaRPr sz="3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0"/>
          <p:cNvSpPr/>
          <p:nvPr/>
        </p:nvSpPr>
        <p:spPr>
          <a:xfrm>
            <a:off x="914400" y="1086120"/>
            <a:ext cx="8229240" cy="342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675" tIns="33825" rIns="67675" bIns="33825" anchor="t" anchorCtr="0">
            <a:noAutofit/>
          </a:bodyPr>
          <a:lstStyle/>
          <a:p>
            <a:pPr marL="203040" marR="0" lvl="0" indent="-203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Deadline: 3/30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040" marR="0" lvl="0" indent="-203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Three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people in one group, if you have any issue, please contact TA.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040" marR="0" lvl="2" indent="-203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Form: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https://forms.gle/mLmxiMBLF9T5qAhX7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040" marR="0" lvl="0" indent="-2030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Slack: </a:t>
            </a: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https://join.slack.com/t/slack-1be8860/shared_invite/zt-1p8c2km1u-LNP5ka4a6EGNAWfbzO2Jew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/>
          <p:nvPr/>
        </p:nvSpPr>
        <p:spPr>
          <a:xfrm>
            <a:off x="914400" y="205920"/>
            <a:ext cx="7771680" cy="85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675" tIns="33825" rIns="67675" bIns="684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00"/>
              <a:buFont typeface="Calibri"/>
              <a:buNone/>
            </a:pPr>
            <a:r>
              <a:rPr lang="en-US" sz="3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Paper presentation</a:t>
            </a:r>
            <a:endParaRPr sz="3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1"/>
          <p:cNvSpPr/>
          <p:nvPr/>
        </p:nvSpPr>
        <p:spPr>
          <a:xfrm>
            <a:off x="914400" y="1086120"/>
            <a:ext cx="7966800" cy="342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675" tIns="33825" rIns="67675" bIns="33825" anchor="t" anchorCtr="0">
            <a:noAutofit/>
          </a:bodyPr>
          <a:lstStyle/>
          <a:p>
            <a:pPr marL="203040" marR="0" lvl="0" indent="-203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It’s suggested that the papers’ topics are related to your final project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040" marR="0" lvl="0" indent="-203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can choose the papers you want to read, or you can choose from the papers we provide to you.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040" marR="0" lvl="0" indent="-203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papers should be published to the top conference (e.g. CVPR, NIPS, ACL, AAAI, ICCV, ECCV, ICLR etc.) in recent years (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 3 years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better).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040" marR="0" lvl="0" indent="-203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Paper presentation should be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 most 15 minutes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+ 10 minutes Q&amp;A.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"/>
          <p:cNvSpPr/>
          <p:nvPr/>
        </p:nvSpPr>
        <p:spPr>
          <a:xfrm>
            <a:off x="914400" y="229320"/>
            <a:ext cx="7771680" cy="85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675" tIns="33825" rIns="67675" bIns="684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00"/>
              <a:buFont typeface="Calibri"/>
              <a:buNone/>
            </a:pPr>
            <a:r>
              <a:rPr lang="en-US" sz="3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Final Project</a:t>
            </a:r>
            <a:endParaRPr sz="3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2"/>
          <p:cNvSpPr/>
          <p:nvPr/>
        </p:nvSpPr>
        <p:spPr>
          <a:xfrm>
            <a:off x="914400" y="1086120"/>
            <a:ext cx="7771680" cy="385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675" tIns="33825" rIns="67675" bIns="33825" anchor="t" anchorCtr="0">
            <a:noAutofit/>
          </a:bodyPr>
          <a:lstStyle/>
          <a:p>
            <a:pPr marL="203040" marR="0" lvl="0" indent="-203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Proposal: Motivation, input &amp; output.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40" marR="0" lvl="1" indent="-1587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800"/>
              <a:buFont typeface="Noto Sans Symbols"/>
              <a:buChar char="⚫"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Make sure that you have the dataset.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040" marR="0" lvl="0" indent="-203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Presentation: Details of your project. (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June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40" marR="0" lvl="1" indent="-1587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800"/>
              <a:buFont typeface="Noto Sans Symbols"/>
              <a:buChar char="⚫"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Poster. (in person)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040" marR="0" lvl="0" indent="-203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will announce the google docs/drive link to let you fill in/upload.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40" marR="0" lvl="1" indent="-1587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800"/>
              <a:buFont typeface="Noto Sans Symbols"/>
              <a:buChar char="⚫"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Your project and paper presentation topic.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40" marR="0" lvl="1" indent="-1587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800"/>
              <a:buFont typeface="Noto Sans Symbols"/>
              <a:buChar char="⚫"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Your ppt slides and video.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/>
          <p:nvPr/>
        </p:nvSpPr>
        <p:spPr>
          <a:xfrm>
            <a:off x="914400" y="205920"/>
            <a:ext cx="7771680" cy="85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675" tIns="33825" rIns="67675" bIns="684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00"/>
              <a:buFont typeface="Calibri"/>
              <a:buNone/>
            </a:pPr>
            <a:r>
              <a:rPr lang="en-US" sz="3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3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914400" y="1086120"/>
            <a:ext cx="7771680" cy="342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675" tIns="33825" rIns="67675" bIns="33825" anchor="t" anchorCtr="0">
            <a:noAutofit/>
          </a:bodyPr>
          <a:lstStyle/>
          <a:p>
            <a:pPr marL="203040" marR="0" lvl="1" indent="-203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rules</a:t>
            </a:r>
            <a:endParaRPr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040" marR="0" lvl="1" indent="-203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 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</a:p>
          <a:p>
            <a:pPr marL="203040" marR="0" lvl="1" indent="-203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lang="en-US" sz="2000" dirty="0" smtClean="0">
                <a:latin typeface="Calibri"/>
                <a:cs typeface="Calibri"/>
                <a:sym typeface="Calibri"/>
              </a:rPr>
              <a:t>Machine allocation</a:t>
            </a:r>
            <a:endParaRPr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040" marR="0" lvl="1" indent="-203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Paper &amp; Final Project </a:t>
            </a:r>
            <a:endParaRPr sz="20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/>
          <p:nvPr/>
        </p:nvSpPr>
        <p:spPr>
          <a:xfrm>
            <a:off x="914400" y="205920"/>
            <a:ext cx="7771680" cy="85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675" tIns="33825" rIns="67675" bIns="684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00"/>
              <a:buFont typeface="Calibri"/>
              <a:buNone/>
            </a:pPr>
            <a:r>
              <a:rPr lang="en-US" sz="3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3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914400" y="1086120"/>
            <a:ext cx="7771680" cy="342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675" tIns="33825" rIns="67675" bIns="33825" anchor="t" anchorCtr="0">
            <a:noAutofit/>
          </a:bodyPr>
          <a:lstStyle/>
          <a:p>
            <a:pPr marL="203040" marR="0" lvl="1" indent="-203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rules</a:t>
            </a:r>
            <a:endParaRPr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040" marR="0" lvl="1" indent="-203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LAB </a:t>
            </a:r>
            <a:r>
              <a:rPr lang="en-US" sz="2000" b="0" i="0" u="none" strike="noStrike" cap="none" dirty="0" smtClean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</a:p>
          <a:p>
            <a:pPr marL="203040" marR="0" lvl="1" indent="-203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lang="en-US" sz="2000" dirty="0" smtClean="0">
                <a:solidFill>
                  <a:srgbClr val="D9D9D9"/>
                </a:solidFill>
                <a:latin typeface="Calibri"/>
                <a:cs typeface="Calibri"/>
                <a:sym typeface="Calibri"/>
              </a:rPr>
              <a:t>Machine allocation</a:t>
            </a:r>
            <a:endParaRPr b="0" i="0" u="none" strike="noStrike" cap="none" dirty="0">
              <a:solidFill>
                <a:srgbClr val="D9D9D9"/>
              </a:solidFill>
              <a:sym typeface="Arial"/>
            </a:endParaRPr>
          </a:p>
          <a:p>
            <a:pPr marL="203040" marR="0" lvl="1" indent="-203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Paper &amp; Final Project </a:t>
            </a:r>
            <a:endParaRPr sz="2000" b="0" i="0" u="none" strike="noStrike" cap="none" dirty="0">
              <a:solidFill>
                <a:srgbClr val="D9D9D9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212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/>
          <p:nvPr/>
        </p:nvSpPr>
        <p:spPr>
          <a:xfrm>
            <a:off x="914400" y="205920"/>
            <a:ext cx="7771680" cy="85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675" tIns="33825" rIns="67675" bIns="684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00"/>
              <a:buFont typeface="Calibri"/>
              <a:buNone/>
            </a:pPr>
            <a:r>
              <a:rPr lang="en-US" sz="3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Basic rules</a:t>
            </a:r>
            <a:endParaRPr sz="3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920880" y="1086120"/>
            <a:ext cx="7771680" cy="342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675" tIns="33825" rIns="67675" bIns="33825" anchor="t" anchorCtr="0">
            <a:noAutofit/>
          </a:bodyPr>
          <a:lstStyle/>
          <a:p>
            <a:pPr marL="203040" marR="0" lvl="0" indent="-203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are </a:t>
            </a:r>
            <a:r>
              <a:rPr lang="en-US" altLang="zh-TW" sz="20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-US" sz="20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labs with demo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040" marR="0" lvl="0" indent="-203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Explain your code and answer some questions.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040" marR="0" lvl="0" indent="-203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Plagiarism is prohibited.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040" marR="0" lvl="0" indent="-203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you have any problems, please contact TA with email.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40" marR="0" lvl="1" indent="-1587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800"/>
              <a:buFont typeface="Noto Sans Symbols"/>
              <a:buChar char="⚫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new E3 email system.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40" marR="0" lvl="1" indent="-1587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800"/>
              <a:buFont typeface="Noto Sans Symbols"/>
              <a:buChar char="⚫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 emails to all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TAs.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(except the lab questions)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40" marR="0" lvl="1" indent="-1587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800"/>
              <a:buFont typeface="Noto Sans Symbols"/>
              <a:buChar char="⚫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Clarify your problem.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/>
          <p:nvPr/>
        </p:nvSpPr>
        <p:spPr>
          <a:xfrm>
            <a:off x="914400" y="205920"/>
            <a:ext cx="7771680" cy="85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675" tIns="33825" rIns="67675" bIns="684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00"/>
              <a:buFont typeface="Calibri"/>
              <a:buNone/>
            </a:pPr>
            <a:r>
              <a:rPr lang="en-US" sz="3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3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914400" y="1086120"/>
            <a:ext cx="7771680" cy="342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675" tIns="33825" rIns="67675" bIns="33825" anchor="t" anchorCtr="0">
            <a:noAutofit/>
          </a:bodyPr>
          <a:lstStyle/>
          <a:p>
            <a:pPr marL="203040" marR="0" lvl="1" indent="-203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Basic </a:t>
            </a:r>
            <a:r>
              <a:rPr lang="en-US" sz="2000" b="0" i="0" u="none" strike="noStrike" cap="none" dirty="0" smtClean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rules</a:t>
            </a:r>
            <a:endParaRPr b="0" i="0" u="none" strike="noStrike" cap="none" dirty="0">
              <a:solidFill>
                <a:srgbClr val="D9D9D9"/>
              </a:solidFill>
              <a:sym typeface="Arial"/>
            </a:endParaRPr>
          </a:p>
          <a:p>
            <a:pPr marL="203040" marR="0" lvl="1" indent="-203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LAB </a:t>
            </a:r>
            <a:r>
              <a:rPr lang="en-US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</a:p>
          <a:p>
            <a:pPr marL="203040" marR="0" lvl="1" indent="-203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lang="en-US" sz="2000" dirty="0" smtClean="0">
                <a:solidFill>
                  <a:srgbClr val="D9D9D9"/>
                </a:solidFill>
                <a:latin typeface="Calibri"/>
                <a:cs typeface="Calibri"/>
                <a:sym typeface="Calibri"/>
              </a:rPr>
              <a:t>Machine allocation</a:t>
            </a:r>
            <a:endParaRPr b="0" i="0" u="none" strike="noStrike" cap="none" dirty="0">
              <a:solidFill>
                <a:srgbClr val="D9D9D9"/>
              </a:solidFill>
              <a:sym typeface="Arial"/>
            </a:endParaRPr>
          </a:p>
          <a:p>
            <a:pPr marL="203040" marR="0" lvl="1" indent="-203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Paper &amp; Final Project </a:t>
            </a:r>
            <a:endParaRPr sz="2000" b="0" i="0" u="none" strike="noStrike" cap="none" dirty="0">
              <a:solidFill>
                <a:srgbClr val="D9D9D9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537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/>
          <p:nvPr/>
        </p:nvSpPr>
        <p:spPr>
          <a:xfrm>
            <a:off x="914400" y="205920"/>
            <a:ext cx="7771680" cy="85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675" tIns="33825" rIns="67675" bIns="684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00"/>
              <a:buFont typeface="Calibri"/>
              <a:buNone/>
            </a:pPr>
            <a:r>
              <a:rPr lang="en-US" sz="3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timetable</a:t>
            </a:r>
            <a:endParaRPr sz="3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6" name="Google Shape;156;p6"/>
          <p:cNvGraphicFramePr/>
          <p:nvPr/>
        </p:nvGraphicFramePr>
        <p:xfrm>
          <a:off x="292709" y="1460160"/>
          <a:ext cx="8558550" cy="3262325"/>
        </p:xfrm>
        <a:graphic>
          <a:graphicData uri="http://schemas.openxmlformats.org/drawingml/2006/table">
            <a:tbl>
              <a:tblPr>
                <a:noFill/>
                <a:tableStyleId>{6E9E95F7-6FBE-4B6B-9AD5-AF30162E32C1}</a:tableStyleId>
              </a:tblPr>
              <a:tblGrid>
                <a:gridCol w="80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6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7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4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0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400" marR="6840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LAB1</a:t>
                      </a:r>
                      <a:endParaRPr sz="1200" b="1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Back-Propagation</a:t>
                      </a:r>
                      <a:endParaRPr sz="1200" b="1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400" marR="6840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LAB2</a:t>
                      </a:r>
                      <a:endParaRPr sz="1200" b="1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2048 TD</a:t>
                      </a:r>
                      <a:endParaRPr sz="1200" b="1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1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400" marR="6840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LAB3</a:t>
                      </a:r>
                      <a:endParaRPr sz="1200" b="1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CNN</a:t>
                      </a:r>
                      <a:endParaRPr sz="1200" b="1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1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400" marR="6840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LAB4</a:t>
                      </a:r>
                      <a:endParaRPr sz="1200" b="1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CNN</a:t>
                      </a:r>
                      <a:endParaRPr sz="1200" b="1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1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400" marR="6840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LAB5</a:t>
                      </a:r>
                      <a:endParaRPr sz="1200" b="1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RNN+VAE</a:t>
                      </a:r>
                      <a:endParaRPr sz="1200" b="1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1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400" marR="6840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LAB6</a:t>
                      </a:r>
                      <a:endParaRPr sz="1200" b="1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Deep RL</a:t>
                      </a:r>
                      <a:endParaRPr sz="1200" b="1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1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400" marR="6840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LAB7</a:t>
                      </a:r>
                      <a:endParaRPr sz="1200" b="1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GAN</a:t>
                      </a:r>
                      <a:endParaRPr sz="1200" b="1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400" marR="6840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28E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Announce</a:t>
                      </a:r>
                      <a:endParaRPr sz="12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400" marR="6840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3/14</a:t>
                      </a:r>
                      <a:endParaRPr sz="12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400" marR="6840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3/21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(上課前30分鐘)</a:t>
                      </a:r>
                      <a:endParaRPr sz="12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400" marR="6840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3/28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(上課前30分鐘)</a:t>
                      </a:r>
                      <a:endParaRPr sz="12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400" marR="6840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4/11</a:t>
                      </a:r>
                      <a:endParaRPr sz="12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400" marR="6840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4/25</a:t>
                      </a:r>
                      <a:endParaRPr sz="12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400" marR="6840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5/2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(上課前30分鐘)</a:t>
                      </a:r>
                      <a:endParaRPr sz="12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400" marR="6840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5/9</a:t>
                      </a:r>
                      <a:endParaRPr sz="12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400" marR="6840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D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DEMO</a:t>
                      </a:r>
                      <a:endParaRPr sz="12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endParaRPr sz="12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400" marR="6840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*3/21</a:t>
                      </a:r>
                      <a:endParaRPr sz="1200" b="0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400" marR="6840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4/11</a:t>
                      </a:r>
                      <a:endParaRPr sz="12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400" marR="6840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4/11</a:t>
                      </a:r>
                      <a:endParaRPr sz="12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400" marR="6840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4/25</a:t>
                      </a:r>
                      <a:endParaRPr sz="12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400" marR="6840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5/16</a:t>
                      </a:r>
                      <a:endParaRPr sz="12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400" marR="6840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endParaRPr sz="12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400" marR="6840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b="0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400" marR="6840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/>
          <p:nvPr/>
        </p:nvSpPr>
        <p:spPr>
          <a:xfrm>
            <a:off x="914400" y="205920"/>
            <a:ext cx="7771680" cy="85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675" tIns="33825" rIns="67675" bIns="684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00"/>
              <a:buFont typeface="Calibri"/>
              <a:buNone/>
            </a:pPr>
            <a:r>
              <a:rPr lang="en-US" sz="3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requirements</a:t>
            </a:r>
            <a:endParaRPr sz="3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914400" y="1086120"/>
            <a:ext cx="7771680" cy="342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675" tIns="33825" rIns="67675" bIns="33825" anchor="t" anchorCtr="0">
            <a:noAutofit/>
          </a:bodyPr>
          <a:lstStyle/>
          <a:p>
            <a:pPr marL="203040" marR="0" lvl="0" indent="-1969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800"/>
              <a:buFont typeface="Noto Sans Symbols"/>
              <a:buChar char="⚫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Upload your work to new E3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40" marR="0" lvl="1" indent="-1652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700"/>
              <a:buFont typeface="Noto Sans Symbols"/>
              <a:buChar char="⚫"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code (.py) and report. (.pdf)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40" marR="0" lvl="1" indent="-1652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700"/>
              <a:buFont typeface="Noto Sans Symbols"/>
              <a:buChar char="⚫"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Zip all files in one file and name it like DL_LAB1_yourstudentID_name.zip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2440" marR="0" lvl="2" indent="-1713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5B1AB"/>
              </a:buClr>
              <a:buSzPts val="1500"/>
              <a:buFont typeface="Noto Sans Symbols"/>
              <a:buChar char="⚫"/>
            </a:pPr>
            <a:r>
              <a:rPr lang="en-US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 DL_LAB1_310551109_謝宏笙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.zip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40" marR="0" lvl="1" indent="-1652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700"/>
              <a:buFont typeface="Noto Sans Symbols"/>
              <a:buChar char="⚫"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not send it to TA.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40" marR="0" lvl="1" indent="-1652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Noto Sans Symbols"/>
              <a:buChar char="⚫"/>
            </a:pPr>
            <a:r>
              <a:rPr lang="en-US" sz="17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 not upload your model weight.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/>
          <p:nvPr/>
        </p:nvSpPr>
        <p:spPr>
          <a:xfrm>
            <a:off x="914400" y="205920"/>
            <a:ext cx="7771680" cy="85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675" tIns="33825" rIns="67675" bIns="684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00"/>
              <a:buFont typeface="Calibri"/>
              <a:buNone/>
            </a:pPr>
            <a:r>
              <a:rPr lang="en-US" sz="3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requirements</a:t>
            </a:r>
            <a:endParaRPr sz="3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914400" y="1086120"/>
            <a:ext cx="7771680" cy="342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675" tIns="33825" rIns="67675" bIns="33825" anchor="t" anchorCtr="0">
            <a:noAutofit/>
          </a:bodyPr>
          <a:lstStyle/>
          <a:p>
            <a:pPr marL="254160" marR="0" lvl="1" indent="-24767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800"/>
              <a:buFont typeface="Noto Sans Symbols"/>
              <a:buChar char="⚫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 score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2" indent="-24767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500"/>
              <a:buFont typeface="Noto Sans Symbols"/>
              <a:buChar char="⚫"/>
            </a:pPr>
            <a:r>
              <a:rPr lang="en-US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 report score + Lab demo score.</a:t>
            </a: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2" indent="-24767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500"/>
              <a:buFont typeface="Noto Sans Symbols"/>
              <a:buChar char="⚫"/>
            </a:pPr>
            <a:r>
              <a:rPr lang="en-US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criterion details will be listed in each lab specification.</a:t>
            </a: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160" marR="0" lvl="1" indent="-24767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800"/>
              <a:buFont typeface="Noto Sans Symbols"/>
              <a:buChar char="⚫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Delayed report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2" indent="-24767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Noto Sans Symbols"/>
              <a:buChar char="⚫"/>
            </a:pPr>
            <a:r>
              <a:rPr lang="en-US" sz="15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Hand in before 6/6. (score * 0.8)</a:t>
            </a: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040" marR="0" lvl="0" indent="-1969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800"/>
              <a:buFont typeface="Noto Sans Symbols"/>
              <a:buChar char="⚫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Again, no cheating!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040" marR="0" lvl="0" indent="-1969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800"/>
              <a:buFont typeface="Noto Sans Symbols"/>
              <a:buChar char="⚫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Please follow the rules, or you will get punished.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040" marR="0" lvl="0" indent="-1969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800"/>
              <a:buFont typeface="Noto Sans Symbols"/>
              <a:buChar char="⚫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Please do your assignment as early as possible.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/>
          <p:nvPr/>
        </p:nvSpPr>
        <p:spPr>
          <a:xfrm>
            <a:off x="914400" y="205920"/>
            <a:ext cx="7771680" cy="85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675" tIns="33825" rIns="67675" bIns="684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00"/>
              <a:buFont typeface="Calibri"/>
              <a:buNone/>
            </a:pPr>
            <a:r>
              <a:rPr lang="en-US" sz="3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3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914400" y="1086120"/>
            <a:ext cx="7771680" cy="342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675" tIns="33825" rIns="67675" bIns="33825" anchor="t" anchorCtr="0">
            <a:noAutofit/>
          </a:bodyPr>
          <a:lstStyle/>
          <a:p>
            <a:pPr marL="203040" marR="0" lvl="1" indent="-203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Basic </a:t>
            </a:r>
            <a:r>
              <a:rPr lang="en-US" sz="2000" b="0" i="0" u="none" strike="noStrike" cap="none" dirty="0" smtClean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rules</a:t>
            </a:r>
            <a:endParaRPr b="0" i="0" u="none" strike="noStrike" cap="none" dirty="0">
              <a:solidFill>
                <a:srgbClr val="D9D9D9"/>
              </a:solidFill>
              <a:sym typeface="Arial"/>
            </a:endParaRPr>
          </a:p>
          <a:p>
            <a:pPr marL="203040" marR="0" lvl="1" indent="-203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LAB </a:t>
            </a:r>
            <a:r>
              <a:rPr lang="en-US" sz="2000" b="0" i="0" u="none" strike="noStrike" cap="none" dirty="0" smtClean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</a:p>
          <a:p>
            <a:pPr marL="203040" marR="0" lvl="1" indent="-203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lang="en-US" sz="2000" dirty="0" smtClean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Machine allocation</a:t>
            </a:r>
            <a:endParaRPr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203040" marR="0" lvl="1" indent="-203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Paper &amp; Final Project </a:t>
            </a:r>
            <a:endParaRPr sz="2000" b="0" i="0" u="none" strike="noStrike" cap="none" dirty="0">
              <a:solidFill>
                <a:srgbClr val="D9D9D9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8094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493</Words>
  <Application>Microsoft Office PowerPoint</Application>
  <PresentationFormat>如螢幕大小 (16:9)</PresentationFormat>
  <Paragraphs>162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Libre Baskerville</vt:lpstr>
      <vt:lpstr>Calibri</vt:lpstr>
      <vt:lpstr>Noto Sans Symbols</vt:lpstr>
      <vt:lpstr>Arial</vt:lpstr>
      <vt:lpstr>Times New Roman</vt:lpstr>
      <vt:lpstr>Office Theme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Hong Sheng</dc:creator>
  <cp:lastModifiedBy>Hong Sheng</cp:lastModifiedBy>
  <cp:revision>3</cp:revision>
  <dcterms:modified xsi:type="dcterms:W3CDTF">2023-02-21T10:13:21Z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12</vt:i4>
  </property>
  <property fmtid="{D5CDD505-2E9C-101B-9397-08002B2CF9AE}" pid="3" name="PresentationFormat">
    <vt:lpwstr>如螢幕大小 (16:9)</vt:lpwstr>
  </property>
  <property fmtid="{D5CDD505-2E9C-101B-9397-08002B2CF9AE}" pid="4" name="Slides">
    <vt:i4>12</vt:i4>
  </property>
</Properties>
</file>