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Courier Prime"/>
      <p:regular r:id="rId28"/>
      <p:bold r:id="rId29"/>
      <p:italic r:id="rId30"/>
      <p:boldItalic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CourierPrime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urierPrim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urierPrime-boldItalic.fntdata"/><Relationship Id="rId30" Type="http://schemas.openxmlformats.org/officeDocument/2006/relationships/font" Target="fonts/CourierPrime-italic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3af5ca8a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3af5ca8a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3a2f30db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3a2f30db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3a2f30db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3a2f30db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3a2f30db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3a2f30db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3a2f30db1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3a2f30db1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3a2f30db1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43a2f30db1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4397f735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4397f73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4397f735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4397f735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4397f735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4397f735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2bd14355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2bd14355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3a2f30db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3a2f30db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2bd14355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2bd14355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3af5ca8a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3af5ca8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2bd14355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2bd14355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3af5ca8a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3af5ca8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3af5ca8a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3af5ca8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3af5ca8a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3af5ca8a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shi02/wavere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Relationship Id="rId6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Relationship Id="rId7" Type="http://schemas.openxmlformats.org/officeDocument/2006/relationships/image" Target="../media/image4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0.gif"/><Relationship Id="rId5" Type="http://schemas.openxmlformats.org/officeDocument/2006/relationships/image" Target="../media/image38.gif"/><Relationship Id="rId6" Type="http://schemas.openxmlformats.org/officeDocument/2006/relationships/image" Target="../media/image39.gif"/><Relationship Id="rId7" Type="http://schemas.openxmlformats.org/officeDocument/2006/relationships/image" Target="../media/image43.gif"/><Relationship Id="rId8" Type="http://schemas.openxmlformats.org/officeDocument/2006/relationships/image" Target="../media/image4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9.png"/><Relationship Id="rId4" Type="http://schemas.openxmlformats.org/officeDocument/2006/relationships/image" Target="../media/image45.gif"/><Relationship Id="rId9" Type="http://schemas.openxmlformats.org/officeDocument/2006/relationships/image" Target="../media/image44.png"/><Relationship Id="rId5" Type="http://schemas.openxmlformats.org/officeDocument/2006/relationships/image" Target="../media/image41.gif"/><Relationship Id="rId6" Type="http://schemas.openxmlformats.org/officeDocument/2006/relationships/image" Target="../media/image47.png"/><Relationship Id="rId7" Type="http://schemas.openxmlformats.org/officeDocument/2006/relationships/image" Target="../media/image48.gif"/><Relationship Id="rId8" Type="http://schemas.openxmlformats.org/officeDocument/2006/relationships/image" Target="../media/image3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1.png"/><Relationship Id="rId4" Type="http://schemas.openxmlformats.org/officeDocument/2006/relationships/image" Target="../media/image55.gif"/><Relationship Id="rId5" Type="http://schemas.openxmlformats.org/officeDocument/2006/relationships/image" Target="../media/image50.png"/><Relationship Id="rId6" Type="http://schemas.openxmlformats.org/officeDocument/2006/relationships/image" Target="../media/image5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4.png"/><Relationship Id="rId4" Type="http://schemas.openxmlformats.org/officeDocument/2006/relationships/image" Target="../media/image52.png"/><Relationship Id="rId5" Type="http://schemas.openxmlformats.org/officeDocument/2006/relationships/image" Target="../media/image57.gif"/><Relationship Id="rId6" Type="http://schemas.openxmlformats.org/officeDocument/2006/relationships/image" Target="../media/image5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9.png"/><Relationship Id="rId4" Type="http://schemas.openxmlformats.org/officeDocument/2006/relationships/image" Target="../media/image56.gif"/><Relationship Id="rId5" Type="http://schemas.openxmlformats.org/officeDocument/2006/relationships/image" Target="../media/image58.png"/><Relationship Id="rId6" Type="http://schemas.openxmlformats.org/officeDocument/2006/relationships/image" Target="../media/image6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11" Type="http://schemas.openxmlformats.org/officeDocument/2006/relationships/image" Target="../media/image3.png"/><Relationship Id="rId10" Type="http://schemas.openxmlformats.org/officeDocument/2006/relationships/image" Target="../media/image13.png"/><Relationship Id="rId12" Type="http://schemas.openxmlformats.org/officeDocument/2006/relationships/image" Target="../media/image17.png"/><Relationship Id="rId9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5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waveref.py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post-processing</a:t>
            </a:r>
            <a:r>
              <a:rPr lang="en"/>
              <a:t> module for wave reflection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799000" y="46270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hlink"/>
                </a:solidFill>
                <a:highlight>
                  <a:schemeClr val="dk1"/>
                </a:highlight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github.com/sshi02/waveref</a:t>
            </a:r>
            <a:endParaRPr sz="1600">
              <a:highlight>
                <a:schemeClr val="dk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limits → array limits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25" y="1068425"/>
            <a:ext cx="25622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3898300" y="629675"/>
            <a:ext cx="39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25" y="2012225"/>
            <a:ext cx="3984376" cy="121237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5">
            <a:alphaModFix/>
          </a:blip>
          <a:srcRect b="23655" l="0" r="0" t="33928"/>
          <a:stretch/>
        </p:blipFill>
        <p:spPr>
          <a:xfrm>
            <a:off x="5600800" y="3477500"/>
            <a:ext cx="162185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2900" y="3888649"/>
            <a:ext cx="5019401" cy="6808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22"/>
          <p:cNvSpPr/>
          <p:nvPr/>
        </p:nvSpPr>
        <p:spPr>
          <a:xfrm>
            <a:off x="2759225" y="1457304"/>
            <a:ext cx="3311100" cy="1966975"/>
          </a:xfrm>
          <a:custGeom>
            <a:rect b="b" l="l" r="r" t="t"/>
            <a:pathLst>
              <a:path extrusionOk="0" h="78679" w="132444">
                <a:moveTo>
                  <a:pt x="0" y="1704"/>
                </a:moveTo>
                <a:cubicBezTo>
                  <a:pt x="18348" y="2647"/>
                  <a:pt x="88013" y="-5465"/>
                  <a:pt x="110087" y="7364"/>
                </a:cubicBezTo>
                <a:cubicBezTo>
                  <a:pt x="132161" y="20193"/>
                  <a:pt x="128718" y="66793"/>
                  <a:pt x="132444" y="78679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02" name="Google Shape;202;p22"/>
          <p:cNvCxnSpPr/>
          <p:nvPr/>
        </p:nvCxnSpPr>
        <p:spPr>
          <a:xfrm>
            <a:off x="6006650" y="2914875"/>
            <a:ext cx="56700" cy="566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and </a:t>
            </a:r>
            <a:r>
              <a:rPr lang="en"/>
              <a:t>coefficient</a:t>
            </a:r>
            <a:r>
              <a:rPr lang="en"/>
              <a:t> of reflection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00" y="1143000"/>
            <a:ext cx="2133525" cy="128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3"/>
          <p:cNvCxnSpPr>
            <a:stCxn id="210" idx="1"/>
          </p:cNvCxnSpPr>
          <p:nvPr/>
        </p:nvCxnSpPr>
        <p:spPr>
          <a:xfrm flipH="1">
            <a:off x="2462225" y="1495925"/>
            <a:ext cx="534300" cy="117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1" name="Google Shape;211;p23"/>
          <p:cNvPicPr preferRelativeResize="0"/>
          <p:nvPr/>
        </p:nvPicPr>
        <p:blipFill rotWithShape="1">
          <a:blip r:embed="rId4">
            <a:alphaModFix/>
          </a:blip>
          <a:srcRect b="0" l="9173" r="0" t="0"/>
          <a:stretch/>
        </p:blipFill>
        <p:spPr>
          <a:xfrm>
            <a:off x="3070525" y="1068425"/>
            <a:ext cx="1292800" cy="8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100" y="3185225"/>
            <a:ext cx="1371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4100" y="1803975"/>
            <a:ext cx="4630274" cy="6581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4100" y="3098600"/>
            <a:ext cx="2879296" cy="6581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test cases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assume 1-D, flat bottom cases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small numerical convergences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optimizing gauge placement (Wenneker and Hofland 14)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test.py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idealized: two </a:t>
            </a:r>
            <a:r>
              <a:rPr lang="en">
                <a:solidFill>
                  <a:schemeClr val="dk2"/>
                </a:solidFill>
              </a:rPr>
              <a:t>opposing</a:t>
            </a:r>
            <a:r>
              <a:rPr lang="en">
                <a:solidFill>
                  <a:schemeClr val="dk2"/>
                </a:solidFill>
              </a:rPr>
              <a:t> waves of differing heights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idealized: standing wave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FUNWAVE-TVD: regular wave maker with wall </a:t>
            </a:r>
            <a:r>
              <a:rPr lang="en">
                <a:solidFill>
                  <a:schemeClr val="dk2"/>
                </a:solidFill>
              </a:rPr>
              <a:t>collision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FUNWAVE-TVD: regular wave maker with 10-degree slope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FUNWAVE-TVD: solitary wave with wall collision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5"/>
          <p:cNvGrpSpPr/>
          <p:nvPr/>
        </p:nvGrpSpPr>
        <p:grpSpPr>
          <a:xfrm>
            <a:off x="2133600" y="3227850"/>
            <a:ext cx="2743200" cy="1828800"/>
            <a:chOff x="2133600" y="3227850"/>
            <a:chExt cx="2743200" cy="1828800"/>
          </a:xfrm>
        </p:grpSpPr>
        <p:pic>
          <p:nvPicPr>
            <p:cNvPr id="226" name="Google Shape;22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33600" y="3227850"/>
              <a:ext cx="274320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25"/>
            <p:cNvSpPr txBox="1"/>
            <p:nvPr/>
          </p:nvSpPr>
          <p:spPr>
            <a:xfrm>
              <a:off x="3656700" y="3453475"/>
              <a:ext cx="971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r>
                <a:rPr baseline="-25000" lang="en" sz="1100">
                  <a:latin typeface="Courier Prime"/>
                  <a:ea typeface="Courier Prime"/>
                  <a:cs typeface="Courier Prime"/>
                  <a:sym typeface="Courier Prime"/>
                </a:rPr>
                <a:t>R</a:t>
              </a:r>
              <a:endParaRPr baseline="-25000" sz="1100"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8" name="Google Shape;228;p25"/>
            <p:cNvSpPr txBox="1"/>
            <p:nvPr/>
          </p:nvSpPr>
          <p:spPr>
            <a:xfrm>
              <a:off x="2446050" y="3453475"/>
              <a:ext cx="971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r>
                <a:rPr baseline="-25000" lang="en" sz="1100"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baseline="-25000" sz="1100"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</p:grpSp>
      <p:sp>
        <p:nvSpPr>
          <p:cNvPr id="229" name="Google Shape;229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idealized case: opposing waves</a:t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 rotWithShape="1">
          <a:blip r:embed="rId4">
            <a:alphaModFix/>
          </a:blip>
          <a:srcRect b="5767" l="0" r="0" t="0"/>
          <a:stretch/>
        </p:blipFill>
        <p:spPr>
          <a:xfrm>
            <a:off x="4876800" y="3324100"/>
            <a:ext cx="3889876" cy="14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/>
        </p:nvSpPr>
        <p:spPr>
          <a:xfrm>
            <a:off x="387888" y="3099475"/>
            <a:ext cx="39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Prime"/>
                <a:ea typeface="Courier Prime"/>
                <a:cs typeface="Courier Prime"/>
                <a:sym typeface="Courier Prime"/>
              </a:rPr>
              <a:t>Gauge</a:t>
            </a:r>
            <a:r>
              <a:rPr lang="en" sz="1100">
                <a:latin typeface="Courier Prime"/>
                <a:ea typeface="Courier Prime"/>
                <a:cs typeface="Courier Prime"/>
                <a:sym typeface="Courier Prime"/>
              </a:rPr>
              <a:t> Locations: 100, 110</a:t>
            </a:r>
            <a:endParaRPr sz="1100"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 rotWithShape="1">
          <a:blip r:embed="rId5">
            <a:alphaModFix/>
          </a:blip>
          <a:srcRect b="22115" l="0" r="0" t="21981"/>
          <a:stretch/>
        </p:blipFill>
        <p:spPr>
          <a:xfrm>
            <a:off x="463200" y="1068425"/>
            <a:ext cx="3731225" cy="2085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5"/>
          <p:cNvGrpSpPr/>
          <p:nvPr/>
        </p:nvGrpSpPr>
        <p:grpSpPr>
          <a:xfrm>
            <a:off x="4876800" y="1068413"/>
            <a:ext cx="1819225" cy="1076913"/>
            <a:chOff x="4876800" y="1068413"/>
            <a:chExt cx="1819225" cy="1076913"/>
          </a:xfrm>
        </p:grpSpPr>
        <p:pic>
          <p:nvPicPr>
            <p:cNvPr id="234" name="Google Shape;234;p25"/>
            <p:cNvPicPr preferRelativeResize="0"/>
            <p:nvPr/>
          </p:nvPicPr>
          <p:blipFill rotWithShape="1">
            <a:blip r:embed="rId6">
              <a:alphaModFix/>
            </a:blip>
            <a:srcRect b="21320" l="0" r="0" t="21009"/>
            <a:stretch/>
          </p:blipFill>
          <p:spPr>
            <a:xfrm>
              <a:off x="4876800" y="1068413"/>
              <a:ext cx="1819225" cy="1049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5"/>
            <p:cNvSpPr txBox="1"/>
            <p:nvPr/>
          </p:nvSpPr>
          <p:spPr>
            <a:xfrm>
              <a:off x="4876800" y="1791325"/>
              <a:ext cx="181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r>
                <a:rPr baseline="-25000" lang="en" sz="1100">
                  <a:latin typeface="Courier Prime"/>
                  <a:ea typeface="Courier Prime"/>
                  <a:cs typeface="Courier Prime"/>
                  <a:sym typeface="Courier Prime"/>
                </a:rPr>
                <a:t>I </a:t>
              </a:r>
              <a:r>
                <a:rPr lang="en" sz="1100">
                  <a:latin typeface="Courier Prime"/>
                  <a:ea typeface="Courier Prime"/>
                  <a:cs typeface="Courier Prime"/>
                  <a:sym typeface="Courier Prime"/>
                </a:rPr>
                <a:t>= 1.0 </a:t>
              </a:r>
              <a:endParaRPr sz="1100"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</p:grpSp>
      <p:grpSp>
        <p:nvGrpSpPr>
          <p:cNvPr id="236" name="Google Shape;236;p25"/>
          <p:cNvGrpSpPr/>
          <p:nvPr/>
        </p:nvGrpSpPr>
        <p:grpSpPr>
          <a:xfrm>
            <a:off x="6788825" y="1085675"/>
            <a:ext cx="1819200" cy="1059650"/>
            <a:chOff x="6788825" y="1085675"/>
            <a:chExt cx="1819200" cy="1059650"/>
          </a:xfrm>
        </p:grpSpPr>
        <p:pic>
          <p:nvPicPr>
            <p:cNvPr id="237" name="Google Shape;237;p25"/>
            <p:cNvPicPr preferRelativeResize="0"/>
            <p:nvPr/>
          </p:nvPicPr>
          <p:blipFill rotWithShape="1">
            <a:blip r:embed="rId7">
              <a:alphaModFix/>
            </a:blip>
            <a:srcRect b="22331" l="0" r="0" t="21896"/>
            <a:stretch/>
          </p:blipFill>
          <p:spPr>
            <a:xfrm>
              <a:off x="6788825" y="1085675"/>
              <a:ext cx="1819200" cy="1014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25"/>
            <p:cNvSpPr txBox="1"/>
            <p:nvPr/>
          </p:nvSpPr>
          <p:spPr>
            <a:xfrm>
              <a:off x="6788825" y="1791325"/>
              <a:ext cx="181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r>
                <a:rPr baseline="-25000" lang="en" sz="1100">
                  <a:latin typeface="Courier Prime"/>
                  <a:ea typeface="Courier Prime"/>
                  <a:cs typeface="Courier Prime"/>
                  <a:sym typeface="Courier Prime"/>
                </a:rPr>
                <a:t>R</a:t>
              </a:r>
              <a:r>
                <a:rPr baseline="-25000" lang="en" sz="1100">
                  <a:latin typeface="Courier Prime"/>
                  <a:ea typeface="Courier Prime"/>
                  <a:cs typeface="Courier Prime"/>
                  <a:sym typeface="Courier Prime"/>
                </a:rPr>
                <a:t> </a:t>
              </a:r>
              <a:r>
                <a:rPr lang="en" sz="1100">
                  <a:latin typeface="Courier Prime"/>
                  <a:ea typeface="Courier Prime"/>
                  <a:cs typeface="Courier Prime"/>
                  <a:sym typeface="Courier Prime"/>
                </a:rPr>
                <a:t>= 0.5 </a:t>
              </a:r>
              <a:endParaRPr sz="1100"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</p:grpSp>
      <p:pic>
        <p:nvPicPr>
          <p:cNvPr id="239" name="Google Shape;23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7898" y="3453475"/>
            <a:ext cx="1819200" cy="7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 rotWithShape="1">
          <a:blip r:embed="rId9">
            <a:alphaModFix/>
          </a:blip>
          <a:srcRect b="22579" l="0" r="0" t="21874"/>
          <a:stretch/>
        </p:blipFill>
        <p:spPr>
          <a:xfrm>
            <a:off x="5832800" y="2217315"/>
            <a:ext cx="1819225" cy="1010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6"/>
          <p:cNvGrpSpPr/>
          <p:nvPr/>
        </p:nvGrpSpPr>
        <p:grpSpPr>
          <a:xfrm>
            <a:off x="2133600" y="3227850"/>
            <a:ext cx="2743200" cy="1828800"/>
            <a:chOff x="2133600" y="3227850"/>
            <a:chExt cx="2743200" cy="1828800"/>
          </a:xfrm>
        </p:grpSpPr>
        <p:pic>
          <p:nvPicPr>
            <p:cNvPr id="246" name="Google Shape;24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33600" y="3227850"/>
              <a:ext cx="274320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26"/>
            <p:cNvSpPr txBox="1"/>
            <p:nvPr/>
          </p:nvSpPr>
          <p:spPr>
            <a:xfrm>
              <a:off x="3656700" y="3453475"/>
              <a:ext cx="971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r>
                <a:rPr baseline="-25000" lang="en" sz="1100">
                  <a:latin typeface="Courier Prime"/>
                  <a:ea typeface="Courier Prime"/>
                  <a:cs typeface="Courier Prime"/>
                  <a:sym typeface="Courier Prime"/>
                </a:rPr>
                <a:t>R</a:t>
              </a:r>
              <a:endParaRPr baseline="-25000" sz="1100"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48" name="Google Shape;248;p26"/>
            <p:cNvSpPr txBox="1"/>
            <p:nvPr/>
          </p:nvSpPr>
          <p:spPr>
            <a:xfrm>
              <a:off x="2446050" y="3453475"/>
              <a:ext cx="971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r>
                <a:rPr baseline="-25000" lang="en" sz="1100"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baseline="-25000" sz="1100"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</p:grpSp>
      <p:pic>
        <p:nvPicPr>
          <p:cNvPr id="249" name="Google Shape;249;p26"/>
          <p:cNvPicPr preferRelativeResize="0"/>
          <p:nvPr/>
        </p:nvPicPr>
        <p:blipFill rotWithShape="1">
          <a:blip r:embed="rId4">
            <a:alphaModFix/>
          </a:blip>
          <a:srcRect b="21460" l="0" r="0" t="21173"/>
          <a:stretch/>
        </p:blipFill>
        <p:spPr>
          <a:xfrm>
            <a:off x="5832800" y="2217325"/>
            <a:ext cx="1819225" cy="104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 rotWithShape="1">
          <a:blip r:embed="rId5">
            <a:alphaModFix/>
          </a:blip>
          <a:srcRect b="23545" l="0" r="0" t="20448"/>
          <a:stretch/>
        </p:blipFill>
        <p:spPr>
          <a:xfrm>
            <a:off x="6788825" y="1068425"/>
            <a:ext cx="1873160" cy="10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/>
          <p:cNvPicPr preferRelativeResize="0"/>
          <p:nvPr/>
        </p:nvPicPr>
        <p:blipFill rotWithShape="1">
          <a:blip r:embed="rId6">
            <a:alphaModFix/>
          </a:blip>
          <a:srcRect b="0" l="0" r="18765" t="20540"/>
          <a:stretch/>
        </p:blipFill>
        <p:spPr>
          <a:xfrm>
            <a:off x="4876800" y="3327650"/>
            <a:ext cx="3766786" cy="1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idealized case: standing waves</a:t>
            </a:r>
            <a:endParaRPr/>
          </a:p>
        </p:txBody>
      </p:sp>
      <p:pic>
        <p:nvPicPr>
          <p:cNvPr id="253" name="Google Shape;253;p26"/>
          <p:cNvPicPr preferRelativeResize="0"/>
          <p:nvPr/>
        </p:nvPicPr>
        <p:blipFill rotWithShape="1">
          <a:blip r:embed="rId7">
            <a:alphaModFix/>
          </a:blip>
          <a:srcRect b="21953" l="0" r="0" t="22999"/>
          <a:stretch/>
        </p:blipFill>
        <p:spPr>
          <a:xfrm>
            <a:off x="488638" y="1068425"/>
            <a:ext cx="3731225" cy="20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6"/>
          <p:cNvSpPr txBox="1"/>
          <p:nvPr/>
        </p:nvSpPr>
        <p:spPr>
          <a:xfrm>
            <a:off x="387888" y="3099475"/>
            <a:ext cx="39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Prime"/>
                <a:ea typeface="Courier Prime"/>
                <a:cs typeface="Courier Prime"/>
                <a:sym typeface="Courier Prime"/>
              </a:rPr>
              <a:t>Gauge Locations: 100, 110</a:t>
            </a:r>
            <a:endParaRPr sz="1100"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pic>
        <p:nvPicPr>
          <p:cNvPr id="255" name="Google Shape;255;p26"/>
          <p:cNvPicPr preferRelativeResize="0"/>
          <p:nvPr/>
        </p:nvPicPr>
        <p:blipFill rotWithShape="1">
          <a:blip r:embed="rId8">
            <a:alphaModFix/>
          </a:blip>
          <a:srcRect b="21320" l="0" r="0" t="21009"/>
          <a:stretch/>
        </p:blipFill>
        <p:spPr>
          <a:xfrm>
            <a:off x="4876800" y="1068413"/>
            <a:ext cx="1819225" cy="10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6"/>
          <p:cNvSpPr txBox="1"/>
          <p:nvPr/>
        </p:nvSpPr>
        <p:spPr>
          <a:xfrm>
            <a:off x="4876800" y="1791325"/>
            <a:ext cx="181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Prime"/>
                <a:ea typeface="Courier Prime"/>
                <a:cs typeface="Courier Prime"/>
                <a:sym typeface="Courier Prime"/>
              </a:rPr>
              <a:t>H</a:t>
            </a:r>
            <a:r>
              <a:rPr baseline="-25000" lang="en" sz="1100">
                <a:latin typeface="Courier Prime"/>
                <a:ea typeface="Courier Prime"/>
                <a:cs typeface="Courier Prime"/>
                <a:sym typeface="Courier Prime"/>
              </a:rPr>
              <a:t>I </a:t>
            </a:r>
            <a:r>
              <a:rPr lang="en" sz="1100">
                <a:latin typeface="Courier Prime"/>
                <a:ea typeface="Courier Prime"/>
                <a:cs typeface="Courier Prime"/>
                <a:sym typeface="Courier Prime"/>
              </a:rPr>
              <a:t>= 1.0 </a:t>
            </a:r>
            <a:endParaRPr sz="1100"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6788825" y="1791325"/>
            <a:ext cx="181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Prime"/>
                <a:ea typeface="Courier Prime"/>
                <a:cs typeface="Courier Prime"/>
                <a:sym typeface="Courier Prime"/>
              </a:rPr>
              <a:t>H</a:t>
            </a:r>
            <a:r>
              <a:rPr baseline="-25000" lang="en" sz="1100">
                <a:latin typeface="Courier Prime"/>
                <a:ea typeface="Courier Prime"/>
                <a:cs typeface="Courier Prime"/>
                <a:sym typeface="Courier Prime"/>
              </a:rPr>
              <a:t>R </a:t>
            </a:r>
            <a:r>
              <a:rPr lang="en" sz="1100">
                <a:latin typeface="Courier Prime"/>
                <a:ea typeface="Courier Prime"/>
                <a:cs typeface="Courier Prime"/>
                <a:sym typeface="Courier Prime"/>
              </a:rPr>
              <a:t>= 1.0 </a:t>
            </a:r>
            <a:endParaRPr sz="1100"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pic>
        <p:nvPicPr>
          <p:cNvPr id="258" name="Google Shape;258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7901" y="3453475"/>
            <a:ext cx="1819200" cy="764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375" y="3380200"/>
            <a:ext cx="4694375" cy="129095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FUNWAVE-TVD case: wall collision</a:t>
            </a:r>
            <a:endParaRPr/>
          </a:p>
        </p:txBody>
      </p:sp>
      <p:pic>
        <p:nvPicPr>
          <p:cNvPr id="265" name="Google Shape;265;p27"/>
          <p:cNvPicPr preferRelativeResize="0"/>
          <p:nvPr/>
        </p:nvPicPr>
        <p:blipFill rotWithShape="1">
          <a:blip r:embed="rId4">
            <a:alphaModFix/>
          </a:blip>
          <a:srcRect b="0" l="8812" r="8522" t="0"/>
          <a:stretch/>
        </p:blipFill>
        <p:spPr>
          <a:xfrm>
            <a:off x="290375" y="1144625"/>
            <a:ext cx="6298776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7"/>
          <p:cNvSpPr txBox="1"/>
          <p:nvPr/>
        </p:nvSpPr>
        <p:spPr>
          <a:xfrm>
            <a:off x="6589145" y="1335550"/>
            <a:ext cx="243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ucida Sans"/>
                <a:ea typeface="Lucida Sans"/>
                <a:cs typeface="Lucida Sans"/>
                <a:sym typeface="Lucida Sans"/>
              </a:rPr>
              <a:t>Gauge Locations: 300, 310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67" name="Google Shape;26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1125" y="1613350"/>
            <a:ext cx="1429301" cy="13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8200" y="3139874"/>
            <a:ext cx="2510725" cy="188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200" y="3139869"/>
            <a:ext cx="2510725" cy="188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939" y="3380200"/>
            <a:ext cx="4769238" cy="13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 rotWithShape="1">
          <a:blip r:embed="rId5">
            <a:alphaModFix/>
          </a:blip>
          <a:srcRect b="0" l="8563" r="8778" t="0"/>
          <a:stretch/>
        </p:blipFill>
        <p:spPr>
          <a:xfrm>
            <a:off x="311700" y="1144625"/>
            <a:ext cx="6298774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FUNWAVE-TVD case: 10-degree slope</a:t>
            </a:r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6589145" y="1335550"/>
            <a:ext cx="243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ucida Sans"/>
                <a:ea typeface="Lucida Sans"/>
                <a:cs typeface="Lucida Sans"/>
                <a:sym typeface="Lucida Sans"/>
              </a:rPr>
              <a:t>Gauge Locations: 200, 210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78" name="Google Shape;27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1125" y="1613350"/>
            <a:ext cx="1429301" cy="1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200" y="3139869"/>
            <a:ext cx="2510725" cy="188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9"/>
          <p:cNvPicPr preferRelativeResize="0"/>
          <p:nvPr/>
        </p:nvPicPr>
        <p:blipFill rotWithShape="1">
          <a:blip r:embed="rId4">
            <a:alphaModFix/>
          </a:blip>
          <a:srcRect b="0" l="7980" r="8623" t="0"/>
          <a:stretch/>
        </p:blipFill>
        <p:spPr>
          <a:xfrm>
            <a:off x="234438" y="1068425"/>
            <a:ext cx="63547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FUNWAVE-TVD case: solitary wave</a:t>
            </a:r>
            <a:endParaRPr/>
          </a:p>
        </p:txBody>
      </p:sp>
      <p:sp>
        <p:nvSpPr>
          <p:cNvPr id="286" name="Google Shape;286;p29"/>
          <p:cNvSpPr txBox="1"/>
          <p:nvPr/>
        </p:nvSpPr>
        <p:spPr>
          <a:xfrm>
            <a:off x="6589145" y="1335550"/>
            <a:ext cx="243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ucida Sans"/>
                <a:ea typeface="Lucida Sans"/>
                <a:cs typeface="Lucida Sans"/>
                <a:sym typeface="Lucida Sans"/>
              </a:rPr>
              <a:t>Gauge Locations: 200, 210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 rotWithShape="1">
          <a:blip r:embed="rId5">
            <a:alphaModFix/>
          </a:blip>
          <a:srcRect b="9189" l="3418" r="0" t="0"/>
          <a:stretch/>
        </p:blipFill>
        <p:spPr>
          <a:xfrm>
            <a:off x="6711775" y="1689550"/>
            <a:ext cx="1657725" cy="5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424200"/>
            <a:ext cx="56197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4" name="Google Shape;29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relatively complete </a:t>
            </a:r>
            <a:r>
              <a:rPr lang="en">
                <a:solidFill>
                  <a:schemeClr val="dk2"/>
                </a:solidFill>
              </a:rPr>
              <a:t>implementation</a:t>
            </a:r>
            <a:r>
              <a:rPr lang="en">
                <a:solidFill>
                  <a:schemeClr val="dk2"/>
                </a:solidFill>
              </a:rPr>
              <a:t> of Goda and Suzuki 76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with a small but important correction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ideal test cases: reflection() performs perfectly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FUNWAVE-TVD cases: reflection </a:t>
            </a:r>
            <a:r>
              <a:rPr lang="en">
                <a:solidFill>
                  <a:schemeClr val="dk2"/>
                </a:solidFill>
              </a:rPr>
              <a:t>performs</a:t>
            </a:r>
            <a:r>
              <a:rPr lang="en">
                <a:solidFill>
                  <a:schemeClr val="dk2"/>
                </a:solidFill>
              </a:rPr>
              <a:t> as expected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43550"/>
            <a:ext cx="8520600" cy="1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central part of the waveref module is reflection()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Implementation of Goda and Suzuki 76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(ESTIMATION OF INCIDENT AND REFLECTED WAVES IN RANDOM WAVE EXPERIMENTS)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implementation roadmap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92650" y="2571750"/>
            <a:ext cx="1859150" cy="8252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decomposition using FFT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692650" y="3731225"/>
            <a:ext cx="1859150" cy="1037275"/>
            <a:chOff x="911950" y="3649475"/>
            <a:chExt cx="1859150" cy="1037275"/>
          </a:xfrm>
        </p:grpSpPr>
        <p:sp>
          <p:nvSpPr>
            <p:cNvPr id="69" name="Google Shape;69;p14"/>
            <p:cNvSpPr/>
            <p:nvPr/>
          </p:nvSpPr>
          <p:spPr>
            <a:xfrm>
              <a:off x="911950" y="3649475"/>
              <a:ext cx="1859150" cy="1037275"/>
            </a:xfrm>
            <a:prstGeom prst="flowChartProcess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wave number approximations</a:t>
              </a:r>
              <a:endParaRPr>
                <a:solidFill>
                  <a:schemeClr val="dk1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175663" y="4249013"/>
              <a:ext cx="1331700" cy="303900"/>
            </a:xfrm>
            <a:prstGeom prst="flowChartAlternateProcess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Newton-Raphson</a:t>
              </a:r>
              <a:endPara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1" name="Google Shape;71;p14"/>
          <p:cNvSpPr/>
          <p:nvPr/>
        </p:nvSpPr>
        <p:spPr>
          <a:xfrm>
            <a:off x="3687450" y="2571750"/>
            <a:ext cx="1648800" cy="8252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equation (5)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(Goda and Suzuki)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2" name="Google Shape;72;p14"/>
          <p:cNvCxnSpPr>
            <a:stCxn id="67" idx="3"/>
            <a:endCxn id="71" idx="1"/>
          </p:cNvCxnSpPr>
          <p:nvPr/>
        </p:nvCxnSpPr>
        <p:spPr>
          <a:xfrm>
            <a:off x="2551800" y="2984388"/>
            <a:ext cx="1135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9" idx="3"/>
            <a:endCxn id="71" idx="1"/>
          </p:cNvCxnSpPr>
          <p:nvPr/>
        </p:nvCxnSpPr>
        <p:spPr>
          <a:xfrm flipH="1" rot="10800000">
            <a:off x="2551800" y="2984463"/>
            <a:ext cx="1135800" cy="1265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6674250" y="4145113"/>
            <a:ext cx="1859166" cy="623376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return amplitude,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coefficient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reflection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234250" y="2957425"/>
            <a:ext cx="969500" cy="4396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outbound checks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336250" y="3731300"/>
            <a:ext cx="969600" cy="4396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energy calculations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" name="Google Shape;77;p14"/>
          <p:cNvCxnSpPr>
            <a:stCxn id="71" idx="3"/>
            <a:endCxn id="75" idx="1"/>
          </p:cNvCxnSpPr>
          <p:nvPr/>
        </p:nvCxnSpPr>
        <p:spPr>
          <a:xfrm>
            <a:off x="5336250" y="2984388"/>
            <a:ext cx="897900" cy="192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5" idx="2"/>
            <a:endCxn id="76" idx="0"/>
          </p:cNvCxnSpPr>
          <p:nvPr/>
        </p:nvCxnSpPr>
        <p:spPr>
          <a:xfrm flipH="1">
            <a:off x="5821100" y="3397025"/>
            <a:ext cx="897900" cy="334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76" idx="2"/>
            <a:endCxn id="74" idx="1"/>
          </p:cNvCxnSpPr>
          <p:nvPr/>
        </p:nvCxnSpPr>
        <p:spPr>
          <a:xfrm>
            <a:off x="5821050" y="4170900"/>
            <a:ext cx="853200" cy="285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/>
          <p:nvPr/>
        </p:nvSpPr>
        <p:spPr>
          <a:xfrm>
            <a:off x="3878950" y="4580925"/>
            <a:ext cx="1265775" cy="562575"/>
          </a:xfrm>
          <a:prstGeom prst="flowChartOffpageConnec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cases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1" name="Google Shape;81;p14"/>
          <p:cNvCxnSpPr>
            <a:stCxn id="74" idx="1"/>
            <a:endCxn id="80" idx="3"/>
          </p:cNvCxnSpPr>
          <p:nvPr/>
        </p:nvCxnSpPr>
        <p:spPr>
          <a:xfrm flipH="1">
            <a:off x="5144850" y="4456801"/>
            <a:ext cx="1529400" cy="405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— code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09800" y="1068425"/>
            <a:ext cx="2956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waveref.py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├── reflection()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├── wn()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└── wn_shallow()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8775" y="162000"/>
            <a:ext cx="4470500" cy="2710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075" y="4110525"/>
            <a:ext cx="4241150" cy="873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519" y="2616737"/>
            <a:ext cx="4077876" cy="13540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6"/>
          <p:cNvCxnSpPr/>
          <p:nvPr/>
        </p:nvCxnSpPr>
        <p:spPr>
          <a:xfrm>
            <a:off x="492250" y="3315825"/>
            <a:ext cx="754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 via fft()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857750" y="2880675"/>
            <a:ext cx="1674000" cy="87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fft()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normalized by N/2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8" name="Google Shape;98;p16"/>
          <p:cNvCxnSpPr>
            <a:stCxn id="99" idx="3"/>
            <a:endCxn id="97" idx="1"/>
          </p:cNvCxnSpPr>
          <p:nvPr/>
        </p:nvCxnSpPr>
        <p:spPr>
          <a:xfrm>
            <a:off x="2169401" y="2960650"/>
            <a:ext cx="688200" cy="3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stCxn id="101" idx="3"/>
            <a:endCxn id="97" idx="1"/>
          </p:cNvCxnSpPr>
          <p:nvPr/>
        </p:nvCxnSpPr>
        <p:spPr>
          <a:xfrm flipH="1" rot="10800000">
            <a:off x="2169251" y="3315775"/>
            <a:ext cx="6885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46" y="1076350"/>
            <a:ext cx="3779983" cy="15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 title="[0,0,0,&quot;https://www.codecogs.com/eqnedit.php?latex=A_1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1719" y="1871575"/>
            <a:ext cx="415506" cy="3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 title="[0,0,0,&quot;https://www.codecogs.com/eqnedit.php?latex=B_1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1725" y="2695675"/>
            <a:ext cx="415500" cy="3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 title="[0,0,0,&quot;https://www.codecogs.com/eqnedit.php?latex=A_2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1725" y="3587600"/>
            <a:ext cx="415500" cy="3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 title="[0,0,0,&quot;https://www.codecogs.com/eqnedit.php?latex=B_2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1725" y="4277027"/>
            <a:ext cx="415500" cy="33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 title="[0,0,0,&quot;https://www.codecogs.com/eqnedit.php?latex=%5C%7B%5Ceta_%7Bx_1%7D%5C%7D%5EN_%7Bt%20%3D%200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6694" y="2768200"/>
            <a:ext cx="1132706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 title="[0,0,0,&quot;https://www.codecogs.com/eqnedit.php?latex=%5C%7B%5Ceta_%7Bx_2%7D%5C%7D%5EN_%7Bt%20%3D%200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36544" y="3420925"/>
            <a:ext cx="1132706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6"/>
          <p:cNvCxnSpPr>
            <a:stCxn id="97" idx="3"/>
            <a:endCxn id="103" idx="1"/>
          </p:cNvCxnSpPr>
          <p:nvPr/>
        </p:nvCxnSpPr>
        <p:spPr>
          <a:xfrm flipH="1" rot="10800000">
            <a:off x="4531750" y="2048925"/>
            <a:ext cx="1380000" cy="12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97" idx="3"/>
            <a:endCxn id="104" idx="1"/>
          </p:cNvCxnSpPr>
          <p:nvPr/>
        </p:nvCxnSpPr>
        <p:spPr>
          <a:xfrm flipH="1" rot="10800000">
            <a:off x="4531750" y="2868825"/>
            <a:ext cx="13800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>
            <a:stCxn id="97" idx="3"/>
            <a:endCxn id="105" idx="1"/>
          </p:cNvCxnSpPr>
          <p:nvPr/>
        </p:nvCxnSpPr>
        <p:spPr>
          <a:xfrm>
            <a:off x="4531750" y="3315825"/>
            <a:ext cx="1380000" cy="4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>
            <a:stCxn id="97" idx="3"/>
            <a:endCxn id="106" idx="1"/>
          </p:cNvCxnSpPr>
          <p:nvPr/>
        </p:nvCxnSpPr>
        <p:spPr>
          <a:xfrm>
            <a:off x="4531750" y="3315825"/>
            <a:ext cx="1380000" cy="11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1" name="Google Shape;111;p16" title="[0,0,0,&quot;https://www.codecogs.com/eqnedit.php?latex=x_1%3A%3D%5Ctext%7Bfirst%20gauge%20position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2250" y="4163175"/>
            <a:ext cx="2315690" cy="1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 title="[0,0,0,&quot;https://www.codecogs.com/eqnedit.php?latex=x_2%20%3A%3D%20%5Ctext%7Bsecond%20gauge%20position%7D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2238" y="4446225"/>
            <a:ext cx="2586128" cy="1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 rot="5400000">
            <a:off x="6069223" y="1255764"/>
            <a:ext cx="100500" cy="72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5254000" y="951575"/>
            <a:ext cx="185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truncated at index N/2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(Nyquist Frequency)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00350" y="836591"/>
            <a:ext cx="1380000" cy="10349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6"/>
          <p:cNvCxnSpPr>
            <a:endCxn id="115" idx="1"/>
          </p:cNvCxnSpPr>
          <p:nvPr/>
        </p:nvCxnSpPr>
        <p:spPr>
          <a:xfrm flipH="1" rot="10800000">
            <a:off x="6919350" y="1354082"/>
            <a:ext cx="3810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6"/>
          <p:cNvSpPr txBox="1"/>
          <p:nvPr/>
        </p:nvSpPr>
        <p:spPr>
          <a:xfrm>
            <a:off x="7449975" y="613225"/>
            <a:ext cx="1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untruncated spectra from test 1 in test.py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452800" y="1386700"/>
            <a:ext cx="4471500" cy="2129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 via fft() — code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88" y="1797175"/>
            <a:ext cx="4387125" cy="16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50" y="1489875"/>
            <a:ext cx="4303374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5405275" y="1386700"/>
            <a:ext cx="3127200" cy="2129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1: arrays and methods largely dependent on NumPy</a:t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73: normalized FFT of first eta time series</a:t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74: normalized FFT of second eta time series</a:t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[78 -&gt; 81]:</a:t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Sans Pro"/>
              <a:buChar char="-"/>
            </a:pP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extracting cosine and sine components by </a:t>
            </a: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separating</a:t>
            </a: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real and imaginary values from FFT</a:t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Sans Pro"/>
              <a:buChar char="-"/>
            </a:pP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frequency series is truncated at the Nyquist Frequency  </a:t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7" name="Google Shape;127;p17"/>
          <p:cNvCxnSpPr>
            <a:endCxn id="126" idx="1"/>
          </p:cNvCxnSpPr>
          <p:nvPr/>
        </p:nvCxnSpPr>
        <p:spPr>
          <a:xfrm>
            <a:off x="4924375" y="2451550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wavenumber approximation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22851" t="0"/>
          <a:stretch/>
        </p:blipFill>
        <p:spPr>
          <a:xfrm>
            <a:off x="443725" y="1068425"/>
            <a:ext cx="1696050" cy="4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 title="[0,0,0,&quot;https://www.codecogs.com/eqnedit.php?latex=%5Cepsilon%3A%3D%20%5Ctext%7Berror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75" y="1558050"/>
            <a:ext cx="914162" cy="1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 title="[97,27,184,&quot;https://www.codecogs.com/eqnedit.php?latex=k%20%3D%20%5Cfrac%7B%5Comega%7D%7B%5Csqrt%7Bgh%7D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275" y="2233425"/>
            <a:ext cx="958100" cy="3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/>
          <p:nvPr/>
        </p:nvSpPr>
        <p:spPr>
          <a:xfrm>
            <a:off x="634575" y="2014150"/>
            <a:ext cx="1627500" cy="68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311701" y="2794025"/>
            <a:ext cx="29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(shallow water approximation)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8" name="Google Shape;138;p18" title="[0,0,0,&quot;https://www.codecogs.com/eqnedit.php?latex=%5CRightarrow%20F%20%3D%20gk%5Ctext%7Btanh%7Dkh%20-%20%5Comega%5E2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1975" y="1179597"/>
            <a:ext cx="2024700" cy="2174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8"/>
          <p:cNvCxnSpPr>
            <a:stCxn id="136" idx="3"/>
            <a:endCxn id="140" idx="1"/>
          </p:cNvCxnSpPr>
          <p:nvPr/>
        </p:nvCxnSpPr>
        <p:spPr>
          <a:xfrm>
            <a:off x="2262075" y="2355700"/>
            <a:ext cx="2024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1" name="Google Shape;141;p18"/>
          <p:cNvGrpSpPr/>
          <p:nvPr/>
        </p:nvGrpSpPr>
        <p:grpSpPr>
          <a:xfrm>
            <a:off x="4286675" y="1973950"/>
            <a:ext cx="2592000" cy="763500"/>
            <a:chOff x="4286675" y="1973950"/>
            <a:chExt cx="2592000" cy="763500"/>
          </a:xfrm>
        </p:grpSpPr>
        <p:pic>
          <p:nvPicPr>
            <p:cNvPr id="142" name="Google Shape;142;p18" title="[97,27,184,&quot;https://www.codecogs.com/eqnedit.php?latex=k_%7Bi%2B1%7D%20%3D%20k_i%20-%20%5Cfrac%7BF(k_i)%7D%7BF'(k_i)%7D#0&quot;]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74900" y="2144725"/>
              <a:ext cx="2082799" cy="44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8"/>
            <p:cNvSpPr/>
            <p:nvPr/>
          </p:nvSpPr>
          <p:spPr>
            <a:xfrm>
              <a:off x="4286675" y="1973950"/>
              <a:ext cx="2592000" cy="763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3" name="Google Shape;143;p18" title="[199,112,37,&quot;https://www.codecogs.com/eqnedit.php?latex=%5Ctext%7BLet%20%7D%20k%20%3D%20k_i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02222" y="2131975"/>
            <a:ext cx="814412" cy="1610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18"/>
          <p:cNvGrpSpPr/>
          <p:nvPr/>
        </p:nvGrpSpPr>
        <p:grpSpPr>
          <a:xfrm>
            <a:off x="4363188" y="3294050"/>
            <a:ext cx="2438975" cy="1115750"/>
            <a:chOff x="4363188" y="3294050"/>
            <a:chExt cx="2438975" cy="1115750"/>
          </a:xfrm>
        </p:grpSpPr>
        <p:sp>
          <p:nvSpPr>
            <p:cNvPr id="145" name="Google Shape;145;p18"/>
            <p:cNvSpPr/>
            <p:nvPr/>
          </p:nvSpPr>
          <p:spPr>
            <a:xfrm>
              <a:off x="4363188" y="3294050"/>
              <a:ext cx="2438975" cy="1115750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146" name="Google Shape;146;p18" title="[97,27,184,&quot;https://www.codecogs.com/eqnedit.php?latex=%5Cepsilon%20%5Cgeq%20%7Ck_%7Bi%2B1%7D%20-%20k_i%7C#0&quot;]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874350" y="3729812"/>
              <a:ext cx="1416649" cy="2442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7" name="Google Shape;147;p18"/>
          <p:cNvCxnSpPr>
            <a:stCxn id="140" idx="2"/>
            <a:endCxn id="145" idx="0"/>
          </p:cNvCxnSpPr>
          <p:nvPr/>
        </p:nvCxnSpPr>
        <p:spPr>
          <a:xfrm>
            <a:off x="5582675" y="2737450"/>
            <a:ext cx="0" cy="556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6802163" y="3851925"/>
            <a:ext cx="1489800" cy="5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8"/>
          <p:cNvSpPr txBox="1"/>
          <p:nvPr/>
        </p:nvSpPr>
        <p:spPr>
          <a:xfrm>
            <a:off x="6878375" y="35279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yes, return.</a:t>
            </a:r>
            <a:endParaRPr>
              <a:solidFill>
                <a:schemeClr val="accent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0" name="Google Shape;150;p18"/>
          <p:cNvCxnSpPr>
            <a:endCxn id="140" idx="1"/>
          </p:cNvCxnSpPr>
          <p:nvPr/>
        </p:nvCxnSpPr>
        <p:spPr>
          <a:xfrm flipH="1" rot="10800000">
            <a:off x="4048475" y="2355700"/>
            <a:ext cx="238200" cy="686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8"/>
          <p:cNvSpPr/>
          <p:nvPr/>
        </p:nvSpPr>
        <p:spPr>
          <a:xfrm>
            <a:off x="3885264" y="2479325"/>
            <a:ext cx="474650" cy="1394775"/>
          </a:xfrm>
          <a:custGeom>
            <a:rect b="b" l="l" r="r" t="t"/>
            <a:pathLst>
              <a:path extrusionOk="0" h="55791" w="18986">
                <a:moveTo>
                  <a:pt x="18986" y="55052"/>
                </a:moveTo>
                <a:cubicBezTo>
                  <a:pt x="15838" y="54248"/>
                  <a:pt x="904" y="59405"/>
                  <a:pt x="100" y="50230"/>
                </a:cubicBezTo>
                <a:cubicBezTo>
                  <a:pt x="-704" y="41055"/>
                  <a:pt x="11820" y="8372"/>
                  <a:pt x="14164" y="0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Google Shape;152;p18"/>
          <p:cNvSpPr txBox="1"/>
          <p:nvPr/>
        </p:nvSpPr>
        <p:spPr>
          <a:xfrm>
            <a:off x="3885275" y="34517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Else,</a:t>
            </a:r>
            <a:endParaRPr>
              <a:solidFill>
                <a:schemeClr val="accent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6961800" y="2047900"/>
            <a:ext cx="162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(Newton-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Raphson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Method)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wavenumber approximation — code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452800" y="1386700"/>
            <a:ext cx="4471500" cy="15423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50" y="1489875"/>
            <a:ext cx="4303374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5405275" y="1386700"/>
            <a:ext cx="3127200" cy="2129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1: wn() </a:t>
            </a: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relies</a:t>
            </a: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 NumPy math operations</a:t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wn_shallow() relies on module Math</a:t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93: init array for wavenumber</a:t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94: init array for angular frequency</a:t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95: iterating through wavenumber array</a:t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96: 	angular frequency given relative index</a:t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97:	wavenumber approximation using a recursive 	Newton-Raphson function, fed an initial guess 	using a shallow water approximation. </a:t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error is set to 10</a:t>
            </a:r>
            <a:r>
              <a:rPr baseline="30000" lang="en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-5</a:t>
            </a:r>
            <a:endParaRPr baseline="30000"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2" name="Google Shape;162;p19"/>
          <p:cNvCxnSpPr>
            <a:endCxn id="161" idx="1"/>
          </p:cNvCxnSpPr>
          <p:nvPr/>
        </p:nvCxnSpPr>
        <p:spPr>
          <a:xfrm>
            <a:off x="4924375" y="2451550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50" y="1709050"/>
            <a:ext cx="2602923" cy="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5">
            <a:alphaModFix/>
          </a:blip>
          <a:srcRect b="0" l="0" r="3437" t="0"/>
          <a:stretch/>
        </p:blipFill>
        <p:spPr>
          <a:xfrm>
            <a:off x="478500" y="2043400"/>
            <a:ext cx="4407675" cy="7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(5) </a:t>
            </a:r>
            <a:r>
              <a:rPr lang="en" sz="1000"/>
              <a:t>(with a small correction)</a:t>
            </a:r>
            <a:endParaRPr sz="1000"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50" y="1185450"/>
            <a:ext cx="5489775" cy="10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/>
          <p:nvPr/>
        </p:nvSpPr>
        <p:spPr>
          <a:xfrm rot="5400000">
            <a:off x="3689675" y="166325"/>
            <a:ext cx="247500" cy="4089300"/>
          </a:xfrm>
          <a:prstGeom prst="rightBrace">
            <a:avLst>
              <a:gd fmla="val 50000" name="adj1"/>
              <a:gd fmla="val 4977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2207375" y="2334725"/>
            <a:ext cx="407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relatively straightforward to implement (but long)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0"/>
          <p:cNvSpPr/>
          <p:nvPr/>
        </p:nvSpPr>
        <p:spPr>
          <a:xfrm rot="5400000">
            <a:off x="1194150" y="1830875"/>
            <a:ext cx="247500" cy="760200"/>
          </a:xfrm>
          <a:prstGeom prst="rightBrace">
            <a:avLst>
              <a:gd fmla="val 50000" name="adj1"/>
              <a:gd fmla="val 4977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629675" y="2334725"/>
            <a:ext cx="15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diverging condition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00" y="1255800"/>
            <a:ext cx="453233" cy="3693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826" y="1671513"/>
            <a:ext cx="475987" cy="3693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20"/>
          <p:cNvSpPr txBox="1"/>
          <p:nvPr/>
        </p:nvSpPr>
        <p:spPr>
          <a:xfrm>
            <a:off x="5900525" y="1446625"/>
            <a:ext cx="32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appears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to be a small error in the paper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(5) — code</a:t>
            </a:r>
            <a:endParaRPr/>
          </a:p>
        </p:txBody>
      </p:sp>
      <p:grpSp>
        <p:nvGrpSpPr>
          <p:cNvPr id="183" name="Google Shape;183;p21"/>
          <p:cNvGrpSpPr/>
          <p:nvPr/>
        </p:nvGrpSpPr>
        <p:grpSpPr>
          <a:xfrm>
            <a:off x="398875" y="1280550"/>
            <a:ext cx="6770700" cy="2582400"/>
            <a:chOff x="452800" y="1386700"/>
            <a:chExt cx="6770700" cy="2582400"/>
          </a:xfrm>
        </p:grpSpPr>
        <p:sp>
          <p:nvSpPr>
            <p:cNvPr id="184" name="Google Shape;184;p21"/>
            <p:cNvSpPr/>
            <p:nvPr/>
          </p:nvSpPr>
          <p:spPr>
            <a:xfrm>
              <a:off x="452800" y="1386700"/>
              <a:ext cx="6770700" cy="25824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5" name="Google Shape;18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0650" y="1489875"/>
              <a:ext cx="4303374" cy="1816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1"/>
          <p:cNvSpPr/>
          <p:nvPr/>
        </p:nvSpPr>
        <p:spPr>
          <a:xfrm>
            <a:off x="7233300" y="2214450"/>
            <a:ext cx="233400" cy="512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7233300" y="2727350"/>
            <a:ext cx="233400" cy="1050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7466700" y="2209200"/>
            <a:ext cx="136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diverging</a:t>
            </a: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 condition check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7466700" y="3075650"/>
            <a:ext cx="136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equation (5) 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b="5802" l="0" r="0" t="0"/>
          <a:stretch/>
        </p:blipFill>
        <p:spPr>
          <a:xfrm>
            <a:off x="502300" y="1607750"/>
            <a:ext cx="6106219" cy="21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420B9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