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1" d="100"/>
          <a:sy n="81" d="100"/>
        </p:scale>
        <p:origin x="6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the model identify loans that yield higher returns?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634" y="2260121"/>
            <a:ext cx="105702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Randomly sample 100 completed loans from out-of-sample (test)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modeled and predicted net present value* (NPV) for each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actual NPV for each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3 methods of ranking the 100 loans: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Highest actual NPV (rank of 1) to lowest actual NPV (rank of 100)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Highest modeled NPV to lowest modeled NPV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Random ranking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000" dirty="0"/>
              <a:t>For each method of ranking, calculate the portfolio NPV of including loans 1 through 100.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000" dirty="0"/>
              <a:t>Repeat this process 1,000 times and compare the means for each ranking methodology.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1883" y="5922952"/>
            <a:ext cx="946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*NPV returns the sum of cash flows discounted at the required rate of return. The discount rate was set at 5%, which is roughly the average yield reported on Lending Club’s website: </a:t>
            </a:r>
            <a:r>
              <a:rPr lang="en-US" sz="1200" dirty="0"/>
              <a:t>https://www.lendingclub.com/info/statistics-performance.action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1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" y="206476"/>
            <a:ext cx="12115345" cy="6526685"/>
          </a:xfrm>
          <a:prstGeom prst="rect">
            <a:avLst/>
          </a:prstGeom>
        </p:spPr>
      </p:pic>
      <p:sp>
        <p:nvSpPr>
          <p:cNvPr id="17" name="Callout: Line 16"/>
          <p:cNvSpPr/>
          <p:nvPr/>
        </p:nvSpPr>
        <p:spPr>
          <a:xfrm>
            <a:off x="2601618" y="809685"/>
            <a:ext cx="2996870" cy="536842"/>
          </a:xfrm>
          <a:prstGeom prst="borderCallout1">
            <a:avLst>
              <a:gd name="adj1" fmla="val 18750"/>
              <a:gd name="adj2" fmla="val -8333"/>
              <a:gd name="adj3" fmla="val 349862"/>
              <a:gd name="adj4" fmla="val -3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Perfect ranking </a:t>
            </a:r>
            <a:r>
              <a:rPr lang="en-US" sz="1200" dirty="0"/>
              <a:t>– </a:t>
            </a:r>
          </a:p>
          <a:p>
            <a:r>
              <a:rPr lang="en-US" sz="1200" dirty="0"/>
              <a:t>$23 NPV (29% return) for first 10 loans.</a:t>
            </a:r>
          </a:p>
        </p:txBody>
      </p:sp>
      <p:sp>
        <p:nvSpPr>
          <p:cNvPr id="18" name="Callout: Line 17"/>
          <p:cNvSpPr/>
          <p:nvPr/>
        </p:nvSpPr>
        <p:spPr>
          <a:xfrm>
            <a:off x="5730240" y="3042100"/>
            <a:ext cx="2930013" cy="455234"/>
          </a:xfrm>
          <a:prstGeom prst="borderCallout1">
            <a:avLst>
              <a:gd name="adj1" fmla="val 17651"/>
              <a:gd name="adj2" fmla="val -6477"/>
              <a:gd name="adj3" fmla="val 493371"/>
              <a:gd name="adj4" fmla="val -13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Model Ranking </a:t>
            </a:r>
            <a:r>
              <a:rPr lang="en-US" sz="1200" dirty="0"/>
              <a:t>– </a:t>
            </a:r>
          </a:p>
          <a:p>
            <a:r>
              <a:rPr lang="en-US" sz="1200" dirty="0"/>
              <a:t>$6 NPV (11% return) for first 10 loans.</a:t>
            </a:r>
          </a:p>
        </p:txBody>
      </p:sp>
      <p:sp>
        <p:nvSpPr>
          <p:cNvPr id="19" name="Callout: Line 18"/>
          <p:cNvSpPr/>
          <p:nvPr/>
        </p:nvSpPr>
        <p:spPr>
          <a:xfrm>
            <a:off x="5986862" y="3707002"/>
            <a:ext cx="2779579" cy="455234"/>
          </a:xfrm>
          <a:prstGeom prst="borderCallout1">
            <a:avLst>
              <a:gd name="adj1" fmla="val 17651"/>
              <a:gd name="adj2" fmla="val -6477"/>
              <a:gd name="adj3" fmla="val 502442"/>
              <a:gd name="adj4" fmla="val -15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Random Ranking </a:t>
            </a:r>
            <a:r>
              <a:rPr lang="en-US" sz="1200" dirty="0"/>
              <a:t>– </a:t>
            </a:r>
          </a:p>
          <a:p>
            <a:r>
              <a:rPr lang="en-US" sz="1200" dirty="0"/>
              <a:t>$1 NPV (6% return) for first 10 loans.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0625" y="1638545"/>
            <a:ext cx="589247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Selecting the first 10 loans out of 100 random loans yields an additional $5 in NPV – </a:t>
            </a:r>
            <a:r>
              <a:rPr lang="en-US" b="1" dirty="0">
                <a:solidFill>
                  <a:srgbClr val="FF0000"/>
                </a:solidFill>
              </a:rPr>
              <a:t>using the model almost doubles and investor’s return.</a:t>
            </a:r>
          </a:p>
        </p:txBody>
      </p:sp>
    </p:spTree>
    <p:extLst>
      <p:ext uri="{BB962C8B-B14F-4D97-AF65-F5344CB8AC3E}">
        <p14:creationId xmlns:p14="http://schemas.microsoft.com/office/powerpoint/2010/main" val="2052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236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How well does the model identify loans that yield higher returns?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</dc:title>
  <dc:creator>Steve Shibuya</dc:creator>
  <cp:lastModifiedBy>Steve Shibuya</cp:lastModifiedBy>
  <cp:revision>10</cp:revision>
  <dcterms:created xsi:type="dcterms:W3CDTF">2017-04-04T19:48:42Z</dcterms:created>
  <dcterms:modified xsi:type="dcterms:W3CDTF">2017-04-04T21:08:46Z</dcterms:modified>
</cp:coreProperties>
</file>