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65" r:id="rId2"/>
    <p:sldId id="317" r:id="rId3"/>
    <p:sldId id="318" r:id="rId4"/>
    <p:sldId id="319" r:id="rId5"/>
    <p:sldId id="320" r:id="rId6"/>
    <p:sldId id="321" r:id="rId7"/>
    <p:sldId id="381" r:id="rId8"/>
    <p:sldId id="382" r:id="rId9"/>
    <p:sldId id="383" r:id="rId10"/>
    <p:sldId id="384" r:id="rId11"/>
    <p:sldId id="324" r:id="rId12"/>
    <p:sldId id="325" r:id="rId13"/>
    <p:sldId id="326" r:id="rId14"/>
    <p:sldId id="327" r:id="rId15"/>
    <p:sldId id="328" r:id="rId16"/>
    <p:sldId id="329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80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FF00"/>
    <a:srgbClr val="FF0000"/>
    <a:srgbClr val="0000B0"/>
    <a:srgbClr val="92D050"/>
    <a:srgbClr val="FF33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3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51851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60326"/>
            <a:ext cx="12065000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434" y="1019176"/>
            <a:ext cx="5930900" cy="5484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4534" y="1019176"/>
            <a:ext cx="5933017" cy="2665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4534" y="3836988"/>
            <a:ext cx="5933017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8101" y="6584950"/>
            <a:ext cx="21971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56000" y="65849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58767" y="6584950"/>
            <a:ext cx="3352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Graph Introduction  </a:t>
            </a:r>
            <a:fld id="{778ED99F-6ABF-4BB3-B940-055F29E57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/>
            </a:lvl2pPr>
            <a:lvl3pPr marL="795338" indent="-3317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/>
            </a:lvl3pPr>
            <a:lvl4pPr marL="103346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/>
            </a:lvl4pPr>
            <a:lvl5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60328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344488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2400"/>
            </a:lvl1pPr>
            <a:lvl2pPr marL="622300" indent="-330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200"/>
            </a:lvl2pPr>
            <a:lvl3pPr marL="862013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sz="2000"/>
            </a:lvl3pPr>
            <a:lvl4pPr marL="1087438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900"/>
            </a:lvl4pPr>
            <a:lvl5pPr marL="1311275" indent="-2778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921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238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3200"/>
            </a:lvl1pPr>
            <a:lvl2pPr marL="741363" indent="-449263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800"/>
            </a:lvl2pPr>
            <a:lvl3pPr marL="966788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139825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2000"/>
            </a:lvl4pPr>
            <a:lvl5pPr marL="1377950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Graph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5699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2105::Data Structure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Mashiour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 Rahman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Senior Assistant Professor, Department of Computer Science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Director, Faculty of Science &amp; Information Technology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mashiour@aiub.edu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Applications—</a:t>
            </a:r>
            <a:r>
              <a:rPr lang="en-US" altLang="ja-JP" dirty="0"/>
              <a:t>Street 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621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86" name="Group 38"/>
          <p:cNvGrpSpPr>
            <a:grpSpLocks/>
          </p:cNvGrpSpPr>
          <p:nvPr/>
        </p:nvGrpSpPr>
        <p:grpSpPr bwMode="auto">
          <a:xfrm>
            <a:off x="2629834" y="1487207"/>
            <a:ext cx="6242050" cy="3667125"/>
            <a:chOff x="1060" y="1108"/>
            <a:chExt cx="3932" cy="2310"/>
          </a:xfrm>
        </p:grpSpPr>
        <p:sp>
          <p:nvSpPr>
            <p:cNvPr id="87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9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6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9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0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1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2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3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4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6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7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8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109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110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111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112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114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115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116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117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118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119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0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6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Adjacency matrix: represents a graph as </a:t>
            </a:r>
            <a:r>
              <a:rPr lang="fr-FR" sz="3200" b="1" dirty="0"/>
              <a:t>n x n</a:t>
            </a:r>
            <a:r>
              <a:rPr lang="fr-FR" sz="3200" dirty="0"/>
              <a:t> matrix </a:t>
            </a:r>
            <a:r>
              <a:rPr lang="fr-FR" sz="3200" b="1" dirty="0"/>
              <a:t>A</a:t>
            </a:r>
            <a:r>
              <a:rPr lang="fr-FR" sz="3200" dirty="0"/>
              <a:t>:</a:t>
            </a:r>
            <a:endParaRPr lang="en-US" sz="3200" dirty="0"/>
          </a:p>
          <a:p>
            <a:pPr lvl="1"/>
            <a:r>
              <a:rPr lang="en-US" sz="2800" dirty="0"/>
              <a:t> </a:t>
            </a:r>
            <a:r>
              <a:rPr lang="en-US" sz="2800" b="1" dirty="0"/>
              <a:t>A[</a:t>
            </a:r>
            <a:r>
              <a:rPr lang="en-US" sz="2800" b="1" dirty="0" err="1"/>
              <a:t>i</a:t>
            </a:r>
            <a:r>
              <a:rPr lang="en-US" sz="2800" b="1" dirty="0"/>
              <a:t>, j]  = 1</a:t>
            </a:r>
            <a:r>
              <a:rPr lang="en-US" sz="2800" dirty="0"/>
              <a:t> if edge </a:t>
            </a:r>
            <a:r>
              <a:rPr lang="en-US" sz="2800" b="1" dirty="0"/>
              <a:t>(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  <a:r>
              <a:rPr lang="en-US" sz="2800" dirty="0"/>
              <a:t> </a:t>
            </a:r>
            <a:r>
              <a:rPr lang="en-US" sz="2800" b="1" dirty="0">
                <a:sym typeface="Symbol" panose="05050102010706020507" pitchFamily="18" charset="2"/>
              </a:rPr>
              <a:t></a:t>
            </a:r>
            <a:r>
              <a:rPr lang="en-US" sz="2800" b="1" dirty="0"/>
              <a:t> E</a:t>
            </a:r>
            <a:r>
              <a:rPr lang="en-US" sz="2800" dirty="0"/>
              <a:t> (or weight of edge)</a:t>
            </a:r>
          </a:p>
          <a:p>
            <a:pPr marL="225425" lvl="1" indent="0">
              <a:buNone/>
            </a:pPr>
            <a:r>
              <a:rPr lang="en-US" sz="2800" dirty="0"/>
              <a:t>                 </a:t>
            </a:r>
            <a:r>
              <a:rPr lang="en-US" sz="2800" b="1" dirty="0"/>
              <a:t>= 0 </a:t>
            </a:r>
            <a:r>
              <a:rPr lang="en-US" sz="2800" dirty="0"/>
              <a:t>if edge </a:t>
            </a:r>
            <a:r>
              <a:rPr lang="en-US" sz="2800" b="1" dirty="0"/>
              <a:t>(</a:t>
            </a:r>
            <a:r>
              <a:rPr lang="en-US" sz="2800" b="1" dirty="0" err="1"/>
              <a:t>i</a:t>
            </a:r>
            <a:r>
              <a:rPr lang="en-US" sz="2800" b="1" dirty="0"/>
              <a:t>, j) </a:t>
            </a:r>
            <a:r>
              <a:rPr lang="en-US" sz="2800" b="1" dirty="0">
                <a:sym typeface="Symbol" panose="05050102010706020507" pitchFamily="18" charset="2"/>
              </a:rPr>
              <a:t></a:t>
            </a:r>
            <a:r>
              <a:rPr lang="en-US" sz="2800" b="1" dirty="0"/>
              <a:t> E</a:t>
            </a:r>
          </a:p>
          <a:p>
            <a:pPr lvl="1"/>
            <a:r>
              <a:rPr lang="en-US" sz="2800" dirty="0"/>
              <a:t>Storage requirements: O(</a:t>
            </a:r>
            <a:r>
              <a:rPr lang="en-US" sz="2800" b="1" dirty="0"/>
              <a:t>n</a:t>
            </a:r>
            <a:r>
              <a:rPr lang="en-US" sz="2800" b="1" baseline="30000" dirty="0"/>
              <a:t>2</a:t>
            </a:r>
            <a:r>
              <a:rPr lang="en-US" sz="2800" dirty="0"/>
              <a:t>)</a:t>
            </a:r>
          </a:p>
          <a:p>
            <a:pPr lvl="2"/>
            <a:r>
              <a:rPr lang="en-US" sz="2400" dirty="0"/>
              <a:t>A </a:t>
            </a:r>
            <a:r>
              <a:rPr lang="en-US" sz="2400" b="1" dirty="0"/>
              <a:t>dense </a:t>
            </a:r>
            <a:r>
              <a:rPr lang="en-US" sz="2400" dirty="0"/>
              <a:t>representation</a:t>
            </a:r>
          </a:p>
          <a:p>
            <a:pPr lvl="2"/>
            <a:r>
              <a:rPr lang="en-US" sz="2400" dirty="0"/>
              <a:t>But, can be very efficient for small graphs</a:t>
            </a:r>
          </a:p>
          <a:p>
            <a:pPr lvl="3"/>
            <a:r>
              <a:rPr lang="en-US" sz="2000" dirty="0"/>
              <a:t>Especially if store just one bit/edge</a:t>
            </a:r>
          </a:p>
          <a:p>
            <a:pPr lvl="3"/>
            <a:r>
              <a:rPr lang="en-US" sz="2000" dirty="0"/>
              <a:t>Undirected graph: only need half of matrix</a:t>
            </a:r>
          </a:p>
          <a:p>
            <a:r>
              <a:rPr lang="en-US" dirty="0"/>
              <a:t>Adjacency list: list of adjacent vertices</a:t>
            </a:r>
          </a:p>
          <a:p>
            <a:pPr lvl="1"/>
            <a:r>
              <a:rPr lang="en-US" dirty="0"/>
              <a:t>For each vertex v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V, store a list of vertices adjacent to v</a:t>
            </a:r>
          </a:p>
          <a:p>
            <a:pPr lvl="1"/>
            <a:r>
              <a:rPr lang="en-US" dirty="0"/>
              <a:t>Storage requirements: O(</a:t>
            </a:r>
            <a:r>
              <a:rPr lang="en-US" dirty="0" err="1"/>
              <a:t>n+e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Good for large, sparse graphs (e.g., planar maps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444" y="3657601"/>
            <a:ext cx="8962633" cy="2615880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sz="2400" dirty="0"/>
              <a:t>Two representations of an undirected graph.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AutoNum type="alphaLcParenR"/>
            </a:pPr>
            <a:r>
              <a:rPr lang="en-US" dirty="0"/>
              <a:t>An undirected graph </a:t>
            </a:r>
            <a:r>
              <a:rPr lang="en-US" b="1" i="1" dirty="0"/>
              <a:t>G</a:t>
            </a:r>
            <a:r>
              <a:rPr lang="en-US" dirty="0"/>
              <a:t> having five vertices and seven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AutoNum type="alphaLcParenR"/>
            </a:pPr>
            <a:r>
              <a:rPr lang="en-US" dirty="0"/>
              <a:t>An adjacency-list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  <a:buFontTx/>
              <a:buAutoNum type="alphaLcParenR"/>
            </a:pPr>
            <a:r>
              <a:rPr lang="en-US" dirty="0"/>
              <a:t>The adjacency-matrix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  <a:p>
            <a:r>
              <a:rPr lang="en-US" sz="2400" dirty="0" smtClean="0"/>
              <a:t>Details in the next Laboratory.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903275"/>
            <a:ext cx="8229600" cy="28892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988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Graph </a:t>
            </a:r>
            <a:r>
              <a:rPr lang="en-US" b="0" dirty="0" smtClean="0"/>
              <a:t>Searching/Traversing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Given</a:t>
            </a:r>
            <a:r>
              <a:rPr lang="en-US" dirty="0"/>
              <a:t>: a graph G = (V, E), directed or undirected</a:t>
            </a:r>
          </a:p>
          <a:p>
            <a:r>
              <a:rPr lang="en-US" b="1" dirty="0"/>
              <a:t>Goal</a:t>
            </a:r>
            <a:r>
              <a:rPr lang="en-US" dirty="0"/>
              <a:t>: methodically explore every vertex and edge</a:t>
            </a:r>
          </a:p>
          <a:p>
            <a:r>
              <a:rPr lang="en-US" b="1" dirty="0"/>
              <a:t>Ultimately</a:t>
            </a:r>
            <a:r>
              <a:rPr lang="en-US" dirty="0"/>
              <a:t>: build a tree on the graph</a:t>
            </a:r>
          </a:p>
          <a:p>
            <a:pPr lvl="1"/>
            <a:r>
              <a:rPr lang="en-US" dirty="0"/>
              <a:t>Pick a vertex as the root</a:t>
            </a:r>
          </a:p>
          <a:p>
            <a:pPr lvl="1"/>
            <a:r>
              <a:rPr lang="en-US" dirty="0"/>
              <a:t>Choose certain edges to produce a tree</a:t>
            </a:r>
          </a:p>
          <a:p>
            <a:pPr lvl="1"/>
            <a:r>
              <a:rPr lang="en-US" dirty="0"/>
              <a:t>Note: might also build a forest if graph is not connected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graph problems solved using a search method.</a:t>
            </a:r>
          </a:p>
          <a:p>
            <a:pPr lvl="1"/>
            <a:r>
              <a:rPr lang="en-US" dirty="0"/>
              <a:t>Path from one vertex to another.</a:t>
            </a:r>
          </a:p>
          <a:p>
            <a:pPr lvl="1"/>
            <a:r>
              <a:rPr lang="en-US" dirty="0"/>
              <a:t>Is the graph connected?</a:t>
            </a:r>
          </a:p>
          <a:p>
            <a:pPr lvl="1"/>
            <a:r>
              <a:rPr lang="en-US" dirty="0"/>
              <a:t>Find a spanning tree.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Commonly used search methods:</a:t>
            </a:r>
          </a:p>
          <a:p>
            <a:pPr lvl="1"/>
            <a:r>
              <a:rPr lang="en-US" b="1" dirty="0"/>
              <a:t>Breadth-first search</a:t>
            </a:r>
          </a:p>
          <a:p>
            <a:pPr lvl="1"/>
            <a:r>
              <a:rPr lang="en-US" b="1" dirty="0"/>
              <a:t>Depth-first search</a:t>
            </a:r>
          </a:p>
          <a:p>
            <a:r>
              <a:rPr lang="en-US" dirty="0"/>
              <a:t>Other variants: best-first, iterated deepening search,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Depth-First Search (DFS)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“deeper” in the graph whenever possible</a:t>
            </a:r>
          </a:p>
          <a:p>
            <a:pPr lvl="1"/>
            <a:r>
              <a:rPr lang="en-US" dirty="0"/>
              <a:t>Edges are </a:t>
            </a:r>
            <a:r>
              <a:rPr lang="en-US" b="1" dirty="0" smtClean="0"/>
              <a:t>explored/visited</a:t>
            </a:r>
            <a:r>
              <a:rPr lang="en-US" dirty="0" smtClean="0"/>
              <a:t> </a:t>
            </a:r>
            <a:r>
              <a:rPr lang="en-US" dirty="0"/>
              <a:t>out of the most recently </a:t>
            </a:r>
            <a:r>
              <a:rPr lang="en-US" b="1" dirty="0" smtClean="0"/>
              <a:t>discovered</a:t>
            </a:r>
            <a:r>
              <a:rPr lang="en-US" dirty="0" smtClean="0"/>
              <a:t> </a:t>
            </a:r>
            <a:r>
              <a:rPr lang="en-US" dirty="0"/>
              <a:t>vertex v that still has </a:t>
            </a:r>
            <a:r>
              <a:rPr lang="en-US" b="1" dirty="0" smtClean="0"/>
              <a:t>unexplored/unvisited</a:t>
            </a:r>
            <a:r>
              <a:rPr lang="en-US" dirty="0" smtClean="0"/>
              <a:t> </a:t>
            </a:r>
            <a:r>
              <a:rPr lang="en-US" dirty="0"/>
              <a:t>edges (LIFO)</a:t>
            </a:r>
          </a:p>
          <a:p>
            <a:pPr lvl="1"/>
            <a:r>
              <a:rPr lang="en-US" dirty="0"/>
              <a:t>When all of v’s edges have been explored, backtrack to the vertex from which v was </a:t>
            </a:r>
            <a:r>
              <a:rPr lang="en-US" dirty="0" smtClean="0"/>
              <a:t>discovered.</a:t>
            </a:r>
            <a:endParaRPr lang="en-US" dirty="0"/>
          </a:p>
          <a:p>
            <a:pPr lvl="1"/>
            <a:r>
              <a:rPr lang="en-US" dirty="0"/>
              <a:t>computes 2 timestamps: d[ ] (discovered) and f[ ] (finished)</a:t>
            </a:r>
          </a:p>
          <a:p>
            <a:pPr lvl="1"/>
            <a:r>
              <a:rPr lang="en-US" dirty="0"/>
              <a:t>builds one or more depth-first tree(s) (depth-first forest)</a:t>
            </a:r>
          </a:p>
          <a:p>
            <a:r>
              <a:rPr lang="en-US" dirty="0"/>
              <a:t>Algorithm colors each vertex</a:t>
            </a:r>
          </a:p>
          <a:p>
            <a:pPr lvl="1"/>
            <a:r>
              <a:rPr lang="en-US" b="1" dirty="0"/>
              <a:t>WHITE</a:t>
            </a:r>
            <a:r>
              <a:rPr lang="en-US" dirty="0"/>
              <a:t>: undiscovered</a:t>
            </a:r>
          </a:p>
          <a:p>
            <a:pPr lvl="1"/>
            <a:r>
              <a:rPr lang="en-US" b="1" dirty="0"/>
              <a:t>GRAY</a:t>
            </a:r>
            <a:r>
              <a:rPr lang="en-US" dirty="0"/>
              <a:t>: discovered, in process</a:t>
            </a:r>
          </a:p>
          <a:p>
            <a:pPr lvl="1"/>
            <a:r>
              <a:rPr lang="en-US" b="1" dirty="0"/>
              <a:t>BLACK</a:t>
            </a:r>
            <a:r>
              <a:rPr lang="en-US" dirty="0"/>
              <a:t>: finished, all adjacent vertices have been discovered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Depth-First Search: The Code</a:t>
            </a:r>
            <a:r>
              <a:rPr lang="en-US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G ){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781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 vertex u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27781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color[u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WHITE;</a:t>
            </a:r>
          </a:p>
          <a:p>
            <a:pPr marL="277812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= 0;</a:t>
            </a:r>
          </a:p>
          <a:p>
            <a:pPr marL="277812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vertex u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27781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(color[u] == WHITE)</a:t>
            </a:r>
          </a:p>
          <a:p>
            <a:pPr marL="27781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DFS_Visit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u 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69497" y="1060175"/>
            <a:ext cx="5923720" cy="5116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DFS_Visit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 u ){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5425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color[u] = GREY;</a:t>
            </a:r>
          </a:p>
          <a:p>
            <a:pPr marL="225425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time = time+1;</a:t>
            </a:r>
          </a:p>
          <a:p>
            <a:pPr marL="225425" lvl="1" indent="0"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d[u] = time;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compute d[]</a:t>
            </a:r>
          </a:p>
          <a:p>
            <a:pPr marL="225425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 each v adjacent to u</a:t>
            </a:r>
          </a:p>
          <a:p>
            <a:pPr marL="569913" lvl="2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if (color[v] == WHITE)</a:t>
            </a:r>
          </a:p>
          <a:p>
            <a:pPr marL="795338" lvl="3" indent="0"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p[v]= u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build tree</a:t>
            </a:r>
          </a:p>
          <a:p>
            <a:pPr marL="795338" lvl="3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DFS_Visit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pPr marL="225425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color[u] = BLACK;</a:t>
            </a:r>
          </a:p>
          <a:p>
            <a:pPr marL="225425" lvl="1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time = time+1;</a:t>
            </a:r>
          </a:p>
          <a:p>
            <a:pPr marL="225425" lvl="1" indent="0"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f[u] = time;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compute f[]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DFS Example: </a:t>
            </a:r>
            <a:r>
              <a:rPr lang="en-US" b="0" dirty="0"/>
              <a:t>Classification of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can be used to classify edges of G:</a:t>
            </a:r>
          </a:p>
          <a:p>
            <a:pPr lvl="1"/>
            <a:r>
              <a:rPr lang="en-US" b="1" dirty="0"/>
              <a:t>Tree edges</a:t>
            </a:r>
            <a:r>
              <a:rPr lang="en-US" dirty="0"/>
              <a:t>: edges in the depth-first forest.</a:t>
            </a:r>
          </a:p>
          <a:p>
            <a:pPr lvl="1"/>
            <a:r>
              <a:rPr lang="en-US" b="1" dirty="0"/>
              <a:t>Back edges</a:t>
            </a:r>
            <a:r>
              <a:rPr lang="en-US" dirty="0"/>
              <a:t>: edges (u, v) connecting a vertex u to an ancestor v in a depth-first tree.</a:t>
            </a:r>
          </a:p>
          <a:p>
            <a:pPr lvl="1"/>
            <a:r>
              <a:rPr lang="en-US" b="1" dirty="0"/>
              <a:t>Forward edges</a:t>
            </a:r>
            <a:r>
              <a:rPr lang="en-US" dirty="0"/>
              <a:t>: non-tree edges (u, v) connecting a vertex u to a descendant v in a depth-first tree.</a:t>
            </a:r>
          </a:p>
          <a:p>
            <a:pPr lvl="1"/>
            <a:r>
              <a:rPr lang="en-US" b="1" dirty="0"/>
              <a:t>Cross edges</a:t>
            </a:r>
            <a:r>
              <a:rPr lang="en-US" dirty="0"/>
              <a:t>: all other edges.</a:t>
            </a:r>
          </a:p>
          <a:p>
            <a:r>
              <a:rPr lang="en-US" dirty="0"/>
              <a:t>DFS yields valuable information about the structure of a graph.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7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8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9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1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9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9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0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0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7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8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5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2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3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3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1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64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65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66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sp>
        <p:nvSpPr>
          <p:cNvPr id="91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92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93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94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State-space search in Artificial Intelligence</a:t>
            </a:r>
          </a:p>
          <a:p>
            <a:r>
              <a:rPr lang="en-US" dirty="0"/>
              <a:t>Geographical information systems, electronic street directory</a:t>
            </a:r>
          </a:p>
          <a:p>
            <a:r>
              <a:rPr lang="en-US" dirty="0"/>
              <a:t> Logistics and supply chain management</a:t>
            </a:r>
          </a:p>
          <a:p>
            <a:r>
              <a:rPr lang="en-US" dirty="0"/>
              <a:t> Telecommunications network design</a:t>
            </a:r>
          </a:p>
          <a:p>
            <a:r>
              <a:rPr lang="en-US" dirty="0"/>
              <a:t> Many more industry applications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18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19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20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44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45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46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accent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sp>
        <p:nvSpPr>
          <p:cNvPr id="172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73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74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75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2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2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8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99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00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01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2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9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2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25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26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27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556000" y="6356350"/>
            <a:ext cx="307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AIUB::CSC2105::Algorithms</a:t>
            </a:r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1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9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9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0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0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7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8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5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2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3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3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1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4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7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90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8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8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9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6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0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4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1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2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2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80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3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2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3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6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7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4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4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5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5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2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3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6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10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1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7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8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9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8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6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7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9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9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2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3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20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40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1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1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8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9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2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6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7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3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4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5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4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2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3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5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5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8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1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9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9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70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50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7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8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1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5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6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2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3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3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1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2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4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3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4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7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8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5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5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6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6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3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4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7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1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2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8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9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90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9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7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8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80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193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00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3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24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1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1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2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2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9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20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3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7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8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4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5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6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5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3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4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6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" name="Group 219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26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9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50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7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8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8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5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46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9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3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4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0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1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42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1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9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0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2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1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52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53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54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2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9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2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19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25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8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9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6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7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4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45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8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2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3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9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0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41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0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8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9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1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0" name="Group 24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51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4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5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2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2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3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3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0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1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4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5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7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4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65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71"/>
          <p:cNvGrpSpPr>
            <a:grpSpLocks/>
          </p:cNvGrpSpPr>
          <p:nvPr/>
        </p:nvGrpSpPr>
        <p:grpSpPr bwMode="auto">
          <a:xfrm>
            <a:off x="4953001" y="1581151"/>
            <a:ext cx="4437063" cy="3880077"/>
            <a:chOff x="1632" y="1392"/>
            <a:chExt cx="2025" cy="2281"/>
          </a:xfrm>
        </p:grpSpPr>
        <p:grpSp>
          <p:nvGrpSpPr>
            <p:cNvPr id="277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80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3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4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1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01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2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9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0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3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8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4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5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6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5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3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94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6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305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06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07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08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556000" y="6356350"/>
            <a:ext cx="307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AIUB::CSC2105::Algorithms</a:t>
            </a:r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1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9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9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0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0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7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8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5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2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3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3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1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4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7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90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8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8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9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6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0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4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1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2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2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80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3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2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3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6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7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4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4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5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5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2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3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6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10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1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7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8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9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8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6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7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9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9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2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3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20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40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1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1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8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9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2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6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7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3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4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5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4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2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3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5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5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8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1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9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9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70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50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7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8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1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5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6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2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3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3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1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2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4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3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4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7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8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5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5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6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6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3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4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7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1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2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8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9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90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9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7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8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80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193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00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3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24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1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1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2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2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9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20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3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7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8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4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5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6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5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3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4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6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" name="Group 219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26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9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50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7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8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8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5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46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9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3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4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0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1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42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1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9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0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2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1" name="Group 24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52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5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6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3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3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4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4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1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2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5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9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0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6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8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7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5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66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8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7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78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79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80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  <p:grpSp>
        <p:nvGrpSpPr>
          <p:cNvPr id="281" name="Group 469"/>
          <p:cNvGrpSpPr>
            <a:grpSpLocks/>
          </p:cNvGrpSpPr>
          <p:nvPr/>
        </p:nvGrpSpPr>
        <p:grpSpPr bwMode="auto">
          <a:xfrm>
            <a:off x="4953001" y="1581151"/>
            <a:ext cx="4437063" cy="3880077"/>
            <a:chOff x="1632" y="1392"/>
            <a:chExt cx="2025" cy="2281"/>
          </a:xfrm>
        </p:grpSpPr>
        <p:grpSp>
          <p:nvGrpSpPr>
            <p:cNvPr id="282" name="Group 470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85" name="Group 471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8" name="Oval 47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9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6" name="Group 474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06" name="Oval 47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7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7" name="Group 477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304" name="Oval 47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5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8" name="Group 480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2" name="Oval 48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303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9" name="Group 483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0" name="Oval 48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01" name="Text Box 48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0" name="Group 486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8" name="Oval 48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9" name="Text Box 48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1" name="Line 489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490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49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Line 49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493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Line 494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495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3" name="Line 496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Text Box 497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1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2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9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2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19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25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8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9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6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7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4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45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8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2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3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9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0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41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0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8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9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1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0" name="Group 24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51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4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5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2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2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3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3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0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1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4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5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7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4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65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71"/>
          <p:cNvGrpSpPr>
            <a:grpSpLocks/>
          </p:cNvGrpSpPr>
          <p:nvPr/>
        </p:nvGrpSpPr>
        <p:grpSpPr bwMode="auto">
          <a:xfrm>
            <a:off x="4953001" y="1581151"/>
            <a:ext cx="4437063" cy="3880077"/>
            <a:chOff x="1632" y="1392"/>
            <a:chExt cx="2025" cy="2281"/>
          </a:xfrm>
        </p:grpSpPr>
        <p:grpSp>
          <p:nvGrpSpPr>
            <p:cNvPr id="277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80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3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4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1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01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2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9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0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3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8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4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5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6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5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3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4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6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05" name="Group 300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06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7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8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5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6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3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4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1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2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1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0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2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1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32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33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34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2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9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2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19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25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8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9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6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7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4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45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8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2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3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9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0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41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0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8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9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1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0" name="Group 24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51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4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5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2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2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3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3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0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1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4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5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7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4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65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71"/>
          <p:cNvGrpSpPr>
            <a:grpSpLocks/>
          </p:cNvGrpSpPr>
          <p:nvPr/>
        </p:nvGrpSpPr>
        <p:grpSpPr bwMode="auto">
          <a:xfrm>
            <a:off x="4953001" y="1581151"/>
            <a:ext cx="4437063" cy="3880077"/>
            <a:chOff x="1632" y="1392"/>
            <a:chExt cx="2025" cy="2281"/>
          </a:xfrm>
        </p:grpSpPr>
        <p:grpSp>
          <p:nvGrpSpPr>
            <p:cNvPr id="277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80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3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4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1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01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2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9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0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3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8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4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5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6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5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3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4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6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05" name="Group 300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06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7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8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5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6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3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4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1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2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1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0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2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1" name="Group 326"/>
          <p:cNvGrpSpPr>
            <a:grpSpLocks/>
          </p:cNvGrpSpPr>
          <p:nvPr/>
        </p:nvGrpSpPr>
        <p:grpSpPr bwMode="auto">
          <a:xfrm>
            <a:off x="4953001" y="1581151"/>
            <a:ext cx="4437063" cy="4367213"/>
            <a:chOff x="1632" y="1392"/>
            <a:chExt cx="2025" cy="2567"/>
          </a:xfrm>
        </p:grpSpPr>
        <p:grpSp>
          <p:nvGrpSpPr>
            <p:cNvPr id="332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5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8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6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6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7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7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4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5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2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3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0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1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0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8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1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3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sp>
        <p:nvSpPr>
          <p:cNvPr id="360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61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62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63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G = (V, E)</a:t>
            </a:r>
          </a:p>
          <a:p>
            <a:pPr lvl="1"/>
            <a:r>
              <a:rPr lang="en-US" dirty="0" smtClean="0"/>
              <a:t>V = {1,…n} = set of vertices, E = set of e edges, </a:t>
            </a:r>
            <a:r>
              <a:rPr lang="en-US" dirty="0">
                <a:sym typeface="Symbol" panose="05050102010706020507" pitchFamily="18" charset="2"/>
              </a:rPr>
              <a:t> </a:t>
            </a:r>
            <a:r>
              <a:rPr lang="en-US" dirty="0" smtClean="0"/>
              <a:t>E </a:t>
            </a:r>
            <a:r>
              <a:rPr lang="en-US" dirty="0" smtClean="0">
                <a:sym typeface="Symbol" panose="05050102010706020507" pitchFamily="18" charset="2"/>
              </a:rPr>
              <a:t></a:t>
            </a:r>
            <a:r>
              <a:rPr lang="en-US" dirty="0" smtClean="0"/>
              <a:t> = total edges, </a:t>
            </a:r>
            <a:r>
              <a:rPr lang="en-US" dirty="0">
                <a:sym typeface="Symbol" panose="05050102010706020507" pitchFamily="18" charset="2"/>
              </a:rPr>
              <a:t> </a:t>
            </a:r>
            <a:r>
              <a:rPr lang="en-US" dirty="0" smtClean="0"/>
              <a:t>V </a:t>
            </a:r>
            <a:r>
              <a:rPr lang="en-US" dirty="0">
                <a:sym typeface="Symbol" panose="05050102010706020507" pitchFamily="18" charset="2"/>
              </a:rPr>
              <a:t> </a:t>
            </a:r>
            <a:r>
              <a:rPr lang="en-US" dirty="0" smtClean="0"/>
              <a:t>= total vertex.</a:t>
            </a:r>
          </a:p>
          <a:p>
            <a:pPr lvl="1"/>
            <a:r>
              <a:rPr lang="en-US" dirty="0" smtClean="0"/>
              <a:t>Undirected graph:</a:t>
            </a:r>
          </a:p>
          <a:p>
            <a:pPr lvl="2"/>
            <a:r>
              <a:rPr lang="en-US" dirty="0" smtClean="0"/>
              <a:t>edge (u, v) = edge (v, u)</a:t>
            </a:r>
          </a:p>
          <a:p>
            <a:pPr lvl="2"/>
            <a:r>
              <a:rPr lang="en-US" dirty="0" smtClean="0"/>
              <a:t>no self-loops</a:t>
            </a:r>
          </a:p>
          <a:p>
            <a:pPr lvl="1"/>
            <a:r>
              <a:rPr lang="en-US" dirty="0" smtClean="0"/>
              <a:t>Directed graph (digraph):</a:t>
            </a:r>
          </a:p>
          <a:p>
            <a:pPr lvl="2"/>
            <a:r>
              <a:rPr lang="en-US" dirty="0" smtClean="0"/>
              <a:t>edge (u, v) goes from vertex u to vertex v</a:t>
            </a:r>
          </a:p>
          <a:p>
            <a:pPr lvl="1"/>
            <a:r>
              <a:rPr lang="en-US" dirty="0" smtClean="0"/>
              <a:t>Sparse graph: </a:t>
            </a:r>
          </a:p>
          <a:p>
            <a:pPr lvl="2"/>
            <a:r>
              <a:rPr lang="en-US" dirty="0" smtClean="0"/>
              <a:t>e = O(n), dense otherwise</a:t>
            </a:r>
          </a:p>
          <a:p>
            <a:pPr lvl="1"/>
            <a:r>
              <a:rPr lang="en-US" dirty="0" smtClean="0"/>
              <a:t>Degree of a vertex v: </a:t>
            </a:r>
          </a:p>
          <a:p>
            <a:pPr lvl="2"/>
            <a:r>
              <a:rPr lang="en-US" dirty="0" smtClean="0"/>
              <a:t>degree(v) = number of edges adjacent on v (in-degree and out-degree for directed graphs)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2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9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2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19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25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8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9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6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7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4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45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8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2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3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9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0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41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0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8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9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1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0" name="Group 24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51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4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5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2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2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3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3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0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1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4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5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7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4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65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71"/>
          <p:cNvGrpSpPr>
            <a:grpSpLocks/>
          </p:cNvGrpSpPr>
          <p:nvPr/>
        </p:nvGrpSpPr>
        <p:grpSpPr bwMode="auto">
          <a:xfrm>
            <a:off x="4953001" y="1581151"/>
            <a:ext cx="4437063" cy="3880077"/>
            <a:chOff x="1632" y="1392"/>
            <a:chExt cx="2025" cy="2281"/>
          </a:xfrm>
        </p:grpSpPr>
        <p:grpSp>
          <p:nvGrpSpPr>
            <p:cNvPr id="277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80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3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4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1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01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2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9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0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3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8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4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5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6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5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3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4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6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05" name="Group 300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06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7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8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5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6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3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4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1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2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1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0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2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1" name="Group 326"/>
          <p:cNvGrpSpPr>
            <a:grpSpLocks/>
          </p:cNvGrpSpPr>
          <p:nvPr/>
        </p:nvGrpSpPr>
        <p:grpSpPr bwMode="auto">
          <a:xfrm>
            <a:off x="4953001" y="1581151"/>
            <a:ext cx="4437063" cy="4367213"/>
            <a:chOff x="1632" y="1392"/>
            <a:chExt cx="2025" cy="2567"/>
          </a:xfrm>
        </p:grpSpPr>
        <p:grpSp>
          <p:nvGrpSpPr>
            <p:cNvPr id="332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5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8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6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6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7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7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4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5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2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3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0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1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0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8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1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3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60" name="Group 35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61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84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85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2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82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83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3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80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81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4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8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CBAD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9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5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6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7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6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74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75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7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6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87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88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89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2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9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2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19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25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8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9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6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7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4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45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8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2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3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9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0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41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0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8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9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1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0" name="Group 24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51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4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5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2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2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3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3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0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1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4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5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7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4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65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71"/>
          <p:cNvGrpSpPr>
            <a:grpSpLocks/>
          </p:cNvGrpSpPr>
          <p:nvPr/>
        </p:nvGrpSpPr>
        <p:grpSpPr bwMode="auto">
          <a:xfrm>
            <a:off x="4953001" y="1581151"/>
            <a:ext cx="4437063" cy="3880077"/>
            <a:chOff x="1632" y="1392"/>
            <a:chExt cx="2025" cy="2281"/>
          </a:xfrm>
        </p:grpSpPr>
        <p:grpSp>
          <p:nvGrpSpPr>
            <p:cNvPr id="277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80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3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4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1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01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2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9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0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3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8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4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5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6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5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3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4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6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05" name="Group 300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06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7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8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5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6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3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4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1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2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1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0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2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1" name="Group 326"/>
          <p:cNvGrpSpPr>
            <a:grpSpLocks/>
          </p:cNvGrpSpPr>
          <p:nvPr/>
        </p:nvGrpSpPr>
        <p:grpSpPr bwMode="auto">
          <a:xfrm>
            <a:off x="4953001" y="1581151"/>
            <a:ext cx="4437063" cy="4367213"/>
            <a:chOff x="1632" y="1392"/>
            <a:chExt cx="2025" cy="2567"/>
          </a:xfrm>
        </p:grpSpPr>
        <p:grpSp>
          <p:nvGrpSpPr>
            <p:cNvPr id="332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5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8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6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6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7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7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4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5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2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3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0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1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0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8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1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3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60" name="Group 35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61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84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85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2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82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83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3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80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81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4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8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9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5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6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7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6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74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75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7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" name="Group 381"/>
          <p:cNvGrpSpPr>
            <a:grpSpLocks/>
          </p:cNvGrpSpPr>
          <p:nvPr/>
        </p:nvGrpSpPr>
        <p:grpSpPr bwMode="auto">
          <a:xfrm>
            <a:off x="4953000" y="1581151"/>
            <a:ext cx="4941888" cy="2397125"/>
            <a:chOff x="2064" y="1392"/>
            <a:chExt cx="2256" cy="1409"/>
          </a:xfrm>
        </p:grpSpPr>
        <p:sp>
          <p:nvSpPr>
            <p:cNvPr id="387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8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9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12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13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90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10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accent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11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91" name="Group 39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8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9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92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6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7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93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04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05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94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02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03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95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4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15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16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17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2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9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2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19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25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8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9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6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7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4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45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8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2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3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9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0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41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0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8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9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1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0" name="Group 24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51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4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5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2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2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3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3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0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1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4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5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7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4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65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71"/>
          <p:cNvGrpSpPr>
            <a:grpSpLocks/>
          </p:cNvGrpSpPr>
          <p:nvPr/>
        </p:nvGrpSpPr>
        <p:grpSpPr bwMode="auto">
          <a:xfrm>
            <a:off x="4953001" y="1581151"/>
            <a:ext cx="4437063" cy="3880077"/>
            <a:chOff x="1632" y="1392"/>
            <a:chExt cx="2025" cy="2281"/>
          </a:xfrm>
        </p:grpSpPr>
        <p:grpSp>
          <p:nvGrpSpPr>
            <p:cNvPr id="277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80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3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4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1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01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2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9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0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3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8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4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5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6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5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3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4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6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05" name="Group 300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06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7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8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5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6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3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4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1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2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1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0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2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1" name="Group 326"/>
          <p:cNvGrpSpPr>
            <a:grpSpLocks/>
          </p:cNvGrpSpPr>
          <p:nvPr/>
        </p:nvGrpSpPr>
        <p:grpSpPr bwMode="auto">
          <a:xfrm>
            <a:off x="4953001" y="1581151"/>
            <a:ext cx="4437063" cy="4367213"/>
            <a:chOff x="1632" y="1392"/>
            <a:chExt cx="2025" cy="2567"/>
          </a:xfrm>
        </p:grpSpPr>
        <p:grpSp>
          <p:nvGrpSpPr>
            <p:cNvPr id="332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5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8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6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6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7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7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4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5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2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3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0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1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0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8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1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3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60" name="Group 35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61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84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85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2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82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83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3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80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81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4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8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9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5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6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7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6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74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75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7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" name="Group 381"/>
          <p:cNvGrpSpPr>
            <a:grpSpLocks/>
          </p:cNvGrpSpPr>
          <p:nvPr/>
        </p:nvGrpSpPr>
        <p:grpSpPr bwMode="auto">
          <a:xfrm>
            <a:off x="4953000" y="1581151"/>
            <a:ext cx="4941888" cy="2397125"/>
            <a:chOff x="2064" y="1392"/>
            <a:chExt cx="2256" cy="1409"/>
          </a:xfrm>
        </p:grpSpPr>
        <p:sp>
          <p:nvSpPr>
            <p:cNvPr id="387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8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9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12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13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90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10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11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91" name="Group 39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8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9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92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6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7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93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04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05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94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02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03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95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4" name="Group 409"/>
          <p:cNvGrpSpPr>
            <a:grpSpLocks/>
          </p:cNvGrpSpPr>
          <p:nvPr/>
        </p:nvGrpSpPr>
        <p:grpSpPr bwMode="auto">
          <a:xfrm>
            <a:off x="4953000" y="1581151"/>
            <a:ext cx="4941888" cy="2397125"/>
            <a:chOff x="1488" y="1488"/>
            <a:chExt cx="2256" cy="1409"/>
          </a:xfrm>
        </p:grpSpPr>
        <p:sp>
          <p:nvSpPr>
            <p:cNvPr id="415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6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7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40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41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8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8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9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9" name="Group 418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6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7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20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34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CBAD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35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21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32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33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22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30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31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23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2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43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44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45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DFS Example: Classification of Edges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5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AutoShape 30"/>
          <p:cNvSpPr>
            <a:spLocks noChangeArrowheads="1"/>
          </p:cNvSpPr>
          <p:nvPr/>
        </p:nvSpPr>
        <p:spPr bwMode="auto">
          <a:xfrm rot="5748254">
            <a:off x="9371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8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7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4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2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2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4953001" y="1581150"/>
            <a:ext cx="4437063" cy="2897188"/>
            <a:chOff x="1632" y="1392"/>
            <a:chExt cx="2025" cy="1703"/>
          </a:xfrm>
        </p:grpSpPr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6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9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90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7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7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5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9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3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0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1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8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1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9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91" name="Group 86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92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15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6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93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13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4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11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12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95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9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6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7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7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6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112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41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42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9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9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40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20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7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8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21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35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6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22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33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23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31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32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24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138"/>
          <p:cNvGrpSpPr>
            <a:grpSpLocks/>
          </p:cNvGrpSpPr>
          <p:nvPr/>
        </p:nvGrpSpPr>
        <p:grpSpPr bwMode="auto">
          <a:xfrm>
            <a:off x="4953001" y="1581151"/>
            <a:ext cx="4437063" cy="3387725"/>
            <a:chOff x="1632" y="1392"/>
            <a:chExt cx="2025" cy="1992"/>
          </a:xfrm>
        </p:grpSpPr>
        <p:grpSp>
          <p:nvGrpSpPr>
            <p:cNvPr id="144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7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70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7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8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8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9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9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6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50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64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51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62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6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52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60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53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72" name="Group 167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73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7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74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5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75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93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6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0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1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7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8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9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8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6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9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199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2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23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0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0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1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1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8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9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2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6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7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3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4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15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4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2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3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19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25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8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9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6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7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4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45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8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2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3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9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0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41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0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8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9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1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0" name="Group 24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251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4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5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2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2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3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3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0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1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4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9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5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7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4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65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71"/>
          <p:cNvGrpSpPr>
            <a:grpSpLocks/>
          </p:cNvGrpSpPr>
          <p:nvPr/>
        </p:nvGrpSpPr>
        <p:grpSpPr bwMode="auto">
          <a:xfrm>
            <a:off x="4953001" y="1581151"/>
            <a:ext cx="4437063" cy="3880077"/>
            <a:chOff x="1632" y="1392"/>
            <a:chExt cx="2025" cy="2281"/>
          </a:xfrm>
        </p:grpSpPr>
        <p:grpSp>
          <p:nvGrpSpPr>
            <p:cNvPr id="277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80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3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4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1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301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2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9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0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3" name="Group 28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8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4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5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6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5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3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4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6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05" name="Group 300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06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0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7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8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" name="Group 30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5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6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3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4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1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2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1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0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2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1" name="Group 326"/>
          <p:cNvGrpSpPr>
            <a:grpSpLocks/>
          </p:cNvGrpSpPr>
          <p:nvPr/>
        </p:nvGrpSpPr>
        <p:grpSpPr bwMode="auto">
          <a:xfrm>
            <a:off x="4953001" y="1581151"/>
            <a:ext cx="4437063" cy="4367213"/>
            <a:chOff x="1632" y="1392"/>
            <a:chExt cx="2025" cy="2567"/>
          </a:xfrm>
        </p:grpSpPr>
        <p:grpSp>
          <p:nvGrpSpPr>
            <p:cNvPr id="332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5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8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6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6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7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7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4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5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" name="Group 337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2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3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0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1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0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8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1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3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60" name="Group 355"/>
          <p:cNvGrpSpPr>
            <a:grpSpLocks/>
          </p:cNvGrpSpPr>
          <p:nvPr/>
        </p:nvGrpSpPr>
        <p:grpSpPr bwMode="auto">
          <a:xfrm>
            <a:off x="4953001" y="1581151"/>
            <a:ext cx="4437063" cy="2397125"/>
            <a:chOff x="1488" y="1488"/>
            <a:chExt cx="2025" cy="1409"/>
          </a:xfrm>
        </p:grpSpPr>
        <p:grpSp>
          <p:nvGrpSpPr>
            <p:cNvPr id="361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84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85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2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82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83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3" name="Group 36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80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81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4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8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9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5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6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7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6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74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75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7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" name="Group 381"/>
          <p:cNvGrpSpPr>
            <a:grpSpLocks/>
          </p:cNvGrpSpPr>
          <p:nvPr/>
        </p:nvGrpSpPr>
        <p:grpSpPr bwMode="auto">
          <a:xfrm>
            <a:off x="4953000" y="1581151"/>
            <a:ext cx="4941888" cy="2397125"/>
            <a:chOff x="2064" y="1392"/>
            <a:chExt cx="2256" cy="1409"/>
          </a:xfrm>
        </p:grpSpPr>
        <p:sp>
          <p:nvSpPr>
            <p:cNvPr id="387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8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9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12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13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90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10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11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91" name="Group 39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8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9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92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6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7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93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04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05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94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02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03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95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4" name="Group 409"/>
          <p:cNvGrpSpPr>
            <a:grpSpLocks/>
          </p:cNvGrpSpPr>
          <p:nvPr/>
        </p:nvGrpSpPr>
        <p:grpSpPr bwMode="auto">
          <a:xfrm>
            <a:off x="4953000" y="1581151"/>
            <a:ext cx="4941888" cy="2397125"/>
            <a:chOff x="1488" y="1488"/>
            <a:chExt cx="2256" cy="1409"/>
          </a:xfrm>
        </p:grpSpPr>
        <p:sp>
          <p:nvSpPr>
            <p:cNvPr id="415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6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7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40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41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8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8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9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9" name="Group 418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6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7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20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34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35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21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32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33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22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30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31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23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2" name="Group 437"/>
          <p:cNvGrpSpPr>
            <a:grpSpLocks/>
          </p:cNvGrpSpPr>
          <p:nvPr/>
        </p:nvGrpSpPr>
        <p:grpSpPr bwMode="auto">
          <a:xfrm>
            <a:off x="4953000" y="1581151"/>
            <a:ext cx="4935538" cy="2397125"/>
            <a:chOff x="1488" y="1488"/>
            <a:chExt cx="2253" cy="1409"/>
          </a:xfrm>
        </p:grpSpPr>
        <p:sp>
          <p:nvSpPr>
            <p:cNvPr id="443" name="AutoShape 438"/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44" name="Group 439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45" name="Group 4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68" name="Oval 4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69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46" name="Group 4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66" name="Oval 4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67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47" name="Group 4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64" name="Oval 4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65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48" name="Group 4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62" name="Oval 4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9/12</a:t>
                  </a:r>
                </a:p>
              </p:txBody>
            </p:sp>
            <p:sp>
              <p:nvSpPr>
                <p:cNvPr id="463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49" name="Group 4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60" name="Oval 4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61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50" name="Group 4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58" name="Oval 4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59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51" name="Line 4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Line 4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Line 4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Line 4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Line 4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Line 4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Line 4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70" name="Text Box 465"/>
          <p:cNvSpPr txBox="1">
            <a:spLocks noChangeArrowheads="1"/>
          </p:cNvSpPr>
          <p:nvPr/>
        </p:nvSpPr>
        <p:spPr bwMode="auto">
          <a:xfrm>
            <a:off x="2819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71" name="Text Box 466"/>
          <p:cNvSpPr txBox="1">
            <a:spLocks noChangeArrowheads="1"/>
          </p:cNvSpPr>
          <p:nvPr/>
        </p:nvSpPr>
        <p:spPr bwMode="auto">
          <a:xfrm>
            <a:off x="2819400" y="2586038"/>
            <a:ext cx="1524000" cy="641350"/>
          </a:xfrm>
          <a:prstGeom prst="rect">
            <a:avLst/>
          </a:prstGeom>
          <a:solidFill>
            <a:srgbClr val="F8CBAD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72" name="Text Box 467"/>
          <p:cNvSpPr txBox="1">
            <a:spLocks noChangeArrowheads="1"/>
          </p:cNvSpPr>
          <p:nvPr/>
        </p:nvSpPr>
        <p:spPr bwMode="auto">
          <a:xfrm>
            <a:off x="281940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73" name="Oval 468"/>
          <p:cNvSpPr>
            <a:spLocks noChangeArrowheads="1"/>
          </p:cNvSpPr>
          <p:nvPr/>
        </p:nvSpPr>
        <p:spPr bwMode="auto">
          <a:xfrm>
            <a:off x="1981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source vertex s,</a:t>
            </a:r>
          </a:p>
          <a:p>
            <a:pPr lvl="1"/>
            <a:r>
              <a:rPr lang="en-US" dirty="0"/>
              <a:t>systematically explore the breadth of the frontier to</a:t>
            </a:r>
          </a:p>
          <a:p>
            <a:pPr lvl="1"/>
            <a:r>
              <a:rPr lang="en-US" dirty="0"/>
              <a:t>discover every vertex reachable from s</a:t>
            </a:r>
          </a:p>
          <a:p>
            <a:pPr lvl="1"/>
            <a:r>
              <a:rPr lang="en-US" dirty="0"/>
              <a:t>computes the distance d[ ] from s to all reachable vertices builds a breadth-first tree rooted at s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colors each vertex:</a:t>
            </a:r>
          </a:p>
          <a:p>
            <a:pPr lvl="2"/>
            <a:r>
              <a:rPr lang="en-US" dirty="0"/>
              <a:t>WHITE : undiscovered</a:t>
            </a:r>
          </a:p>
          <a:p>
            <a:pPr lvl="2"/>
            <a:r>
              <a:rPr lang="en-US" dirty="0"/>
              <a:t>GRAY: discovered, in process</a:t>
            </a:r>
          </a:p>
          <a:p>
            <a:pPr lvl="2"/>
            <a:r>
              <a:rPr lang="en-US" dirty="0"/>
              <a:t>BLACK: finished, all adjacent vertices have been discovered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(Intuition)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581401"/>
            <a:ext cx="8229600" cy="2625725"/>
          </a:xfrm>
          <a:prstGeom prst="rect">
            <a:avLst/>
          </a:prstGeom>
          <a:noFill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3814" y="1296988"/>
            <a:ext cx="1927225" cy="167481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0880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BFS: The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BFS(G, s)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initialize vertices;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Q = {s};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(Q not empty)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u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each v adjacent to u do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(color[v] == WHITE)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color[v] = GRAY;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d[v] = d[u] + 1;// compute d[]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p[v] = u; // build BFS tree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(Q, v);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color[u] = BLACK;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get the end of BFS?</a:t>
            </a:r>
          </a:p>
          <a:p>
            <a:pPr lvl="1"/>
            <a:r>
              <a:rPr lang="en-US" dirty="0"/>
              <a:t>d[v] = shortest-path distance from s to v, i.e. minimum number of edges from s to v, or ∞ if v not reachable from 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breadth-first tree, in which path from root s to any vertex v represent a shortest path</a:t>
            </a:r>
          </a:p>
          <a:p>
            <a:r>
              <a:rPr lang="en-US" dirty="0"/>
              <a:t>Thus can use BFS to calculate shortest path from one vertex to another in O(</a:t>
            </a:r>
            <a:r>
              <a:rPr lang="en-US" dirty="0" err="1"/>
              <a:t>n+e</a:t>
            </a:r>
            <a:r>
              <a:rPr lang="en-US" dirty="0"/>
              <a:t>) time, for </a:t>
            </a:r>
            <a:r>
              <a:rPr lang="en-US" dirty="0" err="1"/>
              <a:t>unweighted</a:t>
            </a:r>
            <a:r>
              <a:rPr lang="en-US" dirty="0"/>
              <a:t> graphs.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5538" y="1884364"/>
            <a:ext cx="4887912" cy="375443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2627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3175" y="1930400"/>
            <a:ext cx="4592638" cy="370363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8292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231026" y="939307"/>
            <a:ext cx="8369300" cy="54487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lphaLcParenR" startAt="2"/>
            </a:pPr>
            <a:r>
              <a:rPr lang="en-US" dirty="0" smtClean="0"/>
              <a:t>An </a:t>
            </a:r>
            <a:r>
              <a:rPr lang="en-US" b="1" dirty="0" smtClean="0"/>
              <a:t>undirected</a:t>
            </a:r>
            <a:r>
              <a:rPr lang="en-US" dirty="0" smtClean="0"/>
              <a:t> graph G = (V, E), where </a:t>
            </a:r>
            <a:br>
              <a:rPr lang="en-US" dirty="0" smtClean="0"/>
            </a:br>
            <a:r>
              <a:rPr lang="en-US" dirty="0" smtClean="0"/>
              <a:t>V = {1, 2, 3, 4, 5, 6} and </a:t>
            </a:r>
            <a:br>
              <a:rPr lang="en-US" dirty="0" smtClean="0"/>
            </a:br>
            <a:r>
              <a:rPr lang="en-US" dirty="0" smtClean="0"/>
              <a:t>E = { (1,2), (1,5), (2,5), (3,6) }. </a:t>
            </a:r>
            <a:br>
              <a:rPr lang="en-US" dirty="0" smtClean="0"/>
            </a:br>
            <a:r>
              <a:rPr lang="en-US" dirty="0" smtClean="0"/>
              <a:t>The vertex 4 is </a:t>
            </a:r>
            <a:r>
              <a:rPr lang="en-US" b="1" dirty="0" smtClean="0"/>
              <a:t>isolated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Vertex 1, 2, 3 has </a:t>
            </a:r>
            <a:r>
              <a:rPr lang="en-US" b="1" dirty="0" smtClean="0"/>
              <a:t>degree</a:t>
            </a:r>
            <a:r>
              <a:rPr lang="en-US" dirty="0" smtClean="0"/>
              <a:t> 2; vertex 3, 6 has </a:t>
            </a:r>
            <a:r>
              <a:rPr lang="en-US" b="1" dirty="0" smtClean="0"/>
              <a:t>degree </a:t>
            </a:r>
            <a:r>
              <a:rPr lang="en-US" dirty="0" smtClean="0"/>
              <a:t>1; vertex 4 has </a:t>
            </a:r>
            <a:r>
              <a:rPr lang="en-US" b="1" dirty="0" smtClean="0"/>
              <a:t>degree </a:t>
            </a:r>
            <a:r>
              <a:rPr lang="en-US" dirty="0" smtClean="0"/>
              <a:t>0. </a:t>
            </a:r>
            <a:br>
              <a:rPr lang="en-US" dirty="0" smtClean="0"/>
            </a:br>
            <a:r>
              <a:rPr lang="en-US" dirty="0"/>
              <a:t>Vertex </a:t>
            </a:r>
            <a:r>
              <a:rPr lang="en-US" dirty="0" smtClean="0"/>
              <a:t>3 </a:t>
            </a:r>
            <a:r>
              <a:rPr lang="en-US" dirty="0"/>
              <a:t>is </a:t>
            </a:r>
            <a:r>
              <a:rPr lang="en-US" b="1" dirty="0"/>
              <a:t>adjacent </a:t>
            </a:r>
            <a:r>
              <a:rPr lang="en-US" dirty="0"/>
              <a:t>to vertex </a:t>
            </a:r>
            <a:r>
              <a:rPr lang="en-US" dirty="0" smtClean="0"/>
              <a:t>6 and vice versa; </a:t>
            </a:r>
            <a:r>
              <a:rPr lang="en-US" dirty="0"/>
              <a:t>{1, 5} is </a:t>
            </a:r>
            <a:r>
              <a:rPr lang="en-US" b="1" dirty="0"/>
              <a:t>adjacent </a:t>
            </a:r>
            <a:r>
              <a:rPr lang="en-US" dirty="0"/>
              <a:t>to </a:t>
            </a:r>
            <a:r>
              <a:rPr lang="en-US" dirty="0" smtClean="0"/>
              <a:t>2; 4 </a:t>
            </a:r>
            <a:r>
              <a:rPr lang="en-US" dirty="0"/>
              <a:t>is not </a:t>
            </a:r>
            <a:r>
              <a:rPr lang="en-US" b="1" dirty="0"/>
              <a:t>adjacent </a:t>
            </a:r>
            <a:r>
              <a:rPr lang="en-US" dirty="0"/>
              <a:t>to any other vertex</a:t>
            </a:r>
            <a:r>
              <a:rPr lang="en-US" dirty="0" smtClean="0"/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4937" y="939307"/>
            <a:ext cx="8917965" cy="52662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 startAt="3"/>
            </a:pPr>
            <a:r>
              <a:rPr lang="en-US" dirty="0" smtClean="0"/>
              <a:t>The </a:t>
            </a:r>
            <a:r>
              <a:rPr lang="en-US" b="1" dirty="0" err="1" smtClean="0"/>
              <a:t>subgraph</a:t>
            </a:r>
            <a:r>
              <a:rPr lang="en-US" dirty="0" smtClean="0"/>
              <a:t> of the graph in part (a) induced by vertex set {1, 2, 3, 6}.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371" y="2164290"/>
            <a:ext cx="2095500" cy="2581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38" y="946541"/>
            <a:ext cx="8930764" cy="516889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lphaLcParenR"/>
            </a:pPr>
            <a:r>
              <a:rPr lang="en-US" dirty="0" smtClean="0"/>
              <a:t>A </a:t>
            </a:r>
            <a:r>
              <a:rPr lang="en-US" b="1" dirty="0"/>
              <a:t>directed</a:t>
            </a:r>
            <a:r>
              <a:rPr lang="en-US" dirty="0"/>
              <a:t> graph G= (V, E), where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 </a:t>
            </a:r>
            <a:r>
              <a:rPr lang="en-US" dirty="0"/>
              <a:t>= {1</a:t>
            </a:r>
            <a:r>
              <a:rPr lang="en-US" dirty="0" smtClean="0"/>
              <a:t>, 2, 3, 4, 5, 6</a:t>
            </a:r>
            <a:r>
              <a:rPr lang="en-US" dirty="0"/>
              <a:t>}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E={ (</a:t>
            </a:r>
            <a:r>
              <a:rPr lang="en-US" dirty="0"/>
              <a:t>1,2</a:t>
            </a:r>
            <a:r>
              <a:rPr lang="en-US" dirty="0" smtClean="0"/>
              <a:t>), (</a:t>
            </a:r>
            <a:r>
              <a:rPr lang="en-US" dirty="0"/>
              <a:t>2,2</a:t>
            </a:r>
            <a:r>
              <a:rPr lang="en-US" dirty="0" smtClean="0"/>
              <a:t>), (</a:t>
            </a:r>
            <a:r>
              <a:rPr lang="en-US" dirty="0"/>
              <a:t>2,4</a:t>
            </a:r>
            <a:r>
              <a:rPr lang="en-US" dirty="0" smtClean="0"/>
              <a:t>), (</a:t>
            </a:r>
            <a:r>
              <a:rPr lang="en-US" dirty="0"/>
              <a:t>2,5</a:t>
            </a:r>
            <a:r>
              <a:rPr lang="en-US" dirty="0" smtClean="0"/>
              <a:t>), (</a:t>
            </a:r>
            <a:r>
              <a:rPr lang="en-US" dirty="0"/>
              <a:t>4,1</a:t>
            </a:r>
            <a:r>
              <a:rPr lang="en-US" dirty="0" smtClean="0"/>
              <a:t>), (</a:t>
            </a:r>
            <a:r>
              <a:rPr lang="en-US" dirty="0"/>
              <a:t>4,5</a:t>
            </a:r>
            <a:r>
              <a:rPr lang="en-US" dirty="0" smtClean="0"/>
              <a:t>), (</a:t>
            </a:r>
            <a:r>
              <a:rPr lang="en-US" dirty="0"/>
              <a:t>5,4</a:t>
            </a:r>
            <a:r>
              <a:rPr lang="en-US" dirty="0" smtClean="0"/>
              <a:t>), (</a:t>
            </a:r>
            <a:r>
              <a:rPr lang="en-US" dirty="0"/>
              <a:t>3,6</a:t>
            </a:r>
            <a:r>
              <a:rPr lang="en-US" dirty="0" smtClean="0"/>
              <a:t>) }.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edge (2,2) is </a:t>
            </a:r>
            <a:r>
              <a:rPr lang="en-US" b="1" dirty="0"/>
              <a:t>self loop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Vertex 5 has </a:t>
            </a:r>
            <a:r>
              <a:rPr lang="en-US" b="1" dirty="0" smtClean="0"/>
              <a:t>in-degree</a:t>
            </a:r>
            <a:r>
              <a:rPr lang="en-US" dirty="0" smtClean="0"/>
              <a:t> 2 and </a:t>
            </a:r>
            <a:r>
              <a:rPr lang="en-US" b="1" dirty="0" smtClean="0"/>
              <a:t>out-degree</a:t>
            </a:r>
            <a:r>
              <a:rPr lang="en-US" dirty="0" smtClean="0"/>
              <a:t> 1.</a:t>
            </a:r>
            <a:br>
              <a:rPr lang="en-US" dirty="0" smtClean="0"/>
            </a:br>
            <a:r>
              <a:rPr lang="en-US" dirty="0" smtClean="0"/>
              <a:t>Vertex 4 is </a:t>
            </a:r>
            <a:r>
              <a:rPr lang="en-US" b="1" dirty="0" smtClean="0"/>
              <a:t>adjacent </a:t>
            </a:r>
            <a:r>
              <a:rPr lang="en-US" dirty="0" smtClean="0"/>
              <a:t>to vertex 5; {1, 5} is </a:t>
            </a:r>
            <a:r>
              <a:rPr lang="en-US" b="1" dirty="0" smtClean="0"/>
              <a:t>adjacent </a:t>
            </a:r>
            <a:r>
              <a:rPr lang="en-US" dirty="0" smtClean="0"/>
              <a:t>to 4; 3 is not </a:t>
            </a:r>
            <a:r>
              <a:rPr lang="en-US" b="1" dirty="0" smtClean="0"/>
              <a:t>adjacent </a:t>
            </a:r>
            <a:r>
              <a:rPr lang="en-US" dirty="0" smtClean="0"/>
              <a:t>to any other vertex.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171" y="2159527"/>
            <a:ext cx="2028825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171" y="2344490"/>
            <a:ext cx="21050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6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3" grpId="0" uiExpand="1" build="p" animBg="1"/>
      <p:bldP spid="3" grpId="1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1113" y="2090739"/>
            <a:ext cx="4545012" cy="36417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2781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8413" y="2147888"/>
            <a:ext cx="4506912" cy="36131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869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5400" y="2159001"/>
            <a:ext cx="4419600" cy="35401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5624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1589" y="2124076"/>
            <a:ext cx="4467225" cy="3592513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7807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0950" y="2162176"/>
            <a:ext cx="4476750" cy="34385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3507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4288" y="1936750"/>
            <a:ext cx="4438650" cy="37655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2748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5239" y="1984375"/>
            <a:ext cx="4516437" cy="37147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9978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5075" y="1909764"/>
            <a:ext cx="4668838" cy="37750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5567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0950" y="1906588"/>
            <a:ext cx="4668838" cy="374491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9638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5875" y="1944689"/>
            <a:ext cx="4535488" cy="373538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1765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Weighted graph</a:t>
            </a:r>
            <a:r>
              <a:rPr lang="en-US" dirty="0" smtClean="0"/>
              <a:t>: associates </a:t>
            </a:r>
            <a:r>
              <a:rPr lang="en-US" dirty="0"/>
              <a:t>weights with either the edges or the vertices</a:t>
            </a:r>
            <a:endParaRPr lang="en-US" b="1" dirty="0" smtClean="0"/>
          </a:p>
          <a:p>
            <a:r>
              <a:rPr lang="en-US" b="1" dirty="0" smtClean="0"/>
              <a:t>Acyclic</a:t>
            </a:r>
            <a:r>
              <a:rPr lang="en-US" dirty="0"/>
              <a:t>: if a graph contains no cycles</a:t>
            </a:r>
          </a:p>
          <a:p>
            <a:r>
              <a:rPr lang="en-US" b="1" dirty="0"/>
              <a:t>DAG</a:t>
            </a:r>
            <a:r>
              <a:rPr lang="en-US" dirty="0"/>
              <a:t>: Directed acyclic graphs</a:t>
            </a:r>
          </a:p>
          <a:p>
            <a:r>
              <a:rPr lang="en-US" b="1" dirty="0"/>
              <a:t>Connected</a:t>
            </a:r>
            <a:r>
              <a:rPr lang="en-US" dirty="0"/>
              <a:t>: if every vertex of a graph can </a:t>
            </a:r>
            <a:r>
              <a:rPr lang="en-US" i="1" dirty="0"/>
              <a:t>reach</a:t>
            </a:r>
            <a:r>
              <a:rPr lang="en-US" dirty="0"/>
              <a:t> every other vertex, i.e., every pair of vertices is connected by a path</a:t>
            </a:r>
          </a:p>
          <a:p>
            <a:r>
              <a:rPr lang="en-US" b="1" dirty="0"/>
              <a:t>Connected Components</a:t>
            </a:r>
            <a:r>
              <a:rPr lang="en-US" dirty="0"/>
              <a:t>: equivalence classes of vertices under “is reachable from” relation</a:t>
            </a:r>
          </a:p>
          <a:p>
            <a:r>
              <a:rPr lang="en-US" b="1" dirty="0"/>
              <a:t>Strongly connected</a:t>
            </a:r>
            <a:r>
              <a:rPr lang="en-US" dirty="0"/>
              <a:t>: every 2 vertices are reachable from each other (in a digraph)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Forests, DAG,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4325" y="924983"/>
            <a:ext cx="9050338" cy="5349875"/>
          </a:xfrm>
          <a:prstGeom prst="rect">
            <a:avLst/>
          </a:prstGeom>
        </p:spPr>
      </p:pic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03445"/>
              </p:ext>
            </p:extLst>
          </p:nvPr>
        </p:nvGraphicFramePr>
        <p:xfrm>
          <a:off x="804494" y="331205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Photo Editor Photo" r:id="rId4" imgW="2685714" imgH="2066667" progId="MSPhotoEd.3">
                  <p:embed/>
                </p:oleObj>
              </mc:Choice>
              <mc:Fallback>
                <p:oleObj name="Photo Editor Photo" r:id="rId4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494" y="331205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04333" y="552873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 smtClean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  <a:endParaRPr lang="en-US" sz="2400" b="1" kern="1400" dirty="0">
              <a:latin typeface="DokChampa" panose="020B0604020202020204" pitchFamily="34" charset="-34"/>
              <a:ea typeface="Arial Unicode MS" panose="020B0604020202020204" pitchFamily="34" charset="-128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00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Applications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graphic representation of world wide web (www)</a:t>
            </a:r>
          </a:p>
          <a:p>
            <a:r>
              <a:rPr lang="en-US" dirty="0"/>
              <a:t>Resource allocation graph for processes that are active in the system.</a:t>
            </a:r>
          </a:p>
          <a:p>
            <a:r>
              <a:rPr lang="en-US" dirty="0"/>
              <a:t>The graphic representation of a map </a:t>
            </a:r>
          </a:p>
          <a:p>
            <a:r>
              <a:rPr lang="en-US" dirty="0"/>
              <a:t>Scene graphs: The contents of a visual scene are also managed by using graph data structure.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Applications—Communication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614083" y="1564217"/>
            <a:ext cx="6242050" cy="3667125"/>
            <a:chOff x="1060" y="1108"/>
            <a:chExt cx="3932" cy="2310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862105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</a:t>
            </a:r>
            <a:r>
              <a:rPr lang="en-US" altLang="ja-JP" sz="2800" dirty="0" smtClean="0"/>
              <a:t>.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319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Applications—</a:t>
            </a:r>
            <a:r>
              <a:rPr lang="en-US" altLang="ja-JP" dirty="0"/>
              <a:t>Driving Distance/Time 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Mashiour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AIUB::CSC2105::DATA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Graph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621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41" name="Group 48"/>
          <p:cNvGrpSpPr>
            <a:grpSpLocks/>
          </p:cNvGrpSpPr>
          <p:nvPr/>
        </p:nvGrpSpPr>
        <p:grpSpPr bwMode="auto">
          <a:xfrm>
            <a:off x="2537012" y="1638953"/>
            <a:ext cx="6242050" cy="3667125"/>
            <a:chOff x="1060" y="1108"/>
            <a:chExt cx="3932" cy="2310"/>
          </a:xfrm>
        </p:grpSpPr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47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48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65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66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67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68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69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70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79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80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81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2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83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85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7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5400">
          <a:solidFill>
            <a:schemeClr val="tx1"/>
          </a:solidFill>
          <a:tailEnd type="non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8512</TotalTime>
  <Words>4787</Words>
  <Application>Microsoft Office PowerPoint</Application>
  <PresentationFormat>Widescreen</PresentationFormat>
  <Paragraphs>1911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5" baseType="lpstr">
      <vt:lpstr>Arial Unicode MS</vt:lpstr>
      <vt:lpstr>ＭＳ Ｐゴシック</vt:lpstr>
      <vt:lpstr>Arial</vt:lpstr>
      <vt:lpstr>Book Antiqua</vt:lpstr>
      <vt:lpstr>Calibri</vt:lpstr>
      <vt:lpstr>Calibri Light</vt:lpstr>
      <vt:lpstr>Courier New</vt:lpstr>
      <vt:lpstr>DokChampa</vt:lpstr>
      <vt:lpstr>Gill Sans</vt:lpstr>
      <vt:lpstr>Symbol</vt:lpstr>
      <vt:lpstr>Times New Roman</vt:lpstr>
      <vt:lpstr>Verdana</vt:lpstr>
      <vt:lpstr>Wingdings</vt:lpstr>
      <vt:lpstr>Wingdings 2</vt:lpstr>
      <vt:lpstr>1_Office Theme</vt:lpstr>
      <vt:lpstr>Photo Editor Photo</vt:lpstr>
      <vt:lpstr>CSC 2105::Data Structure  Graph</vt:lpstr>
      <vt:lpstr>Motivation</vt:lpstr>
      <vt:lpstr>Graph Introduction</vt:lpstr>
      <vt:lpstr>Examples of Graph</vt:lpstr>
      <vt:lpstr>…Graphs</vt:lpstr>
      <vt:lpstr>Forests, DAG, Components</vt:lpstr>
      <vt:lpstr>Graph Applications</vt:lpstr>
      <vt:lpstr>Applications—Communication Network</vt:lpstr>
      <vt:lpstr>Applications—Driving Distance/Time Map</vt:lpstr>
      <vt:lpstr>Applications—Street Map</vt:lpstr>
      <vt:lpstr>Graph Representation</vt:lpstr>
      <vt:lpstr>Representing Graph</vt:lpstr>
      <vt:lpstr>Graph Searching/Traversing</vt:lpstr>
      <vt:lpstr>Depth-First Search (DFS)</vt:lpstr>
      <vt:lpstr>Depth-First Search: The Code 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DFS Example: Classification of Edges</vt:lpstr>
      <vt:lpstr>Breadth-First Search (BFS) </vt:lpstr>
      <vt:lpstr>BFS (Intuition)</vt:lpstr>
      <vt:lpstr>BFS: The Code</vt:lpstr>
      <vt:lpstr>Breadth-First Search: Properties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Mashiour</cp:lastModifiedBy>
  <cp:revision>1433</cp:revision>
  <dcterms:created xsi:type="dcterms:W3CDTF">2015-01-16T09:30:36Z</dcterms:created>
  <dcterms:modified xsi:type="dcterms:W3CDTF">2015-04-18T16:01:00Z</dcterms:modified>
</cp:coreProperties>
</file>