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2" r:id="rId7"/>
    <p:sldId id="260"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3E19E2-A2FE-46F8-91FF-E1F3C6721E4C}" type="datetimeFigureOut">
              <a:rPr lang="en-US" smtClean="0"/>
              <a:pPr/>
              <a:t>4/18/2017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14A73-F69B-41EE-957A-98328462F34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E0C6-5CB1-4E3C-B547-15B15744A2DA}" type="datetime1">
              <a:rPr lang="en-US" smtClean="0"/>
              <a:pPr/>
              <a:t>4/18/2017</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
        <p:nvSpPr>
          <p:cNvPr id="6" name="Slide Number Placeholder 5"/>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B5A9A9-29C4-49B5-AE7E-887D9FDEB30F}" type="datetime1">
              <a:rPr lang="en-US" smtClean="0"/>
              <a:pPr/>
              <a:t>4/18/2017</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
        <p:nvSpPr>
          <p:cNvPr id="6" name="Slide Number Placeholder 5"/>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3ED5E2-3413-400C-9E84-10BA688D77AF}" type="datetime1">
              <a:rPr lang="en-US" smtClean="0"/>
              <a:pPr/>
              <a:t>4/18/2017</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
        <p:nvSpPr>
          <p:cNvPr id="6" name="Slide Number Placeholder 5"/>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C9996F-ED36-4EED-A283-F2E86E966C0A}" type="datetime1">
              <a:rPr lang="en-US" smtClean="0"/>
              <a:pPr/>
              <a:t>4/18/2017</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
        <p:nvSpPr>
          <p:cNvPr id="6" name="Slide Number Placeholder 5"/>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5A4125-EB59-48E7-BB34-2B187B5C6ECE}" type="datetime1">
              <a:rPr lang="en-US" smtClean="0"/>
              <a:pPr/>
              <a:t>4/18/2017</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
        <p:nvSpPr>
          <p:cNvPr id="6" name="Slide Number Placeholder 5"/>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4E99CD-B306-40F9-B521-3CDA881E0922}" type="datetime1">
              <a:rPr lang="en-US" smtClean="0"/>
              <a:pPr/>
              <a:t>4/18/2017</a:t>
            </a:fld>
            <a:endParaRPr lang="en-US"/>
          </a:p>
        </p:txBody>
      </p:sp>
      <p:sp>
        <p:nvSpPr>
          <p:cNvPr id="6" name="Footer Placeholder 5"/>
          <p:cNvSpPr>
            <a:spLocks noGrp="1"/>
          </p:cNvSpPr>
          <p:nvPr>
            <p:ph type="ftr" sz="quarter" idx="11"/>
          </p:nvPr>
        </p:nvSpPr>
        <p:spPr/>
        <p:txBody>
          <a:bodyPr/>
          <a:lstStyle/>
          <a:p>
            <a:r>
              <a:rPr lang="en-US" smtClean="0"/>
              <a:t>Prepared by Rifat Nazneen</a:t>
            </a:r>
            <a:endParaRPr lang="en-US"/>
          </a:p>
        </p:txBody>
      </p:sp>
      <p:sp>
        <p:nvSpPr>
          <p:cNvPr id="7" name="Slide Number Placeholder 6"/>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B7E2A-138D-4D79-84C9-388C0DE22E1B}" type="datetime1">
              <a:rPr lang="en-US" smtClean="0"/>
              <a:pPr/>
              <a:t>4/18/2017</a:t>
            </a:fld>
            <a:endParaRPr lang="en-US"/>
          </a:p>
        </p:txBody>
      </p:sp>
      <p:sp>
        <p:nvSpPr>
          <p:cNvPr id="8" name="Footer Placeholder 7"/>
          <p:cNvSpPr>
            <a:spLocks noGrp="1"/>
          </p:cNvSpPr>
          <p:nvPr>
            <p:ph type="ftr" sz="quarter" idx="11"/>
          </p:nvPr>
        </p:nvSpPr>
        <p:spPr/>
        <p:txBody>
          <a:bodyPr/>
          <a:lstStyle/>
          <a:p>
            <a:r>
              <a:rPr lang="en-US" smtClean="0"/>
              <a:t>Prepared by Rifat Nazneen</a:t>
            </a:r>
            <a:endParaRPr lang="en-US"/>
          </a:p>
        </p:txBody>
      </p:sp>
      <p:sp>
        <p:nvSpPr>
          <p:cNvPr id="9" name="Slide Number Placeholder 8"/>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F9B628-900E-49EB-A12F-1DC995B63C99}" type="datetime1">
              <a:rPr lang="en-US" smtClean="0"/>
              <a:pPr/>
              <a:t>4/18/2017</a:t>
            </a:fld>
            <a:endParaRPr lang="en-US"/>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BE46B6-2D42-45CB-B501-CCFF4C369CD0}" type="datetime1">
              <a:rPr lang="en-US" smtClean="0"/>
              <a:pPr/>
              <a:t>4/18/2017</a:t>
            </a:fld>
            <a:endParaRPr lang="en-US"/>
          </a:p>
        </p:txBody>
      </p:sp>
      <p:sp>
        <p:nvSpPr>
          <p:cNvPr id="3" name="Footer Placeholder 2"/>
          <p:cNvSpPr>
            <a:spLocks noGrp="1"/>
          </p:cNvSpPr>
          <p:nvPr>
            <p:ph type="ftr" sz="quarter" idx="11"/>
          </p:nvPr>
        </p:nvSpPr>
        <p:spPr/>
        <p:txBody>
          <a:bodyPr/>
          <a:lstStyle/>
          <a:p>
            <a:r>
              <a:rPr lang="en-US" smtClean="0"/>
              <a:t>Prepared by Rifat Nazneen</a:t>
            </a:r>
            <a:endParaRPr lang="en-US"/>
          </a:p>
        </p:txBody>
      </p:sp>
      <p:sp>
        <p:nvSpPr>
          <p:cNvPr id="4" name="Slide Number Placeholder 3"/>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4ADE8C-49B2-4300-B8A4-7D4EDE4ADC8E}" type="datetime1">
              <a:rPr lang="en-US" smtClean="0"/>
              <a:pPr/>
              <a:t>4/18/2017</a:t>
            </a:fld>
            <a:endParaRPr lang="en-US"/>
          </a:p>
        </p:txBody>
      </p:sp>
      <p:sp>
        <p:nvSpPr>
          <p:cNvPr id="6" name="Footer Placeholder 5"/>
          <p:cNvSpPr>
            <a:spLocks noGrp="1"/>
          </p:cNvSpPr>
          <p:nvPr>
            <p:ph type="ftr" sz="quarter" idx="11"/>
          </p:nvPr>
        </p:nvSpPr>
        <p:spPr/>
        <p:txBody>
          <a:bodyPr/>
          <a:lstStyle/>
          <a:p>
            <a:r>
              <a:rPr lang="en-US" smtClean="0"/>
              <a:t>Prepared by Rifat Nazneen</a:t>
            </a:r>
            <a:endParaRPr lang="en-US"/>
          </a:p>
        </p:txBody>
      </p:sp>
      <p:sp>
        <p:nvSpPr>
          <p:cNvPr id="7" name="Slide Number Placeholder 6"/>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EE9A0F-7A8B-4B65-996D-0A1274139FE7}" type="datetime1">
              <a:rPr lang="en-US" smtClean="0"/>
              <a:pPr/>
              <a:t>4/18/2017</a:t>
            </a:fld>
            <a:endParaRPr lang="en-US"/>
          </a:p>
        </p:txBody>
      </p:sp>
      <p:sp>
        <p:nvSpPr>
          <p:cNvPr id="6" name="Footer Placeholder 5"/>
          <p:cNvSpPr>
            <a:spLocks noGrp="1"/>
          </p:cNvSpPr>
          <p:nvPr>
            <p:ph type="ftr" sz="quarter" idx="11"/>
          </p:nvPr>
        </p:nvSpPr>
        <p:spPr/>
        <p:txBody>
          <a:bodyPr/>
          <a:lstStyle/>
          <a:p>
            <a:r>
              <a:rPr lang="en-US" smtClean="0"/>
              <a:t>Prepared by Rifat Nazneen</a:t>
            </a:r>
            <a:endParaRPr lang="en-US"/>
          </a:p>
        </p:txBody>
      </p:sp>
      <p:sp>
        <p:nvSpPr>
          <p:cNvPr id="7" name="Slide Number Placeholder 6"/>
          <p:cNvSpPr>
            <a:spLocks noGrp="1"/>
          </p:cNvSpPr>
          <p:nvPr>
            <p:ph type="sldNum" sz="quarter" idx="12"/>
          </p:nvPr>
        </p:nvSpPr>
        <p:spPr/>
        <p:txBody>
          <a:bodyPr/>
          <a:lstStyle/>
          <a:p>
            <a:fld id="{736D072B-3732-4118-A663-C6603CF96E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780B9-68B9-4A14-9D84-3108CE93DF13}" type="datetime1">
              <a:rPr lang="en-US" smtClean="0"/>
              <a:pPr/>
              <a:t>4/18/2017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Rifat Nazneen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D072B-3732-4118-A663-C6603CF96E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1"/>
            <a:ext cx="7772400" cy="1847850"/>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Magnetic Storage System</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Subtitle 2"/>
          <p:cNvSpPr>
            <a:spLocks noGrp="1"/>
          </p:cNvSpPr>
          <p:nvPr>
            <p:ph type="subTitle" idx="1"/>
          </p:nvPr>
        </p:nvSpPr>
        <p:spPr/>
        <p:txBody>
          <a:bodyPr/>
          <a:lstStyle/>
          <a:p>
            <a:r>
              <a:rPr lang="en-US" b="1" dirty="0" smtClean="0">
                <a:solidFill>
                  <a:schemeClr val="tx2">
                    <a:lumMod val="60000"/>
                    <a:lumOff val="40000"/>
                  </a:schemeClr>
                </a:solidFill>
              </a:rPr>
              <a:t>Hard Disk Drive</a:t>
            </a:r>
            <a:endParaRPr lang="en-US" b="1"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736D072B-3732-4118-A663-C6603CF96EA2}"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Prepared by Rifat Nazneen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Magnetic Storage </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dirty="0">
                <a:latin typeface="Times New Roman" pitchFamily="18" charset="0"/>
                <a:cs typeface="Times New Roman" pitchFamily="18" charset="0"/>
              </a:rPr>
              <a:t>Magnetic storage or magnetic recording is the storage of </a:t>
            </a:r>
            <a:r>
              <a:rPr lang="en-US" dirty="0" smtClean="0">
                <a:latin typeface="Times New Roman" pitchFamily="18" charset="0"/>
                <a:cs typeface="Times New Roman" pitchFamily="18" charset="0"/>
              </a:rPr>
              <a:t>data</a:t>
            </a:r>
            <a:r>
              <a:rPr lang="en-US" dirty="0">
                <a:latin typeface="Times New Roman" pitchFamily="18" charset="0"/>
                <a:cs typeface="Times New Roman" pitchFamily="18" charset="0"/>
              </a:rPr>
              <a:t> on a </a:t>
            </a:r>
            <a:r>
              <a:rPr lang="en-US" dirty="0" smtClean="0">
                <a:latin typeface="Times New Roman" pitchFamily="18" charset="0"/>
                <a:cs typeface="Times New Roman" pitchFamily="18" charset="0"/>
              </a:rPr>
              <a:t>magnetized</a:t>
            </a:r>
            <a:r>
              <a:rPr lang="en-US" dirty="0">
                <a:latin typeface="Times New Roman" pitchFamily="18" charset="0"/>
                <a:cs typeface="Times New Roman" pitchFamily="18" charset="0"/>
              </a:rPr>
              <a:t> medium. </a:t>
            </a:r>
            <a:r>
              <a:rPr lang="en-US" dirty="0" smtClean="0">
                <a:latin typeface="Times New Roman" pitchFamily="18" charset="0"/>
                <a:cs typeface="Times New Roman" pitchFamily="18" charset="0"/>
              </a:rPr>
              <a:t>It uses different </a:t>
            </a:r>
            <a:r>
              <a:rPr lang="en-US" dirty="0">
                <a:latin typeface="Times New Roman" pitchFamily="18" charset="0"/>
                <a:cs typeface="Times New Roman" pitchFamily="18" charset="0"/>
              </a:rPr>
              <a:t>patterns of </a:t>
            </a:r>
            <a:r>
              <a:rPr lang="en-US" dirty="0" smtClean="0">
                <a:solidFill>
                  <a:schemeClr val="tx1">
                    <a:lumMod val="85000"/>
                    <a:lumOff val="15000"/>
                  </a:schemeClr>
                </a:solidFill>
                <a:latin typeface="Times New Roman" pitchFamily="18" charset="0"/>
                <a:cs typeface="Times New Roman" pitchFamily="18" charset="0"/>
              </a:rPr>
              <a:t>magnetization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magnetic material to </a:t>
            </a:r>
            <a:r>
              <a:rPr lang="en-US" dirty="0">
                <a:latin typeface="Times New Roman" pitchFamily="18" charset="0"/>
                <a:cs typeface="Times New Roman" pitchFamily="18" charset="0"/>
              </a:rPr>
              <a:t>store </a:t>
            </a:r>
            <a:r>
              <a:rPr lang="en-US" dirty="0" smtClean="0">
                <a:latin typeface="Times New Roman" pitchFamily="18" charset="0"/>
                <a:cs typeface="Times New Roman" pitchFamily="18" charset="0"/>
              </a:rPr>
              <a:t>data.</a:t>
            </a:r>
            <a:endParaRPr lang="en-US" dirty="0">
              <a:latin typeface="Times New Roman" pitchFamily="18" charset="0"/>
              <a:cs typeface="Times New Roman" pitchFamily="18" charset="0"/>
            </a:endParaRPr>
          </a:p>
          <a:p>
            <a:pPr algn="just">
              <a:buFont typeface="Wingdings" pitchFamily="2" charset="2"/>
              <a:buChar char="Ø"/>
            </a:pPr>
            <a:r>
              <a:rPr lang="en-US" dirty="0">
                <a:solidFill>
                  <a:schemeClr val="tx1">
                    <a:lumMod val="85000"/>
                    <a:lumOff val="15000"/>
                  </a:schemeClr>
                </a:solidFill>
                <a:latin typeface="Times New Roman" pitchFamily="18" charset="0"/>
                <a:cs typeface="Times New Roman" pitchFamily="18" charset="0"/>
              </a:rPr>
              <a:t> </a:t>
            </a:r>
            <a:r>
              <a:rPr lang="en-US" dirty="0" smtClean="0">
                <a:solidFill>
                  <a:schemeClr val="tx1">
                    <a:lumMod val="85000"/>
                    <a:lumOff val="15000"/>
                  </a:schemeClr>
                </a:solidFill>
                <a:latin typeface="Times New Roman" pitchFamily="18" charset="0"/>
                <a:cs typeface="Times New Roman" pitchFamily="18" charset="0"/>
              </a:rPr>
              <a:t>It is in form of non-volatile memory</a:t>
            </a:r>
            <a:r>
              <a:rPr lang="en-US" dirty="0">
                <a:solidFill>
                  <a:schemeClr val="tx1">
                    <a:lumMod val="85000"/>
                    <a:lumOff val="15000"/>
                  </a:schemeClr>
                </a:solidFill>
                <a:latin typeface="Times New Roman" pitchFamily="18" charset="0"/>
                <a:cs typeface="Times New Roman" pitchFamily="18" charset="0"/>
              </a:rPr>
              <a:t>.</a:t>
            </a:r>
            <a:endParaRPr lang="en-US" dirty="0" smtClean="0">
              <a:solidFill>
                <a:schemeClr val="tx1">
                  <a:lumMod val="85000"/>
                  <a:lumOff val="15000"/>
                </a:schemeClr>
              </a:solidFill>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information is accessed using one or more read/write </a:t>
            </a:r>
            <a:r>
              <a:rPr lang="en-US" dirty="0" smtClean="0">
                <a:latin typeface="Times New Roman" pitchFamily="18" charset="0"/>
                <a:cs typeface="Times New Roman" pitchFamily="18" charset="0"/>
              </a:rPr>
              <a:t>heads.</a:t>
            </a: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rPr>
              <a:t>Classification of Magnetic Storage</a:t>
            </a:r>
            <a:endParaRPr lang="en-US" sz="36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There are different types of magnetic storage devices:</a:t>
            </a:r>
          </a:p>
          <a:p>
            <a:pPr>
              <a:buFont typeface="Wingdings" pitchFamily="2" charset="2"/>
              <a:buChar char="q"/>
            </a:pPr>
            <a:r>
              <a:rPr lang="en-US" dirty="0" smtClean="0"/>
              <a:t> Hard Disk</a:t>
            </a:r>
          </a:p>
          <a:p>
            <a:pPr>
              <a:buFont typeface="Wingdings" pitchFamily="2" charset="2"/>
              <a:buChar char="q"/>
            </a:pPr>
            <a:r>
              <a:rPr lang="en-US" dirty="0" smtClean="0"/>
              <a:t> Floppy</a:t>
            </a:r>
          </a:p>
          <a:p>
            <a:pPr>
              <a:buFont typeface="Wingdings" pitchFamily="2" charset="2"/>
              <a:buChar char="q"/>
            </a:pPr>
            <a:r>
              <a:rPr lang="en-US" dirty="0" smtClean="0"/>
              <a:t> Tape</a:t>
            </a:r>
          </a:p>
          <a:p>
            <a:pPr>
              <a:buFont typeface="Wingdings" pitchFamily="2" charset="2"/>
              <a:buChar char="q"/>
            </a:pPr>
            <a:r>
              <a:rPr lang="en-US" dirty="0" smtClean="0"/>
              <a:t> </a:t>
            </a:r>
            <a:r>
              <a:rPr lang="en-US" dirty="0" err="1" smtClean="0"/>
              <a:t>Lomega</a:t>
            </a: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Hard Disk Drive</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1371600"/>
            <a:ext cx="4191000" cy="4754563"/>
          </a:xfrm>
        </p:spPr>
        <p:txBody>
          <a:bodyPr>
            <a:normAutofit fontScale="70000" lnSpcReduction="20000"/>
          </a:bodyPr>
          <a:lstStyle/>
          <a:p>
            <a:pPr algn="just">
              <a:buFont typeface="Wingdings" pitchFamily="2" charset="2"/>
              <a:buChar char="Ø"/>
            </a:pPr>
            <a:r>
              <a:rPr lang="en-US" dirty="0"/>
              <a:t>Hard disk are </a:t>
            </a:r>
            <a:r>
              <a:rPr lang="en-US" dirty="0" smtClean="0"/>
              <a:t>one </a:t>
            </a:r>
            <a:r>
              <a:rPr lang="en-US" dirty="0"/>
              <a:t>or more rigid rapidly rotating disks </a:t>
            </a:r>
            <a:r>
              <a:rPr lang="en-US" dirty="0" smtClean="0"/>
              <a:t>“ Platters” coated </a:t>
            </a:r>
            <a:r>
              <a:rPr lang="en-US" dirty="0"/>
              <a:t>with </a:t>
            </a:r>
            <a:r>
              <a:rPr lang="en-US" dirty="0" smtClean="0"/>
              <a:t>magnetic material.</a:t>
            </a:r>
          </a:p>
          <a:p>
            <a:pPr algn="just">
              <a:buFont typeface="Wingdings" pitchFamily="2" charset="2"/>
              <a:buChar char="Ø"/>
            </a:pPr>
            <a:r>
              <a:rPr lang="en-US" dirty="0" smtClean="0"/>
              <a:t>It has different sizes of two diameters </a:t>
            </a:r>
            <a:r>
              <a:rPr lang="en-US" dirty="0"/>
              <a:t>5.25in and </a:t>
            </a:r>
            <a:r>
              <a:rPr lang="en-US" dirty="0" smtClean="0"/>
              <a:t>3.5inch of disc. Although </a:t>
            </a:r>
            <a:r>
              <a:rPr lang="en-US" dirty="0"/>
              <a:t>2.5in and 1.75in are </a:t>
            </a:r>
            <a:r>
              <a:rPr lang="en-US" dirty="0" smtClean="0"/>
              <a:t>also available.</a:t>
            </a:r>
          </a:p>
          <a:p>
            <a:pPr algn="just">
              <a:buFont typeface="Wingdings" pitchFamily="2" charset="2"/>
              <a:buChar char="Ø"/>
            </a:pPr>
            <a:r>
              <a:rPr lang="en-US" dirty="0" smtClean="0"/>
              <a:t> </a:t>
            </a:r>
            <a:r>
              <a:rPr lang="en-US" dirty="0"/>
              <a:t>Two or more platters are stacked on </a:t>
            </a:r>
            <a:r>
              <a:rPr lang="en-US" dirty="0" smtClean="0"/>
              <a:t>a common </a:t>
            </a:r>
            <a:r>
              <a:rPr lang="en-US" dirty="0"/>
              <a:t>shaft or spindle. </a:t>
            </a:r>
            <a:r>
              <a:rPr lang="en-US" dirty="0" smtClean="0"/>
              <a:t>Read/write heads </a:t>
            </a:r>
            <a:r>
              <a:rPr lang="en-US" dirty="0"/>
              <a:t>on both side of the disk surfaces</a:t>
            </a:r>
            <a:r>
              <a:rPr lang="en-US" dirty="0" smtClean="0"/>
              <a:t>.</a:t>
            </a:r>
          </a:p>
          <a:p>
            <a:pPr algn="just">
              <a:buFont typeface="Wingdings" pitchFamily="2" charset="2"/>
              <a:buChar char="Ø"/>
            </a:pPr>
            <a:r>
              <a:rPr lang="en-US" dirty="0" smtClean="0"/>
              <a:t> </a:t>
            </a:r>
            <a:r>
              <a:rPr lang="en-US" dirty="0"/>
              <a:t>Actuator arm synchronizes all </a:t>
            </a:r>
            <a:r>
              <a:rPr lang="en-US" dirty="0" smtClean="0"/>
              <a:t>the read/write </a:t>
            </a:r>
            <a:r>
              <a:rPr lang="en-US" dirty="0"/>
              <a:t>heads to keep them in </a:t>
            </a:r>
            <a:r>
              <a:rPr lang="en-US" dirty="0" smtClean="0"/>
              <a:t>perfect </a:t>
            </a:r>
            <a:r>
              <a:rPr lang="en-US" dirty="0" err="1" smtClean="0"/>
              <a:t>allignement</a:t>
            </a: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4</a:t>
            </a:fld>
            <a:endParaRPr lang="en-US"/>
          </a:p>
        </p:txBody>
      </p:sp>
      <p:pic>
        <p:nvPicPr>
          <p:cNvPr id="2050" name="Picture 2" descr="Image result for Hard disk drive"/>
          <p:cNvPicPr>
            <a:picLocks noChangeAspect="1" noChangeArrowheads="1"/>
          </p:cNvPicPr>
          <p:nvPr/>
        </p:nvPicPr>
        <p:blipFill>
          <a:blip r:embed="rId2"/>
          <a:srcRect/>
          <a:stretch>
            <a:fillRect/>
          </a:stretch>
        </p:blipFill>
        <p:spPr bwMode="auto">
          <a:xfrm>
            <a:off x="4876800" y="1524000"/>
            <a:ext cx="4105275" cy="4419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Read and Write Operation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1219200"/>
            <a:ext cx="8382000" cy="4906963"/>
          </a:xfrm>
        </p:spPr>
        <p:txBody>
          <a:bodyPr>
            <a:normAutofit fontScale="77500" lnSpcReduction="20000"/>
          </a:bodyPr>
          <a:lstStyle/>
          <a:p>
            <a:pPr algn="just">
              <a:buFont typeface="Wingdings" pitchFamily="2" charset="2"/>
              <a:buChar char="Ø"/>
            </a:pPr>
            <a:r>
              <a:rPr lang="en-US" sz="3600" b="1" dirty="0" smtClean="0">
                <a:latin typeface="Times New Roman" pitchFamily="18" charset="0"/>
                <a:cs typeface="Times New Roman" pitchFamily="18" charset="0"/>
              </a:rPr>
              <a:t>Write: </a:t>
            </a:r>
            <a:r>
              <a:rPr lang="en-US" sz="3600" dirty="0" smtClean="0">
                <a:latin typeface="Times New Roman" pitchFamily="18" charset="0"/>
                <a:cs typeface="Times New Roman" pitchFamily="18" charset="0"/>
              </a:rPr>
              <a:t>The direction or polarization of the magnetic domains on the disk surface is controlled by the direction of the magnetic flux lines produced by the write head according to the direction of a current pulse in the winding</a:t>
            </a:r>
            <a:r>
              <a:rPr lang="en-US" sz="3600" dirty="0" smtClean="0">
                <a:latin typeface="Times New Roman" pitchFamily="18" charset="0"/>
                <a:cs typeface="Times New Roman" pitchFamily="18" charset="0"/>
              </a:rPr>
              <a:t>.</a:t>
            </a:r>
          </a:p>
          <a:p>
            <a:pPr algn="just">
              <a:buFont typeface="Wingdings" pitchFamily="2" charset="2"/>
              <a:buChar char="Ø"/>
            </a:pPr>
            <a:endParaRPr lang="en-US" sz="3600" dirty="0" smtClean="0">
              <a:latin typeface="Times New Roman" pitchFamily="18" charset="0"/>
              <a:cs typeface="Times New Roman" pitchFamily="18" charset="0"/>
            </a:endParaRPr>
          </a:p>
          <a:p>
            <a:pPr algn="just">
              <a:buFont typeface="Wingdings" pitchFamily="2" charset="2"/>
              <a:buChar char="Ø"/>
            </a:pPr>
            <a:r>
              <a:rPr lang="en-US" sz="3600" dirty="0" smtClean="0">
                <a:latin typeface="Times New Roman" pitchFamily="18" charset="0"/>
                <a:cs typeface="Times New Roman" pitchFamily="18" charset="0"/>
              </a:rPr>
              <a:t>This magnetic flux magnetizes a small spot on the disk surface in the direction of the magnetic field</a:t>
            </a:r>
            <a:r>
              <a:rPr lang="en-US" sz="3600" dirty="0" smtClean="0">
                <a:latin typeface="Times New Roman" pitchFamily="18" charset="0"/>
                <a:cs typeface="Times New Roman" pitchFamily="18" charset="0"/>
              </a:rPr>
              <a:t>.</a:t>
            </a:r>
          </a:p>
          <a:p>
            <a:pPr algn="just">
              <a:buNone/>
            </a:pPr>
            <a:endParaRPr lang="en-US" sz="3600" dirty="0" smtClean="0">
              <a:latin typeface="Times New Roman" pitchFamily="18" charset="0"/>
              <a:cs typeface="Times New Roman" pitchFamily="18" charset="0"/>
            </a:endParaRPr>
          </a:p>
          <a:p>
            <a:pPr>
              <a:buFont typeface="Wingdings" pitchFamily="2" charset="2"/>
              <a:buChar char="Ø"/>
            </a:pPr>
            <a:r>
              <a:rPr lang="en-US" sz="3600" dirty="0" smtClean="0">
                <a:latin typeface="Times New Roman" pitchFamily="18" charset="0"/>
                <a:cs typeface="Times New Roman" pitchFamily="18" charset="0"/>
              </a:rPr>
              <a:t>A magnetized spot of one polarity represents a binary </a:t>
            </a:r>
            <a:r>
              <a:rPr lang="en-US" sz="3600" dirty="0" smtClean="0">
                <a:latin typeface="Times New Roman" pitchFamily="18" charset="0"/>
                <a:cs typeface="Times New Roman" pitchFamily="18" charset="0"/>
              </a:rPr>
              <a:t>‘1’ </a:t>
            </a:r>
            <a:r>
              <a:rPr lang="en-US" sz="3600" dirty="0" smtClean="0">
                <a:latin typeface="Times New Roman" pitchFamily="18" charset="0"/>
                <a:cs typeface="Times New Roman" pitchFamily="18" charset="0"/>
              </a:rPr>
              <a:t>and </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opposite polarity represents </a:t>
            </a:r>
            <a:r>
              <a:rPr lang="en-US" sz="3600" dirty="0" smtClean="0">
                <a:latin typeface="Times New Roman" pitchFamily="18" charset="0"/>
                <a:cs typeface="Times New Roman" pitchFamily="18" charset="0"/>
              </a:rPr>
              <a:t>binary ‘0’.</a:t>
            </a:r>
            <a:r>
              <a:rPr lang="en-US" dirty="0" smtClean="0"/>
              <a:t/>
            </a:r>
            <a:br>
              <a:rPr lang="en-US" dirty="0" smtClean="0"/>
            </a:b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Read and Write Operation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228600" y="1371600"/>
            <a:ext cx="4419600" cy="5029200"/>
          </a:xfrm>
        </p:spPr>
        <p:txBody>
          <a:bodyPr>
            <a:normAutofit fontScale="77500" lnSpcReduction="20000"/>
          </a:bodyPr>
          <a:lstStyle/>
          <a:p>
            <a:pPr algn="just">
              <a:buNone/>
            </a:pPr>
            <a:r>
              <a:rPr lang="en-US" dirty="0" smtClean="0"/>
              <a:t/>
            </a:r>
            <a:br>
              <a:rPr lang="en-US" dirty="0" smtClean="0"/>
            </a:br>
            <a:r>
              <a:rPr lang="en-US" b="1" dirty="0" smtClean="0"/>
              <a:t>Read</a:t>
            </a:r>
            <a:r>
              <a:rPr lang="en-US" b="1" dirty="0" smtClean="0"/>
              <a:t>: </a:t>
            </a:r>
            <a:r>
              <a:rPr lang="en-US" dirty="0" smtClean="0"/>
              <a:t>When passing through </a:t>
            </a:r>
            <a:r>
              <a:rPr lang="en-US" dirty="0" smtClean="0"/>
              <a:t>a read </a:t>
            </a:r>
            <a:r>
              <a:rPr lang="en-US" dirty="0" smtClean="0"/>
              <a:t>head </a:t>
            </a:r>
            <a:r>
              <a:rPr lang="en-US" dirty="0" smtClean="0"/>
              <a:t>the magnetized spot produce magnetic fields in the read </a:t>
            </a:r>
            <a:r>
              <a:rPr lang="en-US" dirty="0" smtClean="0"/>
              <a:t>head which </a:t>
            </a:r>
            <a:r>
              <a:rPr lang="en-US" dirty="0" smtClean="0"/>
              <a:t>includes voltage pulses in the winding. </a:t>
            </a:r>
            <a:endParaRPr lang="en-US" dirty="0" smtClean="0"/>
          </a:p>
          <a:p>
            <a:pPr algn="just">
              <a:buNone/>
            </a:pPr>
            <a:endParaRPr lang="en-US" dirty="0" smtClean="0"/>
          </a:p>
          <a:p>
            <a:pPr>
              <a:buFont typeface="Wingdings" pitchFamily="2" charset="2"/>
              <a:buChar char="Ø"/>
            </a:pPr>
            <a:r>
              <a:rPr lang="en-US" dirty="0" smtClean="0"/>
              <a:t>The </a:t>
            </a:r>
            <a:r>
              <a:rPr lang="en-US" dirty="0" smtClean="0"/>
              <a:t>polarity of these pulses depends on the direction of the magnetized spot </a:t>
            </a:r>
            <a:r>
              <a:rPr lang="en-US" dirty="0" smtClean="0"/>
              <a:t>and indicates </a:t>
            </a:r>
            <a:r>
              <a:rPr lang="en-US" dirty="0" smtClean="0"/>
              <a:t>whether the stored bit is 1 or a 0. </a:t>
            </a:r>
            <a:br>
              <a:rPr lang="en-US" dirty="0" smtClean="0"/>
            </a:br>
            <a:endParaRPr lang="en-US" dirty="0"/>
          </a:p>
        </p:txBody>
      </p:sp>
      <p:sp>
        <p:nvSpPr>
          <p:cNvPr id="4" name="Footer Placeholder 3"/>
          <p:cNvSpPr>
            <a:spLocks noGrp="1"/>
          </p:cNvSpPr>
          <p:nvPr>
            <p:ph type="ftr" sz="quarter" idx="11"/>
          </p:nvPr>
        </p:nvSpPr>
        <p:spPr/>
        <p:txBody>
          <a:bodyPr/>
          <a:lstStyle/>
          <a:p>
            <a:r>
              <a:rPr lang="en-US" dirty="0" smtClean="0"/>
              <a:t>Prepared by </a:t>
            </a:r>
            <a:r>
              <a:rPr lang="en-US" dirty="0" err="1" smtClean="0"/>
              <a:t>Rifat</a:t>
            </a:r>
            <a:r>
              <a:rPr lang="en-US" dirty="0" smtClean="0"/>
              <a:t> </a:t>
            </a:r>
            <a:r>
              <a:rPr lang="en-US" dirty="0" err="1" smtClean="0"/>
              <a:t>Nazneen</a:t>
            </a:r>
            <a:endParaRPr lang="en-US" dirty="0"/>
          </a:p>
        </p:txBody>
      </p:sp>
      <p:sp>
        <p:nvSpPr>
          <p:cNvPr id="5" name="Slide Number Placeholder 4"/>
          <p:cNvSpPr>
            <a:spLocks noGrp="1"/>
          </p:cNvSpPr>
          <p:nvPr>
            <p:ph type="sldNum" sz="quarter" idx="12"/>
          </p:nvPr>
        </p:nvSpPr>
        <p:spPr/>
        <p:txBody>
          <a:bodyPr/>
          <a:lstStyle/>
          <a:p>
            <a:fld id="{736D072B-3732-4118-A663-C6603CF96EA2}" type="slidenum">
              <a:rPr lang="en-US" smtClean="0"/>
              <a:pPr/>
              <a:t>6</a:t>
            </a:fld>
            <a:endParaRPr lang="en-US"/>
          </a:p>
        </p:txBody>
      </p:sp>
      <p:pic>
        <p:nvPicPr>
          <p:cNvPr id="7" name="Picture 3"/>
          <p:cNvPicPr>
            <a:picLocks noChangeAspect="1" noChangeArrowheads="1"/>
          </p:cNvPicPr>
          <p:nvPr/>
        </p:nvPicPr>
        <p:blipFill>
          <a:blip r:embed="rId2">
            <a:grayscl/>
          </a:blip>
          <a:srcRect/>
          <a:stretch>
            <a:fillRect/>
          </a:stretch>
        </p:blipFill>
        <p:spPr bwMode="auto">
          <a:xfrm>
            <a:off x="4572000" y="1600200"/>
            <a:ext cx="3800475" cy="39624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Hard Disk Formation</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a:xfrm>
            <a:off x="457200" y="1600200"/>
            <a:ext cx="5562600" cy="4525963"/>
          </a:xfrm>
        </p:spPr>
        <p:txBody>
          <a:bodyPr>
            <a:normAutofit fontScale="85000" lnSpcReduction="10000"/>
          </a:bodyPr>
          <a:lstStyle/>
          <a:p>
            <a:pPr>
              <a:buFont typeface="Wingdings" pitchFamily="2" charset="2"/>
              <a:buChar char="Ø"/>
            </a:pPr>
            <a:r>
              <a:rPr lang="en-US" dirty="0" smtClean="0"/>
              <a:t>Hard disk is </a:t>
            </a:r>
            <a:r>
              <a:rPr lang="en-US" dirty="0" smtClean="0"/>
              <a:t>formatted </a:t>
            </a:r>
            <a:r>
              <a:rPr lang="en-US" dirty="0" smtClean="0"/>
              <a:t>into tracks and sectors. </a:t>
            </a:r>
            <a:endParaRPr lang="en-US" dirty="0" smtClean="0"/>
          </a:p>
          <a:p>
            <a:pPr>
              <a:buFont typeface="Wingdings" pitchFamily="2" charset="2"/>
              <a:buChar char="Ø"/>
            </a:pPr>
            <a:r>
              <a:rPr lang="en-US" dirty="0" smtClean="0"/>
              <a:t>Each </a:t>
            </a:r>
            <a:r>
              <a:rPr lang="en-US" dirty="0" smtClean="0"/>
              <a:t>track is </a:t>
            </a:r>
            <a:r>
              <a:rPr lang="en-US" dirty="0" smtClean="0"/>
              <a:t>divided into </a:t>
            </a:r>
            <a:r>
              <a:rPr lang="en-US" dirty="0" smtClean="0"/>
              <a:t>a number of </a:t>
            </a:r>
            <a:r>
              <a:rPr lang="en-US" dirty="0" smtClean="0"/>
              <a:t>sectors.</a:t>
            </a:r>
          </a:p>
          <a:p>
            <a:pPr>
              <a:buFont typeface="Wingdings" pitchFamily="2" charset="2"/>
              <a:buChar char="Ø"/>
            </a:pPr>
            <a:r>
              <a:rPr lang="en-US" dirty="0" smtClean="0"/>
              <a:t>  </a:t>
            </a:r>
            <a:r>
              <a:rPr lang="en-US" dirty="0" smtClean="0"/>
              <a:t>E</a:t>
            </a:r>
            <a:r>
              <a:rPr lang="en-US" dirty="0" smtClean="0"/>
              <a:t>ach </a:t>
            </a:r>
            <a:r>
              <a:rPr lang="en-US" dirty="0" smtClean="0"/>
              <a:t>track and sector has a physical address that </a:t>
            </a:r>
            <a:r>
              <a:rPr lang="en-US" dirty="0" smtClean="0"/>
              <a:t>is used </a:t>
            </a:r>
            <a:r>
              <a:rPr lang="en-US" dirty="0" smtClean="0"/>
              <a:t>by the operating system to locate a particular data record. </a:t>
            </a:r>
            <a:endParaRPr lang="en-US" dirty="0" smtClean="0"/>
          </a:p>
          <a:p>
            <a:pPr>
              <a:buFont typeface="Wingdings" pitchFamily="2" charset="2"/>
              <a:buChar char="Ø"/>
            </a:pPr>
            <a:r>
              <a:rPr lang="en-US" dirty="0" smtClean="0"/>
              <a:t>The</a:t>
            </a:r>
            <a:r>
              <a:rPr lang="en-US" dirty="0" smtClean="0"/>
              <a:t> </a:t>
            </a:r>
            <a:r>
              <a:rPr lang="en-US" dirty="0" smtClean="0"/>
              <a:t>arrangements </a:t>
            </a:r>
            <a:r>
              <a:rPr lang="en-US" dirty="0" smtClean="0"/>
              <a:t>of tracks and sectors on a disk is known as format</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7</a:t>
            </a:fld>
            <a:endParaRPr lang="en-US"/>
          </a:p>
        </p:txBody>
      </p:sp>
      <p:pic>
        <p:nvPicPr>
          <p:cNvPr id="4098" name="Picture 2" descr="Related image"/>
          <p:cNvPicPr>
            <a:picLocks noChangeAspect="1" noChangeArrowheads="1"/>
          </p:cNvPicPr>
          <p:nvPr/>
        </p:nvPicPr>
        <p:blipFill>
          <a:blip r:embed="rId2"/>
          <a:srcRect/>
          <a:stretch>
            <a:fillRect/>
          </a:stretch>
        </p:blipFill>
        <p:spPr bwMode="auto">
          <a:xfrm>
            <a:off x="6019800" y="1828800"/>
            <a:ext cx="2752725"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Performance Analysis</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3" name="Content Placeholder 2"/>
          <p:cNvSpPr>
            <a:spLocks noGrp="1"/>
          </p:cNvSpPr>
          <p:nvPr>
            <p:ph idx="1"/>
          </p:nvPr>
        </p:nvSpPr>
        <p:spPr/>
        <p:txBody>
          <a:bodyPr>
            <a:normAutofit/>
          </a:bodyPr>
          <a:lstStyle/>
          <a:p>
            <a:pPr algn="just">
              <a:buFont typeface="Wingdings" pitchFamily="2" charset="2"/>
              <a:buChar char="Ø"/>
            </a:pPr>
            <a:r>
              <a:rPr lang="en-US" dirty="0" smtClean="0"/>
              <a:t>A seek operation is the movement of the read/write head to </a:t>
            </a:r>
            <a:r>
              <a:rPr lang="en-US" dirty="0" smtClean="0"/>
              <a:t>the desired </a:t>
            </a:r>
            <a:r>
              <a:rPr lang="en-US" dirty="0" smtClean="0"/>
              <a:t>track. The seek time is the average time for this operation to</a:t>
            </a:r>
            <a:br>
              <a:rPr lang="en-US" dirty="0" smtClean="0"/>
            </a:br>
            <a:r>
              <a:rPr lang="en-US" dirty="0" smtClean="0"/>
              <a:t>be performed</a:t>
            </a:r>
            <a:r>
              <a:rPr lang="en-US" dirty="0" smtClean="0"/>
              <a:t>.</a:t>
            </a:r>
            <a:endParaRPr lang="en-US" smtClean="0"/>
          </a:p>
          <a:p>
            <a:pPr algn="just">
              <a:buNone/>
            </a:pPr>
            <a:endParaRPr lang="en-US" dirty="0" smtClean="0"/>
          </a:p>
          <a:p>
            <a:pPr algn="just">
              <a:buFont typeface="Wingdings" pitchFamily="2" charset="2"/>
              <a:buChar char="Ø"/>
            </a:pPr>
            <a:r>
              <a:rPr lang="en-US" dirty="0" smtClean="0"/>
              <a:t> </a:t>
            </a:r>
            <a:r>
              <a:rPr lang="en-US" dirty="0" smtClean="0"/>
              <a:t>The Latency period is the time it takes for the desired sector to </a:t>
            </a:r>
            <a:r>
              <a:rPr lang="en-US" dirty="0" smtClean="0"/>
              <a:t>spin under </a:t>
            </a:r>
            <a:r>
              <a:rPr lang="en-US" dirty="0" smtClean="0"/>
              <a:t>the </a:t>
            </a:r>
            <a:r>
              <a:rPr lang="en-US" dirty="0" smtClean="0"/>
              <a:t>head</a:t>
            </a:r>
            <a:r>
              <a:rPr lang="en-US" dirty="0" smtClean="0"/>
              <a:t> </a:t>
            </a:r>
            <a:r>
              <a:rPr lang="en-US" dirty="0" smtClean="0"/>
              <a:t>position over the desired track.</a:t>
            </a:r>
            <a:endParaRPr lang="en-US" dirty="0"/>
          </a:p>
        </p:txBody>
      </p:sp>
      <p:sp>
        <p:nvSpPr>
          <p:cNvPr id="4" name="Footer Placeholder 3"/>
          <p:cNvSpPr>
            <a:spLocks noGrp="1"/>
          </p:cNvSpPr>
          <p:nvPr>
            <p:ph type="ftr" sz="quarter" idx="11"/>
          </p:nvPr>
        </p:nvSpPr>
        <p:spPr/>
        <p:txBody>
          <a:bodyPr/>
          <a:lstStyle/>
          <a:p>
            <a:r>
              <a:rPr lang="en-US" smtClean="0"/>
              <a:t>Prepared by Rifat Nazneen</a:t>
            </a:r>
            <a:endParaRPr lang="en-US"/>
          </a:p>
        </p:txBody>
      </p:sp>
      <p:sp>
        <p:nvSpPr>
          <p:cNvPr id="5" name="Slide Number Placeholder 4"/>
          <p:cNvSpPr>
            <a:spLocks noGrp="1"/>
          </p:cNvSpPr>
          <p:nvPr>
            <p:ph type="sldNum" sz="quarter" idx="12"/>
          </p:nvPr>
        </p:nvSpPr>
        <p:spPr/>
        <p:txBody>
          <a:bodyPr/>
          <a:lstStyle/>
          <a:p>
            <a:fld id="{736D072B-3732-4118-A663-C6603CF96EA2}" type="slidenum">
              <a:rPr lang="en-US" smtClean="0"/>
              <a:pPr/>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326</Words>
  <Application>Microsoft Office PowerPoint</Application>
  <PresentationFormat>On-screen Show (4:3)</PresentationFormat>
  <Paragraphs>52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Magnetic Storage System</vt:lpstr>
      <vt:lpstr>Magnetic Storage </vt:lpstr>
      <vt:lpstr>Classification of Magnetic Storage</vt:lpstr>
      <vt:lpstr>Hard Disk Drive</vt:lpstr>
      <vt:lpstr>Read and Write Operation</vt:lpstr>
      <vt:lpstr>Read and Write Operation</vt:lpstr>
      <vt:lpstr>Hard Disk Formation</vt:lpstr>
      <vt:lpstr>Performance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Storage System</dc:title>
  <dc:creator>Sadia</dc:creator>
  <cp:lastModifiedBy>teacher</cp:lastModifiedBy>
  <cp:revision>27</cp:revision>
  <dcterms:created xsi:type="dcterms:W3CDTF">2017-04-17T15:43:46Z</dcterms:created>
  <dcterms:modified xsi:type="dcterms:W3CDTF">2017-04-18T04:56:21Z</dcterms:modified>
</cp:coreProperties>
</file>