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088a62814_0_3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088a62814_0_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088a62814_0_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088a62814_0_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088a62814_0_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088a62814_0_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014e7ace7_0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014e7ace7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014e7ace7_0_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014e7ace7_0_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014e7ace7_0_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a014e7ace7_0_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014e7ace7_0_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014e7ace7_0_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014e7ace7_0_4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014e7ace7_0_4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a014e7ace7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a014e7ace7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014e7ace7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014e7ace7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014e7ace7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014e7ace7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088a62814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088a62814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088a62814_0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088a62814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088a62814_0_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088a62814_0_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088a62814_0_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088a62814_0_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014e7ace7_0_3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014e7ace7_0_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2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 panose="02000503020000020003"/>
              <a:buChar char="●"/>
              <a:defRPr>
                <a:latin typeface="Avenir" panose="02000503020000020003"/>
                <a:ea typeface="Avenir" panose="02000503020000020003"/>
                <a:cs typeface="Avenir" panose="02000503020000020003"/>
                <a:sym typeface="Avenir" panose="02000503020000020003"/>
              </a:defRPr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 panose="02000503020000020003"/>
              <a:buChar char="○"/>
              <a:defRPr>
                <a:latin typeface="Avenir" panose="02000503020000020003"/>
                <a:ea typeface="Avenir" panose="02000503020000020003"/>
                <a:cs typeface="Avenir" panose="02000503020000020003"/>
                <a:sym typeface="Avenir" panose="02000503020000020003"/>
              </a:defRPr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 panose="02000503020000020003"/>
              <a:buChar char="■"/>
              <a:defRPr>
                <a:latin typeface="Avenir" panose="02000503020000020003"/>
                <a:ea typeface="Avenir" panose="02000503020000020003"/>
                <a:cs typeface="Avenir" panose="02000503020000020003"/>
                <a:sym typeface="Avenir" panose="02000503020000020003"/>
              </a:defRPr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 panose="02000503020000020003"/>
              <a:buChar char="●"/>
              <a:defRPr>
                <a:latin typeface="Avenir" panose="02000503020000020003"/>
                <a:ea typeface="Avenir" panose="02000503020000020003"/>
                <a:cs typeface="Avenir" panose="02000503020000020003"/>
                <a:sym typeface="Avenir" panose="02000503020000020003"/>
              </a:defRPr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 panose="02000503020000020003"/>
              <a:buChar char="○"/>
              <a:defRPr>
                <a:latin typeface="Avenir" panose="02000503020000020003"/>
                <a:ea typeface="Avenir" panose="02000503020000020003"/>
                <a:cs typeface="Avenir" panose="02000503020000020003"/>
                <a:sym typeface="Avenir" panose="02000503020000020003"/>
              </a:defRPr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 panose="02000503020000020003"/>
              <a:buChar char="■"/>
              <a:defRPr>
                <a:latin typeface="Avenir" panose="02000503020000020003"/>
                <a:ea typeface="Avenir" panose="02000503020000020003"/>
                <a:cs typeface="Avenir" panose="02000503020000020003"/>
                <a:sym typeface="Avenir" panose="02000503020000020003"/>
              </a:defRPr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 panose="02000503020000020003"/>
              <a:buChar char="●"/>
              <a:defRPr>
                <a:latin typeface="Avenir" panose="02000503020000020003"/>
                <a:ea typeface="Avenir" panose="02000503020000020003"/>
                <a:cs typeface="Avenir" panose="02000503020000020003"/>
                <a:sym typeface="Avenir" panose="02000503020000020003"/>
              </a:defRPr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 panose="02000503020000020003"/>
              <a:buChar char="○"/>
              <a:defRPr>
                <a:latin typeface="Avenir" panose="02000503020000020003"/>
                <a:ea typeface="Avenir" panose="02000503020000020003"/>
                <a:cs typeface="Avenir" panose="02000503020000020003"/>
                <a:sym typeface="Avenir" panose="02000503020000020003"/>
              </a:defRPr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 panose="02000503020000020003"/>
              <a:buChar char="■"/>
              <a:defRPr>
                <a:latin typeface="Avenir" panose="02000503020000020003"/>
                <a:ea typeface="Avenir" panose="02000503020000020003"/>
                <a:cs typeface="Avenir" panose="02000503020000020003"/>
                <a:sym typeface="Avenir" panose="02000503020000020003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 panose="02000503020000020003"/>
              <a:buChar char="●"/>
              <a:defRPr>
                <a:latin typeface="Avenir" panose="02000503020000020003"/>
                <a:ea typeface="Avenir" panose="02000503020000020003"/>
                <a:cs typeface="Avenir" panose="02000503020000020003"/>
                <a:sym typeface="Avenir" panose="02000503020000020003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 panose="02000503020000020003"/>
              <a:buChar char="○"/>
              <a:defRPr>
                <a:latin typeface="Avenir" panose="02000503020000020003"/>
                <a:ea typeface="Avenir" panose="02000503020000020003"/>
                <a:cs typeface="Avenir" panose="02000503020000020003"/>
                <a:sym typeface="Avenir" panose="02000503020000020003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 panose="02000503020000020003"/>
              <a:buChar char="■"/>
              <a:defRPr>
                <a:latin typeface="Avenir" panose="02000503020000020003"/>
                <a:ea typeface="Avenir" panose="02000503020000020003"/>
                <a:cs typeface="Avenir" panose="02000503020000020003"/>
                <a:sym typeface="Avenir" panose="02000503020000020003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 panose="02000503020000020003"/>
              <a:buChar char="●"/>
              <a:defRPr>
                <a:latin typeface="Avenir" panose="02000503020000020003"/>
                <a:ea typeface="Avenir" panose="02000503020000020003"/>
                <a:cs typeface="Avenir" panose="02000503020000020003"/>
                <a:sym typeface="Avenir" panose="02000503020000020003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 panose="02000503020000020003"/>
              <a:buChar char="○"/>
              <a:defRPr>
                <a:latin typeface="Avenir" panose="02000503020000020003"/>
                <a:ea typeface="Avenir" panose="02000503020000020003"/>
                <a:cs typeface="Avenir" panose="02000503020000020003"/>
                <a:sym typeface="Avenir" panose="02000503020000020003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 panose="02000503020000020003"/>
              <a:buChar char="■"/>
              <a:defRPr>
                <a:latin typeface="Avenir" panose="02000503020000020003"/>
                <a:ea typeface="Avenir" panose="02000503020000020003"/>
                <a:cs typeface="Avenir" panose="02000503020000020003"/>
                <a:sym typeface="Avenir" panose="02000503020000020003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 panose="02000503020000020003"/>
              <a:buChar char="●"/>
              <a:defRPr>
                <a:latin typeface="Avenir" panose="02000503020000020003"/>
                <a:ea typeface="Avenir" panose="02000503020000020003"/>
                <a:cs typeface="Avenir" panose="02000503020000020003"/>
                <a:sym typeface="Avenir" panose="02000503020000020003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 panose="02000503020000020003"/>
              <a:buChar char="○"/>
              <a:defRPr>
                <a:latin typeface="Avenir" panose="02000503020000020003"/>
                <a:ea typeface="Avenir" panose="02000503020000020003"/>
                <a:cs typeface="Avenir" panose="02000503020000020003"/>
                <a:sym typeface="Avenir" panose="02000503020000020003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 panose="02000503020000020003"/>
              <a:buChar char="■"/>
              <a:defRPr>
                <a:latin typeface="Avenir" panose="02000503020000020003"/>
                <a:ea typeface="Avenir" panose="02000503020000020003"/>
                <a:cs typeface="Avenir" panose="02000503020000020003"/>
                <a:sym typeface="Avenir" panose="0200050302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17" name="Google Shape;17;p3"/>
          <p:cNvCxnSpPr/>
          <p:nvPr/>
        </p:nvCxnSpPr>
        <p:spPr>
          <a:xfrm>
            <a:off x="419100" y="1076325"/>
            <a:ext cx="8372400" cy="0"/>
          </a:xfrm>
          <a:prstGeom prst="straightConnector1">
            <a:avLst/>
          </a:prstGeom>
          <a:noFill/>
          <a:ln w="9525" cap="flat" cmpd="sng">
            <a:solidFill>
              <a:srgbClr val="AA986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 panose="02000503020000020003"/>
              <a:buChar char="●"/>
              <a:defRPr sz="1400">
                <a:latin typeface="Avenir" panose="02000503020000020003"/>
                <a:ea typeface="Avenir" panose="02000503020000020003"/>
                <a:cs typeface="Avenir" panose="02000503020000020003"/>
                <a:sym typeface="Avenir" panose="02000503020000020003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venir" panose="02000503020000020003"/>
              <a:buChar char="○"/>
              <a:defRPr sz="1200">
                <a:latin typeface="Avenir" panose="02000503020000020003"/>
                <a:ea typeface="Avenir" panose="02000503020000020003"/>
                <a:cs typeface="Avenir" panose="02000503020000020003"/>
                <a:sym typeface="Avenir" panose="02000503020000020003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venir" panose="02000503020000020003"/>
              <a:buChar char="■"/>
              <a:defRPr sz="1200">
                <a:latin typeface="Avenir" panose="02000503020000020003"/>
                <a:ea typeface="Avenir" panose="02000503020000020003"/>
                <a:cs typeface="Avenir" panose="02000503020000020003"/>
                <a:sym typeface="Avenir" panose="02000503020000020003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venir" panose="02000503020000020003"/>
              <a:buChar char="●"/>
              <a:defRPr sz="1200">
                <a:latin typeface="Avenir" panose="02000503020000020003"/>
                <a:ea typeface="Avenir" panose="02000503020000020003"/>
                <a:cs typeface="Avenir" panose="02000503020000020003"/>
                <a:sym typeface="Avenir" panose="02000503020000020003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venir" panose="02000503020000020003"/>
              <a:buChar char="○"/>
              <a:defRPr sz="1200">
                <a:latin typeface="Avenir" panose="02000503020000020003"/>
                <a:ea typeface="Avenir" panose="02000503020000020003"/>
                <a:cs typeface="Avenir" panose="02000503020000020003"/>
                <a:sym typeface="Avenir" panose="02000503020000020003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venir" panose="02000503020000020003"/>
              <a:buChar char="■"/>
              <a:defRPr sz="1200">
                <a:latin typeface="Avenir" panose="02000503020000020003"/>
                <a:ea typeface="Avenir" panose="02000503020000020003"/>
                <a:cs typeface="Avenir" panose="02000503020000020003"/>
                <a:sym typeface="Avenir" panose="02000503020000020003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venir" panose="02000503020000020003"/>
              <a:buChar char="●"/>
              <a:defRPr sz="1200">
                <a:latin typeface="Avenir" panose="02000503020000020003"/>
                <a:ea typeface="Avenir" panose="02000503020000020003"/>
                <a:cs typeface="Avenir" panose="02000503020000020003"/>
                <a:sym typeface="Avenir" panose="02000503020000020003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venir" panose="02000503020000020003"/>
              <a:buChar char="○"/>
              <a:defRPr sz="1200">
                <a:latin typeface="Avenir" panose="02000503020000020003"/>
                <a:ea typeface="Avenir" panose="02000503020000020003"/>
                <a:cs typeface="Avenir" panose="02000503020000020003"/>
                <a:sym typeface="Avenir" panose="02000503020000020003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venir" panose="02000503020000020003"/>
              <a:buChar char="■"/>
              <a:defRPr sz="1200">
                <a:latin typeface="Avenir" panose="02000503020000020003"/>
                <a:ea typeface="Avenir" panose="02000503020000020003"/>
                <a:cs typeface="Avenir" panose="02000503020000020003"/>
                <a:sym typeface="Avenir" panose="02000503020000020003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 panose="02000503020000020003"/>
              <a:buChar char="●"/>
              <a:defRPr sz="1400">
                <a:latin typeface="Avenir" panose="02000503020000020003"/>
                <a:ea typeface="Avenir" panose="02000503020000020003"/>
                <a:cs typeface="Avenir" panose="02000503020000020003"/>
                <a:sym typeface="Avenir" panose="02000503020000020003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venir" panose="02000503020000020003"/>
              <a:buChar char="○"/>
              <a:defRPr sz="1200">
                <a:latin typeface="Avenir" panose="02000503020000020003"/>
                <a:ea typeface="Avenir" panose="02000503020000020003"/>
                <a:cs typeface="Avenir" panose="02000503020000020003"/>
                <a:sym typeface="Avenir" panose="02000503020000020003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venir" panose="02000503020000020003"/>
              <a:buChar char="■"/>
              <a:defRPr sz="1200">
                <a:latin typeface="Avenir" panose="02000503020000020003"/>
                <a:ea typeface="Avenir" panose="02000503020000020003"/>
                <a:cs typeface="Avenir" panose="02000503020000020003"/>
                <a:sym typeface="Avenir" panose="02000503020000020003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venir" panose="02000503020000020003"/>
              <a:buChar char="●"/>
              <a:defRPr sz="1200">
                <a:latin typeface="Avenir" panose="02000503020000020003"/>
                <a:ea typeface="Avenir" panose="02000503020000020003"/>
                <a:cs typeface="Avenir" panose="02000503020000020003"/>
                <a:sym typeface="Avenir" panose="02000503020000020003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venir" panose="02000503020000020003"/>
              <a:buChar char="○"/>
              <a:defRPr sz="1200">
                <a:latin typeface="Avenir" panose="02000503020000020003"/>
                <a:ea typeface="Avenir" panose="02000503020000020003"/>
                <a:cs typeface="Avenir" panose="02000503020000020003"/>
                <a:sym typeface="Avenir" panose="02000503020000020003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venir" panose="02000503020000020003"/>
              <a:buChar char="■"/>
              <a:defRPr sz="1200">
                <a:latin typeface="Avenir" panose="02000503020000020003"/>
                <a:ea typeface="Avenir" panose="02000503020000020003"/>
                <a:cs typeface="Avenir" panose="02000503020000020003"/>
                <a:sym typeface="Avenir" panose="02000503020000020003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venir" panose="02000503020000020003"/>
              <a:buChar char="●"/>
              <a:defRPr sz="1200">
                <a:latin typeface="Avenir" panose="02000503020000020003"/>
                <a:ea typeface="Avenir" panose="02000503020000020003"/>
                <a:cs typeface="Avenir" panose="02000503020000020003"/>
                <a:sym typeface="Avenir" panose="02000503020000020003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venir" panose="02000503020000020003"/>
              <a:buChar char="○"/>
              <a:defRPr sz="1200">
                <a:latin typeface="Avenir" panose="02000503020000020003"/>
                <a:ea typeface="Avenir" panose="02000503020000020003"/>
                <a:cs typeface="Avenir" panose="02000503020000020003"/>
                <a:sym typeface="Avenir" panose="02000503020000020003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venir" panose="02000503020000020003"/>
              <a:buChar char="■"/>
              <a:defRPr sz="1200">
                <a:latin typeface="Avenir" panose="02000503020000020003"/>
                <a:ea typeface="Avenir" panose="02000503020000020003"/>
                <a:cs typeface="Avenir" panose="02000503020000020003"/>
                <a:sym typeface="Avenir" panose="0200050302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" name="Google Shape;28;p6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90DB"/>
              </a:buClr>
              <a:buSzPts val="2800"/>
              <a:buFont typeface="Avenir" panose="02000503020000020003"/>
              <a:buNone/>
              <a:defRPr sz="2800">
                <a:solidFill>
                  <a:srgbClr val="0190DB"/>
                </a:solidFill>
                <a:latin typeface="Avenir" panose="02000503020000020003"/>
                <a:ea typeface="Avenir" panose="02000503020000020003"/>
                <a:cs typeface="Avenir" panose="02000503020000020003"/>
                <a:sym typeface="Avenir" panose="02000503020000020003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" name="Google Shape;29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venir" panose="02000503020000020003"/>
              <a:buChar char="●"/>
              <a:defRPr sz="1200">
                <a:latin typeface="Avenir" panose="02000503020000020003"/>
                <a:ea typeface="Avenir" panose="02000503020000020003"/>
                <a:cs typeface="Avenir" panose="02000503020000020003"/>
                <a:sym typeface="Avenir" panose="02000503020000020003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venir" panose="02000503020000020003"/>
              <a:buChar char="○"/>
              <a:defRPr sz="1200">
                <a:latin typeface="Avenir" panose="02000503020000020003"/>
                <a:ea typeface="Avenir" panose="02000503020000020003"/>
                <a:cs typeface="Avenir" panose="02000503020000020003"/>
                <a:sym typeface="Avenir" panose="02000503020000020003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venir" panose="02000503020000020003"/>
              <a:buChar char="■"/>
              <a:defRPr sz="1200">
                <a:latin typeface="Avenir" panose="02000503020000020003"/>
                <a:ea typeface="Avenir" panose="02000503020000020003"/>
                <a:cs typeface="Avenir" panose="02000503020000020003"/>
                <a:sym typeface="Avenir" panose="02000503020000020003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venir" panose="02000503020000020003"/>
              <a:buChar char="●"/>
              <a:defRPr sz="1200">
                <a:latin typeface="Avenir" panose="02000503020000020003"/>
                <a:ea typeface="Avenir" panose="02000503020000020003"/>
                <a:cs typeface="Avenir" panose="02000503020000020003"/>
                <a:sym typeface="Avenir" panose="02000503020000020003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venir" panose="02000503020000020003"/>
              <a:buChar char="○"/>
              <a:defRPr sz="1200">
                <a:latin typeface="Avenir" panose="02000503020000020003"/>
                <a:ea typeface="Avenir" panose="02000503020000020003"/>
                <a:cs typeface="Avenir" panose="02000503020000020003"/>
                <a:sym typeface="Avenir" panose="02000503020000020003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venir" panose="02000503020000020003"/>
              <a:buChar char="■"/>
              <a:defRPr sz="1200">
                <a:latin typeface="Avenir" panose="02000503020000020003"/>
                <a:ea typeface="Avenir" panose="02000503020000020003"/>
                <a:cs typeface="Avenir" panose="02000503020000020003"/>
                <a:sym typeface="Avenir" panose="02000503020000020003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venir" panose="02000503020000020003"/>
              <a:buChar char="●"/>
              <a:defRPr sz="1200">
                <a:latin typeface="Avenir" panose="02000503020000020003"/>
                <a:ea typeface="Avenir" panose="02000503020000020003"/>
                <a:cs typeface="Avenir" panose="02000503020000020003"/>
                <a:sym typeface="Avenir" panose="02000503020000020003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venir" panose="02000503020000020003"/>
              <a:buChar char="○"/>
              <a:defRPr sz="1200">
                <a:latin typeface="Avenir" panose="02000503020000020003"/>
                <a:ea typeface="Avenir" panose="02000503020000020003"/>
                <a:cs typeface="Avenir" panose="02000503020000020003"/>
                <a:sym typeface="Avenir" panose="02000503020000020003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venir" panose="02000503020000020003"/>
              <a:buChar char="■"/>
              <a:defRPr sz="1200">
                <a:latin typeface="Avenir" panose="02000503020000020003"/>
                <a:ea typeface="Avenir" panose="02000503020000020003"/>
                <a:cs typeface="Avenir" panose="02000503020000020003"/>
                <a:sym typeface="Avenir" panose="02000503020000020003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10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venir" panose="02000503020000020003"/>
              <a:buNone/>
              <a:defRPr sz="2100">
                <a:latin typeface="Avenir" panose="02000503020000020003"/>
                <a:ea typeface="Avenir" panose="02000503020000020003"/>
                <a:cs typeface="Avenir" panose="02000503020000020003"/>
                <a:sym typeface="Avenir" panose="02000503020000020003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10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 panose="02000503020000020003"/>
              <a:buNone/>
              <a:defRPr sz="2800" b="0" i="0" u="none" strike="noStrike" cap="none">
                <a:solidFill>
                  <a:schemeClr val="lt1"/>
                </a:solidFill>
                <a:latin typeface="Avenir" panose="02000503020000020003"/>
                <a:ea typeface="Avenir" panose="02000503020000020003"/>
                <a:cs typeface="Avenir" panose="02000503020000020003"/>
                <a:sym typeface="Avenir" panose="020005030200000200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90204"/>
              <a:buNone/>
              <a:defRPr sz="28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90204"/>
              <a:buNone/>
              <a:defRPr sz="28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90204"/>
              <a:buNone/>
              <a:defRPr sz="28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90204"/>
              <a:buNone/>
              <a:defRPr sz="28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90204"/>
              <a:buNone/>
              <a:defRPr sz="28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90204"/>
              <a:buNone/>
              <a:defRPr sz="28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90204"/>
              <a:buNone/>
              <a:defRPr sz="28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90204"/>
              <a:buNone/>
              <a:defRPr sz="28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Char char="●"/>
              <a:defRPr sz="18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90204"/>
              <a:buChar char="○"/>
              <a:defRPr sz="14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90204"/>
              <a:buChar char="■"/>
              <a:defRPr sz="14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90204"/>
              <a:buChar char="●"/>
              <a:defRPr sz="14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90204"/>
              <a:buChar char="○"/>
              <a:defRPr sz="14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90204"/>
              <a:buChar char="■"/>
              <a:defRPr sz="14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90204"/>
              <a:buChar char="●"/>
              <a:defRPr sz="14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90204"/>
              <a:buChar char="○"/>
              <a:defRPr sz="14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90204"/>
              <a:buChar char="■"/>
              <a:defRPr sz="14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 txBox="1"/>
          <p:nvPr/>
        </p:nvSpPr>
        <p:spPr>
          <a:xfrm>
            <a:off x="737875" y="4570975"/>
            <a:ext cx="3753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chemeClr val="lt1"/>
                </a:solidFill>
                <a:latin typeface="Avenir" panose="02000503020000020003"/>
                <a:ea typeface="Avenir" panose="02000503020000020003"/>
                <a:cs typeface="Avenir" panose="02000503020000020003"/>
                <a:sym typeface="Avenir" panose="02000503020000020003"/>
              </a:rPr>
              <a:t>Presentation Title</a:t>
            </a:r>
            <a:endParaRPr sz="1000" b="1" i="0" u="none" strike="noStrike" cap="none">
              <a:solidFill>
                <a:schemeClr val="lt1"/>
              </a:solidFill>
              <a:latin typeface="Avenir" panose="02000503020000020003"/>
              <a:ea typeface="Avenir" panose="02000503020000020003"/>
              <a:cs typeface="Avenir" panose="02000503020000020003"/>
              <a:sym typeface="Avenir" panose="02000503020000020003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266688" y="4591913"/>
            <a:ext cx="391875" cy="292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744575"/>
            <a:ext cx="8520600" cy="15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Stroke Prediction</a:t>
            </a:r>
            <a:endParaRPr lang="en-GB"/>
          </a:p>
        </p:txBody>
      </p:sp>
      <p:sp>
        <p:nvSpPr>
          <p:cNvPr id="58" name="Google Shape;58;p13"/>
          <p:cNvSpPr txBox="1"/>
          <p:nvPr>
            <p:ph type="subTitle" idx="1"/>
          </p:nvPr>
        </p:nvSpPr>
        <p:spPr>
          <a:xfrm>
            <a:off x="311700" y="2834125"/>
            <a:ext cx="8520600" cy="21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Arial" panose="020B0604020202090204"/>
              <a:buNone/>
            </a:pPr>
            <a:r>
              <a:rPr lang="en-GB" sz="1850">
                <a:solidFill>
                  <a:schemeClr val="lt1"/>
                </a:solidFill>
              </a:rPr>
              <a:t>Group-7</a:t>
            </a:r>
            <a:endParaRPr sz="185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5"/>
              <a:buFont typeface="Arial" panose="020B0604020202090204"/>
              <a:buNone/>
            </a:pPr>
            <a:r>
              <a:rPr lang="en-GB" sz="1850">
                <a:solidFill>
                  <a:schemeClr val="lt1"/>
                </a:solidFill>
              </a:rPr>
              <a:t>Sanchit Vijay</a:t>
            </a:r>
            <a:endParaRPr sz="185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5"/>
              <a:buFont typeface="Arial" panose="020B0604020202090204"/>
              <a:buNone/>
            </a:pPr>
            <a:r>
              <a:rPr lang="en-GB" sz="1850">
                <a:solidFill>
                  <a:schemeClr val="lt1"/>
                </a:solidFill>
              </a:rPr>
              <a:t>Sanjana S Godolkar</a:t>
            </a:r>
            <a:endParaRPr sz="185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5"/>
              <a:buFont typeface="Arial" panose="020B0604020202090204"/>
              <a:buNone/>
            </a:pPr>
            <a:r>
              <a:rPr lang="en-GB" sz="1850">
                <a:solidFill>
                  <a:schemeClr val="lt1"/>
                </a:solidFill>
              </a:rPr>
              <a:t>Shikha Sharma</a:t>
            </a:r>
            <a:endParaRPr sz="185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5"/>
              <a:buFont typeface="Arial" panose="020B0604020202090204"/>
              <a:buNone/>
            </a:pPr>
            <a:r>
              <a:rPr lang="en-GB" sz="1850">
                <a:solidFill>
                  <a:schemeClr val="lt1"/>
                </a:solidFill>
              </a:rPr>
              <a:t>Guoshan Yu</a:t>
            </a:r>
            <a:endParaRPr sz="185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Implementation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" name="Google Shape;118;p2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00" y="1065675"/>
            <a:ext cx="8520602" cy="35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343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Implementation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" name="Google Shape;125;p2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00" y="1087425"/>
            <a:ext cx="8520602" cy="350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Implementation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2" name="Google Shape;132;p2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00" y="1009050"/>
            <a:ext cx="8520602" cy="355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Expected Outcomes</a:t>
            </a:r>
            <a:endParaRPr lang="en-GB"/>
          </a:p>
        </p:txBody>
      </p:sp>
      <p:sp>
        <p:nvSpPr>
          <p:cNvPr id="139" name="Google Shape;139;p25"/>
          <p:cNvSpPr txBox="1"/>
          <p:nvPr>
            <p:ph type="body" idx="1"/>
          </p:nvPr>
        </p:nvSpPr>
        <p:spPr>
          <a:xfrm>
            <a:off x="311700" y="115819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50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rgbClr val="CFD8DC"/>
                </a:solidFill>
              </a:rPr>
              <a:t>Expected Outcome from AWS Deployment:</a:t>
            </a:r>
            <a:endParaRPr sz="2200" b="1">
              <a:solidFill>
                <a:srgbClr val="CFD8DC"/>
              </a:solidFill>
            </a:endParaRPr>
          </a:p>
          <a:p>
            <a:pPr marL="228600" lvl="0" indent="-50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90204"/>
              <a:buNone/>
            </a:pPr>
            <a:r>
              <a:rPr lang="en-GB" sz="2200">
                <a:solidFill>
                  <a:srgbClr val="CFD8DC"/>
                </a:solidFill>
              </a:rPr>
              <a:t>Set up AWS cloud Infrastructure with IAM,EC2,VPC</a:t>
            </a:r>
            <a:endParaRPr sz="2200">
              <a:solidFill>
                <a:srgbClr val="CFD8DC"/>
              </a:solidFill>
            </a:endParaRPr>
          </a:p>
          <a:p>
            <a:pPr marL="228600" lvl="0" indent="-50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90204"/>
              <a:buNone/>
            </a:pPr>
            <a:r>
              <a:rPr lang="en-GB" sz="2200" b="1">
                <a:solidFill>
                  <a:srgbClr val="CFD8DC"/>
                </a:solidFill>
              </a:rPr>
              <a:t>Expected Outcome from modelling:</a:t>
            </a:r>
            <a:endParaRPr sz="2200" b="1">
              <a:solidFill>
                <a:srgbClr val="CFD8DC"/>
              </a:solidFill>
            </a:endParaRPr>
          </a:p>
          <a:p>
            <a:pPr marL="228600" lvl="0" indent="-50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90204"/>
              <a:buNone/>
            </a:pPr>
            <a:r>
              <a:rPr lang="en-GB" sz="2200">
                <a:solidFill>
                  <a:srgbClr val="CFD8DC"/>
                </a:solidFill>
              </a:rPr>
              <a:t>Use the best-performing machine learning model (Random Forest) to estimate the likelihood of an individual experiencing a stroke.</a:t>
            </a:r>
            <a:endParaRPr sz="2200">
              <a:solidFill>
                <a:srgbClr val="CFD8DC"/>
              </a:solidFill>
            </a:endParaRPr>
          </a:p>
          <a:p>
            <a:pPr marL="228600" lvl="0" indent="-50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90204"/>
              <a:buNone/>
            </a:pPr>
            <a:endParaRPr sz="2200">
              <a:solidFill>
                <a:srgbClr val="CFD8DC"/>
              </a:solidFill>
              <a:highlight>
                <a:srgbClr val="F7F7F8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Logical Architecture</a:t>
            </a:r>
            <a:endParaRPr lang="en-GB"/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495" y="1160780"/>
            <a:ext cx="8081010" cy="35032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Flow Diagram</a:t>
            </a:r>
            <a:endParaRPr lang="en-GB"/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0615" y="1315720"/>
            <a:ext cx="6922135" cy="28067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 lang="en-GB"/>
          </a:p>
        </p:txBody>
      </p:sp>
      <p:sp>
        <p:nvSpPr>
          <p:cNvPr id="158" name="Google Shape;158;p2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Successfully integrated the trained Random Forest model into a Flask web application.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 Demonstrated practical application with a user-friendly interface for stroke risk prediction.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Achieved deployment on AWS EC2, ensuring global accessibility and scalability.</a:t>
            </a:r>
            <a:endParaRPr sz="2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</a:t>
            </a:r>
            <a:endParaRPr lang="en-US" altLang="en-GB"/>
          </a:p>
        </p:txBody>
      </p:sp>
      <p:sp>
        <p:nvSpPr>
          <p:cNvPr id="164" name="Google Shape;164;p2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 lang="en-GB"/>
          </a:p>
        </p:txBody>
      </p:sp>
      <p:sp>
        <p:nvSpPr>
          <p:cNvPr id="64" name="Google Shape;64;p1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Definition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Scope of Project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Data and features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Expected Outcomes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Architecture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Logical Architecture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Data Flow Diagram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Implementation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Results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0000"/>
              <a:buFont typeface="Arial" panose="020B0604020202090204"/>
              <a:buNone/>
            </a:pPr>
            <a:r>
              <a:rPr lang="en-GB" sz="4000"/>
              <a:t>Scope of the Project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286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Avenir" panose="02000503020000020003"/>
              <a:buChar char="●"/>
            </a:pPr>
            <a:r>
              <a:rPr lang="en-GB" sz="2000">
                <a:solidFill>
                  <a:srgbClr val="CFD8DC"/>
                </a:solidFill>
              </a:rPr>
              <a:t>Our project aims to utilize machine learning algorithms to develop models that predict the risk of having a stroke.</a:t>
            </a:r>
            <a:endParaRPr sz="2000">
              <a:solidFill>
                <a:srgbClr val="CFD8DC"/>
              </a:solidFill>
            </a:endParaRPr>
          </a:p>
          <a:p>
            <a:pPr marL="228600" lvl="0" indent="-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Avenir" panose="02000503020000020003"/>
              <a:buChar char="●"/>
            </a:pPr>
            <a:r>
              <a:rPr lang="en-GB" sz="2000">
                <a:solidFill>
                  <a:srgbClr val="CFD8DC"/>
                </a:solidFill>
              </a:rPr>
              <a:t>To use tools from Amazon Web Services to implement the project.</a:t>
            </a:r>
            <a:endParaRPr sz="2000">
              <a:solidFill>
                <a:srgbClr val="CFD8DC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90204"/>
              <a:buNone/>
            </a:pPr>
            <a:endParaRPr sz="300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solidFill>
                <a:srgbClr val="CFD8D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01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Data and Features</a:t>
            </a:r>
            <a:endParaRPr sz="3600"/>
          </a:p>
        </p:txBody>
      </p:sp>
      <p:sp>
        <p:nvSpPr>
          <p:cNvPr id="76" name="Google Shape;76;p1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2F7FF"/>
                </a:solidFill>
              </a:rPr>
              <a:t>Source: Kaggle ("healthcare-dataset-stroke-data")</a:t>
            </a:r>
            <a:endParaRPr sz="2500">
              <a:solidFill>
                <a:srgbClr val="F2F7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2F7FF"/>
                </a:solidFill>
              </a:rPr>
              <a:t>• 5,110 observations with 12 attributes</a:t>
            </a:r>
            <a:endParaRPr sz="2500">
              <a:solidFill>
                <a:srgbClr val="F2F7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2F7FF"/>
                </a:solidFill>
              </a:rPr>
              <a:t>• Attributes: ID, Gender, Age, Hypertension, Heart Disease, Ever</a:t>
            </a:r>
            <a:endParaRPr sz="2500">
              <a:solidFill>
                <a:srgbClr val="F2F7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2F7FF"/>
                </a:solidFill>
              </a:rPr>
              <a:t>Married, Work Type, Residence Type, Avg. Glucose Level, BMI,</a:t>
            </a:r>
            <a:endParaRPr sz="2500">
              <a:solidFill>
                <a:srgbClr val="F2F7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2F7FF"/>
                </a:solidFill>
              </a:rPr>
              <a:t>Smoking Status, Stroke</a:t>
            </a:r>
            <a:endParaRPr sz="2500">
              <a:solidFill>
                <a:srgbClr val="F2F7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2F7FF"/>
                </a:solidFill>
              </a:rPr>
              <a:t>• Imbalanced dataset:</a:t>
            </a:r>
            <a:endParaRPr sz="2500">
              <a:solidFill>
                <a:srgbClr val="F2F7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2F7FF"/>
                </a:solidFill>
              </a:rPr>
              <a:t>Stroke cases: 249</a:t>
            </a:r>
            <a:endParaRPr sz="2500">
              <a:solidFill>
                <a:srgbClr val="F2F7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2F7FF"/>
                </a:solidFill>
              </a:rPr>
              <a:t>Non-stroke cases: 4861</a:t>
            </a:r>
            <a:endParaRPr sz="2500">
              <a:solidFill>
                <a:srgbClr val="F2F7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3471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2F7FF"/>
                </a:solidFill>
              </a:rPr>
              <a:t>Data Preprocessing</a:t>
            </a:r>
            <a:endParaRPr sz="4000">
              <a:solidFill>
                <a:srgbClr val="F2F7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1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2F7FF"/>
                </a:solidFill>
              </a:rPr>
              <a:t>Cleaning and preparing data for model development</a:t>
            </a:r>
            <a:endParaRPr sz="2500">
              <a:solidFill>
                <a:srgbClr val="F2F7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2F7FF"/>
                </a:solidFill>
              </a:rPr>
              <a:t>• Excluding 'id' column</a:t>
            </a:r>
            <a:endParaRPr sz="2500">
              <a:solidFill>
                <a:srgbClr val="F2F7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2F7FF"/>
                </a:solidFill>
              </a:rPr>
              <a:t>• Handling missing values: Filling null values in 'BMI' column with</a:t>
            </a:r>
            <a:endParaRPr sz="2500">
              <a:solidFill>
                <a:srgbClr val="F2F7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2F7FF"/>
                </a:solidFill>
              </a:rPr>
              <a:t>mean</a:t>
            </a:r>
            <a:endParaRPr sz="2500">
              <a:solidFill>
                <a:srgbClr val="F2F7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2F7FF"/>
                </a:solidFill>
              </a:rPr>
              <a:t>• Label encoding for categorical variables</a:t>
            </a:r>
            <a:endParaRPr sz="2500">
              <a:solidFill>
                <a:srgbClr val="F2F7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2F7FF"/>
                </a:solidFill>
              </a:rPr>
              <a:t>• Balancing the dataset using the SMOTE technique</a:t>
            </a:r>
            <a:endParaRPr sz="2500">
              <a:solidFill>
                <a:srgbClr val="F2F7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2F7FF"/>
                </a:solidFill>
              </a:rPr>
              <a:t>Feature Reduction</a:t>
            </a:r>
            <a:endParaRPr sz="3600"/>
          </a:p>
        </p:txBody>
      </p:sp>
      <p:sp>
        <p:nvSpPr>
          <p:cNvPr id="88" name="Google Shape;88;p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F2F7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2F7FF"/>
                </a:solidFill>
              </a:rPr>
              <a:t>• Dropped the following features:</a:t>
            </a:r>
            <a:endParaRPr sz="2500">
              <a:solidFill>
                <a:srgbClr val="F2F7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2F7FF"/>
                </a:solidFill>
              </a:rPr>
              <a:t>‘gender’ , ’ever_married’ , ‘work_type’ ,</a:t>
            </a:r>
            <a:endParaRPr sz="2500">
              <a:solidFill>
                <a:srgbClr val="F2F7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2F7FF"/>
                </a:solidFill>
              </a:rPr>
              <a:t>‘Residence_type’ , ‘avg_glucose_level’ , ‘bmi’ ,</a:t>
            </a:r>
            <a:endParaRPr sz="2500">
              <a:solidFill>
                <a:srgbClr val="F2F7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2F7FF"/>
                </a:solidFill>
              </a:rPr>
              <a:t>‘smoking_status’</a:t>
            </a:r>
            <a:endParaRPr sz="2500">
              <a:solidFill>
                <a:srgbClr val="F2F7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2F7FF"/>
                </a:solidFill>
              </a:rPr>
              <a:t>• Keeping the following features:</a:t>
            </a:r>
            <a:endParaRPr sz="2500">
              <a:solidFill>
                <a:srgbClr val="F2F7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2F7FF"/>
                </a:solidFill>
              </a:rPr>
              <a:t>‘age’ , ‘hypertension’, ‘heart_disease’</a:t>
            </a:r>
            <a:endParaRPr sz="2500">
              <a:solidFill>
                <a:srgbClr val="F2F7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368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2F7FF"/>
                </a:solidFill>
              </a:rPr>
              <a:t>Before and After SMOTE</a:t>
            </a:r>
            <a:endParaRPr sz="4000">
              <a:solidFill>
                <a:srgbClr val="F2F7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1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58850" y="1152475"/>
            <a:ext cx="3642851" cy="179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572000" y="1152475"/>
            <a:ext cx="4121175" cy="174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77775" y="3360125"/>
            <a:ext cx="3642850" cy="116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654600" y="3407900"/>
            <a:ext cx="4121176" cy="1103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314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Models- </a:t>
            </a:r>
            <a:r>
              <a:rPr lang="en-GB" sz="4000" i="1">
                <a:solidFill>
                  <a:srgbClr val="F2F7FF"/>
                </a:solidFill>
              </a:rPr>
              <a:t>Random Forest</a:t>
            </a:r>
            <a:endParaRPr sz="4000" i="1">
              <a:solidFill>
                <a:srgbClr val="F2F7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" name="Google Shape;104;p2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00" y="1136550"/>
            <a:ext cx="8520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471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Implementation</a:t>
            </a:r>
            <a:endParaRPr sz="3600"/>
          </a:p>
        </p:txBody>
      </p:sp>
      <p:sp>
        <p:nvSpPr>
          <p:cNvPr id="111" name="Google Shape;111;p2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00" y="1087425"/>
            <a:ext cx="8520602" cy="348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33C5A"/>
      </a:dk1>
      <a:lt1>
        <a:srgbClr val="FFFFFF"/>
      </a:lt1>
      <a:dk2>
        <a:srgbClr val="0190DB"/>
      </a:dk2>
      <a:lt2>
        <a:srgbClr val="EEEEEE"/>
      </a:lt2>
      <a:accent1>
        <a:srgbClr val="0190DB"/>
      </a:accent1>
      <a:accent2>
        <a:srgbClr val="212121"/>
      </a:accent2>
      <a:accent3>
        <a:srgbClr val="78909C"/>
      </a:accent3>
      <a:accent4>
        <a:srgbClr val="AA9868"/>
      </a:accent4>
      <a:accent5>
        <a:srgbClr val="0190DB"/>
      </a:accent5>
      <a:accent6>
        <a:srgbClr val="AA9868"/>
      </a:accent6>
      <a:hlink>
        <a:srgbClr val="0190D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1890</Words>
  <Application>WPS Writer</Application>
  <PresentationFormat/>
  <Paragraphs>101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SimSun</vt:lpstr>
      <vt:lpstr>Wingdings</vt:lpstr>
      <vt:lpstr>Arial</vt:lpstr>
      <vt:lpstr>Avenir</vt:lpstr>
      <vt:lpstr>微软雅黑</vt:lpstr>
      <vt:lpstr>汉仪旗黑</vt:lpstr>
      <vt:lpstr>Arial Unicode MS</vt:lpstr>
      <vt:lpstr>宋体-简</vt:lpstr>
      <vt:lpstr>Wingdings</vt:lpstr>
      <vt:lpstr>Simple Light</vt:lpstr>
      <vt:lpstr>Stroke Prediction</vt:lpstr>
      <vt:lpstr>Table of Contents</vt:lpstr>
      <vt:lpstr>Scope of the Project</vt:lpstr>
      <vt:lpstr>Data and Features</vt:lpstr>
      <vt:lpstr>Data Preprocessing</vt:lpstr>
      <vt:lpstr>Feature Reduction</vt:lpstr>
      <vt:lpstr>Before and After SMOTE</vt:lpstr>
      <vt:lpstr>Models- Random Forest</vt:lpstr>
      <vt:lpstr>Implementation</vt:lpstr>
      <vt:lpstr>Implementation</vt:lpstr>
      <vt:lpstr>Implementation</vt:lpstr>
      <vt:lpstr>Implementation</vt:lpstr>
      <vt:lpstr>Expected Outcomes</vt:lpstr>
      <vt:lpstr>Logical Architecture</vt:lpstr>
      <vt:lpstr>Data Flow Diagram</vt:lpstr>
      <vt:lpstr>Conclusion</vt:lpstr>
      <vt:lpstr>Thank you slide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Prediction</dc:title>
  <dc:creator/>
  <cp:lastModifiedBy>sabrinayu</cp:lastModifiedBy>
  <cp:revision>2</cp:revision>
  <dcterms:created xsi:type="dcterms:W3CDTF">2023-11-30T20:28:35Z</dcterms:created>
  <dcterms:modified xsi:type="dcterms:W3CDTF">2023-11-30T20:28:35Z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