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6"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66C4-6905-BDEF-637A-AA687E614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3809AA-952F-AD83-2D64-3A762283E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094BB-9CCD-0AD2-4539-AB44540A297A}"/>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5" name="Footer Placeholder 4">
            <a:extLst>
              <a:ext uri="{FF2B5EF4-FFF2-40B4-BE49-F238E27FC236}">
                <a16:creationId xmlns:a16="http://schemas.microsoft.com/office/drawing/2014/main" id="{0EE5EDA6-217C-AE84-DB66-CF69EC499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06DF3-B1D1-70AB-6F54-9B0524FB9B0C}"/>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178512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AABD-A90A-0886-5A9C-214EE80609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A5017F-94B7-7417-FA96-9ACB82E35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8D57C-171E-2987-928B-244164AB20C5}"/>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5" name="Footer Placeholder 4">
            <a:extLst>
              <a:ext uri="{FF2B5EF4-FFF2-40B4-BE49-F238E27FC236}">
                <a16:creationId xmlns:a16="http://schemas.microsoft.com/office/drawing/2014/main" id="{FC224101-C57D-E0BD-DDA2-82309AB77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F9036-7AC3-7F94-C1BD-FE1389145A2A}"/>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273739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3D7AB-BFF4-31CD-8D3C-2E784B9D6B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B899B1-1A08-C7B9-E56F-B05C3E0D1B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95C6F-2FF1-2D0D-55D9-E60277BB682B}"/>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5" name="Footer Placeholder 4">
            <a:extLst>
              <a:ext uri="{FF2B5EF4-FFF2-40B4-BE49-F238E27FC236}">
                <a16:creationId xmlns:a16="http://schemas.microsoft.com/office/drawing/2014/main" id="{68979C16-4FDD-5D2F-EA58-B154DB246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CA9C7-65A9-07CF-FC8C-B4ED2E9185CF}"/>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83977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E8F1-14AA-E35D-D61B-9E611A24FA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2BF5F-4E87-711B-663F-94B6AFB04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DD9C0-E475-5AA3-739A-6B186C38F176}"/>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5" name="Footer Placeholder 4">
            <a:extLst>
              <a:ext uri="{FF2B5EF4-FFF2-40B4-BE49-F238E27FC236}">
                <a16:creationId xmlns:a16="http://schemas.microsoft.com/office/drawing/2014/main" id="{127E8715-AF58-936C-F67B-FC3487734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01972-6F29-4419-798D-B38807659F32}"/>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193702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C17A-F68C-7988-496F-D383C6C65C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21E928-65FD-1619-BCEF-73DC2CEEB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57126-4D96-600E-2AE4-CD146CFF0E56}"/>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5" name="Footer Placeholder 4">
            <a:extLst>
              <a:ext uri="{FF2B5EF4-FFF2-40B4-BE49-F238E27FC236}">
                <a16:creationId xmlns:a16="http://schemas.microsoft.com/office/drawing/2014/main" id="{872A2D49-CEB2-38BA-90BE-083C0F032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5ED5B-BF39-65E2-30D5-84604DBA8805}"/>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129901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4CDB-DCC5-0E71-AAFD-58BDC6317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86D774-7B54-4C75-9A01-EFE7BE4E7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BDD81E-C8BB-678D-D546-77ADCC977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35A82E-E86F-E419-C562-D74948076687}"/>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6" name="Footer Placeholder 5">
            <a:extLst>
              <a:ext uri="{FF2B5EF4-FFF2-40B4-BE49-F238E27FC236}">
                <a16:creationId xmlns:a16="http://schemas.microsoft.com/office/drawing/2014/main" id="{64C9D240-E267-9510-819F-38F3E36D7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20D7D-D754-B106-A800-5AA415F69B3B}"/>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316090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0409-E803-C0CA-FD03-72BA3FAC29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8D5D4-91C5-AA6D-A9B8-CDDB11646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555918-D477-F307-B8D7-BF90BB796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AC1B0B-0D55-2BF5-A18D-B23C2883C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4B71C6-FB28-8015-C18E-A0E47D765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7D2BCD-2205-70C9-5304-9B27649C1593}"/>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8" name="Footer Placeholder 7">
            <a:extLst>
              <a:ext uri="{FF2B5EF4-FFF2-40B4-BE49-F238E27FC236}">
                <a16:creationId xmlns:a16="http://schemas.microsoft.com/office/drawing/2014/main" id="{5E095F2B-07ED-D412-8140-DD7DDAA0C8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5C3AC9-9AD4-0ECD-4630-4E1766C8DB07}"/>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137402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C97B-B9B8-38F2-C8CA-419352DA0B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CC7FA1-BCBA-9DC5-61FC-9BE8FEFC39B9}"/>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4" name="Footer Placeholder 3">
            <a:extLst>
              <a:ext uri="{FF2B5EF4-FFF2-40B4-BE49-F238E27FC236}">
                <a16:creationId xmlns:a16="http://schemas.microsoft.com/office/drawing/2014/main" id="{A2ABDC8A-3E42-0272-A02E-89D8C7ABB8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520E1-4982-3913-A7EA-0D84EE6C96C4}"/>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7926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4A5201-DAAD-47A5-3EDC-AB697953A6BD}"/>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3" name="Footer Placeholder 2">
            <a:extLst>
              <a:ext uri="{FF2B5EF4-FFF2-40B4-BE49-F238E27FC236}">
                <a16:creationId xmlns:a16="http://schemas.microsoft.com/office/drawing/2014/main" id="{9F4A6F2B-E56A-ECFE-F974-485DEC761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72DFDD-04D3-2014-CF7C-522907FB58F7}"/>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31989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4C81-C209-D584-DF39-7494FBCFD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31D85A-91C2-D02E-F66F-8861611D0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48F8C6-08E4-24E9-AC49-7846C5F90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62A5C-6E95-79A4-2A5B-F2A57DF3B1E6}"/>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6" name="Footer Placeholder 5">
            <a:extLst>
              <a:ext uri="{FF2B5EF4-FFF2-40B4-BE49-F238E27FC236}">
                <a16:creationId xmlns:a16="http://schemas.microsoft.com/office/drawing/2014/main" id="{0B62AD32-6928-1F88-77DA-9E026A2C3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4A7D3-AB2B-C826-CB83-61EE9A750B8E}"/>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125247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6B0E-0FE6-9A91-D40E-772727EA4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FE23D-F7C5-C8F4-0D99-288B3F138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F10988-81F6-C0AF-5B4D-613DC90A2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1E613-434D-215D-BCAD-610354AA49F2}"/>
              </a:ext>
            </a:extLst>
          </p:cNvPr>
          <p:cNvSpPr>
            <a:spLocks noGrp="1"/>
          </p:cNvSpPr>
          <p:nvPr>
            <p:ph type="dt" sz="half" idx="10"/>
          </p:nvPr>
        </p:nvSpPr>
        <p:spPr/>
        <p:txBody>
          <a:bodyPr/>
          <a:lstStyle/>
          <a:p>
            <a:fld id="{2A162F21-BDEE-FA47-A1BA-DE5C6973E0A3}" type="datetimeFigureOut">
              <a:rPr lang="en-US" smtClean="0"/>
              <a:t>5/1/23</a:t>
            </a:fld>
            <a:endParaRPr lang="en-US"/>
          </a:p>
        </p:txBody>
      </p:sp>
      <p:sp>
        <p:nvSpPr>
          <p:cNvPr id="6" name="Footer Placeholder 5">
            <a:extLst>
              <a:ext uri="{FF2B5EF4-FFF2-40B4-BE49-F238E27FC236}">
                <a16:creationId xmlns:a16="http://schemas.microsoft.com/office/drawing/2014/main" id="{7C1271E5-B347-0C4E-007E-88E2B0DA9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15305-8F85-DE8D-939F-AD3D2C0889FB}"/>
              </a:ext>
            </a:extLst>
          </p:cNvPr>
          <p:cNvSpPr>
            <a:spLocks noGrp="1"/>
          </p:cNvSpPr>
          <p:nvPr>
            <p:ph type="sldNum" sz="quarter" idx="12"/>
          </p:nvPr>
        </p:nvSpPr>
        <p:spPr/>
        <p:txBody>
          <a:bodyPr/>
          <a:lstStyle/>
          <a:p>
            <a:fld id="{A4864FF5-0C4D-8747-BD5D-89FD80240FFF}" type="slidenum">
              <a:rPr lang="en-US" smtClean="0"/>
              <a:t>‹#›</a:t>
            </a:fld>
            <a:endParaRPr lang="en-US"/>
          </a:p>
        </p:txBody>
      </p:sp>
    </p:spTree>
    <p:extLst>
      <p:ext uri="{BB962C8B-B14F-4D97-AF65-F5344CB8AC3E}">
        <p14:creationId xmlns:p14="http://schemas.microsoft.com/office/powerpoint/2010/main" val="226450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A254-60D2-9CC3-E027-D296EC16C8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ABCF8E-F956-634D-F118-130CC682B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746F2-1B87-6BB8-F27E-C7AEEFF1A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62F21-BDEE-FA47-A1BA-DE5C6973E0A3}" type="datetimeFigureOut">
              <a:rPr lang="en-US" smtClean="0"/>
              <a:t>5/1/23</a:t>
            </a:fld>
            <a:endParaRPr lang="en-US"/>
          </a:p>
        </p:txBody>
      </p:sp>
      <p:sp>
        <p:nvSpPr>
          <p:cNvPr id="5" name="Footer Placeholder 4">
            <a:extLst>
              <a:ext uri="{FF2B5EF4-FFF2-40B4-BE49-F238E27FC236}">
                <a16:creationId xmlns:a16="http://schemas.microsoft.com/office/drawing/2014/main" id="{1E8F5D7A-768E-89E5-61C3-8753DD980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DFD752-644B-E754-35F5-73B83EE5E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64FF5-0C4D-8747-BD5D-89FD80240FFF}" type="slidenum">
              <a:rPr lang="en-US" smtClean="0"/>
              <a:t>‹#›</a:t>
            </a:fld>
            <a:endParaRPr lang="en-US"/>
          </a:p>
        </p:txBody>
      </p:sp>
    </p:spTree>
    <p:extLst>
      <p:ext uri="{BB962C8B-B14F-4D97-AF65-F5344CB8AC3E}">
        <p14:creationId xmlns:p14="http://schemas.microsoft.com/office/powerpoint/2010/main" val="222571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24917-7B24-8A48-DFEC-8233231FCDCF}"/>
              </a:ext>
            </a:extLst>
          </p:cNvPr>
          <p:cNvSpPr>
            <a:spLocks noGrp="1"/>
          </p:cNvSpPr>
          <p:nvPr>
            <p:ph type="ctrTitle"/>
          </p:nvPr>
        </p:nvSpPr>
        <p:spPr>
          <a:xfrm>
            <a:off x="1285241" y="1008993"/>
            <a:ext cx="9231410" cy="3542045"/>
          </a:xfrm>
        </p:spPr>
        <p:txBody>
          <a:bodyPr vert="horz" lIns="91440" tIns="45720" rIns="91440" bIns="45720" rtlCol="0" anchor="b">
            <a:normAutofit/>
          </a:bodyPr>
          <a:lstStyle/>
          <a:p>
            <a:pPr algn="l"/>
            <a:r>
              <a:rPr lang="en-US" sz="11500" kern="1200">
                <a:latin typeface="+mj-lt"/>
                <a:ea typeface="+mj-ea"/>
                <a:cs typeface="+mj-cs"/>
              </a:rPr>
              <a:t>Stroke Prediction</a:t>
            </a:r>
          </a:p>
        </p:txBody>
      </p:sp>
      <p:sp>
        <p:nvSpPr>
          <p:cNvPr id="3" name="Subtitle 2">
            <a:extLst>
              <a:ext uri="{FF2B5EF4-FFF2-40B4-BE49-F238E27FC236}">
                <a16:creationId xmlns:a16="http://schemas.microsoft.com/office/drawing/2014/main" id="{6534316A-EC7B-6BDC-CF10-CDD9100DD066}"/>
              </a:ext>
            </a:extLst>
          </p:cNvPr>
          <p:cNvSpPr>
            <a:spLocks noGrp="1"/>
          </p:cNvSpPr>
          <p:nvPr>
            <p:ph type="subTitle" idx="1"/>
          </p:nvPr>
        </p:nvSpPr>
        <p:spPr>
          <a:xfrm>
            <a:off x="1285241" y="4582814"/>
            <a:ext cx="7132335" cy="1312657"/>
          </a:xfrm>
        </p:spPr>
        <p:txBody>
          <a:bodyPr vert="horz" lIns="91440" tIns="45720" rIns="91440" bIns="45720" rtlCol="0" anchor="t">
            <a:normAutofit/>
          </a:bodyPr>
          <a:lstStyle/>
          <a:p>
            <a:pPr algn="l"/>
            <a:r>
              <a:rPr lang="en-US" sz="1500" dirty="0"/>
              <a:t>Machine Learning-I</a:t>
            </a:r>
          </a:p>
          <a:p>
            <a:pPr indent="-228600" algn="l">
              <a:buFont typeface="Arial" panose="020B0604020202020204" pitchFamily="34" charset="0"/>
              <a:buChar char="•"/>
            </a:pPr>
            <a:r>
              <a:rPr lang="en-US" sz="1500" dirty="0"/>
              <a:t>Shikha Sharma </a:t>
            </a:r>
          </a:p>
          <a:p>
            <a:pPr indent="-228600" algn="l">
              <a:buFont typeface="Arial" panose="020B0604020202020204" pitchFamily="34" charset="0"/>
              <a:buChar char="•"/>
            </a:pPr>
            <a:r>
              <a:rPr lang="en-US" sz="1500" dirty="0"/>
              <a:t>Aron Rock</a:t>
            </a:r>
          </a:p>
          <a:p>
            <a:pPr indent="-228600" algn="l">
              <a:buFont typeface="Arial" panose="020B0604020202020204" pitchFamily="34" charset="0"/>
              <a:buChar char="•"/>
            </a:pPr>
            <a:r>
              <a:rPr lang="en-US" sz="1500" dirty="0"/>
              <a:t>Sanjana</a:t>
            </a:r>
          </a:p>
        </p:txBody>
      </p:sp>
    </p:spTree>
    <p:extLst>
      <p:ext uri="{BB962C8B-B14F-4D97-AF65-F5344CB8AC3E}">
        <p14:creationId xmlns:p14="http://schemas.microsoft.com/office/powerpoint/2010/main" val="104505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D037-97B4-ACE0-D86C-612D6FBB529E}"/>
              </a:ext>
            </a:extLst>
          </p:cNvPr>
          <p:cNvSpPr>
            <a:spLocks noGrp="1"/>
          </p:cNvSpPr>
          <p:nvPr>
            <p:ph type="title"/>
          </p:nvPr>
        </p:nvSpPr>
        <p:spPr/>
        <p:txBody>
          <a:bodyPr/>
          <a:lstStyle/>
          <a:p>
            <a:r>
              <a:rPr lang="en" dirty="0"/>
              <a:t>Questions</a:t>
            </a:r>
            <a:endParaRPr lang="en-US" dirty="0"/>
          </a:p>
        </p:txBody>
      </p:sp>
      <p:sp>
        <p:nvSpPr>
          <p:cNvPr id="3" name="Content Placeholder 2">
            <a:extLst>
              <a:ext uri="{FF2B5EF4-FFF2-40B4-BE49-F238E27FC236}">
                <a16:creationId xmlns:a16="http://schemas.microsoft.com/office/drawing/2014/main" id="{EFE628E6-8315-4FE0-2E16-C391AD8F130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75944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BBA6-3D71-445D-B9DA-26C358E61DD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783EC394-9354-E222-8011-0F321F8A1A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918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6014-600C-0193-FF92-918ED35EFDBD}"/>
              </a:ext>
            </a:extLst>
          </p:cNvPr>
          <p:cNvSpPr>
            <a:spLocks noGrp="1"/>
          </p:cNvSpPr>
          <p:nvPr>
            <p:ph type="title"/>
          </p:nvPr>
        </p:nvSpPr>
        <p:spPr/>
        <p:txBody>
          <a:bodyPr/>
          <a:lstStyle/>
          <a:p>
            <a:r>
              <a:rPr lang="en" dirty="0"/>
              <a:t>Introduction</a:t>
            </a:r>
            <a:endParaRPr lang="en-US" dirty="0"/>
          </a:p>
        </p:txBody>
      </p:sp>
      <p:sp>
        <p:nvSpPr>
          <p:cNvPr id="3" name="Content Placeholder 2">
            <a:extLst>
              <a:ext uri="{FF2B5EF4-FFF2-40B4-BE49-F238E27FC236}">
                <a16:creationId xmlns:a16="http://schemas.microsoft.com/office/drawing/2014/main" id="{BBA056D9-BA13-0408-9FCF-A704E2EB7240}"/>
              </a:ext>
            </a:extLst>
          </p:cNvPr>
          <p:cNvSpPr>
            <a:spLocks noGrp="1"/>
          </p:cNvSpPr>
          <p:nvPr>
            <p:ph idx="1"/>
          </p:nvPr>
        </p:nvSpPr>
        <p:spPr/>
        <p:txBody>
          <a:bodyPr/>
          <a:lstStyle/>
          <a:p>
            <a:pPr algn="l">
              <a:buFont typeface="Arial" panose="020B0604020202020204" pitchFamily="34" charset="0"/>
              <a:buChar char="•"/>
            </a:pPr>
            <a:r>
              <a:rPr lang="en-US" sz="2400" b="0" i="0" u="none" strike="noStrike" dirty="0">
                <a:effectLst/>
              </a:rPr>
              <a:t>Stroke: 2nd most common cause of death and 3rd most common cause of disability worldwide</a:t>
            </a:r>
          </a:p>
          <a:p>
            <a:pPr algn="l">
              <a:buFont typeface="Arial" panose="020B0604020202020204" pitchFamily="34" charset="0"/>
              <a:buChar char="•"/>
            </a:pPr>
            <a:r>
              <a:rPr lang="en-US" sz="2400" b="0" i="0" u="none" strike="noStrike" dirty="0">
                <a:effectLst/>
              </a:rPr>
              <a:t>Importance of early detection and prevention</a:t>
            </a:r>
          </a:p>
          <a:p>
            <a:pPr algn="l">
              <a:buFont typeface="Arial" panose="020B0604020202020204" pitchFamily="34" charset="0"/>
              <a:buChar char="•"/>
            </a:pPr>
            <a:r>
              <a:rPr lang="en-US" sz="2400" b="0" i="0" u="none" strike="noStrike" dirty="0">
                <a:effectLst/>
              </a:rPr>
              <a:t>Leveraging machine learning techniques for stroke prediction</a:t>
            </a:r>
          </a:p>
          <a:p>
            <a:pPr algn="l">
              <a:buFont typeface="Arial" panose="020B0604020202020204" pitchFamily="34" charset="0"/>
              <a:buChar char="•"/>
            </a:pPr>
            <a:r>
              <a:rPr lang="en-US" sz="2400" b="0" i="0" u="none" strike="noStrike" dirty="0">
                <a:effectLst/>
              </a:rPr>
              <a:t>Analyzing risk factors to develop a model for stroke risk prediction</a:t>
            </a:r>
          </a:p>
          <a:p>
            <a:endParaRPr lang="en-US" dirty="0"/>
          </a:p>
        </p:txBody>
      </p:sp>
    </p:spTree>
    <p:extLst>
      <p:ext uri="{BB962C8B-B14F-4D97-AF65-F5344CB8AC3E}">
        <p14:creationId xmlns:p14="http://schemas.microsoft.com/office/powerpoint/2010/main" val="139937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FAB1-A956-2365-B454-818700403F34}"/>
              </a:ext>
            </a:extLst>
          </p:cNvPr>
          <p:cNvSpPr>
            <a:spLocks noGrp="1"/>
          </p:cNvSpPr>
          <p:nvPr>
            <p:ph type="title"/>
          </p:nvPr>
        </p:nvSpPr>
        <p:spPr/>
        <p:txBody>
          <a:bodyPr/>
          <a:lstStyle/>
          <a:p>
            <a:r>
              <a:rPr lang="en" dirty="0"/>
              <a:t>Background</a:t>
            </a:r>
            <a:endParaRPr lang="en-US" dirty="0"/>
          </a:p>
        </p:txBody>
      </p:sp>
      <p:sp>
        <p:nvSpPr>
          <p:cNvPr id="3" name="Content Placeholder 2">
            <a:extLst>
              <a:ext uri="{FF2B5EF4-FFF2-40B4-BE49-F238E27FC236}">
                <a16:creationId xmlns:a16="http://schemas.microsoft.com/office/drawing/2014/main" id="{E55E1E50-2C8C-8C8E-9AF0-3B259FF1ACA8}"/>
              </a:ext>
            </a:extLst>
          </p:cNvPr>
          <p:cNvSpPr>
            <a:spLocks noGrp="1"/>
          </p:cNvSpPr>
          <p:nvPr>
            <p:ph idx="1"/>
          </p:nvPr>
        </p:nvSpPr>
        <p:spPr/>
        <p:txBody>
          <a:bodyPr/>
          <a:lstStyle/>
          <a:p>
            <a:r>
              <a:rPr lang="en-US" b="0" i="0" u="none" strike="noStrike" dirty="0">
                <a:effectLst/>
                <a:latin typeface="Calibri" panose="020F0502020204030204" pitchFamily="34" charset="0"/>
                <a:cs typeface="Calibri" panose="020F0502020204030204" pitchFamily="34" charset="0"/>
              </a:rPr>
              <a:t>To develop and evaluate machine learning models for predicting stroke risk based on various risk factors, aiming to enhance early intervention strategies, promote healthier lifestyles, and ultimately reduce the impact of strokes on individuals and communities worldwide.</a:t>
            </a:r>
          </a:p>
          <a:p>
            <a:endParaRPr lang="en-US" dirty="0"/>
          </a:p>
        </p:txBody>
      </p:sp>
    </p:spTree>
    <p:extLst>
      <p:ext uri="{BB962C8B-B14F-4D97-AF65-F5344CB8AC3E}">
        <p14:creationId xmlns:p14="http://schemas.microsoft.com/office/powerpoint/2010/main" val="305182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3708-AA9A-D931-70E9-C434ACAE5BBF}"/>
              </a:ext>
            </a:extLst>
          </p:cNvPr>
          <p:cNvSpPr>
            <a:spLocks noGrp="1"/>
          </p:cNvSpPr>
          <p:nvPr>
            <p:ph type="title"/>
          </p:nvPr>
        </p:nvSpPr>
        <p:spPr/>
        <p:txBody>
          <a:bodyPr/>
          <a:lstStyle/>
          <a:p>
            <a:r>
              <a:rPr lang="en" dirty="0"/>
              <a:t>Dataset Description</a:t>
            </a:r>
            <a:endParaRPr lang="en-US" dirty="0"/>
          </a:p>
        </p:txBody>
      </p:sp>
      <p:sp>
        <p:nvSpPr>
          <p:cNvPr id="3" name="Content Placeholder 2">
            <a:extLst>
              <a:ext uri="{FF2B5EF4-FFF2-40B4-BE49-F238E27FC236}">
                <a16:creationId xmlns:a16="http://schemas.microsoft.com/office/drawing/2014/main" id="{C8149075-F1A9-F6CD-B954-DACB9BC554A2}"/>
              </a:ext>
            </a:extLst>
          </p:cNvPr>
          <p:cNvSpPr>
            <a:spLocks noGrp="1"/>
          </p:cNvSpPr>
          <p:nvPr>
            <p:ph idx="1"/>
          </p:nvPr>
        </p:nvSpPr>
        <p:spPr/>
        <p:txBody>
          <a:bodyPr/>
          <a:lstStyle/>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Source: Kaggle ("healthcare-dataset-stroke-data")</a:t>
            </a:r>
          </a:p>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5,110 observations with 12 attributes</a:t>
            </a:r>
          </a:p>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Attributes: ID, Gender, Age, Hypertension, Heart Disease, Ever Married, Work Type, Residence Type, Avg. Glucose Level, BMI, Smoking Status, Stroke</a:t>
            </a:r>
          </a:p>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Imbalanced dataset: 249 stroke cases and 4,861 non-stroke cases</a:t>
            </a:r>
          </a:p>
          <a:p>
            <a:endParaRPr lang="en-US" dirty="0"/>
          </a:p>
        </p:txBody>
      </p:sp>
    </p:spTree>
    <p:extLst>
      <p:ext uri="{BB962C8B-B14F-4D97-AF65-F5344CB8AC3E}">
        <p14:creationId xmlns:p14="http://schemas.microsoft.com/office/powerpoint/2010/main" val="387243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FEAD-209E-2E02-D341-E0838DCD75CB}"/>
              </a:ext>
            </a:extLst>
          </p:cNvPr>
          <p:cNvSpPr>
            <a:spLocks noGrp="1"/>
          </p:cNvSpPr>
          <p:nvPr>
            <p:ph type="title"/>
          </p:nvPr>
        </p:nvSpPr>
        <p:spPr/>
        <p:txBody>
          <a:bodyPr/>
          <a:lstStyle/>
          <a:p>
            <a:r>
              <a:rPr lang="en-US" b="0" i="0" u="none" strike="noStrike" dirty="0">
                <a:effectLst/>
                <a:latin typeface="+mn-lt"/>
              </a:rPr>
              <a:t>Data Preprocessing</a:t>
            </a:r>
            <a:endParaRPr lang="en-US" dirty="0">
              <a:latin typeface="+mn-lt"/>
            </a:endParaRPr>
          </a:p>
        </p:txBody>
      </p:sp>
      <p:sp>
        <p:nvSpPr>
          <p:cNvPr id="3" name="Content Placeholder 2">
            <a:extLst>
              <a:ext uri="{FF2B5EF4-FFF2-40B4-BE49-F238E27FC236}">
                <a16:creationId xmlns:a16="http://schemas.microsoft.com/office/drawing/2014/main" id="{DCAFB0F2-C55D-D43D-D867-F11F7CCFBB3D}"/>
              </a:ext>
            </a:extLst>
          </p:cNvPr>
          <p:cNvSpPr>
            <a:spLocks noGrp="1"/>
          </p:cNvSpPr>
          <p:nvPr>
            <p:ph idx="1"/>
          </p:nvPr>
        </p:nvSpPr>
        <p:spPr/>
        <p:txBody>
          <a:bodyPr/>
          <a:lstStyle/>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Cleaning and preparing data for model development</a:t>
            </a:r>
          </a:p>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Excluding 'id' column</a:t>
            </a:r>
          </a:p>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Handling missing values: Filling null values in 'BMI' column with mean</a:t>
            </a:r>
          </a:p>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Label encoding for categorical variables</a:t>
            </a:r>
          </a:p>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Balancing the dataset using the SMOTE technique</a:t>
            </a:r>
          </a:p>
          <a:p>
            <a:endParaRPr lang="en-US" dirty="0"/>
          </a:p>
        </p:txBody>
      </p:sp>
    </p:spTree>
    <p:extLst>
      <p:ext uri="{BB962C8B-B14F-4D97-AF65-F5344CB8AC3E}">
        <p14:creationId xmlns:p14="http://schemas.microsoft.com/office/powerpoint/2010/main" val="89938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96E0-3389-84DC-8252-FC2F8283670C}"/>
              </a:ext>
            </a:extLst>
          </p:cNvPr>
          <p:cNvSpPr>
            <a:spLocks noGrp="1"/>
          </p:cNvSpPr>
          <p:nvPr>
            <p:ph type="title"/>
          </p:nvPr>
        </p:nvSpPr>
        <p:spPr/>
        <p:txBody>
          <a:bodyPr/>
          <a:lstStyle/>
          <a:p>
            <a:r>
              <a:rPr lang="en-US" b="0" i="0" u="none" strike="noStrike" dirty="0">
                <a:effectLst/>
                <a:latin typeface="+mn-lt"/>
              </a:rPr>
              <a:t>Model Development</a:t>
            </a:r>
            <a:endParaRPr lang="en-US" dirty="0">
              <a:latin typeface="+mn-lt"/>
            </a:endParaRPr>
          </a:p>
        </p:txBody>
      </p:sp>
      <p:sp>
        <p:nvSpPr>
          <p:cNvPr id="3" name="Content Placeholder 2">
            <a:extLst>
              <a:ext uri="{FF2B5EF4-FFF2-40B4-BE49-F238E27FC236}">
                <a16:creationId xmlns:a16="http://schemas.microsoft.com/office/drawing/2014/main" id="{D859A9D8-52DA-DF81-D5C0-2B61D942D3CA}"/>
              </a:ext>
            </a:extLst>
          </p:cNvPr>
          <p:cNvSpPr>
            <a:spLocks noGrp="1"/>
          </p:cNvSpPr>
          <p:nvPr>
            <p:ph idx="1"/>
          </p:nvPr>
        </p:nvSpPr>
        <p:spPr/>
        <p:txBody>
          <a:bodyPr/>
          <a:lstStyle/>
          <a:p>
            <a:pPr algn="l">
              <a:buFont typeface="Arial" panose="020B0604020202020204" pitchFamily="34" charset="0"/>
              <a:buChar char="•"/>
            </a:pPr>
            <a:r>
              <a:rPr lang="en-US" b="0" i="0" u="none" strike="noStrike" dirty="0">
                <a:effectLst/>
              </a:rPr>
              <a:t>Splitting the data: 80% training data and 20% testing data</a:t>
            </a:r>
          </a:p>
          <a:p>
            <a:pPr algn="l">
              <a:buFont typeface="Arial" panose="020B0604020202020204" pitchFamily="34" charset="0"/>
              <a:buChar char="•"/>
            </a:pPr>
            <a:r>
              <a:rPr lang="en-US" b="0" i="0" u="none" strike="noStrike" dirty="0">
                <a:effectLst/>
              </a:rPr>
              <a:t>Classification algorithms used: Random Forest, SVM, Logistic Regression, XGBoost, Gradient Boosting Classifier, SVM, MLP Classifier, Keras Classifier</a:t>
            </a:r>
          </a:p>
          <a:p>
            <a:endParaRPr lang="en-US" dirty="0"/>
          </a:p>
        </p:txBody>
      </p:sp>
    </p:spTree>
    <p:extLst>
      <p:ext uri="{BB962C8B-B14F-4D97-AF65-F5344CB8AC3E}">
        <p14:creationId xmlns:p14="http://schemas.microsoft.com/office/powerpoint/2010/main" val="268760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5B34-61FF-38FF-B2EC-BB039EE0BE46}"/>
              </a:ext>
            </a:extLst>
          </p:cNvPr>
          <p:cNvSpPr>
            <a:spLocks noGrp="1"/>
          </p:cNvSpPr>
          <p:nvPr>
            <p:ph type="title"/>
          </p:nvPr>
        </p:nvSpPr>
        <p:spPr/>
        <p:txBody>
          <a:bodyPr/>
          <a:lstStyle/>
          <a:p>
            <a:r>
              <a:rPr lang="en-US" b="0" i="0" u="none" strike="noStrike" dirty="0">
                <a:effectLst/>
                <a:latin typeface="+mn-lt"/>
              </a:rPr>
              <a:t>Model Evaluation</a:t>
            </a:r>
            <a:endParaRPr lang="en-US" dirty="0">
              <a:latin typeface="+mn-lt"/>
            </a:endParaRPr>
          </a:p>
        </p:txBody>
      </p:sp>
      <p:sp>
        <p:nvSpPr>
          <p:cNvPr id="3" name="Content Placeholder 2">
            <a:extLst>
              <a:ext uri="{FF2B5EF4-FFF2-40B4-BE49-F238E27FC236}">
                <a16:creationId xmlns:a16="http://schemas.microsoft.com/office/drawing/2014/main" id="{80029E88-1316-D97C-B6F1-1D7BB4C5E212}"/>
              </a:ext>
            </a:extLst>
          </p:cNvPr>
          <p:cNvSpPr>
            <a:spLocks noGrp="1"/>
          </p:cNvSpPr>
          <p:nvPr>
            <p:ph idx="1"/>
          </p:nvPr>
        </p:nvSpPr>
        <p:spPr/>
        <p:txBody>
          <a:bodyPr/>
          <a:lstStyle/>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Evaluating model performance using metrics such as accuracy, precision, recall, and F1 score</a:t>
            </a:r>
          </a:p>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Comparison of models based on evaluation metrics</a:t>
            </a:r>
          </a:p>
          <a:p>
            <a:pPr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Selection of the best-performing model</a:t>
            </a:r>
          </a:p>
          <a:p>
            <a:endParaRPr lang="en-US" dirty="0"/>
          </a:p>
        </p:txBody>
      </p:sp>
    </p:spTree>
    <p:extLst>
      <p:ext uri="{BB962C8B-B14F-4D97-AF65-F5344CB8AC3E}">
        <p14:creationId xmlns:p14="http://schemas.microsoft.com/office/powerpoint/2010/main" val="209758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AF14-955B-21D2-E493-F9EF006998F4}"/>
              </a:ext>
            </a:extLst>
          </p:cNvPr>
          <p:cNvSpPr>
            <a:spLocks noGrp="1"/>
          </p:cNvSpPr>
          <p:nvPr>
            <p:ph type="title"/>
          </p:nvPr>
        </p:nvSpPr>
        <p:spPr/>
        <p:txBody>
          <a:bodyPr/>
          <a:lstStyle/>
          <a:p>
            <a:r>
              <a:rPr lang="en-US" b="0" i="0" u="none" strike="noStrike" dirty="0">
                <a:effectLst/>
                <a:latin typeface="+mn-lt"/>
              </a:rPr>
              <a:t>Feature Importance</a:t>
            </a:r>
            <a:endParaRPr lang="en-US" dirty="0">
              <a:latin typeface="+mn-lt"/>
            </a:endParaRPr>
          </a:p>
        </p:txBody>
      </p:sp>
      <p:sp>
        <p:nvSpPr>
          <p:cNvPr id="3" name="Content Placeholder 2">
            <a:extLst>
              <a:ext uri="{FF2B5EF4-FFF2-40B4-BE49-F238E27FC236}">
                <a16:creationId xmlns:a16="http://schemas.microsoft.com/office/drawing/2014/main" id="{DEF15F82-1C24-7380-2845-7973FA38E5BD}"/>
              </a:ext>
            </a:extLst>
          </p:cNvPr>
          <p:cNvSpPr>
            <a:spLocks noGrp="1"/>
          </p:cNvSpPr>
          <p:nvPr>
            <p:ph idx="1"/>
          </p:nvPr>
        </p:nvSpPr>
        <p:spPr/>
        <p:txBody>
          <a:bodyPr/>
          <a:lstStyle/>
          <a:p>
            <a:pPr algn="l">
              <a:buFont typeface="Arial" panose="020B0604020202020204" pitchFamily="34" charset="0"/>
              <a:buChar char="•"/>
            </a:pPr>
            <a:r>
              <a:rPr lang="en-US" b="0" i="0" u="none" strike="noStrike" dirty="0">
                <a:effectLst/>
              </a:rPr>
              <a:t>Analyzing the importance of individual features in the prediction of stroke risk</a:t>
            </a:r>
          </a:p>
          <a:p>
            <a:pPr algn="l">
              <a:buFont typeface="Arial" panose="020B0604020202020204" pitchFamily="34" charset="0"/>
              <a:buChar char="•"/>
            </a:pPr>
            <a:r>
              <a:rPr lang="en-US" b="0" i="0" u="none" strike="noStrike" dirty="0">
                <a:effectLst/>
              </a:rPr>
              <a:t>Identifying the most significant risk factors</a:t>
            </a:r>
          </a:p>
        </p:txBody>
      </p:sp>
    </p:spTree>
    <p:extLst>
      <p:ext uri="{BB962C8B-B14F-4D97-AF65-F5344CB8AC3E}">
        <p14:creationId xmlns:p14="http://schemas.microsoft.com/office/powerpoint/2010/main" val="270495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0962-E4B7-EFC9-D7EB-C44533AE94A1}"/>
              </a:ext>
            </a:extLst>
          </p:cNvPr>
          <p:cNvSpPr>
            <a:spLocks noGrp="1"/>
          </p:cNvSpPr>
          <p:nvPr>
            <p:ph type="title"/>
          </p:nvPr>
        </p:nvSpPr>
        <p:spPr/>
        <p:txBody>
          <a:bodyPr/>
          <a:lstStyle/>
          <a:p>
            <a:r>
              <a:rPr lang="en" dirty="0"/>
              <a:t>Conclusion</a:t>
            </a:r>
            <a:endParaRPr lang="en-US" dirty="0"/>
          </a:p>
        </p:txBody>
      </p:sp>
      <p:sp>
        <p:nvSpPr>
          <p:cNvPr id="3" name="Content Placeholder 2">
            <a:extLst>
              <a:ext uri="{FF2B5EF4-FFF2-40B4-BE49-F238E27FC236}">
                <a16:creationId xmlns:a16="http://schemas.microsoft.com/office/drawing/2014/main" id="{10617444-F925-3B22-C704-7F9A9958D8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8582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281</Words>
  <Application>Microsoft Macintosh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Stroke Prediction</vt:lpstr>
      <vt:lpstr>Introduction</vt:lpstr>
      <vt:lpstr>Background</vt:lpstr>
      <vt:lpstr>Dataset Description</vt:lpstr>
      <vt:lpstr>Data Preprocessing</vt:lpstr>
      <vt:lpstr>Model Development</vt:lpstr>
      <vt:lpstr>Model Evaluation</vt:lpstr>
      <vt:lpstr>Feature Importance</vt:lpstr>
      <vt:lpstr>Conclusion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Shikha</dc:creator>
  <cp:lastModifiedBy>Sharma, Shikha</cp:lastModifiedBy>
  <cp:revision>2</cp:revision>
  <dcterms:created xsi:type="dcterms:W3CDTF">2023-04-11T04:01:08Z</dcterms:created>
  <dcterms:modified xsi:type="dcterms:W3CDTF">2023-05-01T06:04:11Z</dcterms:modified>
</cp:coreProperties>
</file>