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72" r:id="rId3"/>
    <p:sldId id="265" r:id="rId4"/>
    <p:sldId id="271" r:id="rId5"/>
    <p:sldId id="270" r:id="rId6"/>
    <p:sldId id="263" r:id="rId7"/>
    <p:sldId id="269" r:id="rId8"/>
    <p:sldId id="279" r:id="rId9"/>
    <p:sldId id="280" r:id="rId10"/>
    <p:sldId id="288" r:id="rId11"/>
    <p:sldId id="273" r:id="rId12"/>
    <p:sldId id="278" r:id="rId13"/>
    <p:sldId id="276" r:id="rId14"/>
    <p:sldId id="285" r:id="rId15"/>
    <p:sldId id="286" r:id="rId16"/>
    <p:sldId id="277" r:id="rId17"/>
    <p:sldId id="274" r:id="rId18"/>
    <p:sldId id="275" r:id="rId19"/>
    <p:sldId id="281" r:id="rId20"/>
    <p:sldId id="282" r:id="rId21"/>
    <p:sldId id="290" r:id="rId22"/>
    <p:sldId id="289" r:id="rId23"/>
    <p:sldId id="29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79" d="100"/>
          <a:sy n="79" d="100"/>
        </p:scale>
        <p:origin x="9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2021/7/9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2021/7/9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2021/7/9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2021/7/9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2021/7/9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2021/7/9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2021/7/9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2021/7/9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rmAutofit fontScale="90000"/>
          </a:bodyPr>
          <a:lstStyle/>
          <a:p>
            <a:r>
              <a:rPr lang="ja-JP" altLang="en-US" dirty="0" smtClean="0"/>
              <a:t>ブロックプログラミングを用いたプログラムの論理的思考・コーディングを身に着けるための研究</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で</a:t>
            </a:r>
            <a:r>
              <a:rPr lang="ja-JP" altLang="en-US" dirty="0" smtClean="0"/>
              <a:t>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a:t>
            </a:r>
            <a:r>
              <a:rPr lang="ja-JP" altLang="en-US" dirty="0"/>
              <a:t>ないように</a:t>
            </a:r>
            <a:r>
              <a:rPr lang="ja-JP" altLang="en-US" dirty="0" smtClean="0"/>
              <a:t>も見える</a:t>
            </a:r>
            <a:endParaRPr lang="en-US" altLang="ja-JP" dirty="0" smtClean="0"/>
          </a:p>
          <a:p>
            <a:r>
              <a:rPr kumimoji="1" lang="ja-JP" altLang="en-US" dirty="0" smtClean="0"/>
              <a:t>あまり理解できていないため、公式の情報を見直したい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353586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11</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55991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Tree>
    <p:extLst>
      <p:ext uri="{BB962C8B-B14F-4D97-AF65-F5344CB8AC3E}">
        <p14:creationId xmlns:p14="http://schemas.microsoft.com/office/powerpoint/2010/main" val="843265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Tree>
    <p:extLst>
      <p:ext uri="{BB962C8B-B14F-4D97-AF65-F5344CB8AC3E}">
        <p14:creationId xmlns:p14="http://schemas.microsoft.com/office/powerpoint/2010/main" val="3121424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214256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17</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18</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を判定するプログラム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事前に用意した解答例と、</a:t>
            </a:r>
            <a:r>
              <a:rPr kumimoji="1" lang="en-US" altLang="ja-JP" dirty="0" err="1" smtClean="0"/>
              <a:t>Generater</a:t>
            </a:r>
            <a:r>
              <a:rPr kumimoji="1" lang="ja-JP" altLang="en-US" dirty="0" smtClean="0"/>
              <a:t>によって作成されたコードが等しいかどうか（完全一致）を判定するサンプルプログラムを作成した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28783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今週の進捗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問題を穴あき？ に変更するプログラムを作成した</a:t>
            </a:r>
            <a:endParaRPr kumimoji="1" lang="en-US" altLang="ja-JP" dirty="0" smtClean="0"/>
          </a:p>
          <a:p>
            <a:r>
              <a:rPr lang="ja-JP" altLang="en-US" dirty="0"/>
              <a:t>しかし</a:t>
            </a:r>
            <a:r>
              <a:rPr lang="ja-JP" altLang="en-US" dirty="0" smtClean="0"/>
              <a:t>、問題点があり、このままでは使えないため、来週はこの問題点を解決したい</a:t>
            </a:r>
            <a:endParaRPr kumimoji="1"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a:t>
            </a:fld>
            <a:endParaRPr kumimoji="1" lang="ja-JP" altLang="en-US" dirty="0"/>
          </a:p>
        </p:txBody>
      </p:sp>
    </p:spTree>
    <p:extLst>
      <p:ext uri="{BB962C8B-B14F-4D97-AF65-F5344CB8AC3E}">
        <p14:creationId xmlns:p14="http://schemas.microsoft.com/office/powerpoint/2010/main" val="356472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判定</a:t>
            </a:r>
            <a:r>
              <a:rPr kumimoji="1" lang="ja-JP" altLang="en-US" dirty="0" smtClean="0"/>
              <a:t>デモ</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20</a:t>
            </a:fld>
            <a:endParaRPr kumimoji="1" lang="ja-JP" altLang="en-US"/>
          </a:p>
        </p:txBody>
      </p:sp>
      <p:pic>
        <p:nvPicPr>
          <p:cNvPr id="5" name="図 4"/>
          <p:cNvPicPr>
            <a:picLocks noChangeAspect="1"/>
          </p:cNvPicPr>
          <p:nvPr/>
        </p:nvPicPr>
        <p:blipFill>
          <a:blip r:embed="rId2"/>
          <a:stretch>
            <a:fillRect/>
          </a:stretch>
        </p:blipFill>
        <p:spPr>
          <a:xfrm>
            <a:off x="207586" y="2087744"/>
            <a:ext cx="8844617" cy="4378340"/>
          </a:xfrm>
          <a:prstGeom prst="rect">
            <a:avLst/>
          </a:prstGeom>
        </p:spPr>
      </p:pic>
    </p:spTree>
    <p:extLst>
      <p:ext uri="{BB962C8B-B14F-4D97-AF65-F5344CB8AC3E}">
        <p14:creationId xmlns:p14="http://schemas.microsoft.com/office/powerpoint/2010/main" val="1473290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穴あき問題を作成する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21</a:t>
            </a:fld>
            <a:endParaRPr kumimoji="1" lang="ja-JP" altLang="en-US"/>
          </a:p>
        </p:txBody>
      </p:sp>
      <p:pic>
        <p:nvPicPr>
          <p:cNvPr id="5" name="図 4"/>
          <p:cNvPicPr>
            <a:picLocks noChangeAspect="1"/>
          </p:cNvPicPr>
          <p:nvPr/>
        </p:nvPicPr>
        <p:blipFill>
          <a:blip r:embed="rId2"/>
          <a:stretch>
            <a:fillRect/>
          </a:stretch>
        </p:blipFill>
        <p:spPr>
          <a:xfrm>
            <a:off x="472810" y="1825625"/>
            <a:ext cx="8612668" cy="4243402"/>
          </a:xfrm>
          <a:prstGeom prst="rect">
            <a:avLst/>
          </a:prstGeom>
        </p:spPr>
      </p:pic>
    </p:spTree>
    <p:extLst>
      <p:ext uri="{BB962C8B-B14F-4D97-AF65-F5344CB8AC3E}">
        <p14:creationId xmlns:p14="http://schemas.microsoft.com/office/powerpoint/2010/main" val="401726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穴あき問題の作成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画面（</a:t>
            </a:r>
            <a:r>
              <a:rPr lang="en-US" altLang="ja-JP" dirty="0" smtClean="0"/>
              <a:t>7/9</a:t>
            </a:r>
            <a:r>
              <a:rPr lang="ja-JP" altLang="en-US" dirty="0" smtClean="0"/>
              <a:t>時点）の</a:t>
            </a:r>
            <a:r>
              <a:rPr lang="en-US" altLang="ja-JP" dirty="0" smtClean="0"/>
              <a:t>question2</a:t>
            </a:r>
            <a:r>
              <a:rPr lang="ja-JP" altLang="en-US" dirty="0" smtClean="0"/>
              <a:t>のボタンを押すとランダムで一か所を隠す</a:t>
            </a:r>
            <a:endParaRPr lang="en-US" altLang="ja-JP" dirty="0" smtClean="0"/>
          </a:p>
          <a:p>
            <a:r>
              <a:rPr lang="ja-JP" altLang="en-US" dirty="0"/>
              <a:t>複</a:t>
            </a:r>
            <a:r>
              <a:rPr lang="ja-JP" altLang="en-US" dirty="0" smtClean="0"/>
              <a:t>数回押した場合は場所が変わる（隠れる場所は一か所）</a:t>
            </a:r>
            <a:endParaRPr lang="en-US" altLang="ja-JP" dirty="0" smtClean="0"/>
          </a:p>
          <a:p>
            <a:r>
              <a:rPr lang="ja-JP" altLang="en-US" dirty="0"/>
              <a:t>これ</a:t>
            </a:r>
            <a:r>
              <a:rPr lang="ja-JP" altLang="en-US" dirty="0" smtClean="0"/>
              <a:t>はプログラムを変えれば複数個所を隠すことも可能</a:t>
            </a:r>
            <a:endParaRPr lang="en-US" altLang="ja-JP" dirty="0" smtClean="0"/>
          </a:p>
          <a:p>
            <a:r>
              <a:rPr lang="en-US" altLang="ja-JP" dirty="0" smtClean="0"/>
              <a:t>Question1</a:t>
            </a:r>
            <a:r>
              <a:rPr lang="ja-JP" altLang="en-US" dirty="0" smtClean="0"/>
              <a:t>のボタンを押すと隠れていない状態のコードを表示</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755709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穴あき問題作成の問題点</a:t>
            </a:r>
            <a:endParaRPr kumimoji="1" lang="ja-JP" altLang="en-US" dirty="0"/>
          </a:p>
        </p:txBody>
      </p:sp>
      <p:sp>
        <p:nvSpPr>
          <p:cNvPr id="3" name="コンテンツ プレースホルダー 2"/>
          <p:cNvSpPr>
            <a:spLocks noGrp="1"/>
          </p:cNvSpPr>
          <p:nvPr>
            <p:ph idx="1"/>
          </p:nvPr>
        </p:nvSpPr>
        <p:spPr>
          <a:xfrm>
            <a:off x="628650" y="1825625"/>
            <a:ext cx="8135024" cy="4351338"/>
          </a:xfrm>
        </p:spPr>
        <p:txBody>
          <a:bodyPr>
            <a:normAutofit fontScale="85000" lnSpcReduction="20000"/>
          </a:bodyPr>
          <a:lstStyle/>
          <a:p>
            <a:pPr marL="0" indent="0">
              <a:buNone/>
            </a:pPr>
            <a:r>
              <a:rPr lang="ja-JP" altLang="en-US" dirty="0"/>
              <a:t>現在の問題点：</a:t>
            </a:r>
          </a:p>
          <a:p>
            <a:pPr marL="0" indent="0">
              <a:buNone/>
            </a:pPr>
            <a:r>
              <a:rPr lang="ja-JP" altLang="en-US" dirty="0" smtClean="0"/>
              <a:t>    現在</a:t>
            </a:r>
            <a:r>
              <a:rPr lang="ja-JP" altLang="en-US" dirty="0"/>
              <a:t>半角スペースを区切り文字として文字列を配列に変換している関係上、改行では区切られない</a:t>
            </a:r>
          </a:p>
          <a:p>
            <a:pPr marL="0" indent="0">
              <a:buNone/>
            </a:pPr>
            <a:r>
              <a:rPr lang="ja-JP" altLang="en-US" dirty="0"/>
              <a:t>    →例えば</a:t>
            </a:r>
            <a:r>
              <a:rPr lang="en-US" altLang="ja-JP" dirty="0"/>
              <a:t>else:</a:t>
            </a:r>
            <a:r>
              <a:rPr lang="ja-JP" altLang="en-US" dirty="0"/>
              <a:t>などの次に改行し、次の行で書き始めた最後の単語までを一つとして分かれている</a:t>
            </a:r>
          </a:p>
          <a:p>
            <a:pPr marL="0" indent="0">
              <a:buNone/>
            </a:pPr>
            <a:r>
              <a:rPr lang="ja-JP" altLang="en-US" dirty="0"/>
              <a:t>    →改行を区切り文字として含めるとインデントが消える</a:t>
            </a:r>
          </a:p>
          <a:p>
            <a:pPr marL="0" indent="0">
              <a:buNone/>
            </a:pPr>
            <a:r>
              <a:rPr lang="ja-JP" altLang="en-US" dirty="0"/>
              <a:t>    </a:t>
            </a:r>
            <a:r>
              <a:rPr lang="en-US" altLang="ja-JP" dirty="0"/>
              <a:t>print()</a:t>
            </a:r>
            <a:r>
              <a:rPr lang="ja-JP" altLang="en-US" dirty="0" err="1"/>
              <a:t>のように</a:t>
            </a:r>
            <a:r>
              <a:rPr lang="ja-JP" altLang="en-US" dirty="0"/>
              <a:t>関数が含まれる場合に、</a:t>
            </a:r>
            <a:r>
              <a:rPr lang="en-US" altLang="ja-JP" dirty="0"/>
              <a:t>print("hello world")</a:t>
            </a:r>
            <a:r>
              <a:rPr lang="ja-JP" altLang="en-US" dirty="0"/>
              <a:t>の”</a:t>
            </a:r>
            <a:r>
              <a:rPr lang="en-US" altLang="ja-JP" dirty="0"/>
              <a:t>print("hello”</a:t>
            </a:r>
            <a:r>
              <a:rPr lang="ja-JP" altLang="en-US" dirty="0" err="1"/>
              <a:t>までを</a:t>
            </a:r>
            <a:r>
              <a:rPr lang="ja-JP" altLang="en-US" dirty="0"/>
              <a:t>単語として認識している</a:t>
            </a:r>
          </a:p>
          <a:p>
            <a:pPr marL="0" indent="0">
              <a:buNone/>
            </a:pPr>
            <a:r>
              <a:rPr lang="ja-JP" altLang="en-US" dirty="0"/>
              <a:t>    →穴埋めを生成するにあたって、</a:t>
            </a:r>
            <a:r>
              <a:rPr lang="en-US" altLang="ja-JP" dirty="0"/>
              <a:t>()</a:t>
            </a:r>
            <a:r>
              <a:rPr lang="ja-JP" altLang="en-US" dirty="0"/>
              <a:t>などを認識して区切りたい</a:t>
            </a:r>
          </a:p>
          <a:p>
            <a:pPr marL="0" indent="0">
              <a:buNone/>
            </a:pPr>
            <a:r>
              <a:rPr lang="ja-JP" altLang="en-US" dirty="0"/>
              <a:t>    →（）は配列（文章）に</a:t>
            </a:r>
            <a:r>
              <a:rPr lang="ja-JP" altLang="en-US"/>
              <a:t>残して</a:t>
            </a:r>
            <a:r>
              <a:rPr lang="ja-JP" altLang="en-US" smtClean="0"/>
              <a:t>おきたい</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292724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3</a:t>
            </a:fld>
            <a:endParaRPr kumimoji="1" lang="ja-JP" altLang="en-US" sz="2400" dirty="0"/>
          </a:p>
        </p:txBody>
      </p:sp>
      <p:pic>
        <p:nvPicPr>
          <p:cNvPr id="6" name="図 5"/>
          <p:cNvPicPr>
            <a:picLocks noChangeAspect="1"/>
          </p:cNvPicPr>
          <p:nvPr/>
        </p:nvPicPr>
        <p:blipFill>
          <a:blip r:embed="rId2"/>
          <a:stretch>
            <a:fillRect/>
          </a:stretch>
        </p:blipFill>
        <p:spPr>
          <a:xfrm>
            <a:off x="1169330" y="2592109"/>
            <a:ext cx="6929652" cy="3860449"/>
          </a:xfrm>
          <a:prstGeom prst="rect">
            <a:avLst/>
          </a:prstGeom>
        </p:spPr>
      </p:pic>
      <p:sp>
        <p:nvSpPr>
          <p:cNvPr id="7" name="テキスト ボックス 6"/>
          <p:cNvSpPr txBox="1"/>
          <p:nvPr/>
        </p:nvSpPr>
        <p:spPr>
          <a:xfrm>
            <a:off x="751959" y="1980429"/>
            <a:ext cx="8392041" cy="707886"/>
          </a:xfrm>
          <a:prstGeom prst="rect">
            <a:avLst/>
          </a:prstGeom>
          <a:noFill/>
        </p:spPr>
        <p:txBody>
          <a:bodyPr wrap="none" rtlCol="0">
            <a:spAutoFit/>
          </a:bodyPr>
          <a:lstStyle/>
          <a:p>
            <a:r>
              <a:rPr kumimoji="1" lang="ja-JP" altLang="en-US" sz="2000" dirty="0" smtClean="0"/>
              <a:t>ビジュアルプログラミングとも呼ばれる</a:t>
            </a:r>
            <a:endParaRPr kumimoji="1" lang="en-US" altLang="ja-JP" sz="2000" dirty="0" smtClean="0"/>
          </a:p>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必修化</a:t>
            </a:r>
            <a:r>
              <a:rPr lang="ja-JP" altLang="en-US" dirty="0"/>
              <a:t>となって</a:t>
            </a:r>
            <a:r>
              <a:rPr lang="ja-JP" altLang="en-US" dirty="0" smtClean="0"/>
              <a:t>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a:t>穴埋め</a:t>
            </a:r>
            <a:r>
              <a:rPr lang="ja-JP" altLang="en-US" dirty="0" smtClean="0"/>
              <a:t>問題などを利用し、よりプログラミングにユーザが慣れていける環境を提案</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5</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研究課題について</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7</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https://ja.wikipedia.org/wiki/Node.js</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420038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システム構成図</a:t>
            </a:r>
            <a:r>
              <a:rPr kumimoji="1" lang="ja-JP" altLang="en-US" dirty="0" smtClean="0"/>
              <a:t>（予想図）</a:t>
            </a:r>
            <a:endParaRPr kumimoji="1" lang="ja-JP" altLang="en-US" dirty="0"/>
          </a:p>
        </p:txBody>
      </p:sp>
      <p:sp>
        <p:nvSpPr>
          <p:cNvPr id="3" name="スライド番号プレースホルダー 2"/>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
        <p:nvSpPr>
          <p:cNvPr id="4" name="正方形/長方形 3"/>
          <p:cNvSpPr/>
          <p:nvPr/>
        </p:nvSpPr>
        <p:spPr>
          <a:xfrm>
            <a:off x="2233402" y="214794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err="1" smtClean="0"/>
              <a:t>Blockly</a:t>
            </a:r>
            <a:endParaRPr kumimoji="1" lang="ja-JP" altLang="en-US" sz="2800" dirty="0"/>
          </a:p>
        </p:txBody>
      </p:sp>
      <p:sp>
        <p:nvSpPr>
          <p:cNvPr id="5" name="正方形/長方形 4"/>
          <p:cNvSpPr/>
          <p:nvPr/>
        </p:nvSpPr>
        <p:spPr>
          <a:xfrm>
            <a:off x="3437267" y="5449566"/>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Node.js</a:t>
            </a:r>
            <a:endParaRPr kumimoji="1" lang="ja-JP" altLang="en-US" sz="2800" dirty="0"/>
          </a:p>
        </p:txBody>
      </p:sp>
      <p:sp>
        <p:nvSpPr>
          <p:cNvPr id="6" name="正方形/長方形 5"/>
          <p:cNvSpPr/>
          <p:nvPr/>
        </p:nvSpPr>
        <p:spPr>
          <a:xfrm>
            <a:off x="5593114" y="2793264"/>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PHP</a:t>
            </a:r>
            <a:endParaRPr kumimoji="1" lang="ja-JP" altLang="en-US" sz="2800" dirty="0"/>
          </a:p>
        </p:txBody>
      </p:sp>
      <p:sp>
        <p:nvSpPr>
          <p:cNvPr id="7" name="正方形/長方形 6"/>
          <p:cNvSpPr/>
          <p:nvPr/>
        </p:nvSpPr>
        <p:spPr>
          <a:xfrm>
            <a:off x="5593114" y="160373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Python</a:t>
            </a:r>
            <a:endParaRPr kumimoji="1" lang="ja-JP" altLang="en-US" sz="2800" dirty="0"/>
          </a:p>
        </p:txBody>
      </p:sp>
      <p:cxnSp>
        <p:nvCxnSpPr>
          <p:cNvPr id="9" name="直線コネクタ 8"/>
          <p:cNvCxnSpPr/>
          <p:nvPr/>
        </p:nvCxnSpPr>
        <p:spPr>
          <a:xfrm flipV="1">
            <a:off x="628650" y="4256411"/>
            <a:ext cx="7827527" cy="1"/>
          </a:xfrm>
          <a:prstGeom prst="line">
            <a:avLst/>
          </a:prstGeom>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242761" y="3627010"/>
            <a:ext cx="2492990" cy="400110"/>
          </a:xfrm>
          <a:prstGeom prst="rect">
            <a:avLst/>
          </a:prstGeom>
          <a:noFill/>
        </p:spPr>
        <p:txBody>
          <a:bodyPr wrap="none" rtlCol="0">
            <a:spAutoFit/>
          </a:bodyPr>
          <a:lstStyle/>
          <a:p>
            <a:r>
              <a:rPr kumimoji="1" lang="ja-JP" altLang="en-US" sz="2000" dirty="0" smtClean="0"/>
              <a:t>クライアントサイド</a:t>
            </a:r>
            <a:endParaRPr kumimoji="1" lang="ja-JP" altLang="en-US" sz="2000" dirty="0"/>
          </a:p>
        </p:txBody>
      </p:sp>
      <p:sp>
        <p:nvSpPr>
          <p:cNvPr id="13" name="テキスト ボックス 12"/>
          <p:cNvSpPr txBox="1"/>
          <p:nvPr/>
        </p:nvSpPr>
        <p:spPr>
          <a:xfrm>
            <a:off x="242761" y="4507942"/>
            <a:ext cx="1723549" cy="400110"/>
          </a:xfrm>
          <a:prstGeom prst="rect">
            <a:avLst/>
          </a:prstGeom>
          <a:noFill/>
        </p:spPr>
        <p:txBody>
          <a:bodyPr wrap="none" rtlCol="0">
            <a:spAutoFit/>
          </a:bodyPr>
          <a:lstStyle/>
          <a:p>
            <a:r>
              <a:rPr kumimoji="1" lang="ja-JP" altLang="en-US" sz="2000" dirty="0" smtClean="0"/>
              <a:t>サーバサイド</a:t>
            </a:r>
            <a:endParaRPr kumimoji="1" lang="ja-JP" altLang="en-US" sz="2000" dirty="0"/>
          </a:p>
        </p:txBody>
      </p:sp>
      <p:cxnSp>
        <p:nvCxnSpPr>
          <p:cNvPr id="15" name="カギ線コネクタ 14"/>
          <p:cNvCxnSpPr/>
          <p:nvPr/>
        </p:nvCxnSpPr>
        <p:spPr>
          <a:xfrm rot="5400000">
            <a:off x="4883184" y="4135156"/>
            <a:ext cx="1285786" cy="1069714"/>
          </a:xfrm>
          <a:prstGeom prst="bentConnector3">
            <a:avLst>
              <a:gd name="adj1" fmla="val 50000"/>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8" name="直線矢印コネクタ 27"/>
          <p:cNvCxnSpPr/>
          <p:nvPr/>
        </p:nvCxnSpPr>
        <p:spPr>
          <a:xfrm flipH="1">
            <a:off x="3641416" y="3524986"/>
            <a:ext cx="13594" cy="1726745"/>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9" name="正方形/長方形 28"/>
          <p:cNvSpPr/>
          <p:nvPr/>
        </p:nvSpPr>
        <p:spPr>
          <a:xfrm>
            <a:off x="3614550" y="4413754"/>
            <a:ext cx="1419235" cy="461665"/>
          </a:xfrm>
          <a:prstGeom prst="rect">
            <a:avLst/>
          </a:prstGeom>
        </p:spPr>
        <p:txBody>
          <a:bodyPr wrap="none">
            <a:spAutoFit/>
          </a:bodyPr>
          <a:lstStyle/>
          <a:p>
            <a:r>
              <a:rPr kumimoji="1" lang="en-US" altLang="ja-JP" sz="2400" dirty="0"/>
              <a:t>JavaScript</a:t>
            </a:r>
            <a:endParaRPr kumimoji="1" lang="ja-JP" altLang="en-US" dirty="0"/>
          </a:p>
        </p:txBody>
      </p:sp>
      <p:cxnSp>
        <p:nvCxnSpPr>
          <p:cNvPr id="33" name="直線矢印コネクタ 32"/>
          <p:cNvCxnSpPr/>
          <p:nvPr/>
        </p:nvCxnSpPr>
        <p:spPr>
          <a:xfrm flipH="1">
            <a:off x="4324167" y="2793264"/>
            <a:ext cx="12019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テキスト ボックス 33"/>
          <p:cNvSpPr txBox="1"/>
          <p:nvPr/>
        </p:nvSpPr>
        <p:spPr>
          <a:xfrm>
            <a:off x="4324167" y="2435703"/>
            <a:ext cx="877163" cy="369332"/>
          </a:xfrm>
          <a:prstGeom prst="rect">
            <a:avLst/>
          </a:prstGeom>
          <a:noFill/>
        </p:spPr>
        <p:txBody>
          <a:bodyPr wrap="none" rtlCol="0">
            <a:spAutoFit/>
          </a:bodyPr>
          <a:lstStyle/>
          <a:p>
            <a:r>
              <a:rPr kumimoji="1" lang="ja-JP" altLang="en-US" dirty="0" smtClean="0"/>
              <a:t>データ</a:t>
            </a:r>
            <a:endParaRPr kumimoji="1" lang="ja-JP" altLang="en-US" dirty="0"/>
          </a:p>
        </p:txBody>
      </p:sp>
    </p:spTree>
    <p:extLst>
      <p:ext uri="{BB962C8B-B14F-4D97-AF65-F5344CB8AC3E}">
        <p14:creationId xmlns:p14="http://schemas.microsoft.com/office/powerpoint/2010/main" val="10902663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16967</TotalTime>
  <Words>1047</Words>
  <Application>Microsoft Office PowerPoint</Application>
  <PresentationFormat>画面に合わせる (4:3)</PresentationFormat>
  <Paragraphs>117</Paragraphs>
  <Slides>23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游ゴシック</vt:lpstr>
      <vt:lpstr>游ゴシック Light</vt:lpstr>
      <vt:lpstr>Arial</vt:lpstr>
      <vt:lpstr>Calibri</vt:lpstr>
      <vt:lpstr>Calibri Light</vt:lpstr>
      <vt:lpstr>Office テーマ</vt:lpstr>
      <vt:lpstr>ブロックプログラミングを用いたプログラムの論理的思考・コーディングを身に着けるための研究</vt:lpstr>
      <vt:lpstr>今週の進捗</vt:lpstr>
      <vt:lpstr>ブロックプログラミングとは何か</vt:lpstr>
      <vt:lpstr>研究背景</vt:lpstr>
      <vt:lpstr>提案内容</vt:lpstr>
      <vt:lpstr>研究動機</vt:lpstr>
      <vt:lpstr>研究課題について</vt:lpstr>
      <vt:lpstr>Node.js</vt:lpstr>
      <vt:lpstr>システム構成図（予想図）</vt:lpstr>
      <vt:lpstr>Node.jsについて</vt:lpstr>
      <vt:lpstr>Node_modules install</vt:lpstr>
      <vt:lpstr>Node_modules install</vt:lpstr>
      <vt:lpstr>Generator</vt:lpstr>
      <vt:lpstr>Lua</vt:lpstr>
      <vt:lpstr>Dart</vt:lpstr>
      <vt:lpstr>Generator</vt:lpstr>
      <vt:lpstr>Genearatorの実行テスト</vt:lpstr>
      <vt:lpstr>Genearatorの実行テスト</vt:lpstr>
      <vt:lpstr>正誤を判定するプログラム</vt:lpstr>
      <vt:lpstr>正誤判定デモ</vt:lpstr>
      <vt:lpstr>穴あき問題を作成する</vt:lpstr>
      <vt:lpstr>穴あき問題の作成</vt:lpstr>
      <vt:lpstr>穴あき問題作成の問題点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172</cp:revision>
  <dcterms:created xsi:type="dcterms:W3CDTF">2021-05-14T04:47:49Z</dcterms:created>
  <dcterms:modified xsi:type="dcterms:W3CDTF">2021-07-09T01:40:38Z</dcterms:modified>
</cp:coreProperties>
</file>