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0" r:id="rId6"/>
    <p:sldId id="264" r:id="rId7"/>
    <p:sldId id="281" r:id="rId8"/>
    <p:sldId id="278" r:id="rId9"/>
    <p:sldId id="280" r:id="rId10"/>
    <p:sldId id="279" r:id="rId11"/>
    <p:sldId id="269" r:id="rId12"/>
    <p:sldId id="263" r:id="rId13"/>
  </p:sldIdLst>
  <p:sldSz cx="12801600" cy="7772400"/>
  <p:notesSz cx="7315200" cy="96012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2488" y="-1000"/>
      </p:cViewPr>
      <p:guideLst>
        <p:guide orient="horz" pos="2448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3A83680-2C14-4C76-A81E-024FE6567D95}" type="datetimeFigureOut">
              <a:rPr lang="en-US" smtClean="0"/>
              <a:pPr/>
              <a:t>15-03-02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720725"/>
            <a:ext cx="592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A16CCA-5F5A-48E3-815C-EA1C3CA1B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Shar</a:t>
            </a:r>
            <a:r>
              <a:rPr lang="en-US" dirty="0" smtClean="0"/>
              <a:t> </a:t>
            </a:r>
            <a:r>
              <a:rPr lang="en-US" dirty="0" err="1" smtClean="0"/>
              <a:t>Shar</a:t>
            </a:r>
            <a:r>
              <a:rPr lang="en-US" dirty="0" smtClean="0"/>
              <a:t> , put the</a:t>
            </a:r>
            <a:r>
              <a:rPr lang="en-US" baseline="0" dirty="0" smtClean="0"/>
              <a:t> important point of java script 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graph</a:t>
            </a:r>
            <a:r>
              <a:rPr lang="en-US" baseline="0" dirty="0" smtClean="0"/>
              <a:t> overview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r>
              <a:rPr lang="en-US" baseline="0" dirty="0" smtClean="0"/>
              <a:t> “hook” here for technical debt as one of the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4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6F6-2EC0-48CC-9564-7C3151355A53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693F-1EDB-4E9B-A372-75EBAC486C4C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11257"/>
            <a:ext cx="288036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11257"/>
            <a:ext cx="842772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7EE7-8B9F-4F64-AB41-F607E71FAD9D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68E6-F02F-4640-8CA7-DD2B1CDAF58B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E7AB-71A9-4F53-B5E9-C40E8AF6F07E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EFA4-16F8-44A0-A455-D75FA9676508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DE74-458B-4027-A1B9-A0A919D2E759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B861-8699-46EF-A281-77869D1CCC62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35D9-7F9E-470D-B40F-9ECF253826E2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07F3-50E1-49A6-9810-311E7547B47D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4AC-654B-44E5-8A53-D925CD7B043C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813560"/>
            <a:ext cx="11521440" cy="512942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303D-2AF7-4EBB-943A-20D78C0D5FED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7203864"/>
            <a:ext cx="40538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" y="-50800"/>
            <a:ext cx="12374880" cy="3022600"/>
          </a:xfrm>
        </p:spPr>
        <p:txBody>
          <a:bodyPr>
            <a:normAutofit fontScale="90000"/>
          </a:bodyPr>
          <a:lstStyle/>
          <a:p>
            <a:r>
              <a:rPr lang="en-CA" sz="6900" b="1" dirty="0">
                <a:solidFill>
                  <a:srgbClr val="FF0000"/>
                </a:solidFill>
              </a:rPr>
              <a:t>An Empirical Study on </a:t>
            </a:r>
            <a:r>
              <a:rPr lang="en-CA" sz="6900" b="1" dirty="0" smtClean="0">
                <a:solidFill>
                  <a:srgbClr val="FF0000"/>
                </a:solidFill>
              </a:rPr>
              <a:t>the Evolution </a:t>
            </a:r>
            <a:r>
              <a:rPr lang="en-CA" sz="6900" b="1" dirty="0">
                <a:solidFill>
                  <a:srgbClr val="FF0000"/>
                </a:solidFill>
              </a:rPr>
              <a:t>of Open Source </a:t>
            </a:r>
            <a:r>
              <a:rPr lang="en-CA" sz="6900" b="1" dirty="0" smtClean="0">
                <a:solidFill>
                  <a:srgbClr val="FF0000"/>
                </a:solidFill>
              </a:rPr>
              <a:t>JavaScript Projects</a:t>
            </a:r>
            <a:endParaRPr lang="en-US" sz="69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" y="5943600"/>
            <a:ext cx="12588240" cy="17475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Department </a:t>
            </a:r>
            <a:r>
              <a:rPr lang="en-US" sz="5400" dirty="0">
                <a:solidFill>
                  <a:schemeClr val="tx1"/>
                </a:solidFill>
              </a:rPr>
              <a:t>of Computer Science and Software Engineering</a:t>
            </a:r>
          </a:p>
          <a:p>
            <a:r>
              <a:rPr lang="en-US" sz="5400" dirty="0">
                <a:solidFill>
                  <a:schemeClr val="tx1"/>
                </a:solidFill>
              </a:rPr>
              <a:t> Concordia </a:t>
            </a:r>
            <a:r>
              <a:rPr lang="en-US" sz="5400" dirty="0" smtClean="0">
                <a:solidFill>
                  <a:schemeClr val="tx1"/>
                </a:solidFill>
              </a:rPr>
              <a:t>University</a:t>
            </a:r>
          </a:p>
          <a:p>
            <a:r>
              <a:rPr lang="en-US" sz="5400" dirty="0" smtClean="0">
                <a:solidFill>
                  <a:schemeClr val="tx1"/>
                </a:solidFill>
              </a:rPr>
              <a:t>Montreal, Canada</a:t>
            </a:r>
            <a:endParaRPr lang="en-US" sz="5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5289084"/>
            <a:ext cx="51816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Everton </a:t>
            </a:r>
            <a:r>
              <a:rPr lang="en-US" sz="3600" b="1" dirty="0" smtClean="0"/>
              <a:t>da S</a:t>
            </a:r>
            <a:r>
              <a:rPr lang="en-US" sz="3600" b="1" dirty="0"/>
              <a:t>. </a:t>
            </a:r>
            <a:r>
              <a:rPr lang="en-US" sz="3600" b="1" dirty="0" smtClean="0"/>
              <a:t>Maldonado</a:t>
            </a:r>
          </a:p>
          <a:p>
            <a:pPr algn="ctr"/>
            <a:r>
              <a:rPr lang="en-US" sz="3200" b="1" dirty="0" smtClean="0"/>
              <a:t>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4960203"/>
            <a:ext cx="48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52578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/>
              <a:t>Shahriar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Rostami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Dovam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2950256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r>
              <a:rPr lang="en-CA" sz="4600" b="1" dirty="0" smtClean="0"/>
              <a:t>RQ3 </a:t>
            </a:r>
            <a:r>
              <a:rPr lang="en-CA" sz="4600" b="1" dirty="0"/>
              <a:t>- How Technical Debt can influence the bug proneness of the source code in the project ?</a:t>
            </a:r>
            <a:endParaRPr lang="en-CA" sz="4600" b="1" dirty="0" smtClean="0"/>
          </a:p>
          <a:p>
            <a:endParaRPr lang="en-CA" sz="4600" b="1" dirty="0"/>
          </a:p>
        </p:txBody>
      </p:sp>
    </p:spTree>
    <p:extLst>
      <p:ext uri="{BB962C8B-B14F-4D97-AF65-F5344CB8AC3E}">
        <p14:creationId xmlns:p14="http://schemas.microsoft.com/office/powerpoint/2010/main" val="378602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524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Mining </a:t>
            </a:r>
            <a:r>
              <a:rPr lang="en-US" sz="6200" b="1" dirty="0" err="1" smtClean="0">
                <a:solidFill>
                  <a:srgbClr val="FF0000"/>
                </a:solidFill>
              </a:rPr>
              <a:t>GitHub</a:t>
            </a:r>
            <a:r>
              <a:rPr lang="en-US" sz="6200" b="1" dirty="0" smtClean="0">
                <a:solidFill>
                  <a:srgbClr val="FF0000"/>
                </a:solidFill>
              </a:rPr>
              <a:t> repositories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523219"/>
            <a:ext cx="12588240" cy="5966468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r>
              <a:rPr lang="en-CA" sz="3600" b="1" dirty="0" err="1" smtClean="0"/>
              <a:t>Git</a:t>
            </a:r>
            <a:r>
              <a:rPr lang="en-CA" sz="3600" b="1" dirty="0" err="1" smtClean="0"/>
              <a:t>Hub</a:t>
            </a:r>
            <a:r>
              <a:rPr lang="en-CA" sz="3600" b="1" dirty="0" smtClean="0"/>
              <a:t> can be used as code and bug repositories and it provides an API to access this data. </a:t>
            </a:r>
          </a:p>
          <a:p>
            <a:endParaRPr lang="en-CA" sz="3600" b="1" dirty="0"/>
          </a:p>
          <a:p>
            <a:r>
              <a:rPr lang="en-CA" sz="3600" b="1" dirty="0" smtClean="0"/>
              <a:t>Create a </a:t>
            </a:r>
            <a:r>
              <a:rPr lang="en-CA" sz="3600" b="1" smtClean="0"/>
              <a:t>authorization token</a:t>
            </a:r>
          </a:p>
          <a:p>
            <a:endParaRPr lang="en-CA" sz="3600" b="1" dirty="0" smtClean="0"/>
          </a:p>
          <a:p>
            <a:r>
              <a:rPr lang="en-US" sz="2800" dirty="0" smtClean="0"/>
              <a:t>&lt;username</a:t>
            </a:r>
            <a:r>
              <a:rPr lang="en-US" sz="2800" dirty="0"/>
              <a:t>&gt; -d '{"scopes": ["repo", "</a:t>
            </a:r>
            <a:r>
              <a:rPr lang="en-US" sz="2800" dirty="0" smtClean="0"/>
              <a:t>user”]}</a:t>
            </a:r>
            <a:r>
              <a:rPr lang="en-US" sz="2800" dirty="0"/>
              <a:t>' \https://</a:t>
            </a:r>
            <a:r>
              <a:rPr lang="en-US" sz="2800" dirty="0" err="1"/>
              <a:t>api.github.com</a:t>
            </a:r>
            <a:r>
              <a:rPr lang="en-US" sz="2800" dirty="0"/>
              <a:t>/authorizations</a:t>
            </a:r>
            <a:endParaRPr lang="en-CA" sz="2800" b="1" dirty="0" smtClean="0"/>
          </a:p>
          <a:p>
            <a:endParaRPr lang="en-CA" sz="3600" b="1" dirty="0" smtClean="0"/>
          </a:p>
          <a:p>
            <a:r>
              <a:rPr lang="en-CA" sz="3600" b="1" dirty="0" smtClean="0"/>
              <a:t>Request all the commits</a:t>
            </a:r>
          </a:p>
          <a:p>
            <a:r>
              <a:rPr lang="en-US" sz="2800" dirty="0" smtClean="0"/>
              <a:t>	https</a:t>
            </a:r>
            <a:r>
              <a:rPr lang="en-US" sz="2800" dirty="0"/>
              <a:t>://api.github.com/repos/&lt;repo_owner&gt;/&lt;repo_name&gt;/commits </a:t>
            </a:r>
            <a:endParaRPr lang="en-CA" sz="3600" b="1" dirty="0"/>
          </a:p>
          <a:p>
            <a:r>
              <a:rPr lang="en-CA" sz="3600" b="1" dirty="0" smtClean="0"/>
              <a:t>Request all the issues</a:t>
            </a:r>
            <a:endParaRPr lang="en-CA" sz="3600" b="1" dirty="0" smtClean="0"/>
          </a:p>
          <a:p>
            <a:r>
              <a:rPr lang="en-CA" sz="2800" b="1" dirty="0" smtClean="0"/>
              <a:t>	</a:t>
            </a:r>
            <a:r>
              <a:rPr lang="en-US" sz="2800" dirty="0"/>
              <a:t>https://</a:t>
            </a:r>
            <a:r>
              <a:rPr lang="en-US" sz="2800" dirty="0" err="1"/>
              <a:t>api.github.com</a:t>
            </a:r>
            <a:r>
              <a:rPr lang="en-US" sz="2800" dirty="0"/>
              <a:t>/repos/&lt;</a:t>
            </a:r>
            <a:r>
              <a:rPr lang="en-US" sz="2800" dirty="0" err="1"/>
              <a:t>repo_owner</a:t>
            </a:r>
            <a:r>
              <a:rPr lang="en-US" sz="2800" dirty="0"/>
              <a:t>&gt;/&lt;</a:t>
            </a:r>
            <a:r>
              <a:rPr lang="en-US" sz="2800" dirty="0" err="1"/>
              <a:t>repo_name</a:t>
            </a:r>
            <a:r>
              <a:rPr lang="en-US" sz="2800" dirty="0"/>
              <a:t>&gt;/issues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52944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Questions ?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0" y="3703320"/>
            <a:ext cx="4546600" cy="363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4544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0000"/>
                </a:solidFill>
              </a:rPr>
              <a:t>Research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0" y="1676400"/>
            <a:ext cx="10668000" cy="5781801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pPr algn="ctr"/>
            <a:endParaRPr lang="en-CA" sz="4600" b="1" dirty="0"/>
          </a:p>
          <a:p>
            <a:pPr algn="ctr"/>
            <a:r>
              <a:rPr lang="en-CA" sz="4600" dirty="0"/>
              <a:t>Our goal </a:t>
            </a:r>
            <a:r>
              <a:rPr lang="en-CA" sz="4600" dirty="0" smtClean="0"/>
              <a:t>is </a:t>
            </a:r>
            <a:r>
              <a:rPr lang="en-CA" sz="4600" dirty="0"/>
              <a:t>to </a:t>
            </a:r>
            <a:r>
              <a:rPr lang="en-CA" sz="4600" dirty="0" smtClean="0"/>
              <a:t>compare how </a:t>
            </a:r>
            <a:r>
              <a:rPr lang="en-CA" sz="4600" b="1" dirty="0" smtClean="0"/>
              <a:t>JavaScript </a:t>
            </a:r>
            <a:r>
              <a:rPr lang="en-CA" sz="4600" dirty="0" smtClean="0"/>
              <a:t>projects </a:t>
            </a:r>
            <a:r>
              <a:rPr lang="en-CA" sz="4600" b="1" dirty="0" smtClean="0"/>
              <a:t>evolves</a:t>
            </a:r>
            <a:r>
              <a:rPr lang="en-CA" sz="4600" dirty="0" smtClean="0"/>
              <a:t> in comparison with Java projects. </a:t>
            </a:r>
          </a:p>
          <a:p>
            <a:pPr algn="ctr"/>
            <a:r>
              <a:rPr lang="en-CA" sz="4600" dirty="0" smtClean="0"/>
              <a:t>If we find a pattern for the evolution we can use different technique to improve the quality of JavaScript projects.</a:t>
            </a:r>
          </a:p>
          <a:p>
            <a:pPr algn="ctr"/>
            <a:endParaRPr lang="en-CA" sz="4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4318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Why JavaScript ?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2514600"/>
            <a:ext cx="11308080" cy="1226708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r>
              <a:rPr lang="en-US" sz="3600" dirty="0" smtClean="0"/>
              <a:t>  </a:t>
            </a:r>
            <a:endParaRPr lang="en-US" sz="3600" dirty="0"/>
          </a:p>
          <a:p>
            <a:r>
              <a:rPr lang="en-CA" sz="36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2331720"/>
            <a:ext cx="10668000" cy="3658143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pPr algn="ctr"/>
            <a:r>
              <a:rPr lang="en-CA" sz="4600" dirty="0"/>
              <a:t>Thus far, </a:t>
            </a:r>
            <a:r>
              <a:rPr lang="en-CA" sz="4600" dirty="0" smtClean="0"/>
              <a:t>there are </a:t>
            </a:r>
            <a:r>
              <a:rPr lang="en-CA" sz="4600" b="1" dirty="0" smtClean="0"/>
              <a:t>few studies</a:t>
            </a:r>
            <a:r>
              <a:rPr lang="en-CA" sz="4600" dirty="0" smtClean="0"/>
              <a:t> in the evolution of script languages.  </a:t>
            </a:r>
            <a:endParaRPr lang="en-CA" sz="4600" dirty="0"/>
          </a:p>
          <a:p>
            <a:pPr algn="ctr"/>
            <a:endParaRPr lang="en-CA" sz="4600" b="1" dirty="0"/>
          </a:p>
          <a:p>
            <a:pPr algn="ctr"/>
            <a:r>
              <a:rPr lang="en-CA" sz="4600" dirty="0" smtClean="0"/>
              <a:t>It is getting popular in both client side and server side.</a:t>
            </a:r>
            <a:endParaRPr lang="en-CA" sz="4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0080" y="34544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0000"/>
                </a:solidFill>
              </a:rPr>
              <a:t>Research Overview</a:t>
            </a:r>
          </a:p>
        </p:txBody>
      </p:sp>
      <p:pic>
        <p:nvPicPr>
          <p:cNvPr id="5" name="Picture 4" descr="Screenshot 2015-03-02 20.31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5300"/>
            <a:ext cx="11023600" cy="184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152400"/>
            <a:ext cx="11521440" cy="120904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Case study on </a:t>
            </a:r>
            <a:r>
              <a:rPr lang="en-US" sz="5400" b="1" dirty="0" smtClean="0">
                <a:solidFill>
                  <a:srgbClr val="FF0000"/>
                </a:solidFill>
              </a:rPr>
              <a:t>ten open source projects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23274" y="2841985"/>
            <a:ext cx="237424" cy="472655"/>
          </a:xfrm>
          <a:prstGeom prst="rect">
            <a:avLst/>
          </a:prstGeom>
          <a:noFill/>
        </p:spPr>
        <p:txBody>
          <a:bodyPr wrap="none" lIns="117564" tIns="58782" rIns="117564" bIns="58782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78315"/>
              </p:ext>
            </p:extLst>
          </p:nvPr>
        </p:nvGraphicFramePr>
        <p:xfrm>
          <a:off x="793115" y="1600200"/>
          <a:ext cx="1147508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26"/>
                <a:gridCol w="997309"/>
                <a:gridCol w="1536274"/>
                <a:gridCol w="1378179"/>
                <a:gridCol w="1602039"/>
                <a:gridCol w="41980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irectories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package manager for </a:t>
                      </a:r>
                      <a:r>
                        <a:rPr lang="en-US" baseline="0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Node.js</a:t>
                      </a:r>
                      <a:r>
                        <a:rPr lang="en-US" baseline="0" dirty="0" smtClean="0"/>
                        <a:t> java script MySQL client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Esprima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r>
                        <a:rPr lang="en-US" baseline="0" dirty="0" smtClean="0"/>
                        <a:t> parser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r>
                        <a:rPr lang="en-US" baseline="0" dirty="0" smtClean="0"/>
                        <a:t> task runner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</a:t>
                      </a:r>
                      <a:r>
                        <a:rPr lang="en-US" dirty="0" err="1" smtClean="0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r>
                        <a:rPr lang="en-US" dirty="0" smtClean="0"/>
                        <a:t> client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node.js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27503"/>
              </p:ext>
            </p:extLst>
          </p:nvPr>
        </p:nvGraphicFramePr>
        <p:xfrm>
          <a:off x="793115" y="4724400"/>
          <a:ext cx="1149475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280"/>
                <a:gridCol w="979805"/>
                <a:gridCol w="1509311"/>
                <a:gridCol w="1353990"/>
                <a:gridCol w="1573921"/>
                <a:gridCol w="434544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Project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Files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irectories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Statements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Elastic</a:t>
                      </a:r>
                      <a:r>
                        <a:rPr lang="en-US" baseline="0" dirty="0" err="1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198944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r>
                        <a:rPr lang="en-US" baseline="0" dirty="0" smtClean="0"/>
                        <a:t> server based written in Java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32698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of common libraries</a:t>
                      </a:r>
                      <a:r>
                        <a:rPr lang="en-US" baseline="0" dirty="0" smtClean="0"/>
                        <a:t> for Java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JodaTime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and date java library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html</a:t>
                      </a:r>
                      <a:r>
                        <a:rPr lang="en-US" baseline="0" dirty="0" smtClean="0"/>
                        <a:t> parser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r>
                        <a:rPr lang="en-US" baseline="0" dirty="0" smtClean="0"/>
                        <a:t> test framework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5073915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r>
              <a:rPr lang="en-CA" sz="4600" b="1" dirty="0" smtClean="0"/>
              <a:t>RQ1 - How JavaScript </a:t>
            </a:r>
            <a:r>
              <a:rPr lang="en-CA" sz="4600" b="1" dirty="0"/>
              <a:t>language projects evolve in </a:t>
            </a:r>
            <a:r>
              <a:rPr lang="en-CA" sz="4600" b="1" dirty="0" smtClean="0"/>
              <a:t>comparison </a:t>
            </a:r>
            <a:r>
              <a:rPr lang="en-CA" sz="4600" b="1" dirty="0"/>
              <a:t>with projects written in </a:t>
            </a:r>
            <a:r>
              <a:rPr lang="en-CA" sz="4600" b="1" dirty="0" smtClean="0"/>
              <a:t>compiled languages?</a:t>
            </a:r>
          </a:p>
          <a:p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Used metrics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370" y="2133057"/>
            <a:ext cx="11863430" cy="3658143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CA" sz="4600" dirty="0"/>
              <a:t>number of </a:t>
            </a:r>
            <a:r>
              <a:rPr lang="en-CA" sz="4600" dirty="0" smtClean="0"/>
              <a:t>files</a:t>
            </a:r>
          </a:p>
          <a:p>
            <a:pPr marL="685800" indent="-685800">
              <a:buFont typeface="Arial"/>
              <a:buChar char="•"/>
            </a:pPr>
            <a:r>
              <a:rPr lang="en-CA" sz="4600" dirty="0" smtClean="0"/>
              <a:t>lines </a:t>
            </a:r>
            <a:r>
              <a:rPr lang="en-CA" sz="4600" dirty="0"/>
              <a:t>of </a:t>
            </a:r>
            <a:r>
              <a:rPr lang="en-CA" sz="4600" dirty="0" smtClean="0"/>
              <a:t>code</a:t>
            </a:r>
          </a:p>
          <a:p>
            <a:pPr marL="685800" indent="-685800">
              <a:buFont typeface="Arial"/>
              <a:buChar char="•"/>
            </a:pPr>
            <a:r>
              <a:rPr lang="en-CA" sz="4600" dirty="0" smtClean="0"/>
              <a:t>number </a:t>
            </a:r>
            <a:r>
              <a:rPr lang="en-CA" sz="4600" dirty="0"/>
              <a:t>of functions </a:t>
            </a:r>
            <a:r>
              <a:rPr lang="en-CA" sz="4600" dirty="0" smtClean="0"/>
              <a:t>and statements</a:t>
            </a:r>
          </a:p>
          <a:p>
            <a:pPr marL="685800" indent="-685800">
              <a:buFont typeface="Arial"/>
              <a:buChar char="•"/>
            </a:pPr>
            <a:r>
              <a:rPr lang="en-CA" sz="4600" dirty="0" smtClean="0"/>
              <a:t>c</a:t>
            </a:r>
            <a:r>
              <a:rPr lang="en-CA" sz="4600" dirty="0" smtClean="0"/>
              <a:t>omplexity</a:t>
            </a:r>
          </a:p>
          <a:p>
            <a:pPr marL="685800" indent="-685800">
              <a:buFont typeface="Arial"/>
              <a:buChar char="•"/>
            </a:pPr>
            <a:r>
              <a:rPr lang="en-CA" sz="4600" dirty="0"/>
              <a:t>t</a:t>
            </a:r>
            <a:r>
              <a:rPr lang="en-CA" sz="4600" dirty="0" smtClean="0"/>
              <a:t>echnical debt</a:t>
            </a:r>
            <a:endParaRPr lang="en-CA" sz="4600" dirty="0"/>
          </a:p>
        </p:txBody>
      </p:sp>
    </p:spTree>
    <p:extLst>
      <p:ext uri="{BB962C8B-B14F-4D97-AF65-F5344CB8AC3E}">
        <p14:creationId xmlns:p14="http://schemas.microsoft.com/office/powerpoint/2010/main" val="254411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4366029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r>
              <a:rPr lang="en-CA" sz="4600" b="1" dirty="0" smtClean="0"/>
              <a:t>RQ2 - How </a:t>
            </a:r>
            <a:r>
              <a:rPr lang="en-CA" sz="4600" b="1" dirty="0"/>
              <a:t>Technical Debt can influence the change proneness of the source code in the project ?</a:t>
            </a:r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/>
          </a:p>
        </p:txBody>
      </p:sp>
    </p:spTree>
    <p:extLst>
      <p:ext uri="{BB962C8B-B14F-4D97-AF65-F5344CB8AC3E}">
        <p14:creationId xmlns:p14="http://schemas.microsoft.com/office/powerpoint/2010/main" val="249639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5073915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r>
              <a:rPr lang="en-CA" sz="4600" b="1" dirty="0" smtClean="0"/>
              <a:t>RQ1 - How JavaScript </a:t>
            </a:r>
            <a:r>
              <a:rPr lang="en-CA" sz="4600" b="1" dirty="0"/>
              <a:t>language projects evolve in </a:t>
            </a:r>
            <a:r>
              <a:rPr lang="en-CA" sz="4600" b="1" dirty="0" smtClean="0"/>
              <a:t>comparison </a:t>
            </a:r>
            <a:r>
              <a:rPr lang="en-CA" sz="4600" b="1" dirty="0"/>
              <a:t>with projects written in </a:t>
            </a:r>
            <a:r>
              <a:rPr lang="en-CA" sz="4600" b="1" dirty="0" smtClean="0"/>
              <a:t>compiled languages?</a:t>
            </a:r>
          </a:p>
          <a:p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/>
          </a:p>
        </p:txBody>
      </p:sp>
    </p:spTree>
    <p:extLst>
      <p:ext uri="{BB962C8B-B14F-4D97-AF65-F5344CB8AC3E}">
        <p14:creationId xmlns:p14="http://schemas.microsoft.com/office/powerpoint/2010/main" val="147427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10538</TotalTime>
  <Words>417</Words>
  <Application>Microsoft Macintosh PowerPoint</Application>
  <PresentationFormat>Custom</PresentationFormat>
  <Paragraphs>142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 Empirical Study on the Evolution of Open Source JavaScript Projects</vt:lpstr>
      <vt:lpstr>Research Goal</vt:lpstr>
      <vt:lpstr>Why JavaScript ?</vt:lpstr>
      <vt:lpstr>Research Overview</vt:lpstr>
      <vt:lpstr>Case study on ten open source projects</vt:lpstr>
      <vt:lpstr>Research questions</vt:lpstr>
      <vt:lpstr>Used metrics</vt:lpstr>
      <vt:lpstr>Research questions</vt:lpstr>
      <vt:lpstr>Research questions</vt:lpstr>
      <vt:lpstr>Research questions</vt:lpstr>
      <vt:lpstr>Mining GitHub repositories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100% Cost-Effective Up-Time for Data Centers</dc:title>
  <dc:creator>Emad</dc:creator>
  <cp:lastModifiedBy>Everton Maldonado</cp:lastModifiedBy>
  <cp:revision>189</cp:revision>
  <cp:lastPrinted>2014-11-01T16:15:57Z</cp:lastPrinted>
  <dcterms:created xsi:type="dcterms:W3CDTF">2008-06-03T17:54:42Z</dcterms:created>
  <dcterms:modified xsi:type="dcterms:W3CDTF">2015-03-03T03:56:18Z</dcterms:modified>
</cp:coreProperties>
</file>