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sldIdLst>
    <p:sldId id="256" r:id="rId2"/>
    <p:sldId id="257" r:id="rId3"/>
    <p:sldId id="267" r:id="rId4"/>
    <p:sldId id="258" r:id="rId5"/>
    <p:sldId id="260" r:id="rId6"/>
    <p:sldId id="264" r:id="rId7"/>
    <p:sldId id="281" r:id="rId8"/>
    <p:sldId id="278" r:id="rId9"/>
    <p:sldId id="269" r:id="rId10"/>
    <p:sldId id="263" r:id="rId11"/>
  </p:sldIdLst>
  <p:sldSz cx="12801600" cy="7772400"/>
  <p:notesSz cx="7315200" cy="9601200"/>
  <p:defaultTextStyle>
    <a:defPPr>
      <a:defRPr lang="en-US"/>
    </a:defPPr>
    <a:lvl1pPr marL="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782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564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6346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51288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911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2693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1475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70257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760" y="-264"/>
      </p:cViewPr>
      <p:guideLst>
        <p:guide orient="horz" pos="2448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3A83680-2C14-4C76-A81E-024FE6567D95}" type="datetimeFigureOut">
              <a:rPr lang="en-US" smtClean="0"/>
              <a:pPr/>
              <a:t>3/3/15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3738" y="720725"/>
            <a:ext cx="59277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AA16CCA-5F5A-48E3-815C-EA1C3CA1BE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01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87822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75644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63466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51288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939110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526932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114754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702576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Shar</a:t>
            </a:r>
            <a:r>
              <a:rPr lang="en-US" dirty="0" smtClean="0"/>
              <a:t> </a:t>
            </a:r>
            <a:r>
              <a:rPr lang="en-US" dirty="0" err="1" smtClean="0"/>
              <a:t>Shar</a:t>
            </a:r>
            <a:r>
              <a:rPr lang="en-US" dirty="0" smtClean="0"/>
              <a:t> , put the</a:t>
            </a:r>
            <a:r>
              <a:rPr lang="en-US" baseline="0" dirty="0" smtClean="0"/>
              <a:t> important point of java script where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16CCA-5F5A-48E3-815C-EA1C3CA1BE6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66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the graph</a:t>
            </a:r>
            <a:r>
              <a:rPr lang="en-US" baseline="0" dirty="0" smtClean="0"/>
              <a:t> overview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16CCA-5F5A-48E3-815C-EA1C3CA1BE6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47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</a:t>
            </a:r>
            <a:r>
              <a:rPr lang="en-US" baseline="0" dirty="0" smtClean="0"/>
              <a:t> “hook” here for technical debt as one of the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16CCA-5F5A-48E3-815C-EA1C3CA1BE6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49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414482"/>
            <a:ext cx="1088136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4404360"/>
            <a:ext cx="896112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5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3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26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4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26F6-2EC0-48CC-9564-7C3151355A53}" type="datetime1">
              <a:rPr lang="en-US" smtClean="0"/>
              <a:pPr/>
              <a:t>3/3/15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693F-1EDB-4E9B-A372-75EBAC486C4C}" type="datetime1">
              <a:rPr lang="en-US" smtClean="0"/>
              <a:pPr/>
              <a:t>3/3/15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11257"/>
            <a:ext cx="288036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11257"/>
            <a:ext cx="842772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7EE7-8B9F-4F64-AB41-F607E71FAD9D}" type="datetime1">
              <a:rPr lang="en-US" smtClean="0"/>
              <a:pPr/>
              <a:t>3/3/15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68E6-F02F-4640-8CA7-DD2B1CDAF58B}" type="datetime1">
              <a:rPr lang="en-US" smtClean="0"/>
              <a:pPr/>
              <a:t>3/3/15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994487"/>
            <a:ext cx="10881360" cy="1543685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3294275"/>
            <a:ext cx="10881360" cy="1700212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78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56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34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12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91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269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47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25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E7AB-71A9-4F53-B5E9-C40E8AF6F07E}" type="datetime1">
              <a:rPr lang="en-US" smtClean="0"/>
              <a:pPr/>
              <a:t>3/3/15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1813560"/>
            <a:ext cx="5654040" cy="5129425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1813560"/>
            <a:ext cx="5654040" cy="5129425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EFA4-16F8-44A0-A455-D75FA9676508}" type="datetime1">
              <a:rPr lang="en-US" smtClean="0"/>
              <a:pPr/>
              <a:t>3/3/15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739795"/>
            <a:ext cx="5656263" cy="72506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464859"/>
            <a:ext cx="5656263" cy="447812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1739795"/>
            <a:ext cx="5658485" cy="72506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2464859"/>
            <a:ext cx="5658485" cy="447812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DE74-458B-4027-A1B9-A0A919D2E759}" type="datetime1">
              <a:rPr lang="en-US" smtClean="0"/>
              <a:pPr/>
              <a:t>3/3/15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B861-8699-46EF-A281-77869D1CCC62}" type="datetime1">
              <a:rPr lang="en-US" smtClean="0"/>
              <a:pPr/>
              <a:t>3/3/15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35D9-7F9E-470D-B40F-9ECF253826E2}" type="datetime1">
              <a:rPr lang="en-US" smtClean="0"/>
              <a:pPr/>
              <a:t>3/3/15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09457"/>
            <a:ext cx="4211638" cy="131699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09457"/>
            <a:ext cx="7156450" cy="6633528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1626447"/>
            <a:ext cx="4211638" cy="5316538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807F3-50E1-49A6-9810-311E7547B47D}" type="datetime1">
              <a:rPr lang="en-US" smtClean="0"/>
              <a:pPr/>
              <a:t>3/3/15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5440680"/>
            <a:ext cx="7680960" cy="642303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694478"/>
            <a:ext cx="7680960" cy="4663440"/>
          </a:xfrm>
        </p:spPr>
        <p:txBody>
          <a:bodyPr/>
          <a:lstStyle>
            <a:lvl1pPr marL="0" indent="0">
              <a:buNone/>
              <a:defRPr sz="4100"/>
            </a:lvl1pPr>
            <a:lvl2pPr marL="587822" indent="0">
              <a:buNone/>
              <a:defRPr sz="3600"/>
            </a:lvl2pPr>
            <a:lvl3pPr marL="1175644" indent="0">
              <a:buNone/>
              <a:defRPr sz="3100"/>
            </a:lvl3pPr>
            <a:lvl4pPr marL="1763466" indent="0">
              <a:buNone/>
              <a:defRPr sz="2600"/>
            </a:lvl4pPr>
            <a:lvl5pPr marL="2351288" indent="0">
              <a:buNone/>
              <a:defRPr sz="2600"/>
            </a:lvl5pPr>
            <a:lvl6pPr marL="2939110" indent="0">
              <a:buNone/>
              <a:defRPr sz="2600"/>
            </a:lvl6pPr>
            <a:lvl7pPr marL="3526932" indent="0">
              <a:buNone/>
              <a:defRPr sz="2600"/>
            </a:lvl7pPr>
            <a:lvl8pPr marL="4114754" indent="0">
              <a:buNone/>
              <a:defRPr sz="2600"/>
            </a:lvl8pPr>
            <a:lvl9pPr marL="4702576" indent="0">
              <a:buNone/>
              <a:defRPr sz="26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6082983"/>
            <a:ext cx="7680960" cy="912177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4AC-654B-44E5-8A53-D925CD7B043C}" type="datetime1">
              <a:rPr lang="en-US" smtClean="0"/>
              <a:pPr/>
              <a:t>3/3/15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11256"/>
            <a:ext cx="11521440" cy="1295400"/>
          </a:xfrm>
          <a:prstGeom prst="rect">
            <a:avLst/>
          </a:prstGeom>
        </p:spPr>
        <p:txBody>
          <a:bodyPr vert="horz" lIns="117564" tIns="58782" rIns="117564" bIns="5878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813560"/>
            <a:ext cx="11521440" cy="5129425"/>
          </a:xfrm>
          <a:prstGeom prst="rect">
            <a:avLst/>
          </a:prstGeom>
        </p:spPr>
        <p:txBody>
          <a:bodyPr vert="horz" lIns="117564" tIns="58782" rIns="117564" bIns="5878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7203864"/>
            <a:ext cx="2987040" cy="41380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D303D-2AF7-4EBB-943A-20D78C0D5FED}" type="datetime1">
              <a:rPr lang="en-US" smtClean="0"/>
              <a:pPr/>
              <a:t>3/3/15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7203864"/>
            <a:ext cx="4053840" cy="41380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7203864"/>
            <a:ext cx="2987040" cy="41380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ctr" defTabSz="1175644" rtl="0" eaLnBrk="1" latinLnBrk="0" hangingPunct="1">
        <a:spcBef>
          <a:spcPct val="0"/>
        </a:spcBef>
        <a:buNone/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0867" indent="-440867" algn="l" defTabSz="1175644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5211" indent="-367389" algn="l" defTabSz="1175644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9555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377" indent="-293911" algn="l" defTabSz="117564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5199" indent="-293911" algn="l" defTabSz="1175644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3021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0843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08665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96487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782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564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46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288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911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2693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75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257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" y="-50800"/>
            <a:ext cx="12374880" cy="3022600"/>
          </a:xfrm>
        </p:spPr>
        <p:txBody>
          <a:bodyPr>
            <a:normAutofit fontScale="90000"/>
          </a:bodyPr>
          <a:lstStyle/>
          <a:p>
            <a:r>
              <a:rPr lang="en-CA" sz="6900" b="1" dirty="0">
                <a:solidFill>
                  <a:srgbClr val="FF0000"/>
                </a:solidFill>
              </a:rPr>
              <a:t>An Empirical Study on </a:t>
            </a:r>
            <a:r>
              <a:rPr lang="en-CA" sz="6900" b="1" dirty="0" smtClean="0">
                <a:solidFill>
                  <a:srgbClr val="FF0000"/>
                </a:solidFill>
              </a:rPr>
              <a:t>the Evolution </a:t>
            </a:r>
            <a:r>
              <a:rPr lang="en-CA" sz="6900" b="1" dirty="0">
                <a:solidFill>
                  <a:srgbClr val="FF0000"/>
                </a:solidFill>
              </a:rPr>
              <a:t>of Open Source </a:t>
            </a:r>
            <a:r>
              <a:rPr lang="en-CA" sz="6900" b="1" dirty="0" smtClean="0">
                <a:solidFill>
                  <a:srgbClr val="FF0000"/>
                </a:solidFill>
              </a:rPr>
              <a:t>JavaScript Projects</a:t>
            </a:r>
            <a:endParaRPr lang="en-US" sz="69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" y="5943600"/>
            <a:ext cx="12588240" cy="174752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5400" dirty="0" smtClean="0">
                <a:solidFill>
                  <a:schemeClr val="tx1"/>
                </a:solidFill>
              </a:rPr>
              <a:t>Department </a:t>
            </a:r>
            <a:r>
              <a:rPr lang="en-US" sz="5400" dirty="0">
                <a:solidFill>
                  <a:schemeClr val="tx1"/>
                </a:solidFill>
              </a:rPr>
              <a:t>of Computer Science and Software Engineering</a:t>
            </a:r>
          </a:p>
          <a:p>
            <a:r>
              <a:rPr lang="en-US" sz="5400" dirty="0">
                <a:solidFill>
                  <a:schemeClr val="tx1"/>
                </a:solidFill>
              </a:rPr>
              <a:t> Concordia </a:t>
            </a:r>
            <a:r>
              <a:rPr lang="en-US" sz="5400" dirty="0" smtClean="0">
                <a:solidFill>
                  <a:schemeClr val="tx1"/>
                </a:solidFill>
              </a:rPr>
              <a:t>University</a:t>
            </a:r>
          </a:p>
          <a:p>
            <a:r>
              <a:rPr lang="en-US" sz="5400" dirty="0" smtClean="0">
                <a:solidFill>
                  <a:schemeClr val="tx1"/>
                </a:solidFill>
              </a:rPr>
              <a:t>Montreal, Canada</a:t>
            </a:r>
            <a:endParaRPr lang="en-US" sz="5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6800" y="5289084"/>
            <a:ext cx="5181600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Everton </a:t>
            </a:r>
            <a:r>
              <a:rPr lang="en-US" sz="3600" b="1" dirty="0" smtClean="0"/>
              <a:t>da S</a:t>
            </a:r>
            <a:r>
              <a:rPr lang="en-US" sz="3600" b="1" dirty="0"/>
              <a:t>. </a:t>
            </a:r>
            <a:r>
              <a:rPr lang="en-US" sz="3600" b="1" dirty="0" smtClean="0"/>
              <a:t>Maldonado</a:t>
            </a:r>
          </a:p>
          <a:p>
            <a:pPr algn="ctr"/>
            <a:r>
              <a:rPr lang="en-US" sz="3200" b="1" dirty="0" smtClean="0"/>
              <a:t> 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7200" y="4960203"/>
            <a:ext cx="480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00800" y="5257800"/>
            <a:ext cx="518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Shahriar Rostami </a:t>
            </a:r>
            <a:r>
              <a:rPr lang="en-US" sz="3600" b="1" dirty="0" err="1" smtClean="0"/>
              <a:t>Dovom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 smtClean="0">
                <a:solidFill>
                  <a:srgbClr val="FF0000"/>
                </a:solidFill>
              </a:rPr>
              <a:t>Questions ?</a:t>
            </a:r>
            <a:endParaRPr lang="en-US" sz="6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0" y="3703320"/>
            <a:ext cx="4546600" cy="3637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4544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>
                <a:solidFill>
                  <a:srgbClr val="FF0000"/>
                </a:solidFill>
              </a:rPr>
              <a:t>Research Goal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66800" y="1676400"/>
            <a:ext cx="10668000" cy="5781801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pPr algn="ctr"/>
            <a:endParaRPr lang="en-CA" sz="4600" b="1" dirty="0"/>
          </a:p>
          <a:p>
            <a:pPr algn="ctr"/>
            <a:r>
              <a:rPr lang="en-CA" sz="4600" dirty="0"/>
              <a:t>Our goal </a:t>
            </a:r>
            <a:r>
              <a:rPr lang="en-CA" sz="4600" dirty="0" smtClean="0"/>
              <a:t>is </a:t>
            </a:r>
            <a:r>
              <a:rPr lang="en-CA" sz="4600" dirty="0"/>
              <a:t>to </a:t>
            </a:r>
            <a:r>
              <a:rPr lang="en-CA" sz="4600" dirty="0" smtClean="0"/>
              <a:t>compare how </a:t>
            </a:r>
            <a:r>
              <a:rPr lang="en-CA" sz="4600" b="1" dirty="0" smtClean="0"/>
              <a:t>JavaScript </a:t>
            </a:r>
            <a:r>
              <a:rPr lang="en-CA" sz="4600" dirty="0" smtClean="0"/>
              <a:t>projects </a:t>
            </a:r>
            <a:r>
              <a:rPr lang="en-CA" sz="4600" b="1" dirty="0" smtClean="0"/>
              <a:t>evolves</a:t>
            </a:r>
            <a:r>
              <a:rPr lang="en-CA" sz="4600" dirty="0" smtClean="0"/>
              <a:t> in comparison with Java projects. </a:t>
            </a:r>
          </a:p>
          <a:p>
            <a:pPr algn="ctr"/>
            <a:r>
              <a:rPr lang="en-CA" sz="4600" dirty="0" smtClean="0"/>
              <a:t>The comparison can show us how practices learnt from Java can be applied to JavaScript.</a:t>
            </a:r>
            <a:endParaRPr lang="en-CA" sz="4600" dirty="0" smtClean="0"/>
          </a:p>
          <a:p>
            <a:pPr algn="ctr"/>
            <a:endParaRPr lang="en-CA" sz="4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43180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 smtClean="0">
                <a:solidFill>
                  <a:srgbClr val="FF0000"/>
                </a:solidFill>
              </a:rPr>
              <a:t>Why JavaScript ?</a:t>
            </a:r>
            <a:endParaRPr lang="en-US" sz="6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400" y="2514600"/>
            <a:ext cx="11308080" cy="1226708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r>
              <a:rPr lang="en-US" sz="3600" dirty="0" smtClean="0"/>
              <a:t>  </a:t>
            </a:r>
            <a:endParaRPr lang="en-US" sz="3600" dirty="0"/>
          </a:p>
          <a:p>
            <a:r>
              <a:rPr lang="en-CA" sz="3600" b="1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2331720"/>
            <a:ext cx="10668000" cy="3658143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pPr algn="ctr"/>
            <a:r>
              <a:rPr lang="en-CA" sz="4600" dirty="0"/>
              <a:t>Thus far, </a:t>
            </a:r>
            <a:r>
              <a:rPr lang="en-CA" sz="4600" dirty="0" smtClean="0"/>
              <a:t>there are </a:t>
            </a:r>
            <a:r>
              <a:rPr lang="en-CA" sz="4600" b="1" dirty="0" smtClean="0"/>
              <a:t>few studies</a:t>
            </a:r>
            <a:r>
              <a:rPr lang="en-CA" sz="4600" dirty="0" smtClean="0"/>
              <a:t> in the evolution of script languages.  </a:t>
            </a:r>
            <a:endParaRPr lang="en-CA" sz="4600" dirty="0"/>
          </a:p>
          <a:p>
            <a:pPr algn="ctr"/>
            <a:endParaRPr lang="en-CA" sz="4600" b="1" dirty="0"/>
          </a:p>
          <a:p>
            <a:pPr algn="ctr"/>
            <a:r>
              <a:rPr lang="en-CA" sz="4600" dirty="0" smtClean="0"/>
              <a:t>It is getting popular in both client side and server side.</a:t>
            </a:r>
            <a:endParaRPr lang="en-CA" sz="4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0080" y="34544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>
                <a:solidFill>
                  <a:srgbClr val="FF0000"/>
                </a:solidFill>
              </a:rPr>
              <a:t>Research Overview</a:t>
            </a:r>
          </a:p>
        </p:txBody>
      </p:sp>
      <p:pic>
        <p:nvPicPr>
          <p:cNvPr id="5" name="Picture 4" descr="Screenshot 2015-03-02 20.31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35300"/>
            <a:ext cx="11023600" cy="184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" y="152400"/>
            <a:ext cx="11521440" cy="120904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Case study on </a:t>
            </a:r>
            <a:r>
              <a:rPr lang="en-US" sz="5400" b="1" dirty="0" smtClean="0">
                <a:solidFill>
                  <a:srgbClr val="FF0000"/>
                </a:solidFill>
              </a:rPr>
              <a:t>ten open source projects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23274" y="2841985"/>
            <a:ext cx="237424" cy="472655"/>
          </a:xfrm>
          <a:prstGeom prst="rect">
            <a:avLst/>
          </a:prstGeom>
          <a:noFill/>
        </p:spPr>
        <p:txBody>
          <a:bodyPr wrap="none" lIns="117564" tIns="58782" rIns="117564" bIns="58782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878315"/>
              </p:ext>
            </p:extLst>
          </p:nvPr>
        </p:nvGraphicFramePr>
        <p:xfrm>
          <a:off x="793115" y="1600200"/>
          <a:ext cx="1147508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226"/>
                <a:gridCol w="997309"/>
                <a:gridCol w="1536274"/>
                <a:gridCol w="1378179"/>
                <a:gridCol w="1602039"/>
                <a:gridCol w="41980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en-US" baseline="0" dirty="0" smtClean="0"/>
                        <a:t>irectories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package manager for </a:t>
                      </a:r>
                      <a:r>
                        <a:rPr lang="en-US" baseline="0" dirty="0" err="1" smtClean="0"/>
                        <a:t>javascript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 MySQL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Node.js</a:t>
                      </a:r>
                      <a:r>
                        <a:rPr lang="en-US" baseline="0" dirty="0" smtClean="0"/>
                        <a:t> java script MySQL client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Esprima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Javascript</a:t>
                      </a:r>
                      <a:r>
                        <a:rPr lang="en-US" baseline="0" dirty="0" smtClean="0"/>
                        <a:t> parser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Javascript</a:t>
                      </a:r>
                      <a:r>
                        <a:rPr lang="en-US" baseline="0" dirty="0" smtClean="0"/>
                        <a:t> task runner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 </a:t>
                      </a:r>
                      <a:r>
                        <a:rPr lang="en-US" dirty="0" err="1" smtClean="0"/>
                        <a:t>Redis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Redis</a:t>
                      </a:r>
                      <a:r>
                        <a:rPr lang="en-US" dirty="0" smtClean="0"/>
                        <a:t> client for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node.js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627503"/>
              </p:ext>
            </p:extLst>
          </p:nvPr>
        </p:nvGraphicFramePr>
        <p:xfrm>
          <a:off x="793115" y="4724400"/>
          <a:ext cx="1149475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2280"/>
                <a:gridCol w="979805"/>
                <a:gridCol w="1509311"/>
                <a:gridCol w="1353990"/>
                <a:gridCol w="1573921"/>
                <a:gridCol w="4345448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Project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Files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irectories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Functions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Statements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Elastic</a:t>
                      </a:r>
                      <a:r>
                        <a:rPr lang="en-US" baseline="0" dirty="0" err="1" smtClean="0"/>
                        <a:t>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35762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198944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Search</a:t>
                      </a:r>
                      <a:r>
                        <a:rPr lang="en-US" baseline="0" dirty="0" smtClean="0"/>
                        <a:t> server based written in Java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Guava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11769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32698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of common libraries</a:t>
                      </a:r>
                      <a:r>
                        <a:rPr lang="en-US" baseline="0" dirty="0" smtClean="0"/>
                        <a:t> for Java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JodaTime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50609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and date java library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 html</a:t>
                      </a:r>
                      <a:r>
                        <a:rPr lang="en-US" baseline="0" dirty="0" smtClean="0"/>
                        <a:t> parser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</a:t>
                      </a:r>
                      <a:r>
                        <a:rPr lang="en-US" baseline="0" dirty="0" smtClean="0"/>
                        <a:t> test framework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256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 smtClean="0">
                <a:solidFill>
                  <a:srgbClr val="FF0000"/>
                </a:solidFill>
              </a:rPr>
              <a:t>Research questions</a:t>
            </a:r>
            <a:endParaRPr lang="en-US" sz="6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" y="1468120"/>
            <a:ext cx="12588240" cy="5781801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endParaRPr lang="en-CA" sz="4600" b="1" dirty="0" smtClean="0"/>
          </a:p>
          <a:p>
            <a:endParaRPr lang="en-CA" sz="4600" b="1" dirty="0" smtClean="0"/>
          </a:p>
          <a:p>
            <a:r>
              <a:rPr lang="en-CA" sz="4600" b="1" dirty="0" smtClean="0"/>
              <a:t>RQ1 - How JavaScript </a:t>
            </a:r>
            <a:r>
              <a:rPr lang="en-CA" sz="4600" b="1" dirty="0"/>
              <a:t>language projects evolve in </a:t>
            </a:r>
            <a:r>
              <a:rPr lang="en-CA" sz="4600" b="1" dirty="0" smtClean="0"/>
              <a:t>comparison </a:t>
            </a:r>
            <a:r>
              <a:rPr lang="en-CA" sz="4600" b="1" dirty="0"/>
              <a:t>with projects written in </a:t>
            </a:r>
            <a:r>
              <a:rPr lang="en-CA" sz="4600" b="1" dirty="0" smtClean="0"/>
              <a:t>compiled languages?</a:t>
            </a:r>
          </a:p>
          <a:p>
            <a:endParaRPr lang="en-CA" sz="4600" b="1" dirty="0" smtClean="0"/>
          </a:p>
          <a:p>
            <a:endParaRPr lang="en-CA" sz="4600" b="1" dirty="0" smtClean="0"/>
          </a:p>
          <a:p>
            <a:endParaRPr lang="en-CA" sz="46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256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 smtClean="0">
                <a:solidFill>
                  <a:srgbClr val="FF0000"/>
                </a:solidFill>
              </a:rPr>
              <a:t>Used metrics</a:t>
            </a:r>
            <a:endParaRPr lang="en-US" sz="6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3370" y="2133057"/>
            <a:ext cx="11863430" cy="3658143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CA" sz="4600" dirty="0" smtClean="0"/>
              <a:t>Number </a:t>
            </a:r>
            <a:r>
              <a:rPr lang="en-CA" sz="4600" dirty="0"/>
              <a:t>of </a:t>
            </a:r>
            <a:r>
              <a:rPr lang="en-CA" sz="4600" dirty="0" smtClean="0"/>
              <a:t>files</a:t>
            </a:r>
          </a:p>
          <a:p>
            <a:pPr marL="685800" indent="-685800">
              <a:buFont typeface="Arial"/>
              <a:buChar char="•"/>
            </a:pPr>
            <a:r>
              <a:rPr lang="en-CA" sz="4600" dirty="0" smtClean="0"/>
              <a:t>Lines </a:t>
            </a:r>
            <a:r>
              <a:rPr lang="en-CA" sz="4600" dirty="0"/>
              <a:t>of </a:t>
            </a:r>
            <a:r>
              <a:rPr lang="en-CA" sz="4600" dirty="0" smtClean="0"/>
              <a:t>code</a:t>
            </a:r>
          </a:p>
          <a:p>
            <a:pPr marL="685800" indent="-685800">
              <a:buFont typeface="Arial"/>
              <a:buChar char="•"/>
            </a:pPr>
            <a:r>
              <a:rPr lang="en-CA" sz="4600" dirty="0" smtClean="0"/>
              <a:t>Number </a:t>
            </a:r>
            <a:r>
              <a:rPr lang="en-CA" sz="4600" dirty="0"/>
              <a:t>of functions </a:t>
            </a:r>
            <a:r>
              <a:rPr lang="en-CA" sz="4600" dirty="0" smtClean="0"/>
              <a:t>and statements</a:t>
            </a:r>
          </a:p>
          <a:p>
            <a:pPr marL="685800" indent="-685800">
              <a:buFont typeface="Arial"/>
              <a:buChar char="•"/>
            </a:pPr>
            <a:r>
              <a:rPr lang="en-CA" sz="4600" dirty="0" smtClean="0"/>
              <a:t>Complexity</a:t>
            </a:r>
            <a:endParaRPr lang="en-CA" sz="4600" dirty="0" smtClean="0"/>
          </a:p>
          <a:p>
            <a:pPr marL="685800" indent="-685800">
              <a:buFont typeface="Arial"/>
              <a:buChar char="•"/>
            </a:pPr>
            <a:r>
              <a:rPr lang="en-CA" sz="4600" dirty="0" smtClean="0"/>
              <a:t>Technical </a:t>
            </a:r>
            <a:r>
              <a:rPr lang="en-CA" sz="4600" dirty="0" smtClean="0"/>
              <a:t>debt</a:t>
            </a:r>
            <a:endParaRPr lang="en-CA" sz="4600" dirty="0"/>
          </a:p>
        </p:txBody>
      </p:sp>
    </p:spTree>
    <p:extLst>
      <p:ext uri="{BB962C8B-B14F-4D97-AF65-F5344CB8AC3E}">
        <p14:creationId xmlns:p14="http://schemas.microsoft.com/office/powerpoint/2010/main" val="2544118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256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 smtClean="0">
                <a:solidFill>
                  <a:srgbClr val="FF0000"/>
                </a:solidFill>
              </a:rPr>
              <a:t>Research questions</a:t>
            </a:r>
            <a:endParaRPr lang="en-US" sz="6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" y="1752600"/>
            <a:ext cx="12588240" cy="5073915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r>
              <a:rPr lang="en-CA" sz="4600" b="1" dirty="0" smtClean="0"/>
              <a:t>RQ2 </a:t>
            </a:r>
            <a:r>
              <a:rPr lang="en-CA" sz="4600" b="1" dirty="0" smtClean="0"/>
              <a:t>- How </a:t>
            </a:r>
            <a:r>
              <a:rPr lang="en-CA" sz="4600" b="1" dirty="0"/>
              <a:t>Technical Debt can influence the change proneness of the source code in the project </a:t>
            </a:r>
            <a:r>
              <a:rPr lang="en-CA" sz="4600" b="1" dirty="0" smtClean="0"/>
              <a:t>?</a:t>
            </a:r>
            <a:endParaRPr lang="en-CA" sz="4600" b="1" dirty="0"/>
          </a:p>
          <a:p>
            <a:endParaRPr lang="en-CA" sz="4600" b="1" dirty="0"/>
          </a:p>
          <a:p>
            <a:r>
              <a:rPr lang="en-CA" sz="4600" b="1" dirty="0"/>
              <a:t>RQ3 - How Technical Debt can influence the bug proneness of the source code in the project </a:t>
            </a:r>
            <a:r>
              <a:rPr lang="en-CA" sz="4600" b="1" dirty="0" smtClean="0"/>
              <a:t>?</a:t>
            </a:r>
            <a:endParaRPr lang="en-CA" sz="4600" b="1" dirty="0" smtClean="0"/>
          </a:p>
          <a:p>
            <a:endParaRPr lang="en-CA" sz="4600" b="1" dirty="0" smtClean="0"/>
          </a:p>
        </p:txBody>
      </p:sp>
    </p:spTree>
    <p:extLst>
      <p:ext uri="{BB962C8B-B14F-4D97-AF65-F5344CB8AC3E}">
        <p14:creationId xmlns:p14="http://schemas.microsoft.com/office/powerpoint/2010/main" val="2496398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5240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 smtClean="0">
                <a:solidFill>
                  <a:srgbClr val="FF0000"/>
                </a:solidFill>
              </a:rPr>
              <a:t>Mining </a:t>
            </a:r>
            <a:r>
              <a:rPr lang="en-US" sz="6200" b="1" dirty="0" err="1" smtClean="0">
                <a:solidFill>
                  <a:srgbClr val="FF0000"/>
                </a:solidFill>
              </a:rPr>
              <a:t>GitHub</a:t>
            </a:r>
            <a:r>
              <a:rPr lang="en-US" sz="6200" b="1" dirty="0" smtClean="0">
                <a:solidFill>
                  <a:srgbClr val="FF0000"/>
                </a:solidFill>
              </a:rPr>
              <a:t> repositories</a:t>
            </a:r>
            <a:endParaRPr lang="en-US" sz="6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1523219"/>
            <a:ext cx="12588240" cy="5966468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r>
              <a:rPr lang="en-CA" sz="3600" b="1" dirty="0" err="1" smtClean="0"/>
              <a:t>GitHub</a:t>
            </a:r>
            <a:r>
              <a:rPr lang="en-CA" sz="3600" b="1" dirty="0" smtClean="0"/>
              <a:t> can be used as code and bug repositories and it provides an API to access this data. </a:t>
            </a:r>
          </a:p>
          <a:p>
            <a:endParaRPr lang="en-CA" sz="3600" b="1" dirty="0"/>
          </a:p>
          <a:p>
            <a:r>
              <a:rPr lang="en-CA" sz="3600" b="1" dirty="0" smtClean="0"/>
              <a:t>Create a </a:t>
            </a:r>
            <a:r>
              <a:rPr lang="en-CA" sz="3600" b="1" smtClean="0"/>
              <a:t>authorization token</a:t>
            </a:r>
          </a:p>
          <a:p>
            <a:endParaRPr lang="en-CA" sz="3600" b="1" dirty="0" smtClean="0"/>
          </a:p>
          <a:p>
            <a:r>
              <a:rPr lang="en-US" sz="2800" dirty="0" smtClean="0"/>
              <a:t>&lt;username</a:t>
            </a:r>
            <a:r>
              <a:rPr lang="en-US" sz="2800" dirty="0"/>
              <a:t>&gt; -d '{"scopes": ["repo", "</a:t>
            </a:r>
            <a:r>
              <a:rPr lang="en-US" sz="2800" dirty="0" smtClean="0"/>
              <a:t>user”]}</a:t>
            </a:r>
            <a:r>
              <a:rPr lang="en-US" sz="2800" dirty="0"/>
              <a:t>' \https://</a:t>
            </a:r>
            <a:r>
              <a:rPr lang="en-US" sz="2800" dirty="0" err="1"/>
              <a:t>api.github.com</a:t>
            </a:r>
            <a:r>
              <a:rPr lang="en-US" sz="2800" dirty="0"/>
              <a:t>/authorizations</a:t>
            </a:r>
            <a:endParaRPr lang="en-CA" sz="2800" b="1" dirty="0" smtClean="0"/>
          </a:p>
          <a:p>
            <a:endParaRPr lang="en-CA" sz="3600" b="1" dirty="0" smtClean="0"/>
          </a:p>
          <a:p>
            <a:r>
              <a:rPr lang="en-CA" sz="3600" b="1" dirty="0" smtClean="0"/>
              <a:t>Request all the commits</a:t>
            </a:r>
          </a:p>
          <a:p>
            <a:r>
              <a:rPr lang="en-US" sz="2800" dirty="0" smtClean="0"/>
              <a:t>	https</a:t>
            </a:r>
            <a:r>
              <a:rPr lang="en-US" sz="2800" dirty="0"/>
              <a:t>://api.github.com/repos/&lt;repo_owner&gt;/&lt;repo_name&gt;/commits </a:t>
            </a:r>
            <a:endParaRPr lang="en-CA" sz="3600" b="1" dirty="0"/>
          </a:p>
          <a:p>
            <a:r>
              <a:rPr lang="en-CA" sz="3600" b="1" dirty="0" smtClean="0"/>
              <a:t>Request all the issues</a:t>
            </a:r>
          </a:p>
          <a:p>
            <a:r>
              <a:rPr lang="en-CA" sz="2800" b="1" dirty="0" smtClean="0"/>
              <a:t>	</a:t>
            </a:r>
            <a:r>
              <a:rPr lang="en-US" sz="2800" dirty="0"/>
              <a:t>https://</a:t>
            </a:r>
            <a:r>
              <a:rPr lang="en-US" sz="2800" dirty="0" err="1"/>
              <a:t>api.github.com</a:t>
            </a:r>
            <a:r>
              <a:rPr lang="en-US" sz="2800" dirty="0"/>
              <a:t>/repos/&lt;</a:t>
            </a:r>
            <a:r>
              <a:rPr lang="en-US" sz="2800" dirty="0" err="1"/>
              <a:t>repo_owner</a:t>
            </a:r>
            <a:r>
              <a:rPr lang="en-US" sz="2800" dirty="0"/>
              <a:t>&gt;/&lt;</a:t>
            </a:r>
            <a:r>
              <a:rPr lang="en-US" sz="2800" dirty="0" err="1"/>
              <a:t>repo_name</a:t>
            </a:r>
            <a:r>
              <a:rPr lang="en-US" sz="2800" dirty="0"/>
              <a:t>&gt;/issues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252944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10787</TotalTime>
  <Words>390</Words>
  <Application>Microsoft Macintosh PowerPoint</Application>
  <PresentationFormat>Custom</PresentationFormat>
  <Paragraphs>135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An Empirical Study on the Evolution of Open Source JavaScript Projects</vt:lpstr>
      <vt:lpstr>Research Goal</vt:lpstr>
      <vt:lpstr>Why JavaScript ?</vt:lpstr>
      <vt:lpstr>Research Overview</vt:lpstr>
      <vt:lpstr>Case study on ten open source projects</vt:lpstr>
      <vt:lpstr>Research questions</vt:lpstr>
      <vt:lpstr>Used metrics</vt:lpstr>
      <vt:lpstr>Research questions</vt:lpstr>
      <vt:lpstr>Mining GitHub repositories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100% Cost-Effective Up-Time for Data Centers</dc:title>
  <dc:creator>Emad</dc:creator>
  <cp:lastModifiedBy>Shahriar Rostami</cp:lastModifiedBy>
  <cp:revision>191</cp:revision>
  <cp:lastPrinted>2014-11-01T16:15:57Z</cp:lastPrinted>
  <dcterms:created xsi:type="dcterms:W3CDTF">2008-06-03T17:54:42Z</dcterms:created>
  <dcterms:modified xsi:type="dcterms:W3CDTF">2015-03-03T19:07:54Z</dcterms:modified>
</cp:coreProperties>
</file>