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4" r:id="rId6"/>
    <p:sldId id="278" r:id="rId7"/>
    <p:sldId id="279" r:id="rId8"/>
    <p:sldId id="260" r:id="rId9"/>
    <p:sldId id="269" r:id="rId10"/>
    <p:sldId id="268" r:id="rId11"/>
    <p:sldId id="277" r:id="rId12"/>
    <p:sldId id="263" r:id="rId13"/>
  </p:sldIdLst>
  <p:sldSz cx="12801600" cy="7772400"/>
  <p:notesSz cx="7315200" cy="96012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528" y="-184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A83680-2C14-4C76-A81E-024FE6567D95}" type="datetimeFigureOut">
              <a:rPr lang="en-US" smtClean="0"/>
              <a:pPr/>
              <a:t>3/2/15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720725"/>
            <a:ext cx="592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A16CCA-5F5A-48E3-815C-EA1C3CA1B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Shar</a:t>
            </a:r>
            <a:r>
              <a:rPr lang="en-US" dirty="0" smtClean="0"/>
              <a:t> , put the</a:t>
            </a:r>
            <a:r>
              <a:rPr lang="en-US" baseline="0" dirty="0" smtClean="0"/>
              <a:t> important point of java script 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graph</a:t>
            </a:r>
            <a:r>
              <a:rPr lang="en-US" baseline="0" dirty="0" smtClean="0"/>
              <a:t> overview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6F6-2EC0-48CC-9564-7C3151355A53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693F-1EDB-4E9B-A372-75EBAC486C4C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7EE7-8B9F-4F64-AB41-F607E71FAD9D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68E6-F02F-4640-8CA7-DD2B1CDAF58B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7AB-71A9-4F53-B5E9-C40E8AF6F07E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FA4-16F8-44A0-A455-D75FA9676508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DE74-458B-4027-A1B9-A0A919D2E759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B861-8699-46EF-A281-77869D1CCC62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35D9-7F9E-470D-B40F-9ECF253826E2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07F3-50E1-49A6-9810-311E7547B47D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4AC-654B-44E5-8A53-D925CD7B043C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303D-2AF7-4EBB-943A-20D78C0D5FED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-50800"/>
            <a:ext cx="12374880" cy="3022600"/>
          </a:xfrm>
        </p:spPr>
        <p:txBody>
          <a:bodyPr>
            <a:normAutofit fontScale="90000"/>
          </a:bodyPr>
          <a:lstStyle/>
          <a:p>
            <a:r>
              <a:rPr lang="en-CA" sz="6900" b="1" dirty="0">
                <a:solidFill>
                  <a:srgbClr val="FF0000"/>
                </a:solidFill>
              </a:rPr>
              <a:t>An Empirical Study on </a:t>
            </a:r>
            <a:r>
              <a:rPr lang="en-CA" sz="6900" b="1" dirty="0" smtClean="0">
                <a:solidFill>
                  <a:srgbClr val="FF0000"/>
                </a:solidFill>
              </a:rPr>
              <a:t>the Evolution </a:t>
            </a:r>
            <a:r>
              <a:rPr lang="en-CA" sz="6900" b="1" dirty="0">
                <a:solidFill>
                  <a:srgbClr val="FF0000"/>
                </a:solidFill>
              </a:rPr>
              <a:t>of Open Source </a:t>
            </a:r>
            <a:r>
              <a:rPr lang="en-CA" sz="6900" b="1" dirty="0" smtClean="0">
                <a:solidFill>
                  <a:srgbClr val="FF0000"/>
                </a:solidFill>
              </a:rPr>
              <a:t>JavaScript Projects</a:t>
            </a:r>
            <a:endParaRPr lang="en-US" sz="69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5943600"/>
            <a:ext cx="12588240" cy="17475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Department </a:t>
            </a:r>
            <a:r>
              <a:rPr lang="en-US" sz="5400" dirty="0">
                <a:solidFill>
                  <a:schemeClr val="tx1"/>
                </a:solidFill>
              </a:rPr>
              <a:t>of Computer Science and Software Engineering</a:t>
            </a:r>
          </a:p>
          <a:p>
            <a:r>
              <a:rPr lang="en-US" sz="5400" dirty="0">
                <a:solidFill>
                  <a:schemeClr val="tx1"/>
                </a:solidFill>
              </a:rPr>
              <a:t> Concordia </a:t>
            </a:r>
            <a:r>
              <a:rPr lang="en-US" sz="5400" dirty="0" smtClean="0">
                <a:solidFill>
                  <a:schemeClr val="tx1"/>
                </a:solidFill>
              </a:rPr>
              <a:t>University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Montreal, Canada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5289084"/>
            <a:ext cx="51816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Everton </a:t>
            </a:r>
            <a:r>
              <a:rPr lang="en-US" sz="3600" b="1" dirty="0" smtClean="0"/>
              <a:t>da S</a:t>
            </a:r>
            <a:r>
              <a:rPr lang="en-US" sz="3600" b="1" dirty="0"/>
              <a:t>. </a:t>
            </a:r>
            <a:r>
              <a:rPr lang="en-US" sz="3600" b="1" dirty="0" smtClean="0"/>
              <a:t>Maldonado</a:t>
            </a:r>
          </a:p>
          <a:p>
            <a:pPr algn="ctr"/>
            <a:r>
              <a:rPr lang="en-US" sz="3200" b="1" dirty="0" smtClean="0"/>
              <a:t> 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960203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257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/>
              <a:t>Shahriar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Rostami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Dovam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-863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Approach evaluation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83194" y="292834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28" descr="Screenshot 2015-02-17 17.4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6" y="1371600"/>
            <a:ext cx="1057115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4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-863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Approach evaluation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83194" y="292834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Screenshot 2015-02-17 17.4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49900"/>
            <a:ext cx="7696200" cy="2222500"/>
          </a:xfrm>
          <a:prstGeom prst="rect">
            <a:avLst/>
          </a:prstGeom>
        </p:spPr>
      </p:pic>
      <p:pic>
        <p:nvPicPr>
          <p:cNvPr id="19" name="Picture 18" descr="Screenshot 2015-02-17 17.47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94220"/>
            <a:ext cx="6419754" cy="45207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990600"/>
            <a:ext cx="4432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596" y="5181600"/>
            <a:ext cx="1852004" cy="1581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5181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" y="2086470"/>
            <a:ext cx="11734800" cy="8074737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marL="734778" indent="-734778">
              <a:buFontTx/>
              <a:buChar char="-"/>
            </a:pPr>
            <a:r>
              <a:rPr lang="en-CA" sz="4100" b="1" dirty="0"/>
              <a:t>Developer input/confessions about the system are taken into consideration</a:t>
            </a:r>
          </a:p>
          <a:p>
            <a:endParaRPr lang="en-CA" sz="4100" b="1" dirty="0" smtClean="0"/>
          </a:p>
          <a:p>
            <a:pPr marL="734778" indent="-734778">
              <a:buFontTx/>
              <a:buChar char="-"/>
            </a:pPr>
            <a:r>
              <a:rPr lang="en-CA" sz="4100" b="1" dirty="0" smtClean="0"/>
              <a:t>Self</a:t>
            </a:r>
            <a:r>
              <a:rPr lang="en-CA" sz="4100" b="1" dirty="0"/>
              <a:t>-admitted design debt </a:t>
            </a:r>
            <a:r>
              <a:rPr lang="en-CA" sz="4100" b="1" dirty="0" smtClean="0"/>
              <a:t>could guide </a:t>
            </a:r>
            <a:r>
              <a:rPr lang="en-CA" sz="4100" b="1" dirty="0"/>
              <a:t>the process of refactoring recommendation</a:t>
            </a:r>
            <a:r>
              <a:rPr lang="en-CA" sz="4100" b="1" dirty="0" smtClean="0"/>
              <a:t>.</a:t>
            </a:r>
          </a:p>
          <a:p>
            <a:pPr marL="734778" indent="-734778">
              <a:buFontTx/>
              <a:buChar char="-"/>
            </a:pPr>
            <a:endParaRPr lang="en-CA" sz="4100" b="1" dirty="0" smtClean="0"/>
          </a:p>
          <a:p>
            <a:pPr marL="734778" indent="-734778">
              <a:buFontTx/>
              <a:buChar char="-"/>
            </a:pPr>
            <a:r>
              <a:rPr lang="en-CA" sz="4100" b="1" dirty="0" smtClean="0"/>
              <a:t> </a:t>
            </a:r>
            <a:r>
              <a:rPr lang="en-CA" sz="4100" b="1" dirty="0"/>
              <a:t>A light-weight approach</a:t>
            </a:r>
          </a:p>
          <a:p>
            <a:pPr marL="734778" indent="-734778">
              <a:buFontTx/>
              <a:buChar char="-"/>
            </a:pPr>
            <a:endParaRPr lang="en-CA" sz="4100" b="1" dirty="0"/>
          </a:p>
          <a:p>
            <a:endParaRPr lang="en-CA" sz="5100" b="1" dirty="0"/>
          </a:p>
          <a:p>
            <a:endParaRPr lang="en-CA" sz="4600" b="1" dirty="0"/>
          </a:p>
          <a:p>
            <a:pPr marL="734778" indent="-734778">
              <a:buFontTx/>
              <a:buChar char="-"/>
            </a:pPr>
            <a:endParaRPr lang="en-CA" sz="4600" b="1" dirty="0"/>
          </a:p>
          <a:p>
            <a:r>
              <a:rPr lang="en-CA" sz="4600" b="1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1720"/>
            <a:ext cx="10668000" cy="4366029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r>
              <a:rPr lang="en-CA" sz="4600" dirty="0"/>
              <a:t>Thus far, </a:t>
            </a:r>
            <a:r>
              <a:rPr lang="en-CA" sz="4600" dirty="0" smtClean="0"/>
              <a:t>there are </a:t>
            </a:r>
            <a:r>
              <a:rPr lang="en-CA" sz="4600" b="1" dirty="0" smtClean="0"/>
              <a:t>few studies</a:t>
            </a:r>
            <a:r>
              <a:rPr lang="en-CA" sz="4600" dirty="0" smtClean="0"/>
              <a:t> in the evolution of script languages.  </a:t>
            </a:r>
            <a:endParaRPr lang="en-CA" sz="4600" dirty="0"/>
          </a:p>
          <a:p>
            <a:pPr algn="ctr"/>
            <a:endParaRPr lang="en-CA" sz="4600" b="1" dirty="0"/>
          </a:p>
          <a:p>
            <a:pPr algn="ctr"/>
            <a:r>
              <a:rPr lang="en-CA" sz="4600" dirty="0"/>
              <a:t>Our goal </a:t>
            </a:r>
            <a:r>
              <a:rPr lang="en-CA" sz="4600" dirty="0" smtClean="0"/>
              <a:t>is </a:t>
            </a:r>
            <a:r>
              <a:rPr lang="en-CA" sz="4600" dirty="0"/>
              <a:t>to </a:t>
            </a:r>
            <a:r>
              <a:rPr lang="en-CA" sz="4600" dirty="0" smtClean="0"/>
              <a:t>compare how </a:t>
            </a:r>
            <a:r>
              <a:rPr lang="en-CA" sz="4600" b="1" dirty="0" smtClean="0"/>
              <a:t>JavaScript </a:t>
            </a:r>
            <a:r>
              <a:rPr lang="en-CA" sz="4600" dirty="0" smtClean="0"/>
              <a:t>projects </a:t>
            </a:r>
            <a:r>
              <a:rPr lang="en-CA" sz="4600" b="1" dirty="0" smtClean="0"/>
              <a:t>evolves</a:t>
            </a:r>
            <a:r>
              <a:rPr lang="en-CA" sz="4600" dirty="0" smtClean="0"/>
              <a:t> in comparison with Java projects. </a:t>
            </a:r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318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Why JavaScript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11308080" cy="122670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US" sz="3600" dirty="0" smtClean="0"/>
              <a:t>  </a:t>
            </a:r>
            <a:endParaRPr lang="en-US" sz="3600" dirty="0"/>
          </a:p>
          <a:p>
            <a:r>
              <a:rPr lang="en-CA" sz="3600" b="1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4366029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RQ2 - How </a:t>
            </a:r>
            <a:r>
              <a:rPr lang="en-CA" sz="4600" b="1" dirty="0"/>
              <a:t>Technical Debt can influence the change proneness of the source code in the project ?</a:t>
            </a:r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24963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2950256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RQ3 </a:t>
            </a:r>
            <a:r>
              <a:rPr lang="en-CA" sz="4600" b="1" dirty="0"/>
              <a:t>- How Technical Debt can influence the bug proneness of the source code in the project ?</a:t>
            </a:r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378602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52400"/>
            <a:ext cx="11521440" cy="12090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Case study on </a:t>
            </a:r>
            <a:r>
              <a:rPr lang="en-US" sz="5400" b="1" dirty="0" smtClean="0">
                <a:solidFill>
                  <a:srgbClr val="FF0000"/>
                </a:solidFill>
              </a:rPr>
              <a:t>ten open source projects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3274" y="284198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Screenshot 2015-02-17 16.5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69492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52400"/>
            <a:ext cx="11521440" cy="1209040"/>
          </a:xfrm>
        </p:spPr>
        <p:txBody>
          <a:bodyPr>
            <a:normAutofit fontScale="90000"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Comments found using our approach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Screenshot 2015-02-17 17.31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617"/>
            <a:ext cx="12801600" cy="5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10390</TotalTime>
  <Words>209</Words>
  <Application>Microsoft Macintosh PowerPoint</Application>
  <PresentationFormat>Custom</PresentationFormat>
  <Paragraphs>57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 Empirical Study on the Evolution of Open Source JavaScript Projects</vt:lpstr>
      <vt:lpstr>Research Goal</vt:lpstr>
      <vt:lpstr>Why JavaScript ?</vt:lpstr>
      <vt:lpstr>Research Overview</vt:lpstr>
      <vt:lpstr>Research questions</vt:lpstr>
      <vt:lpstr>Research questions</vt:lpstr>
      <vt:lpstr>Research questions</vt:lpstr>
      <vt:lpstr>Case study on ten open source projects</vt:lpstr>
      <vt:lpstr>Comments found using our approach</vt:lpstr>
      <vt:lpstr>Approach evaluation</vt:lpstr>
      <vt:lpstr>Approach evaluation</vt:lpstr>
      <vt:lpstr>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 Cost-Effective Up-Time for Data Centers</dc:title>
  <dc:creator>Emad</dc:creator>
  <cp:lastModifiedBy>Everton Maldonado</cp:lastModifiedBy>
  <cp:revision>178</cp:revision>
  <cp:lastPrinted>2014-11-01T16:15:57Z</cp:lastPrinted>
  <dcterms:created xsi:type="dcterms:W3CDTF">2008-06-03T17:54:42Z</dcterms:created>
  <dcterms:modified xsi:type="dcterms:W3CDTF">2015-03-03T01:05:30Z</dcterms:modified>
</cp:coreProperties>
</file>