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F5F175-AC76-48FE-BDCF-94FD59712956}" v="427" dt="2025-01-21T18:49:43.9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1" d="100"/>
          <a:sy n="51" d="100"/>
        </p:scale>
        <p:origin x="528"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rat Shah, Shivam" userId="a48f1b0c-59cd-432c-a79e-7dc2179c56a6" providerId="ADAL" clId="{62F5F175-AC76-48FE-BDCF-94FD59712956}"/>
    <pc:docChg chg="undo custSel addSld delSld modSld sldOrd">
      <pc:chgData name="Bharat Shah, Shivam" userId="a48f1b0c-59cd-432c-a79e-7dc2179c56a6" providerId="ADAL" clId="{62F5F175-AC76-48FE-BDCF-94FD59712956}" dt="2025-01-21T18:59:39.621" v="2073" actId="20577"/>
      <pc:docMkLst>
        <pc:docMk/>
      </pc:docMkLst>
      <pc:sldChg chg="delSp modSp mod">
        <pc:chgData name="Bharat Shah, Shivam" userId="a48f1b0c-59cd-432c-a79e-7dc2179c56a6" providerId="ADAL" clId="{62F5F175-AC76-48FE-BDCF-94FD59712956}" dt="2025-01-21T18:14:24.257" v="415" actId="478"/>
        <pc:sldMkLst>
          <pc:docMk/>
          <pc:sldMk cId="697668080" sldId="256"/>
        </pc:sldMkLst>
        <pc:spChg chg="del mod">
          <ac:chgData name="Bharat Shah, Shivam" userId="a48f1b0c-59cd-432c-a79e-7dc2179c56a6" providerId="ADAL" clId="{62F5F175-AC76-48FE-BDCF-94FD59712956}" dt="2025-01-21T18:14:24.257" v="415" actId="478"/>
          <ac:spMkLst>
            <pc:docMk/>
            <pc:sldMk cId="697668080" sldId="256"/>
            <ac:spMk id="3" creationId="{C9BDDB4B-AFDE-D601-114F-E984479402D0}"/>
          </ac:spMkLst>
        </pc:spChg>
      </pc:sldChg>
      <pc:sldChg chg="modSp mod ord">
        <pc:chgData name="Bharat Shah, Shivam" userId="a48f1b0c-59cd-432c-a79e-7dc2179c56a6" providerId="ADAL" clId="{62F5F175-AC76-48FE-BDCF-94FD59712956}" dt="2025-01-21T18:16:25.592" v="476"/>
        <pc:sldMkLst>
          <pc:docMk/>
          <pc:sldMk cId="1940812123" sldId="257"/>
        </pc:sldMkLst>
        <pc:spChg chg="mod">
          <ac:chgData name="Bharat Shah, Shivam" userId="a48f1b0c-59cd-432c-a79e-7dc2179c56a6" providerId="ADAL" clId="{62F5F175-AC76-48FE-BDCF-94FD59712956}" dt="2025-01-21T17:29:49.420" v="28" actId="20577"/>
          <ac:spMkLst>
            <pc:docMk/>
            <pc:sldMk cId="1940812123" sldId="257"/>
            <ac:spMk id="8" creationId="{68BE69BB-A1B3-F7AA-E961-357E25E00761}"/>
          </ac:spMkLst>
        </pc:spChg>
        <pc:graphicFrameChg chg="mod">
          <ac:chgData name="Bharat Shah, Shivam" userId="a48f1b0c-59cd-432c-a79e-7dc2179c56a6" providerId="ADAL" clId="{62F5F175-AC76-48FE-BDCF-94FD59712956}" dt="2025-01-21T17:39:23.378" v="203" actId="20577"/>
          <ac:graphicFrameMkLst>
            <pc:docMk/>
            <pc:sldMk cId="1940812123" sldId="257"/>
            <ac:graphicFrameMk id="7" creationId="{ECCD29BC-87B0-3348-EB17-49EBA9050ACC}"/>
          </ac:graphicFrameMkLst>
        </pc:graphicFrameChg>
      </pc:sldChg>
      <pc:sldChg chg="add del">
        <pc:chgData name="Bharat Shah, Shivam" userId="a48f1b0c-59cd-432c-a79e-7dc2179c56a6" providerId="ADAL" clId="{62F5F175-AC76-48FE-BDCF-94FD59712956}" dt="2025-01-21T18:46:03.521" v="1175" actId="47"/>
        <pc:sldMkLst>
          <pc:docMk/>
          <pc:sldMk cId="746205576" sldId="258"/>
        </pc:sldMkLst>
      </pc:sldChg>
      <pc:sldChg chg="addSp delSp modSp new mod">
        <pc:chgData name="Bharat Shah, Shivam" userId="a48f1b0c-59cd-432c-a79e-7dc2179c56a6" providerId="ADAL" clId="{62F5F175-AC76-48FE-BDCF-94FD59712956}" dt="2025-01-21T18:40:33.217" v="910" actId="1036"/>
        <pc:sldMkLst>
          <pc:docMk/>
          <pc:sldMk cId="3104017908" sldId="259"/>
        </pc:sldMkLst>
        <pc:spChg chg="del mod">
          <ac:chgData name="Bharat Shah, Shivam" userId="a48f1b0c-59cd-432c-a79e-7dc2179c56a6" providerId="ADAL" clId="{62F5F175-AC76-48FE-BDCF-94FD59712956}" dt="2025-01-21T17:36:06.206" v="59" actId="478"/>
          <ac:spMkLst>
            <pc:docMk/>
            <pc:sldMk cId="3104017908" sldId="259"/>
            <ac:spMk id="2" creationId="{E1D1F439-2192-74F8-CCC4-49A4F0DE1E9D}"/>
          </ac:spMkLst>
        </pc:spChg>
        <pc:spChg chg="del">
          <ac:chgData name="Bharat Shah, Shivam" userId="a48f1b0c-59cd-432c-a79e-7dc2179c56a6" providerId="ADAL" clId="{62F5F175-AC76-48FE-BDCF-94FD59712956}" dt="2025-01-21T17:34:33.680" v="50" actId="1957"/>
          <ac:spMkLst>
            <pc:docMk/>
            <pc:sldMk cId="3104017908" sldId="259"/>
            <ac:spMk id="3" creationId="{F56E872C-2D88-3EE6-E22F-325043DE5269}"/>
          </ac:spMkLst>
        </pc:spChg>
        <pc:spChg chg="add del mod">
          <ac:chgData name="Bharat Shah, Shivam" userId="a48f1b0c-59cd-432c-a79e-7dc2179c56a6" providerId="ADAL" clId="{62F5F175-AC76-48FE-BDCF-94FD59712956}" dt="2025-01-21T17:36:11.185" v="60" actId="478"/>
          <ac:spMkLst>
            <pc:docMk/>
            <pc:sldMk cId="3104017908" sldId="259"/>
            <ac:spMk id="8" creationId="{88CD0014-51AC-8CB2-1F25-B8CBF888DACD}"/>
          </ac:spMkLst>
        </pc:spChg>
        <pc:spChg chg="add mod">
          <ac:chgData name="Bharat Shah, Shivam" userId="a48f1b0c-59cd-432c-a79e-7dc2179c56a6" providerId="ADAL" clId="{62F5F175-AC76-48FE-BDCF-94FD59712956}" dt="2025-01-21T17:47:34.396" v="339" actId="20577"/>
          <ac:spMkLst>
            <pc:docMk/>
            <pc:sldMk cId="3104017908" sldId="259"/>
            <ac:spMk id="9" creationId="{7A49024E-48EE-1DDE-CDD3-47D0A9416019}"/>
          </ac:spMkLst>
        </pc:spChg>
        <pc:spChg chg="add del mod">
          <ac:chgData name="Bharat Shah, Shivam" userId="a48f1b0c-59cd-432c-a79e-7dc2179c56a6" providerId="ADAL" clId="{62F5F175-AC76-48FE-BDCF-94FD59712956}" dt="2025-01-21T17:48:42.311" v="359" actId="478"/>
          <ac:spMkLst>
            <pc:docMk/>
            <pc:sldMk cId="3104017908" sldId="259"/>
            <ac:spMk id="10" creationId="{3646DEDD-2B83-CD19-21A8-B266CEC74624}"/>
          </ac:spMkLst>
        </pc:spChg>
        <pc:spChg chg="add del mod">
          <ac:chgData name="Bharat Shah, Shivam" userId="a48f1b0c-59cd-432c-a79e-7dc2179c56a6" providerId="ADAL" clId="{62F5F175-AC76-48FE-BDCF-94FD59712956}" dt="2025-01-21T18:40:15.413" v="886" actId="478"/>
          <ac:spMkLst>
            <pc:docMk/>
            <pc:sldMk cId="3104017908" sldId="259"/>
            <ac:spMk id="11" creationId="{0FC55BFB-F680-1F43-C14F-A60A77612DCC}"/>
          </ac:spMkLst>
        </pc:spChg>
        <pc:spChg chg="add mod">
          <ac:chgData name="Bharat Shah, Shivam" userId="a48f1b0c-59cd-432c-a79e-7dc2179c56a6" providerId="ADAL" clId="{62F5F175-AC76-48FE-BDCF-94FD59712956}" dt="2025-01-21T18:40:33.217" v="910" actId="1036"/>
          <ac:spMkLst>
            <pc:docMk/>
            <pc:sldMk cId="3104017908" sldId="259"/>
            <ac:spMk id="12" creationId="{E577EAE3-BE79-2A51-9963-82B0378004A5}"/>
          </ac:spMkLst>
        </pc:spChg>
        <pc:graphicFrameChg chg="add mod">
          <ac:chgData name="Bharat Shah, Shivam" userId="a48f1b0c-59cd-432c-a79e-7dc2179c56a6" providerId="ADAL" clId="{62F5F175-AC76-48FE-BDCF-94FD59712956}" dt="2025-01-21T17:51:58.600" v="406" actId="14100"/>
          <ac:graphicFrameMkLst>
            <pc:docMk/>
            <pc:sldMk cId="3104017908" sldId="259"/>
            <ac:graphicFrameMk id="6" creationId="{3EE91A50-576D-ACC1-891D-5719ED84167A}"/>
          </ac:graphicFrameMkLst>
        </pc:graphicFrameChg>
      </pc:sldChg>
      <pc:sldChg chg="modSp add mod">
        <pc:chgData name="Bharat Shah, Shivam" userId="a48f1b0c-59cd-432c-a79e-7dc2179c56a6" providerId="ADAL" clId="{62F5F175-AC76-48FE-BDCF-94FD59712956}" dt="2025-01-21T18:40:48.318" v="929" actId="14100"/>
        <pc:sldMkLst>
          <pc:docMk/>
          <pc:sldMk cId="3702720144" sldId="260"/>
        </pc:sldMkLst>
        <pc:spChg chg="mod">
          <ac:chgData name="Bharat Shah, Shivam" userId="a48f1b0c-59cd-432c-a79e-7dc2179c56a6" providerId="ADAL" clId="{62F5F175-AC76-48FE-BDCF-94FD59712956}" dt="2025-01-21T18:40:40.794" v="928" actId="1036"/>
          <ac:spMkLst>
            <pc:docMk/>
            <pc:sldMk cId="3702720144" sldId="260"/>
            <ac:spMk id="11" creationId="{E061539A-4C23-5F12-6C42-11E04706D3F4}"/>
          </ac:spMkLst>
        </pc:spChg>
        <pc:graphicFrameChg chg="mod">
          <ac:chgData name="Bharat Shah, Shivam" userId="a48f1b0c-59cd-432c-a79e-7dc2179c56a6" providerId="ADAL" clId="{62F5F175-AC76-48FE-BDCF-94FD59712956}" dt="2025-01-21T18:40:48.318" v="929" actId="14100"/>
          <ac:graphicFrameMkLst>
            <pc:docMk/>
            <pc:sldMk cId="3702720144" sldId="260"/>
            <ac:graphicFrameMk id="6" creationId="{97FBC1C5-35B2-1E5F-668F-8BF2F6D7B1F4}"/>
          </ac:graphicFrameMkLst>
        </pc:graphicFrameChg>
      </pc:sldChg>
      <pc:sldChg chg="add del">
        <pc:chgData name="Bharat Shah, Shivam" userId="a48f1b0c-59cd-432c-a79e-7dc2179c56a6" providerId="ADAL" clId="{62F5F175-AC76-48FE-BDCF-94FD59712956}" dt="2025-01-21T18:46:02.481" v="1174" actId="47"/>
        <pc:sldMkLst>
          <pc:docMk/>
          <pc:sldMk cId="518467038" sldId="261"/>
        </pc:sldMkLst>
      </pc:sldChg>
      <pc:sldChg chg="modSp add mod">
        <pc:chgData name="Bharat Shah, Shivam" userId="a48f1b0c-59cd-432c-a79e-7dc2179c56a6" providerId="ADAL" clId="{62F5F175-AC76-48FE-BDCF-94FD59712956}" dt="2025-01-21T18:48:46.758" v="1247" actId="20577"/>
        <pc:sldMkLst>
          <pc:docMk/>
          <pc:sldMk cId="2714168617" sldId="262"/>
        </pc:sldMkLst>
        <pc:spChg chg="mod">
          <ac:chgData name="Bharat Shah, Shivam" userId="a48f1b0c-59cd-432c-a79e-7dc2179c56a6" providerId="ADAL" clId="{62F5F175-AC76-48FE-BDCF-94FD59712956}" dt="2025-01-21T18:48:46.758" v="1247" actId="20577"/>
          <ac:spMkLst>
            <pc:docMk/>
            <pc:sldMk cId="2714168617" sldId="262"/>
            <ac:spMk id="11" creationId="{CCE5F2B6-8582-50F3-371F-CDB86054CF38}"/>
          </ac:spMkLst>
        </pc:spChg>
        <pc:graphicFrameChg chg="mod">
          <ac:chgData name="Bharat Shah, Shivam" userId="a48f1b0c-59cd-432c-a79e-7dc2179c56a6" providerId="ADAL" clId="{62F5F175-AC76-48FE-BDCF-94FD59712956}" dt="2025-01-21T18:44:42.922" v="1173" actId="20577"/>
          <ac:graphicFrameMkLst>
            <pc:docMk/>
            <pc:sldMk cId="2714168617" sldId="262"/>
            <ac:graphicFrameMk id="6" creationId="{D0063010-7813-8C37-A751-02E19166B9F4}"/>
          </ac:graphicFrameMkLst>
        </pc:graphicFrameChg>
      </pc:sldChg>
      <pc:sldChg chg="addSp delSp modSp new mod">
        <pc:chgData name="Bharat Shah, Shivam" userId="a48f1b0c-59cd-432c-a79e-7dc2179c56a6" providerId="ADAL" clId="{62F5F175-AC76-48FE-BDCF-94FD59712956}" dt="2025-01-21T18:59:39.621" v="2073" actId="20577"/>
        <pc:sldMkLst>
          <pc:docMk/>
          <pc:sldMk cId="2473242735" sldId="263"/>
        </pc:sldMkLst>
        <pc:spChg chg="del mod">
          <ac:chgData name="Bharat Shah, Shivam" userId="a48f1b0c-59cd-432c-a79e-7dc2179c56a6" providerId="ADAL" clId="{62F5F175-AC76-48FE-BDCF-94FD59712956}" dt="2025-01-21T18:46:30.699" v="1178" actId="478"/>
          <ac:spMkLst>
            <pc:docMk/>
            <pc:sldMk cId="2473242735" sldId="263"/>
            <ac:spMk id="2" creationId="{F1D8C5F3-7455-7885-269D-1C10B22695F6}"/>
          </ac:spMkLst>
        </pc:spChg>
        <pc:spChg chg="mod">
          <ac:chgData name="Bharat Shah, Shivam" userId="a48f1b0c-59cd-432c-a79e-7dc2179c56a6" providerId="ADAL" clId="{62F5F175-AC76-48FE-BDCF-94FD59712956}" dt="2025-01-21T18:59:39.621" v="2073" actId="20577"/>
          <ac:spMkLst>
            <pc:docMk/>
            <pc:sldMk cId="2473242735" sldId="263"/>
            <ac:spMk id="3" creationId="{76E7E98E-A2FC-E2B5-3FCF-318EDA770639}"/>
          </ac:spMkLst>
        </pc:spChg>
        <pc:spChg chg="add mod">
          <ac:chgData name="Bharat Shah, Shivam" userId="a48f1b0c-59cd-432c-a79e-7dc2179c56a6" providerId="ADAL" clId="{62F5F175-AC76-48FE-BDCF-94FD59712956}" dt="2025-01-21T18:58:17.516" v="2043" actId="20577"/>
          <ac:spMkLst>
            <pc:docMk/>
            <pc:sldMk cId="2473242735" sldId="263"/>
            <ac:spMk id="4" creationId="{E7CFDFF3-095C-4380-069F-FDDA4D926D57}"/>
          </ac:spMkLst>
        </pc:spChg>
        <pc:spChg chg="add mod">
          <ac:chgData name="Bharat Shah, Shivam" userId="a48f1b0c-59cd-432c-a79e-7dc2179c56a6" providerId="ADAL" clId="{62F5F175-AC76-48FE-BDCF-94FD59712956}" dt="2025-01-21T18:49:43.921" v="1251"/>
          <ac:spMkLst>
            <pc:docMk/>
            <pc:sldMk cId="2473242735" sldId="263"/>
            <ac:spMk id="6" creationId="{948E8D07-48E4-57A4-58FB-32A79D25CF51}"/>
          </ac:spMkLst>
        </pc:spChg>
        <pc:graphicFrameChg chg="add mod">
          <ac:chgData name="Bharat Shah, Shivam" userId="a48f1b0c-59cd-432c-a79e-7dc2179c56a6" providerId="ADAL" clId="{62F5F175-AC76-48FE-BDCF-94FD59712956}" dt="2025-01-21T18:49:43.224" v="1250"/>
          <ac:graphicFrameMkLst>
            <pc:docMk/>
            <pc:sldMk cId="2473242735" sldId="263"/>
            <ac:graphicFrameMk id="5" creationId="{79A2C547-E889-97EA-E304-D652641EF11C}"/>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Top 5 brands with highest </a:t>
            </a:r>
            <a:r>
              <a:rPr lang="en-US"/>
              <a:t>Revenue</a:t>
            </a:r>
            <a:r>
              <a:rPr lang="en-US" baseline="0"/>
              <a:t> contribution</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1"/>
          <c:tx>
            <c:strRef>
              <c:f>Sheet1!$C$1</c:f>
              <c:strCache>
                <c:ptCount val="1"/>
                <c:pt idx="0">
                  <c:v>Amount_Perc</c:v>
                </c:pt>
              </c:strCache>
            </c:strRef>
          </c:tx>
          <c:spPr>
            <a:solidFill>
              <a:schemeClr val="accent2">
                <a:lumMod val="40000"/>
                <a:lumOff val="60000"/>
              </a:schemeClr>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Brand B</c:v>
                </c:pt>
                <c:pt idx="1">
                  <c:v>Brand D</c:v>
                </c:pt>
                <c:pt idx="2">
                  <c:v>Brand A</c:v>
                </c:pt>
                <c:pt idx="3">
                  <c:v>Brand E</c:v>
                </c:pt>
                <c:pt idx="4">
                  <c:v>Brand C</c:v>
                </c:pt>
              </c:strCache>
            </c:strRef>
          </c:cat>
          <c:val>
            <c:numRef>
              <c:f>Sheet1!$C$2:$C$6</c:f>
              <c:numCache>
                <c:formatCode>General</c:formatCode>
                <c:ptCount val="5"/>
                <c:pt idx="0">
                  <c:v>0.54713500000000004</c:v>
                </c:pt>
                <c:pt idx="1">
                  <c:v>0.28948000000000002</c:v>
                </c:pt>
                <c:pt idx="2">
                  <c:v>0.129386</c:v>
                </c:pt>
                <c:pt idx="3">
                  <c:v>2.9250000000000002E-2</c:v>
                </c:pt>
                <c:pt idx="4">
                  <c:v>3.0360000000000001E-3</c:v>
                </c:pt>
              </c:numCache>
            </c:numRef>
          </c:val>
          <c:extLst>
            <c:ext xmlns:c16="http://schemas.microsoft.com/office/drawing/2014/chart" uri="{C3380CC4-5D6E-409C-BE32-E72D297353CC}">
              <c16:uniqueId val="{00000001-58DC-4CDD-95FE-411C04F537BC}"/>
            </c:ext>
          </c:extLst>
        </c:ser>
        <c:ser>
          <c:idx val="2"/>
          <c:order val="2"/>
          <c:tx>
            <c:strRef>
              <c:f>Sheet1!$D$1</c:f>
              <c:strCache>
                <c:ptCount val="1"/>
                <c:pt idx="0">
                  <c:v>Revenue_Perc</c:v>
                </c:pt>
              </c:strCache>
            </c:strRef>
          </c:tx>
          <c:spPr>
            <a:solidFill>
              <a:schemeClr val="accent1">
                <a:lumMod val="40000"/>
                <a:lumOff val="60000"/>
              </a:schemeClr>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Brand B</c:v>
                </c:pt>
                <c:pt idx="1">
                  <c:v>Brand D</c:v>
                </c:pt>
                <c:pt idx="2">
                  <c:v>Brand A</c:v>
                </c:pt>
                <c:pt idx="3">
                  <c:v>Brand E</c:v>
                </c:pt>
                <c:pt idx="4">
                  <c:v>Brand C</c:v>
                </c:pt>
              </c:strCache>
            </c:strRef>
          </c:cat>
          <c:val>
            <c:numRef>
              <c:f>Sheet1!$D$2:$D$6</c:f>
              <c:numCache>
                <c:formatCode>General</c:formatCode>
                <c:ptCount val="5"/>
                <c:pt idx="0">
                  <c:v>0.67708299999999999</c:v>
                </c:pt>
                <c:pt idx="1">
                  <c:v>0.23350499999999999</c:v>
                </c:pt>
                <c:pt idx="2">
                  <c:v>5.0040000000000001E-2</c:v>
                </c:pt>
                <c:pt idx="3">
                  <c:v>3.3191999999999999E-2</c:v>
                </c:pt>
                <c:pt idx="4">
                  <c:v>3.9579999999999997E-3</c:v>
                </c:pt>
              </c:numCache>
            </c:numRef>
          </c:val>
          <c:extLst>
            <c:ext xmlns:c16="http://schemas.microsoft.com/office/drawing/2014/chart" uri="{C3380CC4-5D6E-409C-BE32-E72D297353CC}">
              <c16:uniqueId val="{00000002-58DC-4CDD-95FE-411C04F537BC}"/>
            </c:ext>
          </c:extLst>
        </c:ser>
        <c:dLbls>
          <c:showLegendKey val="0"/>
          <c:showVal val="0"/>
          <c:showCatName val="0"/>
          <c:showSerName val="0"/>
          <c:showPercent val="0"/>
          <c:showBubbleSize val="0"/>
        </c:dLbls>
        <c:gapWidth val="219"/>
        <c:axId val="1424363135"/>
        <c:axId val="1424360255"/>
      </c:barChart>
      <c:lineChart>
        <c:grouping val="standard"/>
        <c:varyColors val="0"/>
        <c:ser>
          <c:idx val="0"/>
          <c:order val="0"/>
          <c:tx>
            <c:strRef>
              <c:f>Sheet1!$B$1</c:f>
              <c:strCache>
                <c:ptCount val="1"/>
                <c:pt idx="0">
                  <c:v>Orders_Perc</c:v>
                </c:pt>
              </c:strCache>
            </c:strRef>
          </c:tx>
          <c:spPr>
            <a:ln w="28575" cap="rnd">
              <a:solidFill>
                <a:schemeClr val="accent1"/>
              </a:solidFill>
              <a:round/>
            </a:ln>
            <a:effectLst/>
          </c:spPr>
          <c:marker>
            <c:symbol val="none"/>
          </c:marker>
          <c:dLbls>
            <c:dLbl>
              <c:idx val="0"/>
              <c:layout>
                <c:manualLayout>
                  <c:x val="-4.9724986983279117E-2"/>
                  <c:y val="9.7022887087896241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8DC-4CDD-95FE-411C04F537BC}"/>
                </c:ext>
              </c:extLst>
            </c:dLbl>
            <c:dLbl>
              <c:idx val="1"/>
              <c:layout>
                <c:manualLayout>
                  <c:x val="-4.5685589177976237E-2"/>
                  <c:y val="3.638358265796100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8DC-4CDD-95FE-411C04F537BC}"/>
                </c:ext>
              </c:extLst>
            </c:dLbl>
            <c:dLbl>
              <c:idx val="2"/>
              <c:layout>
                <c:manualLayout>
                  <c:x val="-2.6835066086562491E-2"/>
                  <c:y val="-2.425572177197410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8DC-4CDD-95FE-411C04F537BC}"/>
                </c:ext>
              </c:extLst>
            </c:dLbl>
            <c:dLbl>
              <c:idx val="3"/>
              <c:layout>
                <c:manualLayout>
                  <c:x val="-2.7915631504716071E-2"/>
                  <c:y val="-9.217174273350152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8DC-4CDD-95FE-411C04F537BC}"/>
                </c:ext>
              </c:extLst>
            </c:dLbl>
            <c:dLbl>
              <c:idx val="4"/>
              <c:layout>
                <c:manualLayout>
                  <c:x val="-2.3876233699413035E-2"/>
                  <c:y val="-6.306487660713255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8DC-4CDD-95FE-411C04F537BC}"/>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Brand B</c:v>
                </c:pt>
                <c:pt idx="1">
                  <c:v>Brand D</c:v>
                </c:pt>
                <c:pt idx="2">
                  <c:v>Brand A</c:v>
                </c:pt>
                <c:pt idx="3">
                  <c:v>Brand E</c:v>
                </c:pt>
                <c:pt idx="4">
                  <c:v>Brand C</c:v>
                </c:pt>
              </c:strCache>
            </c:strRef>
          </c:cat>
          <c:val>
            <c:numRef>
              <c:f>Sheet1!$B$2:$B$6</c:f>
              <c:numCache>
                <c:formatCode>General</c:formatCode>
                <c:ptCount val="5"/>
                <c:pt idx="0">
                  <c:v>0.180844</c:v>
                </c:pt>
                <c:pt idx="1">
                  <c:v>0.133716</c:v>
                </c:pt>
                <c:pt idx="2">
                  <c:v>0.58686300000000002</c:v>
                </c:pt>
                <c:pt idx="3">
                  <c:v>3.0335000000000001E-2</c:v>
                </c:pt>
                <c:pt idx="4">
                  <c:v>3.4464000000000002E-2</c:v>
                </c:pt>
              </c:numCache>
            </c:numRef>
          </c:val>
          <c:smooth val="0"/>
          <c:extLst>
            <c:ext xmlns:c16="http://schemas.microsoft.com/office/drawing/2014/chart" uri="{C3380CC4-5D6E-409C-BE32-E72D297353CC}">
              <c16:uniqueId val="{00000000-58DC-4CDD-95FE-411C04F537BC}"/>
            </c:ext>
          </c:extLst>
        </c:ser>
        <c:dLbls>
          <c:showLegendKey val="0"/>
          <c:showVal val="0"/>
          <c:showCatName val="0"/>
          <c:showSerName val="0"/>
          <c:showPercent val="0"/>
          <c:showBubbleSize val="0"/>
        </c:dLbls>
        <c:marker val="1"/>
        <c:smooth val="0"/>
        <c:axId val="1424363135"/>
        <c:axId val="1424360255"/>
      </c:lineChart>
      <c:catAx>
        <c:axId val="14243631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4360255"/>
        <c:crosses val="autoZero"/>
        <c:auto val="1"/>
        <c:lblAlgn val="ctr"/>
        <c:lblOffset val="100"/>
        <c:noMultiLvlLbl val="0"/>
      </c:catAx>
      <c:valAx>
        <c:axId val="1424360255"/>
        <c:scaling>
          <c:orientation val="minMax"/>
          <c:max val="1"/>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Percentage of Total Revenue</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43631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Distribution of Errand Category</a:t>
            </a:r>
            <a:r>
              <a:rPr lang="en-US" baseline="0" dirty="0"/>
              <a:t> ( Top 10 Categories)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Errands_Perc</c:v>
                </c:pt>
              </c:strCache>
            </c:strRef>
          </c:tx>
          <c:spPr>
            <a:solidFill>
              <a:schemeClr val="accent1"/>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Cancellation / refund</c:v>
                </c:pt>
                <c:pt idx="1">
                  <c:v>Rebooking</c:v>
                </c:pt>
                <c:pt idx="2">
                  <c:v>Schedule change</c:v>
                </c:pt>
                <c:pt idx="3">
                  <c:v>Document &amp; travel info</c:v>
                </c:pt>
                <c:pt idx="4">
                  <c:v>Change of name &amp; passenger info</c:v>
                </c:pt>
                <c:pt idx="5">
                  <c:v>No response</c:v>
                </c:pt>
                <c:pt idx="6">
                  <c:v>Baggage</c:v>
                </c:pt>
                <c:pt idx="7">
                  <c:v>Payment questions</c:v>
                </c:pt>
                <c:pt idx="8">
                  <c:v>Seating</c:v>
                </c:pt>
                <c:pt idx="9">
                  <c:v>Other services / products</c:v>
                </c:pt>
              </c:strCache>
            </c:strRef>
          </c:cat>
          <c:val>
            <c:numRef>
              <c:f>Sheet1!$B$2:$B$11</c:f>
              <c:numCache>
                <c:formatCode>General</c:formatCode>
                <c:ptCount val="10"/>
                <c:pt idx="0">
                  <c:v>0.24185499999999999</c:v>
                </c:pt>
                <c:pt idx="1">
                  <c:v>0.23311599999999999</c:v>
                </c:pt>
                <c:pt idx="2">
                  <c:v>0.17535600000000001</c:v>
                </c:pt>
                <c:pt idx="3">
                  <c:v>0.118947</c:v>
                </c:pt>
                <c:pt idx="4">
                  <c:v>6.6284999999999997E-2</c:v>
                </c:pt>
                <c:pt idx="5">
                  <c:v>4.8732999999999999E-2</c:v>
                </c:pt>
                <c:pt idx="6">
                  <c:v>4.8647000000000003E-2</c:v>
                </c:pt>
                <c:pt idx="7">
                  <c:v>1.7035999999999999E-2</c:v>
                </c:pt>
                <c:pt idx="8">
                  <c:v>1.5601E-2</c:v>
                </c:pt>
                <c:pt idx="9">
                  <c:v>1.4534E-2</c:v>
                </c:pt>
              </c:numCache>
            </c:numRef>
          </c:val>
          <c:extLst>
            <c:ext xmlns:c16="http://schemas.microsoft.com/office/drawing/2014/chart" uri="{C3380CC4-5D6E-409C-BE32-E72D297353CC}">
              <c16:uniqueId val="{00000000-FFEA-43EB-A37D-02C8DFE24D9B}"/>
            </c:ext>
          </c:extLst>
        </c:ser>
        <c:dLbls>
          <c:dLblPos val="outEnd"/>
          <c:showLegendKey val="0"/>
          <c:showVal val="1"/>
          <c:showCatName val="0"/>
          <c:showSerName val="0"/>
          <c:showPercent val="0"/>
          <c:showBubbleSize val="0"/>
        </c:dLbls>
        <c:gapWidth val="219"/>
        <c:axId val="1419767743"/>
        <c:axId val="1419768223"/>
      </c:barChart>
      <c:catAx>
        <c:axId val="1419767743"/>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Categories</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19768223"/>
        <c:crosses val="autoZero"/>
        <c:auto val="1"/>
        <c:lblAlgn val="ctr"/>
        <c:lblOffset val="100"/>
        <c:noMultiLvlLbl val="0"/>
      </c:catAx>
      <c:valAx>
        <c:axId val="1419768223"/>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Percentage of Total Errands</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197677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Distribution of </a:t>
            </a:r>
            <a:r>
              <a:rPr lang="en-US" baseline="0" dirty="0"/>
              <a:t>number of contacts per order </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Percentage of customers contacting Customer Service</c:v>
                </c:pt>
              </c:strCache>
            </c:strRef>
          </c:tx>
          <c:dPt>
            <c:idx val="0"/>
            <c:bubble3D val="0"/>
            <c:spPr>
              <a:solidFill>
                <a:schemeClr val="accent1"/>
              </a:solidFill>
              <a:ln>
                <a:noFill/>
              </a:ln>
              <a:effectLst/>
            </c:spPr>
            <c:extLst>
              <c:ext xmlns:c16="http://schemas.microsoft.com/office/drawing/2014/chart" uri="{C3380CC4-5D6E-409C-BE32-E72D297353CC}">
                <c16:uniqueId val="{00000000-AE7B-4A9F-B269-5D99F1DA73EC}"/>
              </c:ext>
            </c:extLst>
          </c:dPt>
          <c:dPt>
            <c:idx val="1"/>
            <c:bubble3D val="0"/>
            <c:spPr>
              <a:solidFill>
                <a:schemeClr val="accent2"/>
              </a:solidFill>
              <a:ln>
                <a:noFill/>
              </a:ln>
              <a:effectLst/>
            </c:spPr>
          </c:dPt>
          <c:dPt>
            <c:idx val="2"/>
            <c:bubble3D val="0"/>
            <c:spPr>
              <a:solidFill>
                <a:schemeClr val="accent3"/>
              </a:solidFill>
              <a:ln>
                <a:noFill/>
              </a:ln>
              <a:effectLst/>
            </c:spPr>
            <c:extLst>
              <c:ext xmlns:c16="http://schemas.microsoft.com/office/drawing/2014/chart" uri="{C3380CC4-5D6E-409C-BE32-E72D297353CC}">
                <c16:uniqueId val="{00000001-AE7B-4A9F-B269-5D99F1DA73EC}"/>
              </c:ext>
            </c:extLst>
          </c:dPt>
          <c:dPt>
            <c:idx val="3"/>
            <c:bubble3D val="0"/>
            <c:spPr>
              <a:solidFill>
                <a:schemeClr val="accent4"/>
              </a:solidFill>
              <a:ln>
                <a:noFill/>
              </a:ln>
              <a:effectLst/>
            </c:spPr>
            <c:extLst>
              <c:ext xmlns:c16="http://schemas.microsoft.com/office/drawing/2014/chart" uri="{C3380CC4-5D6E-409C-BE32-E72D297353CC}">
                <c16:uniqueId val="{00000002-AE7B-4A9F-B269-5D99F1DA73EC}"/>
              </c:ext>
            </c:extLst>
          </c:dPt>
          <c:dPt>
            <c:idx val="4"/>
            <c:bubble3D val="0"/>
            <c:spPr>
              <a:solidFill>
                <a:schemeClr val="accent5"/>
              </a:solidFill>
              <a:ln>
                <a:noFill/>
              </a:ln>
              <a:effectLst/>
            </c:spPr>
            <c:extLst>
              <c:ext xmlns:c16="http://schemas.microsoft.com/office/drawing/2014/chart" uri="{C3380CC4-5D6E-409C-BE32-E72D297353CC}">
                <c16:uniqueId val="{00000003-AE7B-4A9F-B269-5D99F1DA73EC}"/>
              </c:ext>
            </c:extLst>
          </c:dPt>
          <c:dPt>
            <c:idx val="5"/>
            <c:bubble3D val="0"/>
            <c:spPr>
              <a:solidFill>
                <a:schemeClr val="accent6"/>
              </a:solidFill>
              <a:ln>
                <a:noFill/>
              </a:ln>
              <a:effectLst/>
            </c:spPr>
            <c:extLst>
              <c:ext xmlns:c16="http://schemas.microsoft.com/office/drawing/2014/chart" uri="{C3380CC4-5D6E-409C-BE32-E72D297353CC}">
                <c16:uniqueId val="{00000004-AE7B-4A9F-B269-5D99F1DA73EC}"/>
              </c:ext>
            </c:extLst>
          </c:dPt>
          <c:dPt>
            <c:idx val="6"/>
            <c:bubble3D val="0"/>
            <c:spPr>
              <a:solidFill>
                <a:schemeClr val="accent1">
                  <a:lumMod val="60000"/>
                </a:schemeClr>
              </a:solidFill>
              <a:ln>
                <a:noFill/>
              </a:ln>
              <a:effectLst/>
            </c:spPr>
          </c:dPt>
          <c:dPt>
            <c:idx val="7"/>
            <c:bubble3D val="0"/>
            <c:spPr>
              <a:solidFill>
                <a:schemeClr val="accent2">
                  <a:lumMod val="60000"/>
                </a:schemeClr>
              </a:solidFill>
              <a:ln>
                <a:noFill/>
              </a:ln>
              <a:effectLst/>
            </c:spPr>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lumMod val="8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Sheet1!$A$2:$A$9</c:f>
              <c:strCache>
                <c:ptCount val="8"/>
                <c:pt idx="0">
                  <c:v>1</c:v>
                </c:pt>
                <c:pt idx="1">
                  <c:v>2</c:v>
                </c:pt>
                <c:pt idx="2">
                  <c:v>3</c:v>
                </c:pt>
                <c:pt idx="3">
                  <c:v>4</c:v>
                </c:pt>
                <c:pt idx="4">
                  <c:v>5</c:v>
                </c:pt>
                <c:pt idx="5">
                  <c:v>6</c:v>
                </c:pt>
                <c:pt idx="6">
                  <c:v>7</c:v>
                </c:pt>
                <c:pt idx="7">
                  <c:v>More than 7 contacts</c:v>
                </c:pt>
              </c:strCache>
            </c:strRef>
          </c:cat>
          <c:val>
            <c:numRef>
              <c:f>Sheet1!$B$2:$B$9</c:f>
              <c:numCache>
                <c:formatCode>General</c:formatCode>
                <c:ptCount val="8"/>
                <c:pt idx="0">
                  <c:v>0.44637300000000002</c:v>
                </c:pt>
                <c:pt idx="1">
                  <c:v>0.21504599999999999</c:v>
                </c:pt>
                <c:pt idx="2">
                  <c:v>0.115393</c:v>
                </c:pt>
                <c:pt idx="3">
                  <c:v>6.8791000000000005E-2</c:v>
                </c:pt>
                <c:pt idx="4">
                  <c:v>4.3365000000000001E-2</c:v>
                </c:pt>
                <c:pt idx="5">
                  <c:v>2.8672E-2</c:v>
                </c:pt>
                <c:pt idx="6">
                  <c:v>1.9796999999999999E-2</c:v>
                </c:pt>
                <c:pt idx="7">
                  <c:v>6.2562999999999994E-2</c:v>
                </c:pt>
              </c:numCache>
            </c:numRef>
          </c:val>
          <c:extLst>
            <c:ext xmlns:c16="http://schemas.microsoft.com/office/drawing/2014/chart" uri="{C3380CC4-5D6E-409C-BE32-E72D297353CC}">
              <c16:uniqueId val="{00000000-FFEA-43EB-A37D-02C8DFE24D9B}"/>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Customer Group Type wise distribution of Total </a:t>
            </a:r>
            <a:r>
              <a:rPr lang="en-US" baseline="0" dirty="0"/>
              <a:t>number of contacts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Percentage of Total customers contacts</c:v>
                </c:pt>
              </c:strCache>
            </c:strRef>
          </c:tx>
          <c:dPt>
            <c:idx val="0"/>
            <c:bubble3D val="0"/>
            <c:spPr>
              <a:solidFill>
                <a:schemeClr val="accent1"/>
              </a:solidFill>
              <a:ln>
                <a:noFill/>
              </a:ln>
              <a:effectLst/>
            </c:spPr>
            <c:extLst>
              <c:ext xmlns:c16="http://schemas.microsoft.com/office/drawing/2014/chart" uri="{C3380CC4-5D6E-409C-BE32-E72D297353CC}">
                <c16:uniqueId val="{00000000-AE7B-4A9F-B269-5D99F1DA73EC}"/>
              </c:ext>
            </c:extLst>
          </c:dPt>
          <c:dPt>
            <c:idx val="1"/>
            <c:bubble3D val="0"/>
            <c:spPr>
              <a:solidFill>
                <a:schemeClr val="accent2"/>
              </a:solidFill>
              <a:ln>
                <a:noFill/>
              </a:ln>
              <a:effectLst/>
            </c:spPr>
          </c:dPt>
          <c:dPt>
            <c:idx val="2"/>
            <c:bubble3D val="0"/>
            <c:spPr>
              <a:solidFill>
                <a:schemeClr val="accent3"/>
              </a:solidFill>
              <a:ln>
                <a:noFill/>
              </a:ln>
              <a:effectLst/>
            </c:spPr>
            <c:extLst>
              <c:ext xmlns:c16="http://schemas.microsoft.com/office/drawing/2014/chart" uri="{C3380CC4-5D6E-409C-BE32-E72D297353CC}">
                <c16:uniqueId val="{00000001-AE7B-4A9F-B269-5D99F1DA73EC}"/>
              </c:ext>
            </c:extLst>
          </c:dPt>
          <c:dPt>
            <c:idx val="3"/>
            <c:bubble3D val="0"/>
            <c:spPr>
              <a:solidFill>
                <a:schemeClr val="accent4"/>
              </a:solidFill>
              <a:ln>
                <a:noFill/>
              </a:ln>
              <a:effectLst/>
            </c:spPr>
            <c:extLst>
              <c:ext xmlns:c16="http://schemas.microsoft.com/office/drawing/2014/chart" uri="{C3380CC4-5D6E-409C-BE32-E72D297353CC}">
                <c16:uniqueId val="{00000002-AE7B-4A9F-B269-5D99F1DA73EC}"/>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lumMod val="8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COUPLE</c:v>
                </c:pt>
                <c:pt idx="1">
                  <c:v>FAMILY</c:v>
                </c:pt>
                <c:pt idx="2">
                  <c:v>GROUP</c:v>
                </c:pt>
                <c:pt idx="3">
                  <c:v>SINGLE</c:v>
                </c:pt>
              </c:strCache>
            </c:strRef>
          </c:cat>
          <c:val>
            <c:numRef>
              <c:f>Sheet1!$B$2:$B$5</c:f>
              <c:numCache>
                <c:formatCode>General</c:formatCode>
                <c:ptCount val="4"/>
                <c:pt idx="0">
                  <c:v>0.27888230531633401</c:v>
                </c:pt>
                <c:pt idx="1">
                  <c:v>0.15404173436624799</c:v>
                </c:pt>
                <c:pt idx="2">
                  <c:v>7.4878972556021897E-2</c:v>
                </c:pt>
                <c:pt idx="3">
                  <c:v>0.49219698776139398</c:v>
                </c:pt>
              </c:numCache>
            </c:numRef>
          </c:val>
          <c:extLst>
            <c:ext xmlns:c16="http://schemas.microsoft.com/office/drawing/2014/chart" uri="{C3380CC4-5D6E-409C-BE32-E72D297353CC}">
              <c16:uniqueId val="{00000000-FFEA-43EB-A37D-02C8DFE24D9B}"/>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0AF86-17EE-36F5-0A30-05AB5D37C8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33F5C5-6855-0B7F-B923-BFF9305BAE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509663-7B0D-BAFC-1416-E90A0BF54F70}"/>
              </a:ext>
            </a:extLst>
          </p:cNvPr>
          <p:cNvSpPr>
            <a:spLocks noGrp="1"/>
          </p:cNvSpPr>
          <p:nvPr>
            <p:ph type="dt" sz="half" idx="10"/>
          </p:nvPr>
        </p:nvSpPr>
        <p:spPr/>
        <p:txBody>
          <a:bodyPr/>
          <a:lstStyle/>
          <a:p>
            <a:fld id="{CFED4872-7048-4B0F-9E87-E0F522CF0EF8}" type="datetimeFigureOut">
              <a:rPr lang="en-US" smtClean="0"/>
              <a:t>1/21/2025</a:t>
            </a:fld>
            <a:endParaRPr lang="en-US"/>
          </a:p>
        </p:txBody>
      </p:sp>
      <p:sp>
        <p:nvSpPr>
          <p:cNvPr id="5" name="Footer Placeholder 4">
            <a:extLst>
              <a:ext uri="{FF2B5EF4-FFF2-40B4-BE49-F238E27FC236}">
                <a16:creationId xmlns:a16="http://schemas.microsoft.com/office/drawing/2014/main" id="{13C50551-292F-6905-4BF6-B1B7414E72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9B4141-0CED-5D8B-1377-07058E623090}"/>
              </a:ext>
            </a:extLst>
          </p:cNvPr>
          <p:cNvSpPr>
            <a:spLocks noGrp="1"/>
          </p:cNvSpPr>
          <p:nvPr>
            <p:ph type="sldNum" sz="quarter" idx="12"/>
          </p:nvPr>
        </p:nvSpPr>
        <p:spPr/>
        <p:txBody>
          <a:bodyPr/>
          <a:lstStyle/>
          <a:p>
            <a:fld id="{22A87660-8283-4C5E-A941-27332CEC051C}" type="slidenum">
              <a:rPr lang="en-US" smtClean="0"/>
              <a:t>‹#›</a:t>
            </a:fld>
            <a:endParaRPr lang="en-US"/>
          </a:p>
        </p:txBody>
      </p:sp>
    </p:spTree>
    <p:extLst>
      <p:ext uri="{BB962C8B-B14F-4D97-AF65-F5344CB8AC3E}">
        <p14:creationId xmlns:p14="http://schemas.microsoft.com/office/powerpoint/2010/main" val="2547538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168AE-87C0-E6D2-D642-BD14913108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CE62F4-4B3F-A9B9-FFE6-8F4485C49F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792DD1-59A4-0D6F-BC3A-7116B03C4CED}"/>
              </a:ext>
            </a:extLst>
          </p:cNvPr>
          <p:cNvSpPr>
            <a:spLocks noGrp="1"/>
          </p:cNvSpPr>
          <p:nvPr>
            <p:ph type="dt" sz="half" idx="10"/>
          </p:nvPr>
        </p:nvSpPr>
        <p:spPr/>
        <p:txBody>
          <a:bodyPr/>
          <a:lstStyle/>
          <a:p>
            <a:fld id="{CFED4872-7048-4B0F-9E87-E0F522CF0EF8}" type="datetimeFigureOut">
              <a:rPr lang="en-US" smtClean="0"/>
              <a:t>1/21/2025</a:t>
            </a:fld>
            <a:endParaRPr lang="en-US"/>
          </a:p>
        </p:txBody>
      </p:sp>
      <p:sp>
        <p:nvSpPr>
          <p:cNvPr id="5" name="Footer Placeholder 4">
            <a:extLst>
              <a:ext uri="{FF2B5EF4-FFF2-40B4-BE49-F238E27FC236}">
                <a16:creationId xmlns:a16="http://schemas.microsoft.com/office/drawing/2014/main" id="{AA26272A-F723-4056-0BAB-3B383EB956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0397C-92F3-5B29-E05E-D7E4C3253B03}"/>
              </a:ext>
            </a:extLst>
          </p:cNvPr>
          <p:cNvSpPr>
            <a:spLocks noGrp="1"/>
          </p:cNvSpPr>
          <p:nvPr>
            <p:ph type="sldNum" sz="quarter" idx="12"/>
          </p:nvPr>
        </p:nvSpPr>
        <p:spPr/>
        <p:txBody>
          <a:bodyPr/>
          <a:lstStyle/>
          <a:p>
            <a:fld id="{22A87660-8283-4C5E-A941-27332CEC051C}" type="slidenum">
              <a:rPr lang="en-US" smtClean="0"/>
              <a:t>‹#›</a:t>
            </a:fld>
            <a:endParaRPr lang="en-US"/>
          </a:p>
        </p:txBody>
      </p:sp>
    </p:spTree>
    <p:extLst>
      <p:ext uri="{BB962C8B-B14F-4D97-AF65-F5344CB8AC3E}">
        <p14:creationId xmlns:p14="http://schemas.microsoft.com/office/powerpoint/2010/main" val="4136792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CE6735-6487-743F-DCD2-95E7417E35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DD16AE-45EE-859C-776A-D2EAB0392B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AA8F4-26BB-1FE8-0EC2-863D34B7866D}"/>
              </a:ext>
            </a:extLst>
          </p:cNvPr>
          <p:cNvSpPr>
            <a:spLocks noGrp="1"/>
          </p:cNvSpPr>
          <p:nvPr>
            <p:ph type="dt" sz="half" idx="10"/>
          </p:nvPr>
        </p:nvSpPr>
        <p:spPr/>
        <p:txBody>
          <a:bodyPr/>
          <a:lstStyle/>
          <a:p>
            <a:fld id="{CFED4872-7048-4B0F-9E87-E0F522CF0EF8}" type="datetimeFigureOut">
              <a:rPr lang="en-US" smtClean="0"/>
              <a:t>1/21/2025</a:t>
            </a:fld>
            <a:endParaRPr lang="en-US"/>
          </a:p>
        </p:txBody>
      </p:sp>
      <p:sp>
        <p:nvSpPr>
          <p:cNvPr id="5" name="Footer Placeholder 4">
            <a:extLst>
              <a:ext uri="{FF2B5EF4-FFF2-40B4-BE49-F238E27FC236}">
                <a16:creationId xmlns:a16="http://schemas.microsoft.com/office/drawing/2014/main" id="{7D7B868B-70A8-882D-C6B7-58E2CEE2CD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590841-827B-CAAB-BDA3-BBCC463ACBCB}"/>
              </a:ext>
            </a:extLst>
          </p:cNvPr>
          <p:cNvSpPr>
            <a:spLocks noGrp="1"/>
          </p:cNvSpPr>
          <p:nvPr>
            <p:ph type="sldNum" sz="quarter" idx="12"/>
          </p:nvPr>
        </p:nvSpPr>
        <p:spPr/>
        <p:txBody>
          <a:bodyPr/>
          <a:lstStyle/>
          <a:p>
            <a:fld id="{22A87660-8283-4C5E-A941-27332CEC051C}" type="slidenum">
              <a:rPr lang="en-US" smtClean="0"/>
              <a:t>‹#›</a:t>
            </a:fld>
            <a:endParaRPr lang="en-US"/>
          </a:p>
        </p:txBody>
      </p:sp>
    </p:spTree>
    <p:extLst>
      <p:ext uri="{BB962C8B-B14F-4D97-AF65-F5344CB8AC3E}">
        <p14:creationId xmlns:p14="http://schemas.microsoft.com/office/powerpoint/2010/main" val="1411510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74910-3BCC-14C6-745E-D421487492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5823B6-BACE-8C5C-8B1F-51906B4B29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CFE8F3-C882-D031-02F5-B82DE1216862}"/>
              </a:ext>
            </a:extLst>
          </p:cNvPr>
          <p:cNvSpPr>
            <a:spLocks noGrp="1"/>
          </p:cNvSpPr>
          <p:nvPr>
            <p:ph type="dt" sz="half" idx="10"/>
          </p:nvPr>
        </p:nvSpPr>
        <p:spPr/>
        <p:txBody>
          <a:bodyPr/>
          <a:lstStyle/>
          <a:p>
            <a:fld id="{CFED4872-7048-4B0F-9E87-E0F522CF0EF8}" type="datetimeFigureOut">
              <a:rPr lang="en-US" smtClean="0"/>
              <a:t>1/21/2025</a:t>
            </a:fld>
            <a:endParaRPr lang="en-US"/>
          </a:p>
        </p:txBody>
      </p:sp>
      <p:sp>
        <p:nvSpPr>
          <p:cNvPr id="5" name="Footer Placeholder 4">
            <a:extLst>
              <a:ext uri="{FF2B5EF4-FFF2-40B4-BE49-F238E27FC236}">
                <a16:creationId xmlns:a16="http://schemas.microsoft.com/office/drawing/2014/main" id="{24B98595-2C55-B895-2CDC-9502593C5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18D83C-061B-7F39-30EC-90EB5E9E816D}"/>
              </a:ext>
            </a:extLst>
          </p:cNvPr>
          <p:cNvSpPr>
            <a:spLocks noGrp="1"/>
          </p:cNvSpPr>
          <p:nvPr>
            <p:ph type="sldNum" sz="quarter" idx="12"/>
          </p:nvPr>
        </p:nvSpPr>
        <p:spPr/>
        <p:txBody>
          <a:bodyPr/>
          <a:lstStyle/>
          <a:p>
            <a:fld id="{22A87660-8283-4C5E-A941-27332CEC051C}" type="slidenum">
              <a:rPr lang="en-US" smtClean="0"/>
              <a:t>‹#›</a:t>
            </a:fld>
            <a:endParaRPr lang="en-US"/>
          </a:p>
        </p:txBody>
      </p:sp>
    </p:spTree>
    <p:extLst>
      <p:ext uri="{BB962C8B-B14F-4D97-AF65-F5344CB8AC3E}">
        <p14:creationId xmlns:p14="http://schemas.microsoft.com/office/powerpoint/2010/main" val="2068153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9439E-B18A-BF67-37C0-1C9F3F76D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36DF29-CDAD-DD5F-70EE-5EE48803F2E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8C825C-A627-9F5F-09C8-4FEB9E8F0BFD}"/>
              </a:ext>
            </a:extLst>
          </p:cNvPr>
          <p:cNvSpPr>
            <a:spLocks noGrp="1"/>
          </p:cNvSpPr>
          <p:nvPr>
            <p:ph type="dt" sz="half" idx="10"/>
          </p:nvPr>
        </p:nvSpPr>
        <p:spPr/>
        <p:txBody>
          <a:bodyPr/>
          <a:lstStyle/>
          <a:p>
            <a:fld id="{CFED4872-7048-4B0F-9E87-E0F522CF0EF8}" type="datetimeFigureOut">
              <a:rPr lang="en-US" smtClean="0"/>
              <a:t>1/21/2025</a:t>
            </a:fld>
            <a:endParaRPr lang="en-US"/>
          </a:p>
        </p:txBody>
      </p:sp>
      <p:sp>
        <p:nvSpPr>
          <p:cNvPr id="5" name="Footer Placeholder 4">
            <a:extLst>
              <a:ext uri="{FF2B5EF4-FFF2-40B4-BE49-F238E27FC236}">
                <a16:creationId xmlns:a16="http://schemas.microsoft.com/office/drawing/2014/main" id="{4EEA1B8E-28AB-7DEF-A803-A0965B94EE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8F286E-9753-A6BF-E03C-D4DA12EADF6B}"/>
              </a:ext>
            </a:extLst>
          </p:cNvPr>
          <p:cNvSpPr>
            <a:spLocks noGrp="1"/>
          </p:cNvSpPr>
          <p:nvPr>
            <p:ph type="sldNum" sz="quarter" idx="12"/>
          </p:nvPr>
        </p:nvSpPr>
        <p:spPr/>
        <p:txBody>
          <a:bodyPr/>
          <a:lstStyle/>
          <a:p>
            <a:fld id="{22A87660-8283-4C5E-A941-27332CEC051C}" type="slidenum">
              <a:rPr lang="en-US" smtClean="0"/>
              <a:t>‹#›</a:t>
            </a:fld>
            <a:endParaRPr lang="en-US"/>
          </a:p>
        </p:txBody>
      </p:sp>
    </p:spTree>
    <p:extLst>
      <p:ext uri="{BB962C8B-B14F-4D97-AF65-F5344CB8AC3E}">
        <p14:creationId xmlns:p14="http://schemas.microsoft.com/office/powerpoint/2010/main" val="1542792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C328A-88F6-04E1-E72B-893AA45D24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A22F5D-7B83-AFBF-AAA8-1B94A334E7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4DAF91-7889-9017-5B55-52311781AB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54990F-47FF-D0E3-C232-FAAE7756706D}"/>
              </a:ext>
            </a:extLst>
          </p:cNvPr>
          <p:cNvSpPr>
            <a:spLocks noGrp="1"/>
          </p:cNvSpPr>
          <p:nvPr>
            <p:ph type="dt" sz="half" idx="10"/>
          </p:nvPr>
        </p:nvSpPr>
        <p:spPr/>
        <p:txBody>
          <a:bodyPr/>
          <a:lstStyle/>
          <a:p>
            <a:fld id="{CFED4872-7048-4B0F-9E87-E0F522CF0EF8}" type="datetimeFigureOut">
              <a:rPr lang="en-US" smtClean="0"/>
              <a:t>1/21/2025</a:t>
            </a:fld>
            <a:endParaRPr lang="en-US"/>
          </a:p>
        </p:txBody>
      </p:sp>
      <p:sp>
        <p:nvSpPr>
          <p:cNvPr id="6" name="Footer Placeholder 5">
            <a:extLst>
              <a:ext uri="{FF2B5EF4-FFF2-40B4-BE49-F238E27FC236}">
                <a16:creationId xmlns:a16="http://schemas.microsoft.com/office/drawing/2014/main" id="{9EC1C994-4819-749B-88C9-B21DA8DF5A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97A540-7474-D6C5-BF25-413F0AB9FCA9}"/>
              </a:ext>
            </a:extLst>
          </p:cNvPr>
          <p:cNvSpPr>
            <a:spLocks noGrp="1"/>
          </p:cNvSpPr>
          <p:nvPr>
            <p:ph type="sldNum" sz="quarter" idx="12"/>
          </p:nvPr>
        </p:nvSpPr>
        <p:spPr/>
        <p:txBody>
          <a:bodyPr/>
          <a:lstStyle/>
          <a:p>
            <a:fld id="{22A87660-8283-4C5E-A941-27332CEC051C}" type="slidenum">
              <a:rPr lang="en-US" smtClean="0"/>
              <a:t>‹#›</a:t>
            </a:fld>
            <a:endParaRPr lang="en-US"/>
          </a:p>
        </p:txBody>
      </p:sp>
    </p:spTree>
    <p:extLst>
      <p:ext uri="{BB962C8B-B14F-4D97-AF65-F5344CB8AC3E}">
        <p14:creationId xmlns:p14="http://schemas.microsoft.com/office/powerpoint/2010/main" val="1331195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A692A-2ADF-8244-D0DC-F1E862DB2F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BDA3D0-4AFB-0CF9-B2B4-469E96605C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3B414A-F5BC-5419-8376-5176617637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266237-A1CB-F46D-E5B9-56F4AFED69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0D5981-A198-58D6-780D-8AAF06659A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6E8C96-6876-A868-2A75-974615168FD4}"/>
              </a:ext>
            </a:extLst>
          </p:cNvPr>
          <p:cNvSpPr>
            <a:spLocks noGrp="1"/>
          </p:cNvSpPr>
          <p:nvPr>
            <p:ph type="dt" sz="half" idx="10"/>
          </p:nvPr>
        </p:nvSpPr>
        <p:spPr/>
        <p:txBody>
          <a:bodyPr/>
          <a:lstStyle/>
          <a:p>
            <a:fld id="{CFED4872-7048-4B0F-9E87-E0F522CF0EF8}" type="datetimeFigureOut">
              <a:rPr lang="en-US" smtClean="0"/>
              <a:t>1/21/2025</a:t>
            </a:fld>
            <a:endParaRPr lang="en-US"/>
          </a:p>
        </p:txBody>
      </p:sp>
      <p:sp>
        <p:nvSpPr>
          <p:cNvPr id="8" name="Footer Placeholder 7">
            <a:extLst>
              <a:ext uri="{FF2B5EF4-FFF2-40B4-BE49-F238E27FC236}">
                <a16:creationId xmlns:a16="http://schemas.microsoft.com/office/drawing/2014/main" id="{71554651-0525-B5EA-5AE7-FBECF560E8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9CA5B7-8826-F30E-6817-F77774A4196B}"/>
              </a:ext>
            </a:extLst>
          </p:cNvPr>
          <p:cNvSpPr>
            <a:spLocks noGrp="1"/>
          </p:cNvSpPr>
          <p:nvPr>
            <p:ph type="sldNum" sz="quarter" idx="12"/>
          </p:nvPr>
        </p:nvSpPr>
        <p:spPr/>
        <p:txBody>
          <a:bodyPr/>
          <a:lstStyle/>
          <a:p>
            <a:fld id="{22A87660-8283-4C5E-A941-27332CEC051C}" type="slidenum">
              <a:rPr lang="en-US" smtClean="0"/>
              <a:t>‹#›</a:t>
            </a:fld>
            <a:endParaRPr lang="en-US"/>
          </a:p>
        </p:txBody>
      </p:sp>
    </p:spTree>
    <p:extLst>
      <p:ext uri="{BB962C8B-B14F-4D97-AF65-F5344CB8AC3E}">
        <p14:creationId xmlns:p14="http://schemas.microsoft.com/office/powerpoint/2010/main" val="4236308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2D3A8-9253-A804-107F-5C4B04006A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EF2FFA-C8C2-7B81-65A9-D4B146D11B7D}"/>
              </a:ext>
            </a:extLst>
          </p:cNvPr>
          <p:cNvSpPr>
            <a:spLocks noGrp="1"/>
          </p:cNvSpPr>
          <p:nvPr>
            <p:ph type="dt" sz="half" idx="10"/>
          </p:nvPr>
        </p:nvSpPr>
        <p:spPr/>
        <p:txBody>
          <a:bodyPr/>
          <a:lstStyle/>
          <a:p>
            <a:fld id="{CFED4872-7048-4B0F-9E87-E0F522CF0EF8}" type="datetimeFigureOut">
              <a:rPr lang="en-US" smtClean="0"/>
              <a:t>1/21/2025</a:t>
            </a:fld>
            <a:endParaRPr lang="en-US"/>
          </a:p>
        </p:txBody>
      </p:sp>
      <p:sp>
        <p:nvSpPr>
          <p:cNvPr id="4" name="Footer Placeholder 3">
            <a:extLst>
              <a:ext uri="{FF2B5EF4-FFF2-40B4-BE49-F238E27FC236}">
                <a16:creationId xmlns:a16="http://schemas.microsoft.com/office/drawing/2014/main" id="{910BD497-3E3F-EA4D-A79F-51D42E949B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3365B6-DFC3-C9F8-0069-55402F67224D}"/>
              </a:ext>
            </a:extLst>
          </p:cNvPr>
          <p:cNvSpPr>
            <a:spLocks noGrp="1"/>
          </p:cNvSpPr>
          <p:nvPr>
            <p:ph type="sldNum" sz="quarter" idx="12"/>
          </p:nvPr>
        </p:nvSpPr>
        <p:spPr/>
        <p:txBody>
          <a:bodyPr/>
          <a:lstStyle/>
          <a:p>
            <a:fld id="{22A87660-8283-4C5E-A941-27332CEC051C}" type="slidenum">
              <a:rPr lang="en-US" smtClean="0"/>
              <a:t>‹#›</a:t>
            </a:fld>
            <a:endParaRPr lang="en-US"/>
          </a:p>
        </p:txBody>
      </p:sp>
    </p:spTree>
    <p:extLst>
      <p:ext uri="{BB962C8B-B14F-4D97-AF65-F5344CB8AC3E}">
        <p14:creationId xmlns:p14="http://schemas.microsoft.com/office/powerpoint/2010/main" val="1126420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9EC459-A80C-71B6-419C-E495CE760D41}"/>
              </a:ext>
            </a:extLst>
          </p:cNvPr>
          <p:cNvSpPr>
            <a:spLocks noGrp="1"/>
          </p:cNvSpPr>
          <p:nvPr>
            <p:ph type="dt" sz="half" idx="10"/>
          </p:nvPr>
        </p:nvSpPr>
        <p:spPr/>
        <p:txBody>
          <a:bodyPr/>
          <a:lstStyle/>
          <a:p>
            <a:fld id="{CFED4872-7048-4B0F-9E87-E0F522CF0EF8}" type="datetimeFigureOut">
              <a:rPr lang="en-US" smtClean="0"/>
              <a:t>1/21/2025</a:t>
            </a:fld>
            <a:endParaRPr lang="en-US"/>
          </a:p>
        </p:txBody>
      </p:sp>
      <p:sp>
        <p:nvSpPr>
          <p:cNvPr id="3" name="Footer Placeholder 2">
            <a:extLst>
              <a:ext uri="{FF2B5EF4-FFF2-40B4-BE49-F238E27FC236}">
                <a16:creationId xmlns:a16="http://schemas.microsoft.com/office/drawing/2014/main" id="{9A3DD184-C5FF-9640-84DC-ED5B5F9AF1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98B672-1795-FCF3-8B42-A8BEA6D673D2}"/>
              </a:ext>
            </a:extLst>
          </p:cNvPr>
          <p:cNvSpPr>
            <a:spLocks noGrp="1"/>
          </p:cNvSpPr>
          <p:nvPr>
            <p:ph type="sldNum" sz="quarter" idx="12"/>
          </p:nvPr>
        </p:nvSpPr>
        <p:spPr/>
        <p:txBody>
          <a:bodyPr/>
          <a:lstStyle/>
          <a:p>
            <a:fld id="{22A87660-8283-4C5E-A941-27332CEC051C}" type="slidenum">
              <a:rPr lang="en-US" smtClean="0"/>
              <a:t>‹#›</a:t>
            </a:fld>
            <a:endParaRPr lang="en-US"/>
          </a:p>
        </p:txBody>
      </p:sp>
    </p:spTree>
    <p:extLst>
      <p:ext uri="{BB962C8B-B14F-4D97-AF65-F5344CB8AC3E}">
        <p14:creationId xmlns:p14="http://schemas.microsoft.com/office/powerpoint/2010/main" val="2245574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17F2B-C93B-5629-577F-0190179758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90A773-B58C-5033-EB4B-BD1BABB577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4AECA4-115B-06A0-6D11-F153327EBD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94B71C-44D7-B98E-59E2-05A127CF0FAE}"/>
              </a:ext>
            </a:extLst>
          </p:cNvPr>
          <p:cNvSpPr>
            <a:spLocks noGrp="1"/>
          </p:cNvSpPr>
          <p:nvPr>
            <p:ph type="dt" sz="half" idx="10"/>
          </p:nvPr>
        </p:nvSpPr>
        <p:spPr/>
        <p:txBody>
          <a:bodyPr/>
          <a:lstStyle/>
          <a:p>
            <a:fld id="{CFED4872-7048-4B0F-9E87-E0F522CF0EF8}" type="datetimeFigureOut">
              <a:rPr lang="en-US" smtClean="0"/>
              <a:t>1/21/2025</a:t>
            </a:fld>
            <a:endParaRPr lang="en-US"/>
          </a:p>
        </p:txBody>
      </p:sp>
      <p:sp>
        <p:nvSpPr>
          <p:cNvPr id="6" name="Footer Placeholder 5">
            <a:extLst>
              <a:ext uri="{FF2B5EF4-FFF2-40B4-BE49-F238E27FC236}">
                <a16:creationId xmlns:a16="http://schemas.microsoft.com/office/drawing/2014/main" id="{68B82CE8-5525-7C0D-9041-3CC254A712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7DE338-FA98-4283-7E67-395957BF365A}"/>
              </a:ext>
            </a:extLst>
          </p:cNvPr>
          <p:cNvSpPr>
            <a:spLocks noGrp="1"/>
          </p:cNvSpPr>
          <p:nvPr>
            <p:ph type="sldNum" sz="quarter" idx="12"/>
          </p:nvPr>
        </p:nvSpPr>
        <p:spPr/>
        <p:txBody>
          <a:bodyPr/>
          <a:lstStyle/>
          <a:p>
            <a:fld id="{22A87660-8283-4C5E-A941-27332CEC051C}" type="slidenum">
              <a:rPr lang="en-US" smtClean="0"/>
              <a:t>‹#›</a:t>
            </a:fld>
            <a:endParaRPr lang="en-US"/>
          </a:p>
        </p:txBody>
      </p:sp>
    </p:spTree>
    <p:extLst>
      <p:ext uri="{BB962C8B-B14F-4D97-AF65-F5344CB8AC3E}">
        <p14:creationId xmlns:p14="http://schemas.microsoft.com/office/powerpoint/2010/main" val="1289229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45DE1-4F42-2A4F-B245-E84125F07C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A16599-31B6-BB7A-FBC4-DFF9CCA518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32754E-4D5F-7E66-1BF4-29F2EDC0F8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A66099-72D7-9D41-E6EA-D01BC0850C13}"/>
              </a:ext>
            </a:extLst>
          </p:cNvPr>
          <p:cNvSpPr>
            <a:spLocks noGrp="1"/>
          </p:cNvSpPr>
          <p:nvPr>
            <p:ph type="dt" sz="half" idx="10"/>
          </p:nvPr>
        </p:nvSpPr>
        <p:spPr/>
        <p:txBody>
          <a:bodyPr/>
          <a:lstStyle/>
          <a:p>
            <a:fld id="{CFED4872-7048-4B0F-9E87-E0F522CF0EF8}" type="datetimeFigureOut">
              <a:rPr lang="en-US" smtClean="0"/>
              <a:t>1/21/2025</a:t>
            </a:fld>
            <a:endParaRPr lang="en-US"/>
          </a:p>
        </p:txBody>
      </p:sp>
      <p:sp>
        <p:nvSpPr>
          <p:cNvPr id="6" name="Footer Placeholder 5">
            <a:extLst>
              <a:ext uri="{FF2B5EF4-FFF2-40B4-BE49-F238E27FC236}">
                <a16:creationId xmlns:a16="http://schemas.microsoft.com/office/drawing/2014/main" id="{E0EFEE45-C9EF-D47A-F1DD-68A9954CDF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6BCC7C-58AD-8B6D-BCE9-44C0A3A17631}"/>
              </a:ext>
            </a:extLst>
          </p:cNvPr>
          <p:cNvSpPr>
            <a:spLocks noGrp="1"/>
          </p:cNvSpPr>
          <p:nvPr>
            <p:ph type="sldNum" sz="quarter" idx="12"/>
          </p:nvPr>
        </p:nvSpPr>
        <p:spPr/>
        <p:txBody>
          <a:bodyPr/>
          <a:lstStyle/>
          <a:p>
            <a:fld id="{22A87660-8283-4C5E-A941-27332CEC051C}" type="slidenum">
              <a:rPr lang="en-US" smtClean="0"/>
              <a:t>‹#›</a:t>
            </a:fld>
            <a:endParaRPr lang="en-US"/>
          </a:p>
        </p:txBody>
      </p:sp>
    </p:spTree>
    <p:extLst>
      <p:ext uri="{BB962C8B-B14F-4D97-AF65-F5344CB8AC3E}">
        <p14:creationId xmlns:p14="http://schemas.microsoft.com/office/powerpoint/2010/main" val="66879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718BF8-CD73-5EA4-A5E3-D91DAF4E52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344A3F-D9D3-82BB-850D-50E191EE4F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6C6754-FE81-53AB-8D77-CAF1CD14C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ED4872-7048-4B0F-9E87-E0F522CF0EF8}" type="datetimeFigureOut">
              <a:rPr lang="en-US" smtClean="0"/>
              <a:t>1/21/2025</a:t>
            </a:fld>
            <a:endParaRPr lang="en-US"/>
          </a:p>
        </p:txBody>
      </p:sp>
      <p:sp>
        <p:nvSpPr>
          <p:cNvPr id="5" name="Footer Placeholder 4">
            <a:extLst>
              <a:ext uri="{FF2B5EF4-FFF2-40B4-BE49-F238E27FC236}">
                <a16:creationId xmlns:a16="http://schemas.microsoft.com/office/drawing/2014/main" id="{0650676E-90F9-31AA-45CA-B2F43FC89F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1A7C0E4-E604-5EA8-1191-EA58CE3253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2A87660-8283-4C5E-A941-27332CEC051C}" type="slidenum">
              <a:rPr lang="en-US" smtClean="0"/>
              <a:t>‹#›</a:t>
            </a:fld>
            <a:endParaRPr lang="en-US"/>
          </a:p>
        </p:txBody>
      </p:sp>
    </p:spTree>
    <p:extLst>
      <p:ext uri="{BB962C8B-B14F-4D97-AF65-F5344CB8AC3E}">
        <p14:creationId xmlns:p14="http://schemas.microsoft.com/office/powerpoint/2010/main" val="3725371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30579-C303-71A4-3236-04A66C921F31}"/>
              </a:ext>
            </a:extLst>
          </p:cNvPr>
          <p:cNvSpPr>
            <a:spLocks noGrp="1"/>
          </p:cNvSpPr>
          <p:nvPr>
            <p:ph type="ctrTitle"/>
          </p:nvPr>
        </p:nvSpPr>
        <p:spPr/>
        <p:txBody>
          <a:bodyPr/>
          <a:lstStyle/>
          <a:p>
            <a:r>
              <a:rPr lang="en-US" dirty="0"/>
              <a:t>Case Study</a:t>
            </a:r>
          </a:p>
        </p:txBody>
      </p:sp>
    </p:spTree>
    <p:extLst>
      <p:ext uri="{BB962C8B-B14F-4D97-AF65-F5344CB8AC3E}">
        <p14:creationId xmlns:p14="http://schemas.microsoft.com/office/powerpoint/2010/main" val="697668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B76A0-55C7-24B9-7D7C-8F996727510F}"/>
              </a:ext>
            </a:extLst>
          </p:cNvPr>
          <p:cNvSpPr>
            <a:spLocks noGrp="1"/>
          </p:cNvSpPr>
          <p:nvPr>
            <p:ph type="title"/>
          </p:nvPr>
        </p:nvSpPr>
        <p:spPr>
          <a:xfrm>
            <a:off x="211898" y="64176"/>
            <a:ext cx="11788035" cy="1288636"/>
          </a:xfrm>
        </p:spPr>
        <p:txBody>
          <a:bodyPr>
            <a:normAutofit fontScale="90000"/>
          </a:bodyPr>
          <a:lstStyle/>
          <a:p>
            <a:r>
              <a:rPr lang="en-US" dirty="0">
                <a:solidFill>
                  <a:schemeClr val="tx2">
                    <a:lumMod val="50000"/>
                    <a:lumOff val="50000"/>
                  </a:schemeClr>
                </a:solidFill>
              </a:rPr>
              <a:t>Brand B</a:t>
            </a:r>
            <a:r>
              <a:rPr lang="en-US" dirty="0"/>
              <a:t> contributes to </a:t>
            </a:r>
            <a:r>
              <a:rPr lang="en-US" dirty="0">
                <a:solidFill>
                  <a:schemeClr val="tx2">
                    <a:lumMod val="50000"/>
                    <a:lumOff val="50000"/>
                  </a:schemeClr>
                </a:solidFill>
              </a:rPr>
              <a:t>68%</a:t>
            </a:r>
            <a:r>
              <a:rPr lang="en-US" dirty="0"/>
              <a:t> of the Total Revenue followed by </a:t>
            </a:r>
            <a:r>
              <a:rPr lang="en-US" dirty="0">
                <a:solidFill>
                  <a:schemeClr val="accent2">
                    <a:lumMod val="60000"/>
                    <a:lumOff val="40000"/>
                  </a:schemeClr>
                </a:solidFill>
              </a:rPr>
              <a:t>Brand D</a:t>
            </a:r>
            <a:r>
              <a:rPr lang="en-US" dirty="0"/>
              <a:t> which contributes </a:t>
            </a:r>
            <a:r>
              <a:rPr lang="en-US" dirty="0">
                <a:solidFill>
                  <a:schemeClr val="accent2">
                    <a:lumMod val="60000"/>
                    <a:lumOff val="40000"/>
                  </a:schemeClr>
                </a:solidFill>
              </a:rPr>
              <a:t>~23 %</a:t>
            </a:r>
            <a:r>
              <a:rPr lang="en-US" dirty="0"/>
              <a:t> </a:t>
            </a:r>
          </a:p>
        </p:txBody>
      </p:sp>
      <p:graphicFrame>
        <p:nvGraphicFramePr>
          <p:cNvPr id="7" name="Content Placeholder 6">
            <a:extLst>
              <a:ext uri="{FF2B5EF4-FFF2-40B4-BE49-F238E27FC236}">
                <a16:creationId xmlns:a16="http://schemas.microsoft.com/office/drawing/2014/main" id="{ECCD29BC-87B0-3348-EB17-49EBA9050ACC}"/>
              </a:ext>
            </a:extLst>
          </p:cNvPr>
          <p:cNvGraphicFramePr>
            <a:graphicFrameLocks noGrp="1"/>
          </p:cNvGraphicFramePr>
          <p:nvPr>
            <p:ph idx="1"/>
            <p:extLst>
              <p:ext uri="{D42A27DB-BD31-4B8C-83A1-F6EECF244321}">
                <p14:modId xmlns:p14="http://schemas.microsoft.com/office/powerpoint/2010/main" val="1048945264"/>
              </p:ext>
            </p:extLst>
          </p:nvPr>
        </p:nvGraphicFramePr>
        <p:xfrm>
          <a:off x="-1" y="1352812"/>
          <a:ext cx="9432099" cy="5235878"/>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68BE69BB-A1B3-F7AA-E961-357E25E00761}"/>
              </a:ext>
            </a:extLst>
          </p:cNvPr>
          <p:cNvSpPr txBox="1"/>
          <p:nvPr/>
        </p:nvSpPr>
        <p:spPr>
          <a:xfrm>
            <a:off x="9023961" y="1352812"/>
            <a:ext cx="2956141" cy="5632311"/>
          </a:xfrm>
          <a:prstGeom prst="rect">
            <a:avLst/>
          </a:prstGeom>
          <a:noFill/>
        </p:spPr>
        <p:txBody>
          <a:bodyPr wrap="square" rtlCol="0">
            <a:spAutoFit/>
          </a:bodyPr>
          <a:lstStyle/>
          <a:p>
            <a:r>
              <a:rPr lang="en-US" dirty="0"/>
              <a:t>Insights :</a:t>
            </a:r>
          </a:p>
          <a:p>
            <a:pPr marL="285750" indent="-285750">
              <a:buFont typeface="Arial" panose="020B0604020202020204" pitchFamily="34" charset="0"/>
              <a:buChar char="•"/>
            </a:pPr>
            <a:r>
              <a:rPr lang="en-US" dirty="0"/>
              <a:t>Although Brand A has the highest percentage of the total orders (59%), Brand B has the highest contribution to the Total Revenue (68%) followed by Brand D(23%) while Brand A contributes to 5% of the total Revenue.</a:t>
            </a:r>
          </a:p>
          <a:p>
            <a:pPr marL="285750" indent="-285750">
              <a:buFont typeface="Arial" panose="020B0604020202020204" pitchFamily="34" charset="0"/>
              <a:buChar char="•"/>
            </a:pPr>
            <a:endParaRPr lang="en-US" dirty="0"/>
          </a:p>
          <a:p>
            <a:r>
              <a:rPr lang="en-US" dirty="0"/>
              <a:t>Actionable:</a:t>
            </a:r>
          </a:p>
          <a:p>
            <a:pPr marL="285750" indent="-285750">
              <a:buFont typeface="Arial" panose="020B0604020202020204" pitchFamily="34" charset="0"/>
              <a:buChar char="•"/>
            </a:pPr>
            <a:r>
              <a:rPr lang="en-US" dirty="0"/>
              <a:t>Try to get more orders from Brand B and Brand D as they have a 91% contribution to the Revenue even though they contribute to just 31% of the total orders.</a:t>
            </a:r>
          </a:p>
          <a:p>
            <a:endParaRPr lang="en-US" dirty="0"/>
          </a:p>
        </p:txBody>
      </p:sp>
    </p:spTree>
    <p:extLst>
      <p:ext uri="{BB962C8B-B14F-4D97-AF65-F5344CB8AC3E}">
        <p14:creationId xmlns:p14="http://schemas.microsoft.com/office/powerpoint/2010/main" val="1940812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3EE91A50-576D-ACC1-891D-5719ED84167A}"/>
              </a:ext>
            </a:extLst>
          </p:cNvPr>
          <p:cNvGraphicFramePr>
            <a:graphicFrameLocks noGrp="1"/>
          </p:cNvGraphicFramePr>
          <p:nvPr>
            <p:ph idx="1"/>
            <p:extLst>
              <p:ext uri="{D42A27DB-BD31-4B8C-83A1-F6EECF244321}">
                <p14:modId xmlns:p14="http://schemas.microsoft.com/office/powerpoint/2010/main" val="1449050247"/>
              </p:ext>
            </p:extLst>
          </p:nvPr>
        </p:nvGraphicFramePr>
        <p:xfrm>
          <a:off x="350729" y="1691013"/>
          <a:ext cx="11323529" cy="4764609"/>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7A49024E-48EE-1DDE-CDD3-47D0A9416019}"/>
              </a:ext>
            </a:extLst>
          </p:cNvPr>
          <p:cNvSpPr txBox="1"/>
          <p:nvPr/>
        </p:nvSpPr>
        <p:spPr>
          <a:xfrm>
            <a:off x="0" y="4549676"/>
            <a:ext cx="12806820" cy="646331"/>
          </a:xfrm>
          <a:prstGeom prst="rect">
            <a:avLst/>
          </a:prstGeom>
          <a:noFill/>
        </p:spPr>
        <p:txBody>
          <a:bodyPr wrap="square" rtlCol="0">
            <a:spAutoFit/>
          </a:bodyPr>
          <a:lstStyle/>
          <a:p>
            <a:endParaRPr lang="en-US" dirty="0"/>
          </a:p>
          <a:p>
            <a:endParaRPr lang="en-US" dirty="0"/>
          </a:p>
        </p:txBody>
      </p:sp>
      <p:sp>
        <p:nvSpPr>
          <p:cNvPr id="12" name="Title 1">
            <a:extLst>
              <a:ext uri="{FF2B5EF4-FFF2-40B4-BE49-F238E27FC236}">
                <a16:creationId xmlns:a16="http://schemas.microsoft.com/office/drawing/2014/main" id="{E577EAE3-BE79-2A51-9963-82B0378004A5}"/>
              </a:ext>
            </a:extLst>
          </p:cNvPr>
          <p:cNvSpPr txBox="1">
            <a:spLocks/>
          </p:cNvSpPr>
          <p:nvPr/>
        </p:nvSpPr>
        <p:spPr>
          <a:xfrm>
            <a:off x="211898" y="101754"/>
            <a:ext cx="11788035" cy="128863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156082"/>
                </a:solidFill>
              </a:rPr>
              <a:t>Cancellation/Refund</a:t>
            </a:r>
            <a:r>
              <a:rPr lang="en-US" dirty="0"/>
              <a:t> is most common errand category, followed by </a:t>
            </a:r>
            <a:r>
              <a:rPr lang="en-US" dirty="0">
                <a:solidFill>
                  <a:srgbClr val="156082"/>
                </a:solidFill>
              </a:rPr>
              <a:t>Rebooking &amp; Schedule change.</a:t>
            </a:r>
            <a:endParaRPr lang="en-US" dirty="0"/>
          </a:p>
        </p:txBody>
      </p:sp>
    </p:spTree>
    <p:extLst>
      <p:ext uri="{BB962C8B-B14F-4D97-AF65-F5344CB8AC3E}">
        <p14:creationId xmlns:p14="http://schemas.microsoft.com/office/powerpoint/2010/main" val="3104017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6E2C2-8298-E4F7-B694-F2DC82CF235A}"/>
            </a:ext>
          </a:extLst>
        </p:cNvPr>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97FBC1C5-35B2-1E5F-668F-8BF2F6D7B1F4}"/>
              </a:ext>
            </a:extLst>
          </p:cNvPr>
          <p:cNvGraphicFramePr>
            <a:graphicFrameLocks noGrp="1"/>
          </p:cNvGraphicFramePr>
          <p:nvPr>
            <p:ph idx="1"/>
            <p:extLst>
              <p:ext uri="{D42A27DB-BD31-4B8C-83A1-F6EECF244321}">
                <p14:modId xmlns:p14="http://schemas.microsoft.com/office/powerpoint/2010/main" val="2615472356"/>
              </p:ext>
            </p:extLst>
          </p:nvPr>
        </p:nvGraphicFramePr>
        <p:xfrm>
          <a:off x="425884" y="1390390"/>
          <a:ext cx="11386159" cy="5210826"/>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F2D8E06B-1E7D-DBC3-7A53-E0F699DC726C}"/>
              </a:ext>
            </a:extLst>
          </p:cNvPr>
          <p:cNvSpPr txBox="1"/>
          <p:nvPr/>
        </p:nvSpPr>
        <p:spPr>
          <a:xfrm>
            <a:off x="0" y="4549676"/>
            <a:ext cx="12806820" cy="646331"/>
          </a:xfrm>
          <a:prstGeom prst="rect">
            <a:avLst/>
          </a:prstGeom>
          <a:noFill/>
        </p:spPr>
        <p:txBody>
          <a:bodyPr wrap="square" rtlCol="0">
            <a:spAutoFit/>
          </a:bodyPr>
          <a:lstStyle/>
          <a:p>
            <a:endParaRPr lang="en-US" dirty="0"/>
          </a:p>
          <a:p>
            <a:endParaRPr lang="en-US" dirty="0"/>
          </a:p>
        </p:txBody>
      </p:sp>
      <p:sp>
        <p:nvSpPr>
          <p:cNvPr id="11" name="Title 1">
            <a:extLst>
              <a:ext uri="{FF2B5EF4-FFF2-40B4-BE49-F238E27FC236}">
                <a16:creationId xmlns:a16="http://schemas.microsoft.com/office/drawing/2014/main" id="{E061539A-4C23-5F12-6C42-11E04706D3F4}"/>
              </a:ext>
            </a:extLst>
          </p:cNvPr>
          <p:cNvSpPr>
            <a:spLocks noGrp="1"/>
          </p:cNvSpPr>
          <p:nvPr>
            <p:ph type="title"/>
          </p:nvPr>
        </p:nvSpPr>
        <p:spPr>
          <a:xfrm>
            <a:off x="211898" y="101754"/>
            <a:ext cx="11788035" cy="1288636"/>
          </a:xfrm>
        </p:spPr>
        <p:txBody>
          <a:bodyPr>
            <a:normAutofit fontScale="90000"/>
          </a:bodyPr>
          <a:lstStyle/>
          <a:p>
            <a:r>
              <a:rPr lang="en-US" dirty="0">
                <a:solidFill>
                  <a:schemeClr val="accent6">
                    <a:lumMod val="75000"/>
                  </a:schemeClr>
                </a:solidFill>
              </a:rPr>
              <a:t>45% </a:t>
            </a:r>
            <a:r>
              <a:rPr lang="en-US" dirty="0">
                <a:solidFill>
                  <a:schemeClr val="tx1">
                    <a:lumMod val="95000"/>
                    <a:lumOff val="5000"/>
                  </a:schemeClr>
                </a:solidFill>
              </a:rPr>
              <a:t>of people who contact customer service, contact them </a:t>
            </a:r>
            <a:r>
              <a:rPr lang="en-US" dirty="0">
                <a:solidFill>
                  <a:schemeClr val="accent6">
                    <a:lumMod val="75000"/>
                  </a:schemeClr>
                </a:solidFill>
              </a:rPr>
              <a:t>just once per order</a:t>
            </a:r>
            <a:endParaRPr lang="en-US" dirty="0"/>
          </a:p>
        </p:txBody>
      </p:sp>
    </p:spTree>
    <p:extLst>
      <p:ext uri="{BB962C8B-B14F-4D97-AF65-F5344CB8AC3E}">
        <p14:creationId xmlns:p14="http://schemas.microsoft.com/office/powerpoint/2010/main" val="3702720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6FE796-2D3C-39E0-1591-407248FBDBE5}"/>
            </a:ext>
          </a:extLst>
        </p:cNvPr>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D0063010-7813-8C37-A751-02E19166B9F4}"/>
              </a:ext>
            </a:extLst>
          </p:cNvPr>
          <p:cNvGraphicFramePr>
            <a:graphicFrameLocks noGrp="1"/>
          </p:cNvGraphicFramePr>
          <p:nvPr>
            <p:ph idx="1"/>
            <p:extLst>
              <p:ext uri="{D42A27DB-BD31-4B8C-83A1-F6EECF244321}">
                <p14:modId xmlns:p14="http://schemas.microsoft.com/office/powerpoint/2010/main" val="1532346044"/>
              </p:ext>
            </p:extLst>
          </p:nvPr>
        </p:nvGraphicFramePr>
        <p:xfrm>
          <a:off x="425884" y="1390390"/>
          <a:ext cx="11386159" cy="5210826"/>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101E7C97-88CD-98FE-3852-17F6A7D43DB1}"/>
              </a:ext>
            </a:extLst>
          </p:cNvPr>
          <p:cNvSpPr txBox="1"/>
          <p:nvPr/>
        </p:nvSpPr>
        <p:spPr>
          <a:xfrm>
            <a:off x="0" y="4549676"/>
            <a:ext cx="12806820" cy="646331"/>
          </a:xfrm>
          <a:prstGeom prst="rect">
            <a:avLst/>
          </a:prstGeom>
          <a:noFill/>
        </p:spPr>
        <p:txBody>
          <a:bodyPr wrap="square" rtlCol="0">
            <a:spAutoFit/>
          </a:bodyPr>
          <a:lstStyle/>
          <a:p>
            <a:endParaRPr lang="en-US" dirty="0"/>
          </a:p>
          <a:p>
            <a:endParaRPr lang="en-US" dirty="0"/>
          </a:p>
        </p:txBody>
      </p:sp>
      <p:sp>
        <p:nvSpPr>
          <p:cNvPr id="11" name="Title 1">
            <a:extLst>
              <a:ext uri="{FF2B5EF4-FFF2-40B4-BE49-F238E27FC236}">
                <a16:creationId xmlns:a16="http://schemas.microsoft.com/office/drawing/2014/main" id="{CCE5F2B6-8582-50F3-371F-CDB86054CF38}"/>
              </a:ext>
            </a:extLst>
          </p:cNvPr>
          <p:cNvSpPr>
            <a:spLocks noGrp="1"/>
          </p:cNvSpPr>
          <p:nvPr>
            <p:ph type="title"/>
          </p:nvPr>
        </p:nvSpPr>
        <p:spPr>
          <a:xfrm>
            <a:off x="211898" y="101754"/>
            <a:ext cx="11788035" cy="1288636"/>
          </a:xfrm>
        </p:spPr>
        <p:txBody>
          <a:bodyPr>
            <a:normAutofit fontScale="90000"/>
          </a:bodyPr>
          <a:lstStyle/>
          <a:p>
            <a:r>
              <a:rPr lang="en-US" dirty="0">
                <a:solidFill>
                  <a:schemeClr val="accent5">
                    <a:lumMod val="60000"/>
                    <a:lumOff val="40000"/>
                  </a:schemeClr>
                </a:solidFill>
              </a:rPr>
              <a:t>Single </a:t>
            </a:r>
            <a:r>
              <a:rPr lang="en-US" dirty="0"/>
              <a:t>Customer group type of customers, contact customer service </a:t>
            </a:r>
            <a:r>
              <a:rPr lang="en-US"/>
              <a:t>the most, followed </a:t>
            </a:r>
            <a:r>
              <a:rPr lang="en-US" dirty="0"/>
              <a:t>by </a:t>
            </a:r>
            <a:r>
              <a:rPr lang="en-US" dirty="0">
                <a:solidFill>
                  <a:schemeClr val="accent5">
                    <a:lumMod val="60000"/>
                    <a:lumOff val="40000"/>
                  </a:schemeClr>
                </a:solidFill>
              </a:rPr>
              <a:t>Couple</a:t>
            </a:r>
          </a:p>
        </p:txBody>
      </p:sp>
    </p:spTree>
    <p:extLst>
      <p:ext uri="{BB962C8B-B14F-4D97-AF65-F5344CB8AC3E}">
        <p14:creationId xmlns:p14="http://schemas.microsoft.com/office/powerpoint/2010/main" val="2714168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E7E98E-A2FC-E2B5-3FCF-318EDA770639}"/>
              </a:ext>
            </a:extLst>
          </p:cNvPr>
          <p:cNvSpPr>
            <a:spLocks noGrp="1"/>
          </p:cNvSpPr>
          <p:nvPr>
            <p:ph idx="1"/>
          </p:nvPr>
        </p:nvSpPr>
        <p:spPr>
          <a:xfrm>
            <a:off x="838200" y="1390390"/>
            <a:ext cx="10515600" cy="4351338"/>
          </a:xfrm>
        </p:spPr>
        <p:txBody>
          <a:bodyPr>
            <a:normAutofit lnSpcReduction="10000"/>
          </a:bodyPr>
          <a:lstStyle/>
          <a:p>
            <a:r>
              <a:rPr lang="en-US" dirty="0"/>
              <a:t>‘Ask </a:t>
            </a:r>
            <a:r>
              <a:rPr lang="en-US" b="0" i="0" dirty="0">
                <a:solidFill>
                  <a:srgbClr val="000000"/>
                </a:solidFill>
                <a:effectLst/>
              </a:rPr>
              <a:t>about </a:t>
            </a:r>
            <a:r>
              <a:rPr lang="en-US" b="0" i="0" dirty="0" err="1">
                <a:solidFill>
                  <a:srgbClr val="000000"/>
                </a:solidFill>
                <a:effectLst/>
              </a:rPr>
              <a:t>cxnl</a:t>
            </a:r>
            <a:r>
              <a:rPr lang="en-US" b="0" i="0" dirty="0">
                <a:solidFill>
                  <a:srgbClr val="000000"/>
                </a:solidFill>
                <a:effectLst/>
              </a:rPr>
              <a:t> rules’ is the most common errand type (69% of times) </a:t>
            </a:r>
            <a:r>
              <a:rPr lang="en-US" dirty="0">
                <a:solidFill>
                  <a:srgbClr val="000000"/>
                </a:solidFill>
              </a:rPr>
              <a:t>&amp; ‘</a:t>
            </a:r>
            <a:r>
              <a:rPr lang="en-US" b="0" i="0" dirty="0">
                <a:solidFill>
                  <a:srgbClr val="000000"/>
                </a:solidFill>
                <a:effectLst/>
              </a:rPr>
              <a:t>Not </a:t>
            </a:r>
            <a:r>
              <a:rPr lang="en-US" b="0" i="0" dirty="0" err="1">
                <a:solidFill>
                  <a:srgbClr val="000000"/>
                </a:solidFill>
                <a:effectLst/>
              </a:rPr>
              <a:t>cxnl</a:t>
            </a:r>
            <a:r>
              <a:rPr lang="en-US" b="0" i="0" dirty="0">
                <a:solidFill>
                  <a:srgbClr val="000000"/>
                </a:solidFill>
                <a:effectLst/>
              </a:rPr>
              <a:t> reservation</a:t>
            </a:r>
            <a:r>
              <a:rPr lang="en-US" dirty="0">
                <a:solidFill>
                  <a:srgbClr val="000000"/>
                </a:solidFill>
              </a:rPr>
              <a:t>’ </a:t>
            </a:r>
            <a:r>
              <a:rPr lang="en-US" b="0" i="0" dirty="0">
                <a:solidFill>
                  <a:srgbClr val="000000"/>
                </a:solidFill>
                <a:effectLst/>
              </a:rPr>
              <a:t>is the most common action (29% of times) </a:t>
            </a:r>
            <a:r>
              <a:rPr lang="en-US" b="1" i="0" dirty="0">
                <a:solidFill>
                  <a:srgbClr val="000000"/>
                </a:solidFill>
                <a:effectLst/>
              </a:rPr>
              <a:t>for ‘Cancellation / refund’ </a:t>
            </a:r>
            <a:r>
              <a:rPr lang="en-US" i="0" dirty="0" err="1">
                <a:solidFill>
                  <a:srgbClr val="000000"/>
                </a:solidFill>
                <a:effectLst/>
              </a:rPr>
              <a:t>errand_category</a:t>
            </a:r>
            <a:r>
              <a:rPr lang="en-US" i="0" dirty="0">
                <a:solidFill>
                  <a:srgbClr val="000000"/>
                </a:solidFill>
                <a:effectLst/>
              </a:rPr>
              <a:t>.</a:t>
            </a:r>
          </a:p>
          <a:p>
            <a:r>
              <a:rPr lang="en-US" b="1" dirty="0">
                <a:solidFill>
                  <a:srgbClr val="000000"/>
                </a:solidFill>
              </a:rPr>
              <a:t>Chat </a:t>
            </a:r>
            <a:r>
              <a:rPr lang="en-US" dirty="0">
                <a:solidFill>
                  <a:srgbClr val="000000"/>
                </a:solidFill>
              </a:rPr>
              <a:t>(43%) is the most common Channel for contacting customer services followed by </a:t>
            </a:r>
            <a:r>
              <a:rPr lang="en-US" b="1" dirty="0">
                <a:solidFill>
                  <a:srgbClr val="000000"/>
                </a:solidFill>
              </a:rPr>
              <a:t>Phone In </a:t>
            </a:r>
            <a:r>
              <a:rPr lang="en-US" dirty="0">
                <a:solidFill>
                  <a:srgbClr val="000000"/>
                </a:solidFill>
              </a:rPr>
              <a:t>(32%). We can try to add more features in Chat channel to reduce the contacts on phone which in turn would reduce the costs of operation, assuming cost of running operations on Chat is cheaper as compared to Phone In.</a:t>
            </a:r>
          </a:p>
          <a:p>
            <a:r>
              <a:rPr lang="en-US" dirty="0">
                <a:solidFill>
                  <a:srgbClr val="000000"/>
                </a:solidFill>
              </a:rPr>
              <a:t>Out of the Total Orders, ~4% of them were cancelled, while for orders which contacted customer service, ~62% of them were cancelled.</a:t>
            </a:r>
          </a:p>
          <a:p>
            <a:endParaRPr lang="en-US" b="1" i="0" dirty="0">
              <a:solidFill>
                <a:srgbClr val="000000"/>
              </a:solidFill>
              <a:effectLst/>
            </a:endParaRPr>
          </a:p>
        </p:txBody>
      </p:sp>
      <p:sp>
        <p:nvSpPr>
          <p:cNvPr id="4" name="Title 1">
            <a:extLst>
              <a:ext uri="{FF2B5EF4-FFF2-40B4-BE49-F238E27FC236}">
                <a16:creationId xmlns:a16="http://schemas.microsoft.com/office/drawing/2014/main" id="{E7CFDFF3-095C-4380-069F-FDDA4D926D57}"/>
              </a:ext>
            </a:extLst>
          </p:cNvPr>
          <p:cNvSpPr>
            <a:spLocks noGrp="1"/>
          </p:cNvSpPr>
          <p:nvPr>
            <p:ph type="title"/>
          </p:nvPr>
        </p:nvSpPr>
        <p:spPr>
          <a:xfrm>
            <a:off x="211898" y="101754"/>
            <a:ext cx="11788035" cy="1288636"/>
          </a:xfrm>
        </p:spPr>
        <p:txBody>
          <a:bodyPr>
            <a:normAutofit/>
          </a:bodyPr>
          <a:lstStyle/>
          <a:p>
            <a:r>
              <a:rPr lang="en-US" dirty="0">
                <a:solidFill>
                  <a:schemeClr val="accent2">
                    <a:lumMod val="60000"/>
                    <a:lumOff val="40000"/>
                  </a:schemeClr>
                </a:solidFill>
              </a:rPr>
              <a:t>Other Insights &amp; Actionable</a:t>
            </a:r>
          </a:p>
        </p:txBody>
      </p:sp>
    </p:spTree>
    <p:extLst>
      <p:ext uri="{BB962C8B-B14F-4D97-AF65-F5344CB8AC3E}">
        <p14:creationId xmlns:p14="http://schemas.microsoft.com/office/powerpoint/2010/main" val="2473242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otalTime>232</TotalTime>
  <Words>339</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Case Study</vt:lpstr>
      <vt:lpstr>Brand B contributes to 68% of the Total Revenue followed by Brand D which contributes ~23 % </vt:lpstr>
      <vt:lpstr>PowerPoint Presentation</vt:lpstr>
      <vt:lpstr>45% of people who contact customer service, contact them just once per order</vt:lpstr>
      <vt:lpstr>Single Customer group type of customers, contact customer service the most, followed by Couple</vt:lpstr>
      <vt:lpstr>Other Insights &amp; Actionable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Bharat Shah, Shivam</dc:creator>
  <cp:lastModifiedBy>Bharat Shah, Shivam</cp:lastModifiedBy>
  <cp:revision>1</cp:revision>
  <dcterms:created xsi:type="dcterms:W3CDTF">2025-01-21T15:07:03Z</dcterms:created>
  <dcterms:modified xsi:type="dcterms:W3CDTF">2025-01-21T18:59:48Z</dcterms:modified>
</cp:coreProperties>
</file>