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7" r:id="rId2"/>
    <p:sldId id="259" r:id="rId3"/>
    <p:sldId id="258" r:id="rId4"/>
    <p:sldId id="256" r:id="rId5"/>
    <p:sldId id="293" r:id="rId6"/>
    <p:sldId id="304" r:id="rId7"/>
    <p:sldId id="313" r:id="rId8"/>
    <p:sldId id="314" r:id="rId9"/>
    <p:sldId id="315" r:id="rId10"/>
    <p:sldId id="294" r:id="rId11"/>
    <p:sldId id="312" r:id="rId12"/>
    <p:sldId id="316" r:id="rId13"/>
    <p:sldId id="295" r:id="rId14"/>
    <p:sldId id="317" r:id="rId15"/>
    <p:sldId id="318" r:id="rId16"/>
    <p:sldId id="296" r:id="rId17"/>
    <p:sldId id="297" r:id="rId18"/>
    <p:sldId id="308" r:id="rId19"/>
    <p:sldId id="309" r:id="rId20"/>
    <p:sldId id="310" r:id="rId21"/>
    <p:sldId id="311" r:id="rId22"/>
    <p:sldId id="303" r:id="rId23"/>
    <p:sldId id="305" r:id="rId24"/>
    <p:sldId id="307" r:id="rId25"/>
    <p:sldId id="302" r:id="rId26"/>
    <p:sldId id="29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56"/>
    <p:restoredTop sz="94653"/>
  </p:normalViewPr>
  <p:slideViewPr>
    <p:cSldViewPr snapToGrid="0" snapToObjects="1">
      <p:cViewPr varScale="1">
        <p:scale>
          <a:sx n="105" d="100"/>
          <a:sy n="105"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3C285-6FE3-4041-AB00-112D5B0C889C}" type="datetimeFigureOut">
              <a:rPr lang="en-US" smtClean="0"/>
              <a:t>12/5/2023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1DDA6-5EF5-0842-BF33-DCCB814E7CFD}" type="slidenum">
              <a:rPr lang="en-US" smtClean="0"/>
              <a:t>‹#›</a:t>
            </a:fld>
            <a:endParaRPr lang="en-US"/>
          </a:p>
        </p:txBody>
      </p:sp>
    </p:spTree>
    <p:extLst>
      <p:ext uri="{BB962C8B-B14F-4D97-AF65-F5344CB8AC3E}">
        <p14:creationId xmlns:p14="http://schemas.microsoft.com/office/powerpoint/2010/main" val="120547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21DDA6-5EF5-0842-BF33-DCCB814E7CFD}" type="slidenum">
              <a:rPr lang="en-US" smtClean="0"/>
              <a:t>4</a:t>
            </a:fld>
            <a:endParaRPr lang="en-US"/>
          </a:p>
        </p:txBody>
      </p:sp>
    </p:spTree>
    <p:extLst>
      <p:ext uri="{BB962C8B-B14F-4D97-AF65-F5344CB8AC3E}">
        <p14:creationId xmlns:p14="http://schemas.microsoft.com/office/powerpoint/2010/main" val="316245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21DDA6-5EF5-0842-BF33-DCCB814E7CFD}" type="slidenum">
              <a:rPr lang="en-US" smtClean="0"/>
              <a:t>5</a:t>
            </a:fld>
            <a:endParaRPr lang="en-US"/>
          </a:p>
        </p:txBody>
      </p:sp>
    </p:spTree>
    <p:extLst>
      <p:ext uri="{BB962C8B-B14F-4D97-AF65-F5344CB8AC3E}">
        <p14:creationId xmlns:p14="http://schemas.microsoft.com/office/powerpoint/2010/main" val="143609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D8DA99-F105-C14E-BD9F-A2B7C65EBDA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229812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DA99-F105-C14E-BD9F-A2B7C65EBDA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28579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DA99-F105-C14E-BD9F-A2B7C65EBDA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13552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DA99-F105-C14E-BD9F-A2B7C65EBDA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157008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8DA99-F105-C14E-BD9F-A2B7C65EBDA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24823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8DA99-F105-C14E-BD9F-A2B7C65EBDAB}"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210056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8DA99-F105-C14E-BD9F-A2B7C65EBDAB}"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354771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8DA99-F105-C14E-BD9F-A2B7C65EBDAB}"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330866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8DA99-F105-C14E-BD9F-A2B7C65EBDAB}"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419457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D8DA99-F105-C14E-BD9F-A2B7C65EBDAB}"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206009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D8DA99-F105-C14E-BD9F-A2B7C65EBDAB}"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7CF95-C655-3B4E-86BD-876AD50BEFFE}" type="slidenum">
              <a:rPr lang="en-US" smtClean="0"/>
              <a:t>‹#›</a:t>
            </a:fld>
            <a:endParaRPr lang="en-US"/>
          </a:p>
        </p:txBody>
      </p:sp>
    </p:spTree>
    <p:extLst>
      <p:ext uri="{BB962C8B-B14F-4D97-AF65-F5344CB8AC3E}">
        <p14:creationId xmlns:p14="http://schemas.microsoft.com/office/powerpoint/2010/main" val="256482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8DA99-F105-C14E-BD9F-A2B7C65EBDAB}" type="datetimeFigureOut">
              <a:rPr lang="en-US" smtClean="0"/>
              <a:t>12/5/2023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7CF95-C655-3B4E-86BD-876AD50BEFFE}" type="slidenum">
              <a:rPr lang="en-US" smtClean="0"/>
              <a:t>‹#›</a:t>
            </a:fld>
            <a:endParaRPr lang="en-US"/>
          </a:p>
        </p:txBody>
      </p:sp>
    </p:spTree>
    <p:extLst>
      <p:ext uri="{BB962C8B-B14F-4D97-AF65-F5344CB8AC3E}">
        <p14:creationId xmlns:p14="http://schemas.microsoft.com/office/powerpoint/2010/main" val="3136032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tiff"/></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confluence.atlassian.com/adminjiracloud/connect-jira-cloud-to-github-814188429.html"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hyperlink" Target="https://support.atlassian.com/jira-cloud-administration/docs/integrate-gitlab-with-jir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learn-us-east-1-prod-fleet02-xythos.content.blackboardcdn.com/5cdf017838884/8150833?X-Blackboard-S3-Bucket=learn-us-east-1-prod-fleet01-xythos&amp;X-Blackboard-Expiration=1701831600000&amp;X-Blackboard-Signature=5mJhvOFoNhYmVH1izGrNy72P%2BbPubzGTWZmRdAJegKo%3D&amp;X-Blackboard-Client-Id=100913&amp;X-Blackboard-S3-Region=us-east-1&amp;response-cache-control=private%2C%20max-age%3D21600&amp;response-content-disposition=inline%3B%20filename%2A%3DUTF-8%27%27DS_670_Winter_2022_Reda_Mastouri.pdf&amp;response-content-type=application%2Fpdf&amp;X-Amz-Security-Token=IQoJb3JpZ2luX2VjEBUaCXVzLWVhc3QtMSJIMEYCIQDcHf5JI17DRDDA8KuRUn1x1%2FH0cn5DXY5z%2B35yOPaK7AIhAPxEfKWH4sRliHvOfenhyk93fW8nw7GHERDcKPuZGC1dKrQFCH4QAxoMNjM1NTY3OTI0MTgzIgwOc5ecTd05Mwed%2BAkqkQWl1tfAua1OhiT%2F%2B6HvcRoHpcpdFqCjXdNOaO9tZ1ayFFQ9w82jFcraoK8LXfUpnAUGXl1%2FJImB4OnbbG23%2FX%2BZMuI9FPCVC7fQGtLhs5TigNw8eOiw5wVirT0ZzucJ6O9wWAopFFWqHkTBVR3oOUEGublrvA4LaHXxMzufz8h%2FU9e6O13xEH9W5jkxiRm4wt8fw1UelJrRfD42Pe%2F1ue041mm6PYOeJTV28qQ5sy8J1xSsmr54Yebkm6xmCW1HHiAODD1SG9VsJj2uyWg%2Bvljky3Sw26qYeoCVMs77WDaETAPTnqD%2Bbw2m8TE9b%2FqscwIeQSnVAB6PwPuGuZbqQDeNL2D2ocbNVa9vC5rqAgU7qsW2nemBaiXJh5nVc%2F7C1lZDctzNXGx7EeiuOgWaTR1PUW4pwKAeJR6d7B3M%2Fj%2FqMvEGluOMGVlPnVO%2FL4sdk%2F3cNdSENHlzi4O2eo%2FrdEYoZfgyzsUUxj8iWl7WUmc3pwX1PPc%2Bi2efpBUS2oX2lAFeZpmNbOONM518bxcPdZwsfrOlGVxZduqW9e%2BiX3PpbdPTwECP6YyqpKJu1vFieVLdG2AF9tHTO0Cl1bO0wnL1KhqF7gJj7io3w66D7Cb5DPJ3ny%2Fgy7ywWQAO%2FwOMbdcTxom3yU6MDY%2BuVLR9cABI8k9LdFjv0FbieaqfcTKWaYcTIR1rZla7QeVO82mBwFWjtAs9Ok95JmoC9fum%2BuyKO5vIexVFZjOUJc8ugQ3MGAxTs6dzY5lEOv%2F8kcHzOdmXIohjGuBN%2BX%2BmTrg9OLT7E7%2B%2BVBBv0b%2B0L2qvzaO%2BndTQltk2AMBh1Obs2A%2FUHtNuNMyELbtLzdKRx5t1egBNTWNn0%2Be5YzQ9PQth4cdUd1Ewpp%2B%2BqwY6sAHElrjgAkRfa37pdeIJ4RQrrN%2FmsMTU4%2B4tsaMm3AoG%2BgTqp4Q89KRmqUMbx%2BH8ShpRBBWVlt5zC7b%2BIwpe0dlV0CnEmWUbEVRe3xXj5eFSuACTtmR%2FAF8bx8D9DzVRha3inx%2F7WShKyTSeGgg7D57Mwdp3jN4rzUKZbwXtZYon0ZLgeH9G%2Bn1o8oKhwF9B6YlbbnLWOQW45VLlEnRipM2GVtDzg84wd4Pi7uMqDte9%2Bg%3D%3D&amp;X-Amz-Algorithm=AWS4-HMAC-SHA256&amp;X-Amz-Date=20231205T210000Z&amp;X-Amz-SignedHeaders=host&amp;X-Amz-Expires=21600&amp;X-Amz-Credential=ASIAZH6WM4PL5SD7H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311447" y="6590812"/>
            <a:ext cx="1832553" cy="261610"/>
          </a:xfrm>
          <a:prstGeom prst="rect">
            <a:avLst/>
          </a:prstGeom>
          <a:noFill/>
        </p:spPr>
        <p:txBody>
          <a:bodyPr wrap="non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Rectangle 1">
            <a:extLst>
              <a:ext uri="{FF2B5EF4-FFF2-40B4-BE49-F238E27FC236}">
                <a16:creationId xmlns:a16="http://schemas.microsoft.com/office/drawing/2014/main" id="{33586E76-1635-0E42-A288-8AFC5BBA4F73}"/>
              </a:ext>
            </a:extLst>
          </p:cNvPr>
          <p:cNvSpPr/>
          <p:nvPr/>
        </p:nvSpPr>
        <p:spPr>
          <a:xfrm>
            <a:off x="219687" y="1294099"/>
            <a:ext cx="8704627" cy="1846659"/>
          </a:xfrm>
          <a:prstGeom prst="rect">
            <a:avLst/>
          </a:prstGeom>
        </p:spPr>
        <p:txBody>
          <a:bodyPr wrap="none">
            <a:spAutoFit/>
          </a:bodyPr>
          <a:lstStyle/>
          <a:p>
            <a:pPr algn="ctr"/>
            <a:r>
              <a:rPr lang="en-US" sz="3600" b="1" dirty="0">
                <a:latin typeface="Palatino Linotype" panose="02040502050505030304" pitchFamily="18" charset="0"/>
              </a:rPr>
              <a:t>DS – 670:</a:t>
            </a:r>
            <a:br>
              <a:rPr lang="en-US" sz="3600" b="1" dirty="0">
                <a:latin typeface="Palatino Linotype" panose="02040502050505030304" pitchFamily="18" charset="0"/>
              </a:rPr>
            </a:br>
            <a:r>
              <a:rPr lang="en-US" sz="3600" b="1" dirty="0">
                <a:latin typeface="Palatino Linotype" panose="02040502050505030304" pitchFamily="18" charset="0"/>
              </a:rPr>
              <a:t>Capstone Big Data &amp; Business Analytics</a:t>
            </a:r>
          </a:p>
          <a:p>
            <a:pPr algn="ctr"/>
            <a:r>
              <a:rPr lang="en-US" sz="1400" b="1" dirty="0">
                <a:solidFill>
                  <a:schemeClr val="bg2">
                    <a:lumMod val="50000"/>
                  </a:schemeClr>
                </a:solidFill>
                <a:latin typeface="Palatino Linotype" panose="02040502050505030304" pitchFamily="18" charset="0"/>
              </a:rPr>
              <a:t>WEEK – 2</a:t>
            </a:r>
          </a:p>
          <a:p>
            <a:pPr algn="ctr"/>
            <a:endParaRPr lang="en-US" sz="1400" b="1" dirty="0">
              <a:solidFill>
                <a:schemeClr val="bg2">
                  <a:lumMod val="50000"/>
                </a:schemeClr>
              </a:solidFill>
              <a:latin typeface="Palatino Linotype" panose="02040502050505030304" pitchFamily="18" charset="0"/>
            </a:endParaRPr>
          </a:p>
          <a:p>
            <a:pPr algn="ctr"/>
            <a:r>
              <a:rPr lang="en-US" sz="1400" b="1" dirty="0">
                <a:solidFill>
                  <a:schemeClr val="bg2">
                    <a:lumMod val="50000"/>
                  </a:schemeClr>
                </a:solidFill>
                <a:latin typeface="Palatino Linotype" panose="02040502050505030304" pitchFamily="18" charset="0"/>
              </a:rPr>
              <a:t>Prof. Reda Mastouri </a:t>
            </a:r>
          </a:p>
        </p:txBody>
      </p:sp>
      <p:pic>
        <p:nvPicPr>
          <p:cNvPr id="1030" name="Picture 6" descr="Big data, accounting, big data analytics | Transforming Data with  Intelligence">
            <a:extLst>
              <a:ext uri="{FF2B5EF4-FFF2-40B4-BE49-F238E27FC236}">
                <a16:creationId xmlns:a16="http://schemas.microsoft.com/office/drawing/2014/main" id="{A38F8FEC-B0DF-3351-CA55-7147DB6B87D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20724" y="3119449"/>
            <a:ext cx="6702552" cy="274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1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6969552" y="6596390"/>
            <a:ext cx="2483827"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3. </a:t>
            </a:r>
            <a:r>
              <a:rPr lang="en-US" altLang="en-US" sz="2400" b="1" dirty="0">
                <a:latin typeface="Palatino Linotype" panose="02040502050505030304" pitchFamily="18" charset="0"/>
              </a:rPr>
              <a:t>Qualitative Research </a:t>
            </a:r>
            <a:r>
              <a:rPr lang="en-US" altLang="en-US" sz="2400" b="1" dirty="0">
                <a:solidFill>
                  <a:srgbClr val="FF0000"/>
                </a:solidFill>
                <a:latin typeface="Palatino Linotype" panose="02040502050505030304" pitchFamily="18" charset="0"/>
              </a:rPr>
              <a:t>Vs</a:t>
            </a:r>
            <a:r>
              <a:rPr lang="en-US" altLang="en-US" sz="2400" b="1" dirty="0">
                <a:latin typeface="Palatino Linotype" panose="02040502050505030304" pitchFamily="18" charset="0"/>
              </a:rPr>
              <a:t> Quantitative Research</a:t>
            </a:r>
          </a:p>
        </p:txBody>
      </p:sp>
      <p:sp>
        <p:nvSpPr>
          <p:cNvPr id="8" name="Line 5">
            <a:extLst>
              <a:ext uri="{FF2B5EF4-FFF2-40B4-BE49-F238E27FC236}">
                <a16:creationId xmlns:a16="http://schemas.microsoft.com/office/drawing/2014/main" id="{18CD0BC4-CE18-AC69-A372-CA1DC026162B}"/>
              </a:ext>
            </a:extLst>
          </p:cNvPr>
          <p:cNvSpPr>
            <a:spLocks noChangeShapeType="1"/>
          </p:cNvSpPr>
          <p:nvPr/>
        </p:nvSpPr>
        <p:spPr bwMode="auto">
          <a:xfrm flipV="1">
            <a:off x="1636713" y="4748213"/>
            <a:ext cx="0" cy="1439862"/>
          </a:xfrm>
          <a:prstGeom prst="line">
            <a:avLst/>
          </a:prstGeom>
          <a:noFill/>
          <a:ln w="254000" cmpd="sng">
            <a:solidFill>
              <a:schemeClr val="tx1"/>
            </a:solidFill>
            <a:prstDash val="solid"/>
            <a:round/>
            <a:headEnd type="none" w="med" len="med"/>
            <a:tailEnd type="triangle" w="med" len="med"/>
          </a:ln>
          <a:effectLst/>
        </p:spPr>
        <p:txBody>
          <a:bodyPr/>
          <a:lstStyle/>
          <a:p>
            <a:endParaRPr lang="en-US">
              <a:latin typeface="Palatino Linotype" panose="02040502050505030304" pitchFamily="18" charset="0"/>
            </a:endParaRPr>
          </a:p>
        </p:txBody>
      </p:sp>
      <p:sp>
        <p:nvSpPr>
          <p:cNvPr id="9" name="Text Box 6">
            <a:extLst>
              <a:ext uri="{FF2B5EF4-FFF2-40B4-BE49-F238E27FC236}">
                <a16:creationId xmlns:a16="http://schemas.microsoft.com/office/drawing/2014/main" id="{88AD8A91-B608-8B3E-80D8-FD3AF159C689}"/>
              </a:ext>
            </a:extLst>
          </p:cNvPr>
          <p:cNvSpPr txBox="1">
            <a:spLocks noChangeArrowheads="1"/>
          </p:cNvSpPr>
          <p:nvPr/>
        </p:nvSpPr>
        <p:spPr bwMode="auto">
          <a:xfrm>
            <a:off x="874713" y="3681413"/>
            <a:ext cx="1362874" cy="646331"/>
          </a:xfrm>
          <a:prstGeom prst="rect">
            <a:avLst/>
          </a:prstGeom>
          <a:noFill/>
          <a:ln w="9525">
            <a:noFill/>
            <a:miter lim="800000"/>
            <a:headEnd/>
            <a:tailEnd/>
          </a:ln>
          <a:effectLst/>
        </p:spPr>
        <p:txBody>
          <a:bodyPr wrap="none">
            <a:spAutoFit/>
          </a:bodyPr>
          <a:lstStyle/>
          <a:p>
            <a:r>
              <a:rPr lang="en-US">
                <a:latin typeface="Palatino Linotype" panose="02040502050505030304" pitchFamily="18" charset="0"/>
              </a:rPr>
              <a:t>Amount of </a:t>
            </a:r>
          </a:p>
          <a:p>
            <a:r>
              <a:rPr lang="en-US">
                <a:latin typeface="Palatino Linotype" panose="02040502050505030304" pitchFamily="18" charset="0"/>
              </a:rPr>
              <a:t>knowledge</a:t>
            </a:r>
          </a:p>
        </p:txBody>
      </p:sp>
      <p:sp>
        <p:nvSpPr>
          <p:cNvPr id="10" name="Text Box 7">
            <a:extLst>
              <a:ext uri="{FF2B5EF4-FFF2-40B4-BE49-F238E27FC236}">
                <a16:creationId xmlns:a16="http://schemas.microsoft.com/office/drawing/2014/main" id="{7354DAB8-CFA6-1CA8-960C-E21587186804}"/>
              </a:ext>
            </a:extLst>
          </p:cNvPr>
          <p:cNvSpPr txBox="1">
            <a:spLocks noChangeArrowheads="1"/>
          </p:cNvSpPr>
          <p:nvPr/>
        </p:nvSpPr>
        <p:spPr bwMode="auto">
          <a:xfrm>
            <a:off x="2932113" y="3300413"/>
            <a:ext cx="1935338" cy="646331"/>
          </a:xfrm>
          <a:prstGeom prst="rect">
            <a:avLst/>
          </a:prstGeom>
          <a:noFill/>
          <a:ln w="9525">
            <a:noFill/>
            <a:miter lim="800000"/>
            <a:headEnd/>
            <a:tailEnd/>
          </a:ln>
          <a:effectLst/>
        </p:spPr>
        <p:txBody>
          <a:bodyPr wrap="none">
            <a:spAutoFit/>
          </a:bodyPr>
          <a:lstStyle/>
          <a:p>
            <a:r>
              <a:rPr lang="en-US">
                <a:latin typeface="Palatino Linotype" panose="02040502050505030304" pitchFamily="18" charset="0"/>
              </a:rPr>
              <a:t>Advancement of </a:t>
            </a:r>
          </a:p>
          <a:p>
            <a:r>
              <a:rPr lang="en-US">
                <a:latin typeface="Palatino Linotype" panose="02040502050505030304" pitchFamily="18" charset="0"/>
              </a:rPr>
              <a:t>Technology</a:t>
            </a:r>
          </a:p>
        </p:txBody>
      </p:sp>
      <p:sp>
        <p:nvSpPr>
          <p:cNvPr id="11" name="Line 8">
            <a:extLst>
              <a:ext uri="{FF2B5EF4-FFF2-40B4-BE49-F238E27FC236}">
                <a16:creationId xmlns:a16="http://schemas.microsoft.com/office/drawing/2014/main" id="{65952CB9-8B0F-9C40-FCAC-5B058784D540}"/>
              </a:ext>
            </a:extLst>
          </p:cNvPr>
          <p:cNvSpPr>
            <a:spLocks noChangeShapeType="1"/>
          </p:cNvSpPr>
          <p:nvPr/>
        </p:nvSpPr>
        <p:spPr bwMode="auto">
          <a:xfrm flipV="1">
            <a:off x="3998913" y="4214813"/>
            <a:ext cx="0" cy="1744662"/>
          </a:xfrm>
          <a:prstGeom prst="line">
            <a:avLst/>
          </a:prstGeom>
          <a:noFill/>
          <a:ln w="254000" cmpd="sng">
            <a:solidFill>
              <a:schemeClr val="tx1"/>
            </a:solidFill>
            <a:prstDash val="solid"/>
            <a:round/>
            <a:headEnd type="none" w="med" len="med"/>
            <a:tailEnd type="triangle" w="med" len="med"/>
          </a:ln>
          <a:effectLst/>
        </p:spPr>
        <p:txBody>
          <a:bodyPr/>
          <a:lstStyle/>
          <a:p>
            <a:endParaRPr lang="en-US">
              <a:latin typeface="Palatino Linotype" panose="02040502050505030304" pitchFamily="18" charset="0"/>
            </a:endParaRPr>
          </a:p>
        </p:txBody>
      </p:sp>
      <p:sp>
        <p:nvSpPr>
          <p:cNvPr id="12" name="Text Box 9">
            <a:extLst>
              <a:ext uri="{FF2B5EF4-FFF2-40B4-BE49-F238E27FC236}">
                <a16:creationId xmlns:a16="http://schemas.microsoft.com/office/drawing/2014/main" id="{F480A24D-5620-5EA3-58AB-6D355A5316EF}"/>
              </a:ext>
            </a:extLst>
          </p:cNvPr>
          <p:cNvSpPr txBox="1">
            <a:spLocks noChangeArrowheads="1"/>
          </p:cNvSpPr>
          <p:nvPr/>
        </p:nvSpPr>
        <p:spPr bwMode="auto">
          <a:xfrm>
            <a:off x="5294313" y="2859088"/>
            <a:ext cx="1497526" cy="646331"/>
          </a:xfrm>
          <a:prstGeom prst="rect">
            <a:avLst/>
          </a:prstGeom>
          <a:noFill/>
          <a:ln w="9525">
            <a:noFill/>
            <a:miter lim="800000"/>
            <a:headEnd/>
            <a:tailEnd/>
          </a:ln>
          <a:effectLst/>
        </p:spPr>
        <p:txBody>
          <a:bodyPr wrap="none">
            <a:spAutoFit/>
          </a:bodyPr>
          <a:lstStyle/>
          <a:p>
            <a:r>
              <a:rPr lang="en-US" dirty="0">
                <a:latin typeface="Palatino Linotype" panose="02040502050505030304" pitchFamily="18" charset="0"/>
              </a:rPr>
              <a:t>Utility of </a:t>
            </a:r>
          </a:p>
          <a:p>
            <a:r>
              <a:rPr lang="en-US" dirty="0">
                <a:latin typeface="Palatino Linotype" panose="02040502050505030304" pitchFamily="18" charset="0"/>
              </a:rPr>
              <a:t>Applications</a:t>
            </a:r>
          </a:p>
        </p:txBody>
      </p:sp>
      <p:sp>
        <p:nvSpPr>
          <p:cNvPr id="13" name="Line 10">
            <a:extLst>
              <a:ext uri="{FF2B5EF4-FFF2-40B4-BE49-F238E27FC236}">
                <a16:creationId xmlns:a16="http://schemas.microsoft.com/office/drawing/2014/main" id="{9EFF8BAB-2BDE-C09F-B5A1-E604841C5815}"/>
              </a:ext>
            </a:extLst>
          </p:cNvPr>
          <p:cNvSpPr>
            <a:spLocks noChangeShapeType="1"/>
          </p:cNvSpPr>
          <p:nvPr/>
        </p:nvSpPr>
        <p:spPr bwMode="auto">
          <a:xfrm flipV="1">
            <a:off x="6132513" y="3757613"/>
            <a:ext cx="0" cy="1592262"/>
          </a:xfrm>
          <a:prstGeom prst="line">
            <a:avLst/>
          </a:prstGeom>
          <a:noFill/>
          <a:ln w="254000" cmpd="sng">
            <a:solidFill>
              <a:schemeClr val="tx1"/>
            </a:solidFill>
            <a:prstDash val="solid"/>
            <a:round/>
            <a:headEnd type="none" w="med" len="med"/>
            <a:tailEnd type="triangle" w="med" len="med"/>
          </a:ln>
          <a:effectLst/>
        </p:spPr>
        <p:txBody>
          <a:bodyPr/>
          <a:lstStyle/>
          <a:p>
            <a:endParaRPr lang="en-US">
              <a:latin typeface="Palatino Linotype" panose="02040502050505030304" pitchFamily="18" charset="0"/>
            </a:endParaRPr>
          </a:p>
        </p:txBody>
      </p:sp>
      <p:sp>
        <p:nvSpPr>
          <p:cNvPr id="14" name="Text Box 11">
            <a:extLst>
              <a:ext uri="{FF2B5EF4-FFF2-40B4-BE49-F238E27FC236}">
                <a16:creationId xmlns:a16="http://schemas.microsoft.com/office/drawing/2014/main" id="{C03EDB45-B0F9-CD11-F30B-2DFEEA957D71}"/>
              </a:ext>
            </a:extLst>
          </p:cNvPr>
          <p:cNvSpPr txBox="1">
            <a:spLocks noChangeArrowheads="1"/>
          </p:cNvSpPr>
          <p:nvPr/>
        </p:nvSpPr>
        <p:spPr bwMode="auto">
          <a:xfrm>
            <a:off x="7656513" y="2233613"/>
            <a:ext cx="1277914" cy="646331"/>
          </a:xfrm>
          <a:prstGeom prst="rect">
            <a:avLst/>
          </a:prstGeom>
          <a:noFill/>
          <a:ln w="9525">
            <a:noFill/>
            <a:miter lim="800000"/>
            <a:headEnd/>
            <a:tailEnd/>
          </a:ln>
          <a:effectLst/>
        </p:spPr>
        <p:txBody>
          <a:bodyPr wrap="none">
            <a:spAutoFit/>
          </a:bodyPr>
          <a:lstStyle/>
          <a:p>
            <a:r>
              <a:rPr lang="en-US" dirty="0">
                <a:latin typeface="Palatino Linotype" panose="02040502050505030304" pitchFamily="18" charset="0"/>
              </a:rPr>
              <a:t>Quality of </a:t>
            </a:r>
          </a:p>
          <a:p>
            <a:r>
              <a:rPr lang="en-US" dirty="0">
                <a:latin typeface="Palatino Linotype" panose="02040502050505030304" pitchFamily="18" charset="0"/>
              </a:rPr>
              <a:t>Life</a:t>
            </a:r>
          </a:p>
        </p:txBody>
      </p:sp>
      <p:sp>
        <p:nvSpPr>
          <p:cNvPr id="15" name="Line 12">
            <a:extLst>
              <a:ext uri="{FF2B5EF4-FFF2-40B4-BE49-F238E27FC236}">
                <a16:creationId xmlns:a16="http://schemas.microsoft.com/office/drawing/2014/main" id="{3D4E099E-26B7-310E-C476-460B835588F0}"/>
              </a:ext>
            </a:extLst>
          </p:cNvPr>
          <p:cNvSpPr>
            <a:spLocks noChangeShapeType="1"/>
          </p:cNvSpPr>
          <p:nvPr/>
        </p:nvSpPr>
        <p:spPr bwMode="auto">
          <a:xfrm flipV="1">
            <a:off x="8266113" y="3148013"/>
            <a:ext cx="0" cy="1820862"/>
          </a:xfrm>
          <a:prstGeom prst="line">
            <a:avLst/>
          </a:prstGeom>
          <a:noFill/>
          <a:ln w="254000" cmpd="sng">
            <a:solidFill>
              <a:schemeClr val="tx1"/>
            </a:solidFill>
            <a:prstDash val="solid"/>
            <a:round/>
            <a:headEnd type="none" w="med" len="med"/>
            <a:tailEnd type="triangle" w="med" len="med"/>
          </a:ln>
          <a:effectLst/>
        </p:spPr>
        <p:txBody>
          <a:bodyPr/>
          <a:lstStyle/>
          <a:p>
            <a:endParaRPr lang="en-US">
              <a:latin typeface="Palatino Linotype" panose="02040502050505030304" pitchFamily="18" charset="0"/>
            </a:endParaRPr>
          </a:p>
        </p:txBody>
      </p:sp>
      <p:sp>
        <p:nvSpPr>
          <p:cNvPr id="16" name="Line 13">
            <a:extLst>
              <a:ext uri="{FF2B5EF4-FFF2-40B4-BE49-F238E27FC236}">
                <a16:creationId xmlns:a16="http://schemas.microsoft.com/office/drawing/2014/main" id="{F064CC6A-4FB7-A44D-39C9-5C8D6E60C2CB}"/>
              </a:ext>
            </a:extLst>
          </p:cNvPr>
          <p:cNvSpPr>
            <a:spLocks noChangeShapeType="1"/>
          </p:cNvSpPr>
          <p:nvPr/>
        </p:nvSpPr>
        <p:spPr bwMode="auto">
          <a:xfrm flipV="1">
            <a:off x="2246313" y="5273675"/>
            <a:ext cx="1219200" cy="533400"/>
          </a:xfrm>
          <a:prstGeom prst="line">
            <a:avLst/>
          </a:prstGeom>
          <a:noFill/>
          <a:ln w="127000" cmpd="sng">
            <a:solidFill>
              <a:srgbClr val="0000CC"/>
            </a:solidFill>
            <a:prstDash val="sysDot"/>
            <a:round/>
            <a:headEnd type="none" w="med" len="med"/>
            <a:tailEnd type="triangle" w="med" len="med"/>
          </a:ln>
          <a:effectLst/>
        </p:spPr>
        <p:txBody>
          <a:bodyPr/>
          <a:lstStyle/>
          <a:p>
            <a:endParaRPr lang="en-US">
              <a:latin typeface="Palatino Linotype" panose="02040502050505030304" pitchFamily="18" charset="0"/>
            </a:endParaRPr>
          </a:p>
        </p:txBody>
      </p:sp>
      <p:sp>
        <p:nvSpPr>
          <p:cNvPr id="17" name="Line 14">
            <a:extLst>
              <a:ext uri="{FF2B5EF4-FFF2-40B4-BE49-F238E27FC236}">
                <a16:creationId xmlns:a16="http://schemas.microsoft.com/office/drawing/2014/main" id="{50009738-EF9C-19F6-B69E-7940F5CD6DD5}"/>
              </a:ext>
            </a:extLst>
          </p:cNvPr>
          <p:cNvSpPr>
            <a:spLocks noChangeShapeType="1"/>
          </p:cNvSpPr>
          <p:nvPr/>
        </p:nvSpPr>
        <p:spPr bwMode="auto">
          <a:xfrm flipV="1">
            <a:off x="4456113" y="4740275"/>
            <a:ext cx="1219200" cy="533400"/>
          </a:xfrm>
          <a:prstGeom prst="line">
            <a:avLst/>
          </a:prstGeom>
          <a:noFill/>
          <a:ln w="127000" cmpd="sng">
            <a:solidFill>
              <a:srgbClr val="0000CC"/>
            </a:solidFill>
            <a:prstDash val="sysDot"/>
            <a:round/>
            <a:headEnd type="none" w="med" len="med"/>
            <a:tailEnd type="triangle" w="med" len="med"/>
          </a:ln>
          <a:effectLst/>
        </p:spPr>
        <p:txBody>
          <a:bodyPr/>
          <a:lstStyle/>
          <a:p>
            <a:endParaRPr lang="en-US">
              <a:latin typeface="Palatino Linotype" panose="02040502050505030304" pitchFamily="18" charset="0"/>
            </a:endParaRPr>
          </a:p>
        </p:txBody>
      </p:sp>
      <p:sp>
        <p:nvSpPr>
          <p:cNvPr id="18" name="Line 15">
            <a:extLst>
              <a:ext uri="{FF2B5EF4-FFF2-40B4-BE49-F238E27FC236}">
                <a16:creationId xmlns:a16="http://schemas.microsoft.com/office/drawing/2014/main" id="{4E490503-38DF-85D5-5E50-1723D28DEC9B}"/>
              </a:ext>
            </a:extLst>
          </p:cNvPr>
          <p:cNvSpPr>
            <a:spLocks noChangeShapeType="1"/>
          </p:cNvSpPr>
          <p:nvPr/>
        </p:nvSpPr>
        <p:spPr bwMode="auto">
          <a:xfrm flipV="1">
            <a:off x="6742113" y="4130675"/>
            <a:ext cx="1219200" cy="533400"/>
          </a:xfrm>
          <a:prstGeom prst="line">
            <a:avLst/>
          </a:prstGeom>
          <a:noFill/>
          <a:ln w="127000" cmpd="sng">
            <a:solidFill>
              <a:srgbClr val="0000CC"/>
            </a:solidFill>
            <a:prstDash val="sysDot"/>
            <a:round/>
            <a:headEnd type="none" w="med" len="med"/>
            <a:tailEnd type="triangle" w="med" len="med"/>
          </a:ln>
          <a:effectLst/>
        </p:spPr>
        <p:txBody>
          <a:bodyPr/>
          <a:lstStyle/>
          <a:p>
            <a:endParaRPr lang="en-US">
              <a:latin typeface="Palatino Linotype" panose="02040502050505030304" pitchFamily="18" charset="0"/>
            </a:endParaRPr>
          </a:p>
        </p:txBody>
      </p:sp>
      <p:sp>
        <p:nvSpPr>
          <p:cNvPr id="19" name="Text Box 16">
            <a:extLst>
              <a:ext uri="{FF2B5EF4-FFF2-40B4-BE49-F238E27FC236}">
                <a16:creationId xmlns:a16="http://schemas.microsoft.com/office/drawing/2014/main" id="{067DF794-1F33-BAC2-A902-389F0DC37C9D}"/>
              </a:ext>
            </a:extLst>
          </p:cNvPr>
          <p:cNvSpPr txBox="1">
            <a:spLocks noChangeArrowheads="1"/>
          </p:cNvSpPr>
          <p:nvPr/>
        </p:nvSpPr>
        <p:spPr bwMode="auto">
          <a:xfrm>
            <a:off x="609600" y="6188075"/>
            <a:ext cx="1683474" cy="369332"/>
          </a:xfrm>
          <a:prstGeom prst="rect">
            <a:avLst/>
          </a:prstGeom>
          <a:noFill/>
          <a:ln w="9525">
            <a:noFill/>
            <a:miter lim="800000"/>
            <a:headEnd/>
            <a:tailEnd/>
          </a:ln>
          <a:effectLst/>
        </p:spPr>
        <p:txBody>
          <a:bodyPr wrap="none">
            <a:spAutoFit/>
          </a:bodyPr>
          <a:lstStyle/>
          <a:p>
            <a:r>
              <a:rPr lang="en-US">
                <a:latin typeface="Palatino Linotype" panose="02040502050505030304" pitchFamily="18" charset="0"/>
              </a:rPr>
              <a:t>Basic Research</a:t>
            </a:r>
          </a:p>
        </p:txBody>
      </p:sp>
      <p:sp>
        <p:nvSpPr>
          <p:cNvPr id="20" name="Text Box 17">
            <a:extLst>
              <a:ext uri="{FF2B5EF4-FFF2-40B4-BE49-F238E27FC236}">
                <a16:creationId xmlns:a16="http://schemas.microsoft.com/office/drawing/2014/main" id="{CD4A6A19-2D9F-FC49-A71B-4356E2FFF919}"/>
              </a:ext>
            </a:extLst>
          </p:cNvPr>
          <p:cNvSpPr txBox="1">
            <a:spLocks noChangeArrowheads="1"/>
          </p:cNvSpPr>
          <p:nvPr/>
        </p:nvSpPr>
        <p:spPr bwMode="auto">
          <a:xfrm>
            <a:off x="2998788" y="5959475"/>
            <a:ext cx="2004075" cy="369332"/>
          </a:xfrm>
          <a:prstGeom prst="rect">
            <a:avLst/>
          </a:prstGeom>
          <a:noFill/>
          <a:ln w="9525">
            <a:noFill/>
            <a:miter lim="800000"/>
            <a:headEnd/>
            <a:tailEnd/>
          </a:ln>
          <a:effectLst/>
        </p:spPr>
        <p:txBody>
          <a:bodyPr wrap="none">
            <a:spAutoFit/>
          </a:bodyPr>
          <a:lstStyle/>
          <a:p>
            <a:r>
              <a:rPr lang="en-US">
                <a:latin typeface="Palatino Linotype" panose="02040502050505030304" pitchFamily="18" charset="0"/>
              </a:rPr>
              <a:t>Applied Research</a:t>
            </a:r>
          </a:p>
        </p:txBody>
      </p:sp>
      <p:sp>
        <p:nvSpPr>
          <p:cNvPr id="21" name="Text Box 18">
            <a:extLst>
              <a:ext uri="{FF2B5EF4-FFF2-40B4-BE49-F238E27FC236}">
                <a16:creationId xmlns:a16="http://schemas.microsoft.com/office/drawing/2014/main" id="{B298173C-A5C5-357E-5041-AA36DFA91348}"/>
              </a:ext>
            </a:extLst>
          </p:cNvPr>
          <p:cNvSpPr txBox="1">
            <a:spLocks noChangeArrowheads="1"/>
          </p:cNvSpPr>
          <p:nvPr/>
        </p:nvSpPr>
        <p:spPr bwMode="auto">
          <a:xfrm>
            <a:off x="5402263" y="5426075"/>
            <a:ext cx="1567289" cy="646331"/>
          </a:xfrm>
          <a:prstGeom prst="rect">
            <a:avLst/>
          </a:prstGeom>
          <a:noFill/>
          <a:ln w="9525">
            <a:noFill/>
            <a:miter lim="800000"/>
            <a:headEnd/>
            <a:tailEnd/>
          </a:ln>
          <a:effectLst/>
        </p:spPr>
        <p:txBody>
          <a:bodyPr wrap="none">
            <a:spAutoFit/>
          </a:bodyPr>
          <a:lstStyle/>
          <a:p>
            <a:r>
              <a:rPr lang="en-US" dirty="0">
                <a:latin typeface="Palatino Linotype" panose="02040502050505030304" pitchFamily="18" charset="0"/>
              </a:rPr>
              <a:t>Application</a:t>
            </a:r>
          </a:p>
          <a:p>
            <a:r>
              <a:rPr lang="en-US" dirty="0">
                <a:latin typeface="Palatino Linotype" panose="02040502050505030304" pitchFamily="18" charset="0"/>
              </a:rPr>
              <a:t>Development</a:t>
            </a:r>
          </a:p>
        </p:txBody>
      </p:sp>
      <p:grpSp>
        <p:nvGrpSpPr>
          <p:cNvPr id="22" name="Group 19">
            <a:extLst>
              <a:ext uri="{FF2B5EF4-FFF2-40B4-BE49-F238E27FC236}">
                <a16:creationId xmlns:a16="http://schemas.microsoft.com/office/drawing/2014/main" id="{590A5B83-FE33-5AB3-884B-6DD22ED45478}"/>
              </a:ext>
            </a:extLst>
          </p:cNvPr>
          <p:cNvGrpSpPr>
            <a:grpSpLocks/>
          </p:cNvGrpSpPr>
          <p:nvPr/>
        </p:nvGrpSpPr>
        <p:grpSpPr bwMode="auto">
          <a:xfrm>
            <a:off x="1560513" y="1497013"/>
            <a:ext cx="6781800" cy="1955800"/>
            <a:chOff x="983" y="645"/>
            <a:chExt cx="4272" cy="1232"/>
          </a:xfrm>
        </p:grpSpPr>
        <p:sp>
          <p:nvSpPr>
            <p:cNvPr id="23" name="AutoShape 20">
              <a:extLst>
                <a:ext uri="{FF2B5EF4-FFF2-40B4-BE49-F238E27FC236}">
                  <a16:creationId xmlns:a16="http://schemas.microsoft.com/office/drawing/2014/main" id="{F5A7C6D2-AD55-0239-82E0-313EFEEF8005}"/>
                </a:ext>
              </a:extLst>
            </p:cNvPr>
            <p:cNvSpPr>
              <a:spLocks noChangeArrowheads="1"/>
            </p:cNvSpPr>
            <p:nvPr/>
          </p:nvSpPr>
          <p:spPr bwMode="auto">
            <a:xfrm>
              <a:off x="3911" y="1173"/>
              <a:ext cx="912" cy="272"/>
            </a:xfrm>
            <a:custGeom>
              <a:avLst/>
              <a:gdLst>
                <a:gd name="T0" fmla="*/ 912 w 912"/>
                <a:gd name="T1" fmla="*/ 80 h 272"/>
                <a:gd name="T2" fmla="*/ 432 w 912"/>
                <a:gd name="T3" fmla="*/ 32 h 272"/>
                <a:gd name="T4" fmla="*/ 0 w 912"/>
                <a:gd name="T5" fmla="*/ 272 h 272"/>
                <a:gd name="T6" fmla="*/ 0 60000 65536"/>
                <a:gd name="T7" fmla="*/ 0 60000 65536"/>
                <a:gd name="T8" fmla="*/ 0 60000 65536"/>
                <a:gd name="T9" fmla="*/ 0 w 912"/>
                <a:gd name="T10" fmla="*/ 0 h 272"/>
                <a:gd name="T11" fmla="*/ 912 w 912"/>
                <a:gd name="T12" fmla="*/ 272 h 272"/>
              </a:gdLst>
              <a:ahLst/>
              <a:cxnLst>
                <a:cxn ang="T6">
                  <a:pos x="T0" y="T1"/>
                </a:cxn>
                <a:cxn ang="T7">
                  <a:pos x="T2" y="T3"/>
                </a:cxn>
                <a:cxn ang="T8">
                  <a:pos x="T4" y="T5"/>
                </a:cxn>
              </a:cxnLst>
              <a:rect l="T9" t="T10" r="T11" b="T12"/>
              <a:pathLst>
                <a:path w="912" h="272">
                  <a:moveTo>
                    <a:pt x="912" y="80"/>
                  </a:moveTo>
                  <a:cubicBezTo>
                    <a:pt x="748" y="40"/>
                    <a:pt x="584" y="0"/>
                    <a:pt x="432" y="32"/>
                  </a:cubicBezTo>
                  <a:cubicBezTo>
                    <a:pt x="280" y="64"/>
                    <a:pt x="72" y="224"/>
                    <a:pt x="0" y="272"/>
                  </a:cubicBezTo>
                </a:path>
              </a:pathLst>
            </a:custGeom>
            <a:noFill/>
            <a:ln w="228600" cmpd="sng">
              <a:solidFill>
                <a:srgbClr val="CC0000"/>
              </a:solidFill>
              <a:prstDash val="solid"/>
              <a:miter lim="800000"/>
              <a:headEnd/>
              <a:tailEnd/>
            </a:ln>
            <a:effectLst/>
          </p:spPr>
          <p:txBody>
            <a:bodyPr/>
            <a:lstStyle/>
            <a:p>
              <a:endParaRPr lang="en-US">
                <a:latin typeface="Palatino Linotype" panose="02040502050505030304" pitchFamily="18" charset="0"/>
              </a:endParaRPr>
            </a:p>
          </p:txBody>
        </p:sp>
        <p:sp>
          <p:nvSpPr>
            <p:cNvPr id="24" name="AutoShape 21">
              <a:extLst>
                <a:ext uri="{FF2B5EF4-FFF2-40B4-BE49-F238E27FC236}">
                  <a16:creationId xmlns:a16="http://schemas.microsoft.com/office/drawing/2014/main" id="{DCA83A0C-0B1E-972B-C6DC-0A6D774D10DC}"/>
                </a:ext>
              </a:extLst>
            </p:cNvPr>
            <p:cNvSpPr>
              <a:spLocks noChangeArrowheads="1"/>
            </p:cNvSpPr>
            <p:nvPr/>
          </p:nvSpPr>
          <p:spPr bwMode="auto">
            <a:xfrm>
              <a:off x="2279" y="909"/>
              <a:ext cx="2736" cy="728"/>
            </a:xfrm>
            <a:custGeom>
              <a:avLst/>
              <a:gdLst>
                <a:gd name="T0" fmla="*/ 2736 w 2736"/>
                <a:gd name="T1" fmla="*/ 200 h 728"/>
                <a:gd name="T2" fmla="*/ 2064 w 2736"/>
                <a:gd name="T3" fmla="*/ 8 h 728"/>
                <a:gd name="T4" fmla="*/ 384 w 2736"/>
                <a:gd name="T5" fmla="*/ 248 h 728"/>
                <a:gd name="T6" fmla="*/ 0 w 2736"/>
                <a:gd name="T7" fmla="*/ 728 h 728"/>
                <a:gd name="T8" fmla="*/ 0 60000 65536"/>
                <a:gd name="T9" fmla="*/ 0 60000 65536"/>
                <a:gd name="T10" fmla="*/ 0 60000 65536"/>
                <a:gd name="T11" fmla="*/ 0 60000 65536"/>
                <a:gd name="T12" fmla="*/ 0 w 2736"/>
                <a:gd name="T13" fmla="*/ 0 h 728"/>
                <a:gd name="T14" fmla="*/ 2736 w 2736"/>
                <a:gd name="T15" fmla="*/ 728 h 728"/>
              </a:gdLst>
              <a:ahLst/>
              <a:cxnLst>
                <a:cxn ang="T8">
                  <a:pos x="T0" y="T1"/>
                </a:cxn>
                <a:cxn ang="T9">
                  <a:pos x="T2" y="T3"/>
                </a:cxn>
                <a:cxn ang="T10">
                  <a:pos x="T4" y="T5"/>
                </a:cxn>
                <a:cxn ang="T11">
                  <a:pos x="T6" y="T7"/>
                </a:cxn>
              </a:cxnLst>
              <a:rect l="T12" t="T13" r="T14" b="T15"/>
              <a:pathLst>
                <a:path w="2736" h="728">
                  <a:moveTo>
                    <a:pt x="2736" y="200"/>
                  </a:moveTo>
                  <a:cubicBezTo>
                    <a:pt x="2596" y="100"/>
                    <a:pt x="2456" y="0"/>
                    <a:pt x="2064" y="8"/>
                  </a:cubicBezTo>
                  <a:cubicBezTo>
                    <a:pt x="1672" y="16"/>
                    <a:pt x="728" y="128"/>
                    <a:pt x="384" y="248"/>
                  </a:cubicBezTo>
                  <a:cubicBezTo>
                    <a:pt x="40" y="368"/>
                    <a:pt x="20" y="548"/>
                    <a:pt x="0" y="728"/>
                  </a:cubicBezTo>
                </a:path>
              </a:pathLst>
            </a:custGeom>
            <a:noFill/>
            <a:ln w="127000" cmpd="sng">
              <a:solidFill>
                <a:srgbClr val="CC0000"/>
              </a:solidFill>
              <a:prstDash val="solid"/>
              <a:miter lim="800000"/>
              <a:headEnd/>
              <a:tailEnd/>
            </a:ln>
            <a:effectLst/>
          </p:spPr>
          <p:txBody>
            <a:bodyPr/>
            <a:lstStyle/>
            <a:p>
              <a:endParaRPr lang="en-US">
                <a:latin typeface="Palatino Linotype" panose="02040502050505030304" pitchFamily="18" charset="0"/>
              </a:endParaRPr>
            </a:p>
          </p:txBody>
        </p:sp>
        <p:sp>
          <p:nvSpPr>
            <p:cNvPr id="25" name="AutoShape 22">
              <a:extLst>
                <a:ext uri="{FF2B5EF4-FFF2-40B4-BE49-F238E27FC236}">
                  <a16:creationId xmlns:a16="http://schemas.microsoft.com/office/drawing/2014/main" id="{337C8829-4C68-35F2-C54F-BA6100280FDC}"/>
                </a:ext>
              </a:extLst>
            </p:cNvPr>
            <p:cNvSpPr>
              <a:spLocks noChangeArrowheads="1"/>
            </p:cNvSpPr>
            <p:nvPr/>
          </p:nvSpPr>
          <p:spPr bwMode="auto">
            <a:xfrm>
              <a:off x="983" y="645"/>
              <a:ext cx="4272" cy="1232"/>
            </a:xfrm>
            <a:custGeom>
              <a:avLst/>
              <a:gdLst>
                <a:gd name="T0" fmla="*/ 4272 w 4272"/>
                <a:gd name="T1" fmla="*/ 416 h 1232"/>
                <a:gd name="T2" fmla="*/ 3600 w 4272"/>
                <a:gd name="T3" fmla="*/ 32 h 1232"/>
                <a:gd name="T4" fmla="*/ 624 w 4272"/>
                <a:gd name="T5" fmla="*/ 224 h 1232"/>
                <a:gd name="T6" fmla="*/ 0 w 4272"/>
                <a:gd name="T7" fmla="*/ 1232 h 1232"/>
                <a:gd name="T8" fmla="*/ 0 60000 65536"/>
                <a:gd name="T9" fmla="*/ 0 60000 65536"/>
                <a:gd name="T10" fmla="*/ 0 60000 65536"/>
                <a:gd name="T11" fmla="*/ 0 60000 65536"/>
                <a:gd name="T12" fmla="*/ 0 w 4272"/>
                <a:gd name="T13" fmla="*/ 0 h 1232"/>
                <a:gd name="T14" fmla="*/ 4272 w 4272"/>
                <a:gd name="T15" fmla="*/ 1232 h 1232"/>
              </a:gdLst>
              <a:ahLst/>
              <a:cxnLst>
                <a:cxn ang="T8">
                  <a:pos x="T0" y="T1"/>
                </a:cxn>
                <a:cxn ang="T9">
                  <a:pos x="T2" y="T3"/>
                </a:cxn>
                <a:cxn ang="T10">
                  <a:pos x="T4" y="T5"/>
                </a:cxn>
                <a:cxn ang="T11">
                  <a:pos x="T6" y="T7"/>
                </a:cxn>
              </a:cxnLst>
              <a:rect l="T12" t="T13" r="T14" b="T15"/>
              <a:pathLst>
                <a:path w="4272" h="1232">
                  <a:moveTo>
                    <a:pt x="4272" y="416"/>
                  </a:moveTo>
                  <a:cubicBezTo>
                    <a:pt x="4240" y="240"/>
                    <a:pt x="4208" y="64"/>
                    <a:pt x="3600" y="32"/>
                  </a:cubicBezTo>
                  <a:cubicBezTo>
                    <a:pt x="2992" y="0"/>
                    <a:pt x="1224" y="24"/>
                    <a:pt x="624" y="224"/>
                  </a:cubicBezTo>
                  <a:cubicBezTo>
                    <a:pt x="24" y="424"/>
                    <a:pt x="12" y="828"/>
                    <a:pt x="0" y="1232"/>
                  </a:cubicBezTo>
                </a:path>
              </a:pathLst>
            </a:custGeom>
            <a:noFill/>
            <a:ln w="63500" cmpd="sng">
              <a:solidFill>
                <a:srgbClr val="CC0000"/>
              </a:solidFill>
              <a:prstDash val="solid"/>
              <a:miter lim="800000"/>
              <a:headEnd/>
              <a:tailEnd/>
            </a:ln>
            <a:effectLst/>
          </p:spPr>
          <p:txBody>
            <a:bodyPr/>
            <a:lstStyle/>
            <a:p>
              <a:endParaRPr lang="en-US">
                <a:latin typeface="Palatino Linotype" panose="02040502050505030304" pitchFamily="18" charset="0"/>
              </a:endParaRPr>
            </a:p>
          </p:txBody>
        </p:sp>
        <p:sp>
          <p:nvSpPr>
            <p:cNvPr id="26" name="WordArt 23">
              <a:extLst>
                <a:ext uri="{FF2B5EF4-FFF2-40B4-BE49-F238E27FC236}">
                  <a16:creationId xmlns:a16="http://schemas.microsoft.com/office/drawing/2014/main" id="{205F5811-2FE8-7C5A-EC09-9E0261450CC8}"/>
                </a:ext>
              </a:extLst>
            </p:cNvPr>
            <p:cNvSpPr>
              <a:spLocks noChangeArrowheads="1" noChangeShapeType="1" noTextEdit="1"/>
            </p:cNvSpPr>
            <p:nvPr/>
          </p:nvSpPr>
          <p:spPr bwMode="auto">
            <a:xfrm>
              <a:off x="1415" y="672"/>
              <a:ext cx="1248" cy="918"/>
            </a:xfrm>
            <a:prstGeom prst="rect">
              <a:avLst/>
            </a:prstGeom>
          </p:spPr>
          <p:txBody>
            <a:bodyPr wrap="none" fromWordArt="1">
              <a:prstTxWarp prst="textSlantUp">
                <a:avLst>
                  <a:gd name="adj" fmla="val 55556"/>
                </a:avLst>
              </a:prstTxWarp>
            </a:bodyPr>
            <a:lstStyle/>
            <a:p>
              <a:r>
                <a:rPr lang="en-US" sz="3600" kern="10" dirty="0">
                  <a:ln w="9525" cmpd="sng">
                    <a:solidFill>
                      <a:srgbClr val="CC0000"/>
                    </a:solidFill>
                    <a:prstDash val="solid"/>
                    <a:round/>
                    <a:headEnd/>
                    <a:tailEnd/>
                  </a:ln>
                  <a:solidFill>
                    <a:srgbClr val="000000"/>
                  </a:solidFill>
                  <a:latin typeface="Arial"/>
                  <a:cs typeface="Arial"/>
                </a:rPr>
                <a:t>Funding</a:t>
              </a:r>
            </a:p>
          </p:txBody>
        </p:sp>
      </p:grpSp>
      <p:grpSp>
        <p:nvGrpSpPr>
          <p:cNvPr id="27" name="Group 24">
            <a:extLst>
              <a:ext uri="{FF2B5EF4-FFF2-40B4-BE49-F238E27FC236}">
                <a16:creationId xmlns:a16="http://schemas.microsoft.com/office/drawing/2014/main" id="{A3DB1912-D9FA-88EB-AC91-1B5AFEFAE2BF}"/>
              </a:ext>
            </a:extLst>
          </p:cNvPr>
          <p:cNvGrpSpPr>
            <a:grpSpLocks/>
          </p:cNvGrpSpPr>
          <p:nvPr/>
        </p:nvGrpSpPr>
        <p:grpSpPr bwMode="auto">
          <a:xfrm>
            <a:off x="134938" y="1768475"/>
            <a:ext cx="1724025" cy="1600200"/>
            <a:chOff x="85" y="816"/>
            <a:chExt cx="1086" cy="1008"/>
          </a:xfrm>
        </p:grpSpPr>
        <p:sp>
          <p:nvSpPr>
            <p:cNvPr id="28" name="Text Box 25">
              <a:extLst>
                <a:ext uri="{FF2B5EF4-FFF2-40B4-BE49-F238E27FC236}">
                  <a16:creationId xmlns:a16="http://schemas.microsoft.com/office/drawing/2014/main" id="{5C917893-16AD-21D9-C604-B0D7D07CCCDB}"/>
                </a:ext>
              </a:extLst>
            </p:cNvPr>
            <p:cNvSpPr txBox="1">
              <a:spLocks noChangeArrowheads="1"/>
            </p:cNvSpPr>
            <p:nvPr/>
          </p:nvSpPr>
          <p:spPr bwMode="auto">
            <a:xfrm>
              <a:off x="85" y="816"/>
              <a:ext cx="1086" cy="330"/>
            </a:xfrm>
            <a:prstGeom prst="rect">
              <a:avLst/>
            </a:prstGeom>
            <a:noFill/>
            <a:ln w="9525">
              <a:noFill/>
              <a:miter lim="800000"/>
              <a:headEnd/>
              <a:tailEnd/>
            </a:ln>
            <a:effectLst/>
          </p:spPr>
          <p:txBody>
            <a:bodyPr wrap="none">
              <a:spAutoFit/>
            </a:bodyPr>
            <a:lstStyle/>
            <a:p>
              <a:r>
                <a:rPr lang="en-US" sz="2800" b="1">
                  <a:latin typeface="Palatino Linotype" panose="02040502050505030304" pitchFamily="18" charset="0"/>
                </a:rPr>
                <a:t>Curiosity</a:t>
              </a:r>
            </a:p>
          </p:txBody>
        </p:sp>
        <p:sp>
          <p:nvSpPr>
            <p:cNvPr id="29" name="Line 26">
              <a:extLst>
                <a:ext uri="{FF2B5EF4-FFF2-40B4-BE49-F238E27FC236}">
                  <a16:creationId xmlns:a16="http://schemas.microsoft.com/office/drawing/2014/main" id="{17958738-91CD-B998-A2F2-081E4B3B4017}"/>
                </a:ext>
              </a:extLst>
            </p:cNvPr>
            <p:cNvSpPr>
              <a:spLocks noChangeShapeType="1"/>
            </p:cNvSpPr>
            <p:nvPr/>
          </p:nvSpPr>
          <p:spPr bwMode="auto">
            <a:xfrm>
              <a:off x="720" y="1248"/>
              <a:ext cx="0" cy="576"/>
            </a:xfrm>
            <a:prstGeom prst="line">
              <a:avLst/>
            </a:prstGeom>
            <a:noFill/>
            <a:ln w="152400" cmpd="sng">
              <a:solidFill>
                <a:srgbClr val="CC0000"/>
              </a:solidFill>
              <a:prstDash val="solid"/>
              <a:round/>
              <a:headEnd type="none" w="med" len="med"/>
              <a:tailEnd type="triangle" w="med" len="med"/>
            </a:ln>
            <a:effectLst/>
          </p:spPr>
          <p:txBody>
            <a:bodyPr/>
            <a:lstStyle/>
            <a:p>
              <a:endParaRPr lang="en-US">
                <a:latin typeface="Palatino Linotype" panose="02040502050505030304" pitchFamily="18" charset="0"/>
              </a:endParaRPr>
            </a:p>
          </p:txBody>
        </p:sp>
      </p:grpSp>
    </p:spTree>
    <p:extLst>
      <p:ext uri="{BB962C8B-B14F-4D97-AF65-F5344CB8AC3E}">
        <p14:creationId xmlns:p14="http://schemas.microsoft.com/office/powerpoint/2010/main" val="31648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51192" y="6596390"/>
            <a:ext cx="219256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4. </a:t>
            </a:r>
            <a:r>
              <a:rPr lang="en-US" altLang="en-US" sz="2400" b="1" dirty="0">
                <a:latin typeface="Palatino Linotype" panose="02040502050505030304" pitchFamily="18" charset="0"/>
              </a:rPr>
              <a:t>Quantitative Methods Procedures</a:t>
            </a:r>
          </a:p>
        </p:txBody>
      </p:sp>
      <p:sp>
        <p:nvSpPr>
          <p:cNvPr id="4" name="TextBox 3">
            <a:extLst>
              <a:ext uri="{FF2B5EF4-FFF2-40B4-BE49-F238E27FC236}">
                <a16:creationId xmlns:a16="http://schemas.microsoft.com/office/drawing/2014/main" id="{B9C0AE85-3314-202F-185E-049609A32D0F}"/>
              </a:ext>
            </a:extLst>
          </p:cNvPr>
          <p:cNvSpPr txBox="1"/>
          <p:nvPr/>
        </p:nvSpPr>
        <p:spPr>
          <a:xfrm>
            <a:off x="365760" y="1492907"/>
            <a:ext cx="8266176" cy="2862322"/>
          </a:xfrm>
          <a:prstGeom prst="rect">
            <a:avLst/>
          </a:prstGeom>
          <a:noFill/>
        </p:spPr>
        <p:txBody>
          <a:bodyPr wrap="square">
            <a:spAutoFit/>
          </a:bodyPr>
          <a:lstStyle/>
          <a:p>
            <a:pPr algn="just"/>
            <a:r>
              <a:rPr lang="en-US" sz="2000" dirty="0">
                <a:effectLst>
                  <a:outerShdw blurRad="38100" dist="38100" dir="2700000" algn="tl">
                    <a:srgbClr val="000000">
                      <a:alpha val="43137"/>
                    </a:srgbClr>
                  </a:outerShdw>
                </a:effectLst>
                <a:latin typeface="Palatino Linotype" panose="02040502050505030304" pitchFamily="18" charset="0"/>
                <a:cs typeface="Times New Roman" pitchFamily="18" charset="0"/>
              </a:rPr>
              <a:t>The Rationalistic Method</a:t>
            </a:r>
          </a:p>
          <a:p>
            <a:pPr lvl="1" algn="just"/>
            <a:r>
              <a:rPr lang="en-US" sz="2000" dirty="0">
                <a:latin typeface="Palatino Linotype" panose="02040502050505030304" pitchFamily="18" charset="0"/>
                <a:cs typeface="Times New Roman" pitchFamily="18" charset="0"/>
              </a:rPr>
              <a:t>Derive knowledge through reasoning</a:t>
            </a:r>
          </a:p>
          <a:p>
            <a:pPr lvl="1" algn="just"/>
            <a:r>
              <a:rPr lang="en-US" sz="2000" dirty="0">
                <a:latin typeface="Palatino Linotype" panose="02040502050505030304" pitchFamily="18" charset="0"/>
                <a:cs typeface="Times New Roman" pitchFamily="18" charset="0"/>
              </a:rPr>
              <a:t>Basketball players are tall. Haresh is a basketball player. Therefore, Haresh is tall.</a:t>
            </a:r>
          </a:p>
          <a:p>
            <a:pPr algn="just"/>
            <a:endParaRPr lang="en-US" sz="2000" dirty="0">
              <a:latin typeface="Palatino Linotype" panose="02040502050505030304" pitchFamily="18" charset="0"/>
              <a:cs typeface="Times New Roman" pitchFamily="18" charset="0"/>
            </a:endParaRPr>
          </a:p>
          <a:p>
            <a:pPr algn="just"/>
            <a:r>
              <a:rPr lang="en-US" sz="2000" dirty="0">
                <a:effectLst>
                  <a:outerShdw blurRad="38100" dist="38100" dir="2700000" algn="tl">
                    <a:srgbClr val="000000">
                      <a:alpha val="43137"/>
                    </a:srgbClr>
                  </a:outerShdw>
                </a:effectLst>
                <a:latin typeface="Palatino Linotype" panose="02040502050505030304" pitchFamily="18" charset="0"/>
                <a:cs typeface="Times New Roman" pitchFamily="18" charset="0"/>
              </a:rPr>
              <a:t>The Empirical Method</a:t>
            </a:r>
          </a:p>
          <a:p>
            <a:pPr lvl="1" algn="just"/>
            <a:r>
              <a:rPr lang="en-US" sz="2000" dirty="0">
                <a:latin typeface="Palatino Linotype" panose="02040502050505030304" pitchFamily="18" charset="0"/>
                <a:cs typeface="Times New Roman" pitchFamily="18" charset="0"/>
              </a:rPr>
              <a:t>Describes data or a study that is based on objective observation</a:t>
            </a:r>
          </a:p>
          <a:p>
            <a:pPr lvl="1" algn="just"/>
            <a:r>
              <a:rPr lang="en-US" sz="2000" dirty="0">
                <a:latin typeface="Palatino Linotype" panose="02040502050505030304" pitchFamily="18" charset="0"/>
                <a:cs typeface="Times New Roman" pitchFamily="18" charset="0"/>
              </a:rPr>
              <a:t>Relies on observation or experience, capable of being verified by experiment</a:t>
            </a:r>
          </a:p>
        </p:txBody>
      </p:sp>
    </p:spTree>
    <p:extLst>
      <p:ext uri="{BB962C8B-B14F-4D97-AF65-F5344CB8AC3E}">
        <p14:creationId xmlns:p14="http://schemas.microsoft.com/office/powerpoint/2010/main" val="304998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23760" y="6596390"/>
            <a:ext cx="2220001"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146304" y="791855"/>
            <a:ext cx="8997696" cy="461665"/>
          </a:xfrm>
          <a:prstGeom prst="rect">
            <a:avLst/>
          </a:prstGeom>
          <a:noFill/>
        </p:spPr>
        <p:txBody>
          <a:bodyPr wrap="square" rtlCol="0">
            <a:spAutoFit/>
          </a:bodyPr>
          <a:lstStyle/>
          <a:p>
            <a:r>
              <a:rPr lang="en-US" sz="2400" b="1" dirty="0">
                <a:latin typeface="Palatino Linotype" panose="02040502050505030304" pitchFamily="18" charset="0"/>
              </a:rPr>
              <a:t>4. </a:t>
            </a:r>
            <a:r>
              <a:rPr lang="en-US" altLang="en-US" sz="2400" b="1" dirty="0">
                <a:latin typeface="Palatino Linotype" panose="02040502050505030304" pitchFamily="18" charset="0"/>
              </a:rPr>
              <a:t>Quantitative Methods Procedures: Methods and Techniques </a:t>
            </a:r>
          </a:p>
        </p:txBody>
      </p:sp>
      <p:graphicFrame>
        <p:nvGraphicFramePr>
          <p:cNvPr id="3" name="Group 54">
            <a:extLst>
              <a:ext uri="{FF2B5EF4-FFF2-40B4-BE49-F238E27FC236}">
                <a16:creationId xmlns:a16="http://schemas.microsoft.com/office/drawing/2014/main" id="{955299EA-0EC9-2D4F-51A2-3524E2A7DE4E}"/>
              </a:ext>
            </a:extLst>
          </p:cNvPr>
          <p:cNvGraphicFramePr>
            <a:graphicFrameLocks/>
          </p:cNvGraphicFramePr>
          <p:nvPr>
            <p:extLst>
              <p:ext uri="{D42A27DB-BD31-4B8C-83A1-F6EECF244321}">
                <p14:modId xmlns:p14="http://schemas.microsoft.com/office/powerpoint/2010/main" val="1719443270"/>
              </p:ext>
            </p:extLst>
          </p:nvPr>
        </p:nvGraphicFramePr>
        <p:xfrm>
          <a:off x="457200" y="1348741"/>
          <a:ext cx="8382000" cy="5356074"/>
        </p:xfrm>
        <a:graphic>
          <a:graphicData uri="http://schemas.openxmlformats.org/drawingml/2006/table">
            <a:tbl>
              <a:tblPr/>
              <a:tblGrid>
                <a:gridCol w="1524000">
                  <a:extLst>
                    <a:ext uri="{9D8B030D-6E8A-4147-A177-3AD203B41FA5}">
                      <a16:colId xmlns:a16="http://schemas.microsoft.com/office/drawing/2014/main" val="20000"/>
                    </a:ext>
                  </a:extLst>
                </a:gridCol>
                <a:gridCol w="3033713">
                  <a:extLst>
                    <a:ext uri="{9D8B030D-6E8A-4147-A177-3AD203B41FA5}">
                      <a16:colId xmlns:a16="http://schemas.microsoft.com/office/drawing/2014/main" val="20001"/>
                    </a:ext>
                  </a:extLst>
                </a:gridCol>
                <a:gridCol w="3824287">
                  <a:extLst>
                    <a:ext uri="{9D8B030D-6E8A-4147-A177-3AD203B41FA5}">
                      <a16:colId xmlns:a16="http://schemas.microsoft.com/office/drawing/2014/main" val="20002"/>
                    </a:ext>
                  </a:extLst>
                </a:gridCol>
              </a:tblGrid>
              <a:tr h="3535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Palatino Linotype" panose="02040502050505030304" pitchFamily="18" charset="0"/>
                        </a:rPr>
                        <a:t>TYPE</a:t>
                      </a:r>
                      <a:r>
                        <a:rPr kumimoji="0" lang="en-US" sz="1400" b="0" i="0" u="none" strike="noStrike" cap="none" normalizeH="0" baseline="0" dirty="0">
                          <a:ln>
                            <a:noFill/>
                          </a:ln>
                          <a:solidFill>
                            <a:schemeClr val="tx1"/>
                          </a:solidFill>
                          <a:effectLst/>
                          <a:latin typeface="Palatino Linotype" panose="02040502050505030304" pitchFamily="18"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Palatino Linotype" panose="02040502050505030304" pitchFamily="18" charset="0"/>
                        </a:rPr>
                        <a:t>METHODS</a:t>
                      </a:r>
                      <a:r>
                        <a:rPr kumimoji="0" lang="en-US" sz="1400" b="0" i="0" u="none" strike="noStrike" cap="none" normalizeH="0" baseline="0" dirty="0">
                          <a:ln>
                            <a:noFill/>
                          </a:ln>
                          <a:solidFill>
                            <a:schemeClr val="tx1"/>
                          </a:solidFill>
                          <a:effectLst/>
                          <a:latin typeface="Palatino Linotype" panose="0204050205050503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Palatino Linotype" panose="02040502050505030304" pitchFamily="18" charset="0"/>
                        </a:rPr>
                        <a:t>TECHNIQUES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52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Library Research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(i)Analysis of historical records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(ii)Analysis of documents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Recording of notes, Contents analysis, Tape and listening and analysis.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Statistical compilation and manipulations, references and abstract guides, contents analysis.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357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2. Field Research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a:t>
                      </a:r>
                      <a:r>
                        <a:rPr kumimoji="0" lang="en-US" sz="1100" b="0" i="0" u="none" strike="noStrike" cap="none" normalizeH="0" baseline="0" dirty="0" err="1">
                          <a:ln>
                            <a:noFill/>
                          </a:ln>
                          <a:solidFill>
                            <a:schemeClr val="tx1"/>
                          </a:solidFill>
                          <a:effectLst/>
                          <a:latin typeface="Palatino Linotype" panose="02040502050505030304" pitchFamily="18" charset="0"/>
                        </a:rPr>
                        <a:t>i</a:t>
                      </a:r>
                      <a:r>
                        <a:rPr kumimoji="0" lang="en-US" sz="1100" b="0" i="0" u="none" strike="noStrike" cap="none" normalizeH="0" baseline="0" dirty="0">
                          <a:ln>
                            <a:noFill/>
                          </a:ln>
                          <a:solidFill>
                            <a:schemeClr val="tx1"/>
                          </a:solidFill>
                          <a:effectLst/>
                          <a:latin typeface="Palatino Linotype" panose="02040502050505030304" pitchFamily="18" charset="0"/>
                        </a:rPr>
                        <a:t>) Non-participant direct observation</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(ii) participant observation </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(iii) Mass observation</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(iv) Mail questionnaire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(v) Opinionnaire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(vi) Personal interview</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(vii) Focused interview</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(ix) Telephone survey</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(x) Case study and life history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Observational behavioral scales, use of score cards, etc.</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Interactional recording possible use of tape recorders, photo graphic techniques.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Recording mass behavior, interview using independent observers in public places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Identification of social and economic background of respondents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Use of attitude scales, projective techniques, use of sociometric scales.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Interviewer uses a detailed schedule with open and closed questions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Interviewer focuses attention upon a given experience and its effects</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Used as a survey technique for information and for discerning opinion may also be used as a follow up of questionnaire</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Cross sectional collection of data for intensive analysis, longitudinal collection of data of intensive character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97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3. Laboratory Research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a:ln>
                            <a:noFill/>
                          </a:ln>
                          <a:solidFill>
                            <a:schemeClr val="tx1"/>
                          </a:solidFill>
                          <a:effectLst/>
                          <a:latin typeface="Palatino Linotype" panose="02040502050505030304" pitchFamily="18" charset="0"/>
                        </a:rPr>
                        <a:t>Small groups study of random behavior, play and role analysis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1100" b="0" i="0" u="none" strike="noStrike" cap="none" normalizeH="0" baseline="0" dirty="0">
                          <a:ln>
                            <a:noFill/>
                          </a:ln>
                          <a:solidFill>
                            <a:schemeClr val="tx1"/>
                          </a:solidFill>
                          <a:effectLst/>
                          <a:latin typeface="Palatino Linotype" panose="02040502050505030304" pitchFamily="18" charset="0"/>
                        </a:rPr>
                        <a:t>Small groups study of random behavior, play and role analysis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651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42048" y="6596390"/>
            <a:ext cx="2201713"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1200329"/>
          </a:xfrm>
          <a:prstGeom prst="rect">
            <a:avLst/>
          </a:prstGeom>
          <a:noFill/>
        </p:spPr>
        <p:txBody>
          <a:bodyPr wrap="square" rtlCol="0">
            <a:spAutoFit/>
          </a:bodyPr>
          <a:lstStyle/>
          <a:p>
            <a:r>
              <a:rPr lang="en-US" sz="2400" b="1" dirty="0">
                <a:latin typeface="Palatino Linotype" panose="02040502050505030304" pitchFamily="18" charset="0"/>
              </a:rPr>
              <a:t>5. </a:t>
            </a:r>
            <a:r>
              <a:rPr lang="en-US" altLang="en-US" sz="2400" b="1" dirty="0">
                <a:latin typeface="Palatino Linotype" panose="02040502050505030304" pitchFamily="18" charset="0"/>
              </a:rPr>
              <a:t>Review of Literature: </a:t>
            </a:r>
            <a:r>
              <a:rPr lang="en-US" altLang="en-US" sz="2400" b="1" i="1" dirty="0">
                <a:effectLst>
                  <a:outerShdw blurRad="38100" dist="38100" dir="2700000" algn="tl">
                    <a:srgbClr val="000000">
                      <a:alpha val="43137"/>
                    </a:srgbClr>
                  </a:outerShdw>
                </a:effectLst>
                <a:latin typeface="Palatino Linotype" panose="02040502050505030304" pitchFamily="18" charset="0"/>
              </a:rPr>
              <a:t>Peer-reviewed research</a:t>
            </a:r>
          </a:p>
          <a:p>
            <a:endParaRPr lang="en-US" altLang="en-US" sz="2400" b="1" dirty="0"/>
          </a:p>
          <a:p>
            <a:endParaRPr lang="en-US" altLang="en-US" sz="2400" b="1" dirty="0"/>
          </a:p>
        </p:txBody>
      </p:sp>
      <p:sp>
        <p:nvSpPr>
          <p:cNvPr id="4" name="Content Placeholder 2">
            <a:extLst>
              <a:ext uri="{FF2B5EF4-FFF2-40B4-BE49-F238E27FC236}">
                <a16:creationId xmlns:a16="http://schemas.microsoft.com/office/drawing/2014/main" id="{2DAF5AE7-874A-3912-D6AE-08FE5EE823D0}"/>
              </a:ext>
            </a:extLst>
          </p:cNvPr>
          <p:cNvSpPr txBox="1">
            <a:spLocks/>
          </p:cNvSpPr>
          <p:nvPr/>
        </p:nvSpPr>
        <p:spPr>
          <a:xfrm>
            <a:off x="355260" y="1850055"/>
            <a:ext cx="8433479" cy="3444997"/>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ctr"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Getting published in peer-reviewed (also called “refereed”) academic journals usually involves three or four steps. </a:t>
            </a:r>
          </a:p>
          <a:p>
            <a:pPr marL="514350" marR="0" lvl="0" indent="-51435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Submit an article manuscript for consideration. </a:t>
            </a:r>
          </a:p>
          <a:p>
            <a:pPr marL="514350" marR="0" lvl="0" indent="-51435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Journal editors will send the submission to other scholars who do similar work and who are qualified to review the article. Generally, editors will send submissions to be reviewed by three other scholars. </a:t>
            </a:r>
          </a:p>
          <a:p>
            <a:pPr marL="514350" marR="0" lvl="0" indent="-51435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Editors will evaluate the reviews and decide whether to reject or accept the submission. Usually, the response is either a rejection or an acceptance contingent on the author making revisions. </a:t>
            </a:r>
          </a:p>
          <a:p>
            <a:pPr marL="514350" marR="0" lvl="0" indent="-51435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If the author is asked to make revisions, they are to edit and resubmit the article for another round of reviews. Sometimes the article is accepted at this point and other times authors are asked to make further revisions.</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p:txBody>
      </p:sp>
    </p:spTree>
    <p:extLst>
      <p:ext uri="{BB962C8B-B14F-4D97-AF65-F5344CB8AC3E}">
        <p14:creationId xmlns:p14="http://schemas.microsoft.com/office/powerpoint/2010/main" val="165034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60336" y="6596390"/>
            <a:ext cx="2183425"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1200329"/>
          </a:xfrm>
          <a:prstGeom prst="rect">
            <a:avLst/>
          </a:prstGeom>
          <a:noFill/>
        </p:spPr>
        <p:txBody>
          <a:bodyPr wrap="square" rtlCol="0">
            <a:spAutoFit/>
          </a:bodyPr>
          <a:lstStyle/>
          <a:p>
            <a:r>
              <a:rPr lang="en-US" sz="2400" b="1" dirty="0">
                <a:latin typeface="Palatino Linotype" panose="02040502050505030304" pitchFamily="18" charset="0"/>
              </a:rPr>
              <a:t>5. </a:t>
            </a:r>
            <a:r>
              <a:rPr lang="en-US" altLang="en-US" sz="2400" b="1" dirty="0">
                <a:latin typeface="Palatino Linotype" panose="02040502050505030304" pitchFamily="18" charset="0"/>
              </a:rPr>
              <a:t>Review of Literature: </a:t>
            </a:r>
            <a:r>
              <a:rPr lang="en-US" altLang="en-US" sz="2400" b="1" i="1" dirty="0">
                <a:effectLst>
                  <a:outerShdw blurRad="38100" dist="38100" dir="2700000" algn="tl">
                    <a:srgbClr val="000000">
                      <a:alpha val="43137"/>
                    </a:srgbClr>
                  </a:outerShdw>
                </a:effectLst>
                <a:latin typeface="Palatino Linotype" panose="02040502050505030304" pitchFamily="18" charset="0"/>
              </a:rPr>
              <a:t>Peer-reviewed research</a:t>
            </a:r>
          </a:p>
          <a:p>
            <a:endParaRPr lang="en-US" altLang="en-US" sz="2400" b="1" dirty="0"/>
          </a:p>
          <a:p>
            <a:endParaRPr lang="en-US" altLang="en-US" sz="2400" b="1" dirty="0"/>
          </a:p>
        </p:txBody>
      </p:sp>
      <p:sp>
        <p:nvSpPr>
          <p:cNvPr id="7" name="Content Placeholder 2">
            <a:extLst>
              <a:ext uri="{FF2B5EF4-FFF2-40B4-BE49-F238E27FC236}">
                <a16:creationId xmlns:a16="http://schemas.microsoft.com/office/drawing/2014/main" id="{84BC8B68-5E59-DF8C-6573-32A19724E761}"/>
              </a:ext>
            </a:extLst>
          </p:cNvPr>
          <p:cNvSpPr txBox="1">
            <a:spLocks/>
          </p:cNvSpPr>
          <p:nvPr/>
        </p:nvSpPr>
        <p:spPr>
          <a:xfrm>
            <a:off x="335616" y="1813479"/>
            <a:ext cx="8598071" cy="3444997"/>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Scholars write academic articles </a:t>
            </a: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to share their ideas with their peers</a:t>
            </a: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 usually within their own academic discipline (e.g., physics, literature, psychology).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Articles fall under the realms of: </a:t>
            </a:r>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000" b="1"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research reports</a:t>
            </a: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 presentation of an original study or studies</a:t>
            </a:r>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000" b="1"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literature review articles</a:t>
            </a: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 discusses existing research about a problem and suggests paths for future studies</a:t>
            </a:r>
          </a:p>
          <a:p>
            <a:pPr marL="742950" marR="0" lvl="1"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000" b="1"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theoretical articles</a:t>
            </a: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 discusses existing theories that explain observation, and often proposes new theories or a new perspective on theories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Because they already share a highly specialized background, they often assume that their readers already understand some of the fundamental knowledge of the field as well as the jargon.</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2400" b="0" i="1"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Jargon requires on-going attention.</a:t>
            </a:r>
          </a:p>
        </p:txBody>
      </p:sp>
    </p:spTree>
    <p:extLst>
      <p:ext uri="{BB962C8B-B14F-4D97-AF65-F5344CB8AC3E}">
        <p14:creationId xmlns:p14="http://schemas.microsoft.com/office/powerpoint/2010/main" val="424876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60336" y="6596390"/>
            <a:ext cx="2183425"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1200329"/>
          </a:xfrm>
          <a:prstGeom prst="rect">
            <a:avLst/>
          </a:prstGeom>
          <a:noFill/>
        </p:spPr>
        <p:txBody>
          <a:bodyPr wrap="square" rtlCol="0">
            <a:spAutoFit/>
          </a:bodyPr>
          <a:lstStyle/>
          <a:p>
            <a:r>
              <a:rPr lang="en-US" sz="2400" b="1" dirty="0">
                <a:latin typeface="Palatino Linotype" panose="02040502050505030304" pitchFamily="18" charset="0"/>
              </a:rPr>
              <a:t>5. </a:t>
            </a:r>
            <a:r>
              <a:rPr lang="en-US" altLang="en-US" sz="2400" b="1" dirty="0">
                <a:latin typeface="Palatino Linotype" panose="02040502050505030304" pitchFamily="18" charset="0"/>
              </a:rPr>
              <a:t>Review of Literature: </a:t>
            </a:r>
            <a:r>
              <a:rPr lang="en-US" altLang="en-US" sz="2400" b="1" i="1" dirty="0">
                <a:effectLst>
                  <a:outerShdw blurRad="38100" dist="38100" dir="2700000" algn="tl">
                    <a:srgbClr val="000000">
                      <a:alpha val="43137"/>
                    </a:srgbClr>
                  </a:outerShdw>
                </a:effectLst>
                <a:latin typeface="Palatino Linotype" panose="02040502050505030304" pitchFamily="18" charset="0"/>
              </a:rPr>
              <a:t>Peer-reviewed research</a:t>
            </a:r>
          </a:p>
          <a:p>
            <a:endParaRPr lang="en-US" altLang="en-US" sz="2400" b="1" dirty="0"/>
          </a:p>
          <a:p>
            <a:endParaRPr lang="en-US" altLang="en-US" sz="2400" b="1" dirty="0"/>
          </a:p>
        </p:txBody>
      </p:sp>
      <p:sp>
        <p:nvSpPr>
          <p:cNvPr id="7" name="Content Placeholder 2">
            <a:extLst>
              <a:ext uri="{FF2B5EF4-FFF2-40B4-BE49-F238E27FC236}">
                <a16:creationId xmlns:a16="http://schemas.microsoft.com/office/drawing/2014/main" id="{84BC8B68-5E59-DF8C-6573-32A19724E761}"/>
              </a:ext>
            </a:extLst>
          </p:cNvPr>
          <p:cNvSpPr txBox="1">
            <a:spLocks/>
          </p:cNvSpPr>
          <p:nvPr/>
        </p:nvSpPr>
        <p:spPr>
          <a:xfrm>
            <a:off x="335616" y="1813479"/>
            <a:ext cx="8598071" cy="4578177"/>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When you run a library database search, you will see in the left column SCHOLARLY (PEER REVIEWED JOURNALS). By limiting to scholarly </a:t>
            </a:r>
            <a:r>
              <a:rPr kumimoji="0" lang="en-US" sz="1600" b="0" i="0" u="none" strike="noStrike" kern="1200" cap="none" spc="0" normalizeH="0" baseline="0" noProof="0" dirty="0" err="1">
                <a:ln>
                  <a:noFill/>
                </a:ln>
                <a:solidFill>
                  <a:sysClr val="windowText" lastClr="000000">
                    <a:lumMod val="85000"/>
                    <a:lumOff val="15000"/>
                  </a:sysClr>
                </a:solidFill>
                <a:effectLst/>
                <a:uLnTx/>
                <a:uFillTx/>
                <a:latin typeface="Palatino Linotype" panose="02040502050505030304" pitchFamily="18" charset="0"/>
              </a:rPr>
              <a:t>journals,all</a:t>
            </a:r>
            <a:r>
              <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 the results will show scholarly articles only.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lang="en-US" sz="1600" dirty="0">
              <a:solidFill>
                <a:sysClr val="windowText" lastClr="000000">
                  <a:lumMod val="85000"/>
                  <a:lumOff val="15000"/>
                </a:sysClr>
              </a:solidFill>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lang="en-US" sz="1600" dirty="0">
              <a:solidFill>
                <a:sysClr val="windowText" lastClr="000000">
                  <a:lumMod val="85000"/>
                  <a:lumOff val="15000"/>
                </a:sysClr>
              </a:solidFill>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lang="en-US" sz="1600" dirty="0">
              <a:solidFill>
                <a:sysClr val="windowText" lastClr="000000">
                  <a:lumMod val="85000"/>
                  <a:lumOff val="15000"/>
                </a:sysClr>
              </a:solidFill>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0" marR="0" lvl="0" indent="0" algn="l" defTabSz="457200" rtl="0" eaLnBrk="1" fontAlgn="auto" latinLnBrk="0" hangingPunct="1">
              <a:lnSpc>
                <a:spcPct val="100000"/>
              </a:lnSpc>
              <a:spcBef>
                <a:spcPct val="20000"/>
              </a:spcBef>
              <a:spcAft>
                <a:spcPts val="600"/>
              </a:spcAft>
              <a:buClr>
                <a:srgbClr val="83992A"/>
              </a:buClr>
              <a:buSzPct val="115000"/>
              <a:buNone/>
              <a:tabLst/>
              <a:defRPr/>
            </a:pPr>
            <a:endParaRPr kumimoji="0" lang="en-US" sz="1600" b="0" i="0"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600" b="0" i="1"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Or, you can visit a website of the journal you are trying to get articles from. For example,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600" b="0" i="1"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About Campus, http://aboutcampus.myacpa.org/about/</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r>
              <a:rPr kumimoji="0" lang="en-US" sz="1600" b="0" i="1"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rPr>
              <a:t>Is not a scholarly journal, as its website claims. Non scholarly journal has its editorial board. Editorial board does not mean it is a scholarly journal. </a:t>
            </a:r>
          </a:p>
          <a:p>
            <a:pPr marL="285750" marR="0" lvl="0" indent="-285750" algn="l" defTabSz="457200" rtl="0" eaLnBrk="1" fontAlgn="auto" latinLnBrk="0" hangingPunct="1">
              <a:lnSpc>
                <a:spcPct val="100000"/>
              </a:lnSpc>
              <a:spcBef>
                <a:spcPct val="20000"/>
              </a:spcBef>
              <a:spcAft>
                <a:spcPts val="600"/>
              </a:spcAft>
              <a:buClr>
                <a:srgbClr val="83992A"/>
              </a:buClr>
              <a:buSzPct val="115000"/>
              <a:buFont typeface="Arial"/>
              <a:buChar char="•"/>
              <a:tabLst/>
              <a:defRPr/>
            </a:pPr>
            <a:endParaRPr kumimoji="0" lang="en-US" sz="1600" b="0" i="1" u="none" strike="noStrike" kern="1200" cap="none" spc="0" normalizeH="0" baseline="0" noProof="0" dirty="0">
              <a:ln>
                <a:noFill/>
              </a:ln>
              <a:solidFill>
                <a:sysClr val="windowText" lastClr="000000">
                  <a:lumMod val="85000"/>
                  <a:lumOff val="15000"/>
                </a:sysClr>
              </a:solidFill>
              <a:effectLst/>
              <a:uLnTx/>
              <a:uFillTx/>
              <a:latin typeface="Palatino Linotype" panose="02040502050505030304" pitchFamily="18" charset="0"/>
            </a:endParaRPr>
          </a:p>
        </p:txBody>
      </p:sp>
      <p:pic>
        <p:nvPicPr>
          <p:cNvPr id="4" name="Picture 3">
            <a:extLst>
              <a:ext uri="{FF2B5EF4-FFF2-40B4-BE49-F238E27FC236}">
                <a16:creationId xmlns:a16="http://schemas.microsoft.com/office/drawing/2014/main" id="{8D5D97DC-A0CF-734B-3DC3-5ABE2950A75D}"/>
              </a:ext>
            </a:extLst>
          </p:cNvPr>
          <p:cNvPicPr>
            <a:picLocks noChangeAspect="1"/>
          </p:cNvPicPr>
          <p:nvPr/>
        </p:nvPicPr>
        <p:blipFill>
          <a:blip r:embed="rId3"/>
          <a:stretch>
            <a:fillRect/>
          </a:stretch>
        </p:blipFill>
        <p:spPr>
          <a:xfrm>
            <a:off x="2208276" y="2311009"/>
            <a:ext cx="4727448" cy="2828387"/>
          </a:xfrm>
          <a:prstGeom prst="rect">
            <a:avLst/>
          </a:prstGeom>
          <a:ln>
            <a:noFill/>
          </a:ln>
          <a:effectLst>
            <a:softEdge rad="112500"/>
          </a:effectLst>
        </p:spPr>
      </p:pic>
    </p:spTree>
    <p:extLst>
      <p:ext uri="{BB962C8B-B14F-4D97-AF65-F5344CB8AC3E}">
        <p14:creationId xmlns:p14="http://schemas.microsoft.com/office/powerpoint/2010/main" val="51857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05472" y="6596390"/>
            <a:ext cx="223828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830997"/>
          </a:xfrm>
          <a:prstGeom prst="rect">
            <a:avLst/>
          </a:prstGeom>
          <a:noFill/>
        </p:spPr>
        <p:txBody>
          <a:bodyPr wrap="square" rtlCol="0">
            <a:spAutoFit/>
          </a:bodyPr>
          <a:lstStyle/>
          <a:p>
            <a:r>
              <a:rPr lang="en-US" sz="2400" b="1" dirty="0">
                <a:latin typeface="Palatino Linotype" panose="02040502050505030304" pitchFamily="18" charset="0"/>
              </a:rPr>
              <a:t>5. </a:t>
            </a:r>
            <a:r>
              <a:rPr lang="en-US" altLang="en-US" sz="2400" b="1" dirty="0">
                <a:latin typeface="Palatino Linotype" panose="02040502050505030304" pitchFamily="18" charset="0"/>
              </a:rPr>
              <a:t>Review of Literature: </a:t>
            </a:r>
            <a:r>
              <a:rPr lang="en-US" altLang="en-US" sz="2400" b="1" i="1" dirty="0">
                <a:effectLst>
                  <a:outerShdw blurRad="38100" dist="38100" dir="2700000" algn="tl">
                    <a:srgbClr val="000000">
                      <a:alpha val="43137"/>
                    </a:srgbClr>
                  </a:outerShdw>
                </a:effectLst>
                <a:latin typeface="Palatino Linotype" panose="02040502050505030304" pitchFamily="18" charset="0"/>
              </a:rPr>
              <a:t>Reference Management tools </a:t>
            </a:r>
          </a:p>
          <a:p>
            <a:endParaRPr lang="en-US" altLang="en-US" sz="2400" b="1" i="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DFF2BCA5-7716-32EA-12F2-D1532E0E5914}"/>
              </a:ext>
            </a:extLst>
          </p:cNvPr>
          <p:cNvPicPr>
            <a:picLocks noChangeAspect="1"/>
          </p:cNvPicPr>
          <p:nvPr/>
        </p:nvPicPr>
        <p:blipFill>
          <a:blip r:embed="rId3"/>
          <a:stretch>
            <a:fillRect/>
          </a:stretch>
        </p:blipFill>
        <p:spPr>
          <a:xfrm>
            <a:off x="4849022" y="3674348"/>
            <a:ext cx="4132602" cy="2922042"/>
          </a:xfrm>
          <a:prstGeom prst="rect">
            <a:avLst/>
          </a:prstGeom>
          <a:effectLst>
            <a:innerShdw blurRad="63500" dist="50800">
              <a:srgbClr val="000000">
                <a:alpha val="50000"/>
              </a:srgbClr>
            </a:innerShdw>
          </a:effectLst>
        </p:spPr>
      </p:pic>
      <p:pic>
        <p:nvPicPr>
          <p:cNvPr id="4" name="Picture 3" descr="zotero.tiff">
            <a:extLst>
              <a:ext uri="{FF2B5EF4-FFF2-40B4-BE49-F238E27FC236}">
                <a16:creationId xmlns:a16="http://schemas.microsoft.com/office/drawing/2014/main" id="{EA7E8E97-5347-FA7E-6E57-B26C576B1F91}"/>
              </a:ext>
            </a:extLst>
          </p:cNvPr>
          <p:cNvPicPr>
            <a:picLocks noChangeAspect="1"/>
          </p:cNvPicPr>
          <p:nvPr/>
        </p:nvPicPr>
        <p:blipFill>
          <a:blip r:embed="rId4"/>
          <a:stretch>
            <a:fillRect/>
          </a:stretch>
        </p:blipFill>
        <p:spPr>
          <a:xfrm>
            <a:off x="162376" y="3811872"/>
            <a:ext cx="4530536" cy="2551176"/>
          </a:xfrm>
          <a:prstGeom prst="rect">
            <a:avLst/>
          </a:prstGeom>
        </p:spPr>
      </p:pic>
      <p:sp>
        <p:nvSpPr>
          <p:cNvPr id="8" name="TextBox 7">
            <a:extLst>
              <a:ext uri="{FF2B5EF4-FFF2-40B4-BE49-F238E27FC236}">
                <a16:creationId xmlns:a16="http://schemas.microsoft.com/office/drawing/2014/main" id="{E524BB7F-A9C6-A951-CB15-8B2E11666A34}"/>
              </a:ext>
            </a:extLst>
          </p:cNvPr>
          <p:cNvSpPr txBox="1"/>
          <p:nvPr/>
        </p:nvSpPr>
        <p:spPr>
          <a:xfrm>
            <a:off x="146304" y="1302343"/>
            <a:ext cx="7726680" cy="2292935"/>
          </a:xfrm>
          <a:prstGeom prst="rect">
            <a:avLst/>
          </a:prstGeom>
          <a:noFill/>
        </p:spPr>
        <p:txBody>
          <a:bodyPr wrap="square" rtlCol="0">
            <a:spAutoFit/>
          </a:bodyPr>
          <a:lstStyle/>
          <a:p>
            <a:r>
              <a:rPr lang="en-US" sz="1100" dirty="0">
                <a:latin typeface="Palatino Linotype" panose="02040502050505030304" pitchFamily="18" charset="0"/>
              </a:rPr>
              <a:t>Your personal research library:</a:t>
            </a:r>
          </a:p>
          <a:p>
            <a:pPr>
              <a:buFont typeface="Arial"/>
              <a:buChar char="•"/>
            </a:pPr>
            <a:r>
              <a:rPr lang="en-US" sz="1100" dirty="0">
                <a:latin typeface="Palatino Linotype" panose="02040502050505030304" pitchFamily="18" charset="0"/>
              </a:rPr>
              <a:t>   Organize, </a:t>
            </a:r>
          </a:p>
          <a:p>
            <a:pPr>
              <a:buFont typeface="Arial"/>
              <a:buChar char="•"/>
            </a:pPr>
            <a:r>
              <a:rPr lang="en-US" sz="1100" dirty="0">
                <a:latin typeface="Palatino Linotype" panose="02040502050505030304" pitchFamily="18" charset="0"/>
              </a:rPr>
              <a:t>   Search, </a:t>
            </a:r>
          </a:p>
          <a:p>
            <a:pPr>
              <a:buFont typeface="Arial"/>
              <a:buChar char="•"/>
            </a:pPr>
            <a:r>
              <a:rPr lang="en-US" sz="1100" dirty="0">
                <a:latin typeface="Palatino Linotype" panose="02040502050505030304" pitchFamily="18" charset="0"/>
              </a:rPr>
              <a:t>   Download and archive PDF articles</a:t>
            </a:r>
          </a:p>
          <a:p>
            <a:pPr>
              <a:buFont typeface="Arial"/>
              <a:buChar char="•"/>
            </a:pPr>
            <a:r>
              <a:rPr lang="en-US" sz="1100" dirty="0">
                <a:latin typeface="Palatino Linotype" panose="02040502050505030304" pitchFamily="18" charset="0"/>
              </a:rPr>
              <a:t>   On a Mac computer or on iPhone </a:t>
            </a:r>
          </a:p>
          <a:p>
            <a:pPr>
              <a:buFont typeface="Arial"/>
              <a:buChar char="•"/>
            </a:pPr>
            <a:r>
              <a:rPr lang="en-US" sz="1100" dirty="0">
                <a:latin typeface="Palatino Linotype" panose="02040502050505030304" pitchFamily="18" charset="0"/>
              </a:rPr>
              <a:t>  Annotate PDFs</a:t>
            </a:r>
          </a:p>
          <a:p>
            <a:pPr>
              <a:buFont typeface="Arial"/>
              <a:buChar char="•"/>
            </a:pPr>
            <a:r>
              <a:rPr lang="en-US" sz="1100" dirty="0">
                <a:latin typeface="Palatino Linotype" panose="02040502050505030304" pitchFamily="18" charset="0"/>
              </a:rPr>
              <a:t>  Generate Bibliographies in Word and OpenOffice</a:t>
            </a:r>
          </a:p>
          <a:p>
            <a:pPr>
              <a:buFont typeface="Arial"/>
              <a:buChar char="•"/>
            </a:pPr>
            <a:r>
              <a:rPr lang="en-US" sz="1100" dirty="0">
                <a:latin typeface="Palatino Linotype" panose="02040502050505030304" pitchFamily="18" charset="0"/>
              </a:rPr>
              <a:t>  Build your network of fellow researchers</a:t>
            </a:r>
          </a:p>
          <a:p>
            <a:pPr>
              <a:buFont typeface="Arial"/>
              <a:buChar char="•"/>
            </a:pPr>
            <a:r>
              <a:rPr lang="en-US" sz="1100" dirty="0">
                <a:latin typeface="Palatino Linotype" panose="02040502050505030304" pitchFamily="18" charset="0"/>
              </a:rPr>
              <a:t> Collaborate, share and discover</a:t>
            </a:r>
          </a:p>
          <a:p>
            <a:pPr>
              <a:buFont typeface="Arial"/>
              <a:buChar char="•"/>
            </a:pPr>
            <a:r>
              <a:rPr lang="en-US" sz="1100" dirty="0">
                <a:latin typeface="Palatino Linotype" panose="02040502050505030304" pitchFamily="18" charset="0"/>
              </a:rPr>
              <a:t> Explore research trends and statistics</a:t>
            </a:r>
          </a:p>
          <a:p>
            <a:pPr>
              <a:buFont typeface="Arial"/>
              <a:buChar char="•"/>
            </a:pPr>
            <a:r>
              <a:rPr lang="en-US" sz="1100" dirty="0">
                <a:latin typeface="Palatino Linotype" panose="02040502050505030304" pitchFamily="18" charset="0"/>
              </a:rPr>
              <a:t> You can even edit documents and insert citations collaboratively. </a:t>
            </a:r>
          </a:p>
          <a:p>
            <a:pPr>
              <a:buFont typeface="Arial"/>
              <a:buChar char="•"/>
            </a:pPr>
            <a:r>
              <a:rPr lang="en-US" sz="1100" dirty="0">
                <a:latin typeface="Palatino Linotype" panose="02040502050505030304" pitchFamily="18" charset="0"/>
              </a:rPr>
              <a:t> The easiest way to do this is to add all relevant documents to a Shared Collection and cite them from there.</a:t>
            </a:r>
            <a:br>
              <a:rPr lang="en-US" sz="1100" dirty="0">
                <a:latin typeface="Palatino Linotype" panose="02040502050505030304" pitchFamily="18" charset="0"/>
              </a:rPr>
            </a:br>
            <a:endParaRPr lang="en-US" sz="1100" dirty="0">
              <a:latin typeface="Palatino Linotype" panose="02040502050505030304" pitchFamily="18" charset="0"/>
            </a:endParaRPr>
          </a:p>
        </p:txBody>
      </p:sp>
    </p:spTree>
    <p:extLst>
      <p:ext uri="{BB962C8B-B14F-4D97-AF65-F5344CB8AC3E}">
        <p14:creationId xmlns:p14="http://schemas.microsoft.com/office/powerpoint/2010/main" val="91566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05472" y="6596390"/>
            <a:ext cx="2247907"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Project management tools</a:t>
            </a:r>
          </a:p>
        </p:txBody>
      </p:sp>
      <p:sp>
        <p:nvSpPr>
          <p:cNvPr id="31" name="Rounded Rectangle 5">
            <a:extLst>
              <a:ext uri="{FF2B5EF4-FFF2-40B4-BE49-F238E27FC236}">
                <a16:creationId xmlns:a16="http://schemas.microsoft.com/office/drawing/2014/main" id="{159F4E52-C211-DA39-4120-2D1A4AF6DD04}"/>
              </a:ext>
            </a:extLst>
          </p:cNvPr>
          <p:cNvSpPr/>
          <p:nvPr/>
        </p:nvSpPr>
        <p:spPr>
          <a:xfrm>
            <a:off x="152400" y="2919217"/>
            <a:ext cx="1270000" cy="659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Field</a:t>
            </a:r>
          </a:p>
        </p:txBody>
      </p:sp>
      <p:grpSp>
        <p:nvGrpSpPr>
          <p:cNvPr id="32" name="Group 31">
            <a:extLst>
              <a:ext uri="{FF2B5EF4-FFF2-40B4-BE49-F238E27FC236}">
                <a16:creationId xmlns:a16="http://schemas.microsoft.com/office/drawing/2014/main" id="{B5A1BB51-EF54-FC47-E97B-48FEDF1A5261}"/>
              </a:ext>
            </a:extLst>
          </p:cNvPr>
          <p:cNvGrpSpPr/>
          <p:nvPr/>
        </p:nvGrpSpPr>
        <p:grpSpPr>
          <a:xfrm>
            <a:off x="5246014" y="1781285"/>
            <a:ext cx="1273060" cy="4489046"/>
            <a:chOff x="5246014" y="1533836"/>
            <a:chExt cx="1273060" cy="4489046"/>
          </a:xfrm>
        </p:grpSpPr>
        <p:sp>
          <p:nvSpPr>
            <p:cNvPr id="33" name="Rounded Rectangle 7">
              <a:extLst>
                <a:ext uri="{FF2B5EF4-FFF2-40B4-BE49-F238E27FC236}">
                  <a16:creationId xmlns:a16="http://schemas.microsoft.com/office/drawing/2014/main" id="{010F0DF0-2D2A-65BD-3937-7B315AA67B21}"/>
                </a:ext>
              </a:extLst>
            </p:cNvPr>
            <p:cNvSpPr/>
            <p:nvPr/>
          </p:nvSpPr>
          <p:spPr>
            <a:xfrm>
              <a:off x="5246014" y="1533836"/>
              <a:ext cx="1270000" cy="659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Field Configuration Scheme</a:t>
              </a:r>
            </a:p>
          </p:txBody>
        </p:sp>
        <p:sp>
          <p:nvSpPr>
            <p:cNvPr id="34" name="Rounded Rectangle 10">
              <a:extLst>
                <a:ext uri="{FF2B5EF4-FFF2-40B4-BE49-F238E27FC236}">
                  <a16:creationId xmlns:a16="http://schemas.microsoft.com/office/drawing/2014/main" id="{64564BC9-F14B-755A-5F12-FAF7D16E5A5D}"/>
                </a:ext>
              </a:extLst>
            </p:cNvPr>
            <p:cNvSpPr/>
            <p:nvPr/>
          </p:nvSpPr>
          <p:spPr>
            <a:xfrm>
              <a:off x="5249074" y="3559601"/>
              <a:ext cx="1270000" cy="659058"/>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Issue Type Screen Scheme</a:t>
              </a:r>
            </a:p>
          </p:txBody>
        </p:sp>
        <p:sp>
          <p:nvSpPr>
            <p:cNvPr id="35" name="Rounded Rectangle 12">
              <a:extLst>
                <a:ext uri="{FF2B5EF4-FFF2-40B4-BE49-F238E27FC236}">
                  <a16:creationId xmlns:a16="http://schemas.microsoft.com/office/drawing/2014/main" id="{F19D8F42-1C76-CB38-E788-E9624DE032C7}"/>
                </a:ext>
              </a:extLst>
            </p:cNvPr>
            <p:cNvSpPr/>
            <p:nvPr/>
          </p:nvSpPr>
          <p:spPr>
            <a:xfrm>
              <a:off x="5249074" y="5363824"/>
              <a:ext cx="1270000" cy="65905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Workflow Scheme</a:t>
              </a:r>
            </a:p>
          </p:txBody>
        </p:sp>
      </p:grpSp>
      <p:grpSp>
        <p:nvGrpSpPr>
          <p:cNvPr id="36" name="Group 35">
            <a:extLst>
              <a:ext uri="{FF2B5EF4-FFF2-40B4-BE49-F238E27FC236}">
                <a16:creationId xmlns:a16="http://schemas.microsoft.com/office/drawing/2014/main" id="{7E85BC8C-8A71-891C-0272-ED486098D201}"/>
              </a:ext>
            </a:extLst>
          </p:cNvPr>
          <p:cNvGrpSpPr/>
          <p:nvPr/>
        </p:nvGrpSpPr>
        <p:grpSpPr>
          <a:xfrm>
            <a:off x="1422400" y="1556816"/>
            <a:ext cx="2465200" cy="1939379"/>
            <a:chOff x="1422400" y="1309367"/>
            <a:chExt cx="2465200" cy="1939379"/>
          </a:xfrm>
        </p:grpSpPr>
        <p:sp>
          <p:nvSpPr>
            <p:cNvPr id="37" name="Rounded Rectangle 6">
              <a:extLst>
                <a:ext uri="{FF2B5EF4-FFF2-40B4-BE49-F238E27FC236}">
                  <a16:creationId xmlns:a16="http://schemas.microsoft.com/office/drawing/2014/main" id="{FCFF89D6-A6A0-5918-AA9F-B900A835EFFA}"/>
                </a:ext>
              </a:extLst>
            </p:cNvPr>
            <p:cNvSpPr/>
            <p:nvPr/>
          </p:nvSpPr>
          <p:spPr>
            <a:xfrm>
              <a:off x="2617600" y="1533836"/>
              <a:ext cx="1270000" cy="659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Field Configuration</a:t>
              </a:r>
            </a:p>
          </p:txBody>
        </p:sp>
        <p:sp>
          <p:nvSpPr>
            <p:cNvPr id="38" name="TextBox 37">
              <a:extLst>
                <a:ext uri="{FF2B5EF4-FFF2-40B4-BE49-F238E27FC236}">
                  <a16:creationId xmlns:a16="http://schemas.microsoft.com/office/drawing/2014/main" id="{A1914142-0488-2CD3-1A44-A58D46E67F0B}"/>
                </a:ext>
              </a:extLst>
            </p:cNvPr>
            <p:cNvSpPr txBox="1"/>
            <p:nvPr/>
          </p:nvSpPr>
          <p:spPr>
            <a:xfrm>
              <a:off x="1591795" y="1309367"/>
              <a:ext cx="1043640" cy="707886"/>
            </a:xfrm>
            <a:prstGeom prst="rect">
              <a:avLst/>
            </a:prstGeom>
            <a:noFill/>
          </p:spPr>
          <p:txBody>
            <a:bodyPr wrap="square" rtlCol="0">
              <a:spAutoFit/>
            </a:bodyPr>
            <a:lstStyle/>
            <a:p>
              <a:r>
                <a:rPr lang="en-US" sz="1000" dirty="0">
                  <a:solidFill>
                    <a:schemeClr val="accent2">
                      <a:lumMod val="75000"/>
                    </a:schemeClr>
                  </a:solidFill>
                  <a:latin typeface="Palatino Linotype" panose="02040502050505030304" pitchFamily="18" charset="0"/>
                  <a:cs typeface="Arial Narrow"/>
                </a:rPr>
                <a:t>Visibility and other properties are specified in:</a:t>
              </a:r>
            </a:p>
          </p:txBody>
        </p:sp>
        <p:cxnSp>
          <p:nvCxnSpPr>
            <p:cNvPr id="39" name="Elbow Connector 23">
              <a:extLst>
                <a:ext uri="{FF2B5EF4-FFF2-40B4-BE49-F238E27FC236}">
                  <a16:creationId xmlns:a16="http://schemas.microsoft.com/office/drawing/2014/main" id="{CD3C7C46-8AB7-CD05-34AB-69B3359310EF}"/>
                </a:ext>
              </a:extLst>
            </p:cNvPr>
            <p:cNvCxnSpPr>
              <a:stCxn id="31" idx="3"/>
              <a:endCxn id="37" idx="1"/>
            </p:cNvCxnSpPr>
            <p:nvPr/>
          </p:nvCxnSpPr>
          <p:spPr>
            <a:xfrm flipV="1">
              <a:off x="1422400" y="1863365"/>
              <a:ext cx="1195200" cy="1385381"/>
            </a:xfrm>
            <a:prstGeom prst="bentConnector3">
              <a:avLst>
                <a:gd name="adj1" fmla="val 50000"/>
              </a:avLst>
            </a:prstGeom>
            <a:ln>
              <a:headEnd type="diamond"/>
              <a:tailEnd type="triangle"/>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B1DB7EDB-5957-301D-3F1E-2C438CE6F508}"/>
              </a:ext>
            </a:extLst>
          </p:cNvPr>
          <p:cNvGrpSpPr/>
          <p:nvPr/>
        </p:nvGrpSpPr>
        <p:grpSpPr>
          <a:xfrm>
            <a:off x="1430860" y="3674914"/>
            <a:ext cx="2459800" cy="1498303"/>
            <a:chOff x="1430860" y="3427465"/>
            <a:chExt cx="2459800" cy="1498303"/>
          </a:xfrm>
        </p:grpSpPr>
        <p:sp>
          <p:nvSpPr>
            <p:cNvPr id="41" name="Rounded Rectangle 9">
              <a:extLst>
                <a:ext uri="{FF2B5EF4-FFF2-40B4-BE49-F238E27FC236}">
                  <a16:creationId xmlns:a16="http://schemas.microsoft.com/office/drawing/2014/main" id="{C0751AE2-512B-B1B9-C0B9-FBCC4E022577}"/>
                </a:ext>
              </a:extLst>
            </p:cNvPr>
            <p:cNvSpPr/>
            <p:nvPr/>
          </p:nvSpPr>
          <p:spPr>
            <a:xfrm>
              <a:off x="2620660" y="3578275"/>
              <a:ext cx="1270000" cy="659058"/>
            </a:xfrm>
            <a:prstGeom prst="round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Screen Scheme</a:t>
              </a:r>
            </a:p>
          </p:txBody>
        </p:sp>
        <p:sp>
          <p:nvSpPr>
            <p:cNvPr id="42" name="TextBox 41">
              <a:extLst>
                <a:ext uri="{FF2B5EF4-FFF2-40B4-BE49-F238E27FC236}">
                  <a16:creationId xmlns:a16="http://schemas.microsoft.com/office/drawing/2014/main" id="{760FCBF5-D9D7-F288-6E06-2100B820A22F}"/>
                </a:ext>
              </a:extLst>
            </p:cNvPr>
            <p:cNvSpPr txBox="1"/>
            <p:nvPr/>
          </p:nvSpPr>
          <p:spPr>
            <a:xfrm>
              <a:off x="1568584" y="3427465"/>
              <a:ext cx="1066851" cy="553998"/>
            </a:xfrm>
            <a:prstGeom prst="rect">
              <a:avLst/>
            </a:prstGeom>
            <a:noFill/>
          </p:spPr>
          <p:txBody>
            <a:bodyPr wrap="square" rtlCol="0">
              <a:spAutoFit/>
            </a:bodyPr>
            <a:lstStyle/>
            <a:p>
              <a:r>
                <a:rPr lang="en-US" sz="1000" dirty="0">
                  <a:solidFill>
                    <a:schemeClr val="accent2">
                      <a:lumMod val="75000"/>
                    </a:schemeClr>
                  </a:solidFill>
                  <a:latin typeface="Palatino Linotype" panose="02040502050505030304" pitchFamily="18" charset="0"/>
                  <a:cs typeface="Arial Narrow"/>
                </a:rPr>
                <a:t>Is mapped to Issue Operation by:</a:t>
              </a:r>
            </a:p>
          </p:txBody>
        </p:sp>
        <p:cxnSp>
          <p:nvCxnSpPr>
            <p:cNvPr id="43" name="Elbow Connector 26">
              <a:extLst>
                <a:ext uri="{FF2B5EF4-FFF2-40B4-BE49-F238E27FC236}">
                  <a16:creationId xmlns:a16="http://schemas.microsoft.com/office/drawing/2014/main" id="{7161834C-F07D-2933-CDBC-6AEF8F160FB7}"/>
                </a:ext>
              </a:extLst>
            </p:cNvPr>
            <p:cNvCxnSpPr>
              <a:endCxn id="41" idx="1"/>
            </p:cNvCxnSpPr>
            <p:nvPr/>
          </p:nvCxnSpPr>
          <p:spPr>
            <a:xfrm flipV="1">
              <a:off x="1430860" y="3907804"/>
              <a:ext cx="1189800" cy="1017964"/>
            </a:xfrm>
            <a:prstGeom prst="bentConnector3">
              <a:avLst>
                <a:gd name="adj1" fmla="val 16705"/>
              </a:avLst>
            </a:prstGeom>
            <a:ln>
              <a:solidFill>
                <a:schemeClr val="accent5">
                  <a:lumMod val="75000"/>
                </a:schemeClr>
              </a:solidFill>
              <a:headEnd type="diamond"/>
              <a:tailEnd type="triangle"/>
            </a:ln>
          </p:spPr>
          <p:style>
            <a:lnRef idx="2">
              <a:schemeClr val="accent1"/>
            </a:lnRef>
            <a:fillRef idx="0">
              <a:schemeClr val="accent1"/>
            </a:fillRef>
            <a:effectRef idx="1">
              <a:schemeClr val="accent1"/>
            </a:effectRef>
            <a:fontRef idx="minor">
              <a:schemeClr val="tx1"/>
            </a:fontRef>
          </p:style>
        </p:cxnSp>
      </p:grpSp>
      <p:grpSp>
        <p:nvGrpSpPr>
          <p:cNvPr id="44" name="Group 43">
            <a:extLst>
              <a:ext uri="{FF2B5EF4-FFF2-40B4-BE49-F238E27FC236}">
                <a16:creationId xmlns:a16="http://schemas.microsoft.com/office/drawing/2014/main" id="{051FCF85-0C48-8241-7E73-1939921BDCA5}"/>
              </a:ext>
            </a:extLst>
          </p:cNvPr>
          <p:cNvGrpSpPr/>
          <p:nvPr/>
        </p:nvGrpSpPr>
        <p:grpSpPr>
          <a:xfrm>
            <a:off x="1422400" y="5173217"/>
            <a:ext cx="2465200" cy="1097114"/>
            <a:chOff x="1422400" y="4925768"/>
            <a:chExt cx="2465200" cy="1097114"/>
          </a:xfrm>
        </p:grpSpPr>
        <p:sp>
          <p:nvSpPr>
            <p:cNvPr id="45" name="Rounded Rectangle 11">
              <a:extLst>
                <a:ext uri="{FF2B5EF4-FFF2-40B4-BE49-F238E27FC236}">
                  <a16:creationId xmlns:a16="http://schemas.microsoft.com/office/drawing/2014/main" id="{1A19B455-BAF6-0920-2CED-541674BF2550}"/>
                </a:ext>
              </a:extLst>
            </p:cNvPr>
            <p:cNvSpPr/>
            <p:nvPr/>
          </p:nvSpPr>
          <p:spPr>
            <a:xfrm>
              <a:off x="2617600" y="5363824"/>
              <a:ext cx="1270000" cy="659058"/>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Workflow</a:t>
              </a:r>
            </a:p>
          </p:txBody>
        </p:sp>
        <p:sp>
          <p:nvSpPr>
            <p:cNvPr id="46" name="TextBox 45">
              <a:extLst>
                <a:ext uri="{FF2B5EF4-FFF2-40B4-BE49-F238E27FC236}">
                  <a16:creationId xmlns:a16="http://schemas.microsoft.com/office/drawing/2014/main" id="{D6630583-15F8-EAA3-D59A-651ED18AEC83}"/>
                </a:ext>
              </a:extLst>
            </p:cNvPr>
            <p:cNvSpPr txBox="1"/>
            <p:nvPr/>
          </p:nvSpPr>
          <p:spPr>
            <a:xfrm>
              <a:off x="1591795" y="5152055"/>
              <a:ext cx="1113101" cy="707886"/>
            </a:xfrm>
            <a:prstGeom prst="rect">
              <a:avLst/>
            </a:prstGeom>
            <a:noFill/>
          </p:spPr>
          <p:txBody>
            <a:bodyPr wrap="square" rtlCol="0">
              <a:spAutoFit/>
            </a:bodyPr>
            <a:lstStyle/>
            <a:p>
              <a:r>
                <a:rPr lang="en-US" sz="1000" dirty="0">
                  <a:solidFill>
                    <a:schemeClr val="accent2">
                      <a:lumMod val="75000"/>
                    </a:schemeClr>
                  </a:solidFill>
                  <a:latin typeface="Palatino Linotype" panose="02040502050505030304" pitchFamily="18" charset="0"/>
                  <a:cs typeface="Arial Narrow"/>
                </a:rPr>
                <a:t>Is mapped to Issue transition (Open Close </a:t>
              </a:r>
              <a:r>
                <a:rPr lang="mr-IN" sz="1000" dirty="0">
                  <a:solidFill>
                    <a:schemeClr val="accent2">
                      <a:lumMod val="75000"/>
                    </a:schemeClr>
                  </a:solidFill>
                  <a:latin typeface="Palatino Linotype" panose="02040502050505030304" pitchFamily="18" charset="0"/>
                  <a:cs typeface="Arial Narrow"/>
                </a:rPr>
                <a:t>…</a:t>
              </a:r>
              <a:r>
                <a:rPr lang="en-US" sz="1000" dirty="0">
                  <a:solidFill>
                    <a:schemeClr val="accent2">
                      <a:lumMod val="75000"/>
                    </a:schemeClr>
                  </a:solidFill>
                  <a:latin typeface="Palatino Linotype" panose="02040502050505030304" pitchFamily="18" charset="0"/>
                  <a:cs typeface="Arial Narrow"/>
                </a:rPr>
                <a:t>) by:</a:t>
              </a:r>
            </a:p>
          </p:txBody>
        </p:sp>
        <p:cxnSp>
          <p:nvCxnSpPr>
            <p:cNvPr id="47" name="Elbow Connector 29">
              <a:extLst>
                <a:ext uri="{FF2B5EF4-FFF2-40B4-BE49-F238E27FC236}">
                  <a16:creationId xmlns:a16="http://schemas.microsoft.com/office/drawing/2014/main" id="{98746919-7AA4-AFC6-C162-3701F7ED4894}"/>
                </a:ext>
              </a:extLst>
            </p:cNvPr>
            <p:cNvCxnSpPr>
              <a:stCxn id="59" idx="3"/>
              <a:endCxn id="45" idx="1"/>
            </p:cNvCxnSpPr>
            <p:nvPr/>
          </p:nvCxnSpPr>
          <p:spPr>
            <a:xfrm>
              <a:off x="1422400" y="4925768"/>
              <a:ext cx="1195200" cy="1015034"/>
            </a:xfrm>
            <a:prstGeom prst="bentConnector3">
              <a:avLst>
                <a:gd name="adj1" fmla="val 50000"/>
              </a:avLst>
            </a:prstGeom>
            <a:ln>
              <a:solidFill>
                <a:schemeClr val="accent6">
                  <a:lumMod val="75000"/>
                </a:schemeClr>
              </a:solidFill>
              <a:headEnd type="diamond"/>
              <a:tailEnd type="triangle"/>
            </a:ln>
          </p:spPr>
          <p:style>
            <a:lnRef idx="2">
              <a:schemeClr val="accent1"/>
            </a:lnRef>
            <a:fillRef idx="0">
              <a:schemeClr val="accent1"/>
            </a:fillRef>
            <a:effectRef idx="1">
              <a:schemeClr val="accent1"/>
            </a:effectRef>
            <a:fontRef idx="minor">
              <a:schemeClr val="tx1"/>
            </a:fontRef>
          </p:style>
        </p:cxnSp>
      </p:grpSp>
      <p:grpSp>
        <p:nvGrpSpPr>
          <p:cNvPr id="48" name="Group 47">
            <a:extLst>
              <a:ext uri="{FF2B5EF4-FFF2-40B4-BE49-F238E27FC236}">
                <a16:creationId xmlns:a16="http://schemas.microsoft.com/office/drawing/2014/main" id="{7C254480-6375-7FA7-ACA2-FE2BF004351D}"/>
              </a:ext>
            </a:extLst>
          </p:cNvPr>
          <p:cNvGrpSpPr/>
          <p:nvPr/>
        </p:nvGrpSpPr>
        <p:grpSpPr>
          <a:xfrm>
            <a:off x="3887600" y="2104464"/>
            <a:ext cx="4799200" cy="4096487"/>
            <a:chOff x="3887600" y="1857015"/>
            <a:chExt cx="4799200" cy="4096487"/>
          </a:xfrm>
        </p:grpSpPr>
        <p:sp>
          <p:nvSpPr>
            <p:cNvPr id="49" name="Rounded Rectangle 13">
              <a:extLst>
                <a:ext uri="{FF2B5EF4-FFF2-40B4-BE49-F238E27FC236}">
                  <a16:creationId xmlns:a16="http://schemas.microsoft.com/office/drawing/2014/main" id="{661A449D-4C0A-16E9-A4AD-A7C2354BADB3}"/>
                </a:ext>
              </a:extLst>
            </p:cNvPr>
            <p:cNvSpPr/>
            <p:nvPr/>
          </p:nvSpPr>
          <p:spPr>
            <a:xfrm>
              <a:off x="7416800" y="3553776"/>
              <a:ext cx="1270000" cy="659058"/>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PROJECT</a:t>
              </a:r>
            </a:p>
          </p:txBody>
        </p:sp>
        <p:sp>
          <p:nvSpPr>
            <p:cNvPr id="50" name="TextBox 49">
              <a:extLst>
                <a:ext uri="{FF2B5EF4-FFF2-40B4-BE49-F238E27FC236}">
                  <a16:creationId xmlns:a16="http://schemas.microsoft.com/office/drawing/2014/main" id="{2370A3A9-FD21-1698-BB9E-7440B7440AC8}"/>
                </a:ext>
              </a:extLst>
            </p:cNvPr>
            <p:cNvSpPr txBox="1"/>
            <p:nvPr/>
          </p:nvSpPr>
          <p:spPr>
            <a:xfrm>
              <a:off x="6680773" y="3462971"/>
              <a:ext cx="886676" cy="553998"/>
            </a:xfrm>
            <a:prstGeom prst="rect">
              <a:avLst/>
            </a:prstGeom>
            <a:noFill/>
          </p:spPr>
          <p:txBody>
            <a:bodyPr wrap="square" rtlCol="0">
              <a:spAutoFit/>
            </a:bodyPr>
            <a:lstStyle/>
            <a:p>
              <a:r>
                <a:rPr lang="en-US" sz="1000" dirty="0">
                  <a:solidFill>
                    <a:schemeClr val="accent2">
                      <a:lumMod val="75000"/>
                    </a:schemeClr>
                  </a:solidFill>
                  <a:latin typeface="Palatino Linotype" panose="02040502050505030304" pitchFamily="18" charset="0"/>
                  <a:cs typeface="Arial Narrow"/>
                </a:rPr>
                <a:t>Is associated to a:</a:t>
              </a:r>
            </a:p>
          </p:txBody>
        </p:sp>
        <p:cxnSp>
          <p:nvCxnSpPr>
            <p:cNvPr id="51" name="Elbow Connector 31">
              <a:extLst>
                <a:ext uri="{FF2B5EF4-FFF2-40B4-BE49-F238E27FC236}">
                  <a16:creationId xmlns:a16="http://schemas.microsoft.com/office/drawing/2014/main" id="{97C569E5-8240-12D3-4FD0-95BA7CFBD151}"/>
                </a:ext>
              </a:extLst>
            </p:cNvPr>
            <p:cNvCxnSpPr>
              <a:stCxn id="41" idx="3"/>
            </p:cNvCxnSpPr>
            <p:nvPr/>
          </p:nvCxnSpPr>
          <p:spPr>
            <a:xfrm>
              <a:off x="3890660" y="4155253"/>
              <a:ext cx="1358414" cy="12700"/>
            </a:xfrm>
            <a:prstGeom prst="bentConnector3">
              <a:avLst/>
            </a:prstGeom>
            <a:ln>
              <a:solidFill>
                <a:srgbClr val="31859C"/>
              </a:solidFill>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52" name="Elbow Connector 33">
              <a:extLst>
                <a:ext uri="{FF2B5EF4-FFF2-40B4-BE49-F238E27FC236}">
                  <a16:creationId xmlns:a16="http://schemas.microsoft.com/office/drawing/2014/main" id="{CCDDFC70-77EA-CFFC-D01F-E41CF9C75988}"/>
                </a:ext>
              </a:extLst>
            </p:cNvPr>
            <p:cNvCxnSpPr>
              <a:stCxn id="45" idx="3"/>
              <a:endCxn id="35" idx="1"/>
            </p:cNvCxnSpPr>
            <p:nvPr/>
          </p:nvCxnSpPr>
          <p:spPr>
            <a:xfrm>
              <a:off x="3887600" y="5940802"/>
              <a:ext cx="1361474" cy="12700"/>
            </a:xfrm>
            <a:prstGeom prst="bentConnector3">
              <a:avLst/>
            </a:prstGeom>
            <a:ln>
              <a:solidFill>
                <a:srgbClr val="E46C0A"/>
              </a:solidFill>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53" name="Elbow Connector 34">
              <a:extLst>
                <a:ext uri="{FF2B5EF4-FFF2-40B4-BE49-F238E27FC236}">
                  <a16:creationId xmlns:a16="http://schemas.microsoft.com/office/drawing/2014/main" id="{61A916DF-B170-6600-BF9C-469081979DD7}"/>
                </a:ext>
              </a:extLst>
            </p:cNvPr>
            <p:cNvCxnSpPr/>
            <p:nvPr/>
          </p:nvCxnSpPr>
          <p:spPr>
            <a:xfrm>
              <a:off x="3887600" y="1857015"/>
              <a:ext cx="1358414" cy="12700"/>
            </a:xfrm>
            <a:prstGeom prst="bentConnector3">
              <a:avLst/>
            </a:prstGeom>
            <a:ln>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54" name="Elbow Connector 39">
              <a:extLst>
                <a:ext uri="{FF2B5EF4-FFF2-40B4-BE49-F238E27FC236}">
                  <a16:creationId xmlns:a16="http://schemas.microsoft.com/office/drawing/2014/main" id="{E20AC630-E314-4951-F3CF-11370AABA45D}"/>
                </a:ext>
              </a:extLst>
            </p:cNvPr>
            <p:cNvCxnSpPr>
              <a:stCxn id="35" idx="3"/>
              <a:endCxn id="49" idx="1"/>
            </p:cNvCxnSpPr>
            <p:nvPr/>
          </p:nvCxnSpPr>
          <p:spPr>
            <a:xfrm flipV="1">
              <a:off x="6519074" y="3883305"/>
              <a:ext cx="897726" cy="2057497"/>
            </a:xfrm>
            <a:prstGeom prst="bentConnector3">
              <a:avLst>
                <a:gd name="adj1" fmla="val 50000"/>
              </a:avLst>
            </a:prstGeom>
            <a:ln>
              <a:solidFill>
                <a:srgbClr val="E46C0A"/>
              </a:solidFill>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55" name="Elbow Connector 40">
              <a:extLst>
                <a:ext uri="{FF2B5EF4-FFF2-40B4-BE49-F238E27FC236}">
                  <a16:creationId xmlns:a16="http://schemas.microsoft.com/office/drawing/2014/main" id="{C6E2ECE7-0650-96F2-DCDA-EA28E376F799}"/>
                </a:ext>
              </a:extLst>
            </p:cNvPr>
            <p:cNvCxnSpPr>
              <a:stCxn id="33" idx="3"/>
              <a:endCxn id="49" idx="1"/>
            </p:cNvCxnSpPr>
            <p:nvPr/>
          </p:nvCxnSpPr>
          <p:spPr>
            <a:xfrm>
              <a:off x="6516014" y="2110814"/>
              <a:ext cx="900786" cy="1772491"/>
            </a:xfrm>
            <a:prstGeom prst="bentConnector3">
              <a:avLst>
                <a:gd name="adj1" fmla="val 50000"/>
              </a:avLst>
            </a:prstGeom>
            <a:ln>
              <a:headEnd type="diamond"/>
              <a:tailEnd type="triangle"/>
            </a:ln>
          </p:spPr>
          <p:style>
            <a:lnRef idx="2">
              <a:schemeClr val="accent1"/>
            </a:lnRef>
            <a:fillRef idx="0">
              <a:schemeClr val="accent1"/>
            </a:fillRef>
            <a:effectRef idx="1">
              <a:schemeClr val="accent1"/>
            </a:effectRef>
            <a:fontRef idx="minor">
              <a:schemeClr val="tx1"/>
            </a:fontRef>
          </p:style>
        </p:cxnSp>
        <p:cxnSp>
          <p:nvCxnSpPr>
            <p:cNvPr id="56" name="Elbow Connector 41">
              <a:extLst>
                <a:ext uri="{FF2B5EF4-FFF2-40B4-BE49-F238E27FC236}">
                  <a16:creationId xmlns:a16="http://schemas.microsoft.com/office/drawing/2014/main" id="{D469FA12-A3F0-3BDD-0B77-55529E569F5D}"/>
                </a:ext>
              </a:extLst>
            </p:cNvPr>
            <p:cNvCxnSpPr>
              <a:stCxn id="34" idx="3"/>
              <a:endCxn id="49" idx="1"/>
            </p:cNvCxnSpPr>
            <p:nvPr/>
          </p:nvCxnSpPr>
          <p:spPr>
            <a:xfrm flipV="1">
              <a:off x="6519074" y="3883305"/>
              <a:ext cx="897726" cy="253274"/>
            </a:xfrm>
            <a:prstGeom prst="bentConnector3">
              <a:avLst/>
            </a:prstGeom>
            <a:ln>
              <a:solidFill>
                <a:srgbClr val="31859C"/>
              </a:solidFill>
              <a:headEnd type="diamond"/>
              <a:tailEnd type="triangle"/>
            </a:ln>
          </p:spPr>
          <p:style>
            <a:lnRef idx="2">
              <a:schemeClr val="accent1"/>
            </a:lnRef>
            <a:fillRef idx="0">
              <a:schemeClr val="accent1"/>
            </a:fillRef>
            <a:effectRef idx="1">
              <a:schemeClr val="accent1"/>
            </a:effectRef>
            <a:fontRef idx="minor">
              <a:schemeClr val="tx1"/>
            </a:fontRef>
          </p:style>
        </p:cxnSp>
      </p:grpSp>
      <p:sp>
        <p:nvSpPr>
          <p:cNvPr id="57" name="TextBox 56">
            <a:extLst>
              <a:ext uri="{FF2B5EF4-FFF2-40B4-BE49-F238E27FC236}">
                <a16:creationId xmlns:a16="http://schemas.microsoft.com/office/drawing/2014/main" id="{20730644-3E97-6A04-9D96-C8385A0D0957}"/>
              </a:ext>
            </a:extLst>
          </p:cNvPr>
          <p:cNvSpPr txBox="1"/>
          <p:nvPr/>
        </p:nvSpPr>
        <p:spPr>
          <a:xfrm rot="16200000">
            <a:off x="2442963" y="3936083"/>
            <a:ext cx="4195955" cy="276999"/>
          </a:xfrm>
          <a:prstGeom prst="rect">
            <a:avLst/>
          </a:prstGeom>
          <a:solidFill>
            <a:schemeClr val="bg1">
              <a:lumMod val="85000"/>
              <a:alpha val="78000"/>
            </a:schemeClr>
          </a:solidFill>
        </p:spPr>
        <p:txBody>
          <a:bodyPr wrap="square" rtlCol="0">
            <a:spAutoFit/>
          </a:bodyPr>
          <a:lstStyle/>
          <a:p>
            <a:pPr algn="ctr"/>
            <a:r>
              <a:rPr lang="en-US" sz="1200" dirty="0">
                <a:solidFill>
                  <a:schemeClr val="accent2">
                    <a:lumMod val="75000"/>
                  </a:schemeClr>
                </a:solidFill>
                <a:latin typeface="Palatino Linotype" panose="02040502050505030304" pitchFamily="18" charset="0"/>
                <a:cs typeface="Arial Narrow"/>
              </a:rPr>
              <a:t>Is mapped to Issue Types by:</a:t>
            </a:r>
          </a:p>
        </p:txBody>
      </p:sp>
      <p:grpSp>
        <p:nvGrpSpPr>
          <p:cNvPr id="58" name="Group 57">
            <a:extLst>
              <a:ext uri="{FF2B5EF4-FFF2-40B4-BE49-F238E27FC236}">
                <a16:creationId xmlns:a16="http://schemas.microsoft.com/office/drawing/2014/main" id="{31BFE12A-8767-373D-0858-2E7BF0BBC30B}"/>
              </a:ext>
            </a:extLst>
          </p:cNvPr>
          <p:cNvGrpSpPr/>
          <p:nvPr/>
        </p:nvGrpSpPr>
        <p:grpSpPr>
          <a:xfrm>
            <a:off x="152400" y="3578275"/>
            <a:ext cx="1270000" cy="1677022"/>
            <a:chOff x="152400" y="3578275"/>
            <a:chExt cx="1270000" cy="1677022"/>
          </a:xfrm>
        </p:grpSpPr>
        <p:sp>
          <p:nvSpPr>
            <p:cNvPr id="59" name="Rounded Rectangle 8">
              <a:extLst>
                <a:ext uri="{FF2B5EF4-FFF2-40B4-BE49-F238E27FC236}">
                  <a16:creationId xmlns:a16="http://schemas.microsoft.com/office/drawing/2014/main" id="{AD7B4E7A-81BB-6FD0-5B38-9D714F8DCC3C}"/>
                </a:ext>
              </a:extLst>
            </p:cNvPr>
            <p:cNvSpPr/>
            <p:nvPr/>
          </p:nvSpPr>
          <p:spPr>
            <a:xfrm>
              <a:off x="152400" y="4596239"/>
              <a:ext cx="1270000" cy="659058"/>
            </a:xfrm>
            <a:prstGeom prst="roundRect">
              <a:avLst>
                <a:gd name="adj" fmla="val 0"/>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Palatino Linotype" panose="02040502050505030304" pitchFamily="18" charset="0"/>
                </a:rPr>
                <a:t>Screen</a:t>
              </a:r>
            </a:p>
          </p:txBody>
        </p:sp>
        <p:sp>
          <p:nvSpPr>
            <p:cNvPr id="60" name="TextBox 59">
              <a:extLst>
                <a:ext uri="{FF2B5EF4-FFF2-40B4-BE49-F238E27FC236}">
                  <a16:creationId xmlns:a16="http://schemas.microsoft.com/office/drawing/2014/main" id="{F3C390D5-D808-7A2D-304E-C8ACD08D795E}"/>
                </a:ext>
              </a:extLst>
            </p:cNvPr>
            <p:cNvSpPr txBox="1"/>
            <p:nvPr/>
          </p:nvSpPr>
          <p:spPr>
            <a:xfrm>
              <a:off x="152400" y="3663026"/>
              <a:ext cx="680660" cy="707886"/>
            </a:xfrm>
            <a:prstGeom prst="rect">
              <a:avLst/>
            </a:prstGeom>
            <a:noFill/>
          </p:spPr>
          <p:txBody>
            <a:bodyPr wrap="square" rtlCol="0">
              <a:spAutoFit/>
            </a:bodyPr>
            <a:lstStyle/>
            <a:p>
              <a:r>
                <a:rPr lang="en-US" sz="1000" dirty="0">
                  <a:solidFill>
                    <a:schemeClr val="accent2">
                      <a:lumMod val="75000"/>
                    </a:schemeClr>
                  </a:solidFill>
                  <a:latin typeface="Palatino Linotype" panose="02040502050505030304" pitchFamily="18" charset="0"/>
                  <a:cs typeface="Arial Narrow"/>
                </a:rPr>
                <a:t>Visualized by placing it on:</a:t>
              </a:r>
            </a:p>
          </p:txBody>
        </p:sp>
        <p:cxnSp>
          <p:nvCxnSpPr>
            <p:cNvPr id="61" name="Straight Arrow Connector 60">
              <a:extLst>
                <a:ext uri="{FF2B5EF4-FFF2-40B4-BE49-F238E27FC236}">
                  <a16:creationId xmlns:a16="http://schemas.microsoft.com/office/drawing/2014/main" id="{DE1F224B-E627-6DAF-CA36-4CA8D76FA028}"/>
                </a:ext>
              </a:extLst>
            </p:cNvPr>
            <p:cNvCxnSpPr>
              <a:stCxn id="31" idx="2"/>
              <a:endCxn id="59" idx="0"/>
            </p:cNvCxnSpPr>
            <p:nvPr/>
          </p:nvCxnSpPr>
          <p:spPr>
            <a:xfrm>
              <a:off x="787400" y="3578275"/>
              <a:ext cx="0" cy="101796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6660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up)">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ssolve">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69480" y="6596390"/>
            <a:ext cx="218389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Project management tools</a:t>
            </a:r>
          </a:p>
        </p:txBody>
      </p:sp>
      <p:pic>
        <p:nvPicPr>
          <p:cNvPr id="3" name="Picture 2" descr="Screenshot 2019-07-15 at 16.04.15.png">
            <a:extLst>
              <a:ext uri="{FF2B5EF4-FFF2-40B4-BE49-F238E27FC236}">
                <a16:creationId xmlns:a16="http://schemas.microsoft.com/office/drawing/2014/main" id="{E9022FCE-FAED-BD1C-6C45-6C3F8B5A5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326" y="1423180"/>
            <a:ext cx="3701034" cy="2747547"/>
          </a:xfrm>
          <a:prstGeom prst="rect">
            <a:avLst/>
          </a:prstGeom>
          <a:ln>
            <a:noFill/>
          </a:ln>
          <a:effectLst>
            <a:outerShdw blurRad="292100" dist="139700" dir="2700000" algn="tl" rotWithShape="0">
              <a:srgbClr val="333333">
                <a:alpha val="65000"/>
              </a:srgbClr>
            </a:outerShdw>
          </a:effectLst>
        </p:spPr>
      </p:pic>
      <p:pic>
        <p:nvPicPr>
          <p:cNvPr id="4" name="Picture 3" descr="Screenshot 2019-07-15 at 16.05.41.png">
            <a:extLst>
              <a:ext uri="{FF2B5EF4-FFF2-40B4-BE49-F238E27FC236}">
                <a16:creationId xmlns:a16="http://schemas.microsoft.com/office/drawing/2014/main" id="{32E188D1-7EB2-4748-3AFA-6FD1F36B1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667" y="3300851"/>
            <a:ext cx="4086196" cy="1257291"/>
          </a:xfrm>
          <a:prstGeom prst="rect">
            <a:avLst/>
          </a:prstGeom>
          <a:ln>
            <a:noFill/>
          </a:ln>
          <a:effectLst>
            <a:outerShdw blurRad="292100" dist="139700" dir="2700000" algn="tl" rotWithShape="0">
              <a:srgbClr val="333333">
                <a:alpha val="65000"/>
              </a:srgbClr>
            </a:outerShdw>
          </a:effectLst>
        </p:spPr>
      </p:pic>
      <p:pic>
        <p:nvPicPr>
          <p:cNvPr id="7" name="Picture 6" descr="Screenshot 2019-07-15 at 16.06.02.png">
            <a:extLst>
              <a:ext uri="{FF2B5EF4-FFF2-40B4-BE49-F238E27FC236}">
                <a16:creationId xmlns:a16="http://schemas.microsoft.com/office/drawing/2014/main" id="{2FAFC010-B92E-852D-D0A5-938FFA03E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4164" y="4558142"/>
            <a:ext cx="4086196" cy="1492419"/>
          </a:xfrm>
          <a:prstGeom prst="rect">
            <a:avLst/>
          </a:prstGeom>
          <a:ln>
            <a:noFill/>
          </a:ln>
          <a:effectLst>
            <a:outerShdw blurRad="292100" dist="139700" dir="2700000" algn="tl" rotWithShape="0">
              <a:srgbClr val="333333">
                <a:alpha val="65000"/>
              </a:srgbClr>
            </a:outerShdw>
          </a:effectLst>
        </p:spPr>
      </p:pic>
      <p:pic>
        <p:nvPicPr>
          <p:cNvPr id="8" name="Picture 7" descr="Screenshot 2019-07-15 at 16.06.42.png">
            <a:extLst>
              <a:ext uri="{FF2B5EF4-FFF2-40B4-BE49-F238E27FC236}">
                <a16:creationId xmlns:a16="http://schemas.microsoft.com/office/drawing/2014/main" id="{73650A87-A257-9174-F965-3E3B680D45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21" y="1625922"/>
            <a:ext cx="2597264" cy="48673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C5E49852-1B61-6F05-734A-C10ED7DBBCE1}"/>
              </a:ext>
            </a:extLst>
          </p:cNvPr>
          <p:cNvSpPr txBox="1"/>
          <p:nvPr/>
        </p:nvSpPr>
        <p:spPr>
          <a:xfrm>
            <a:off x="2989816" y="1539609"/>
            <a:ext cx="1843287" cy="1477328"/>
          </a:xfrm>
          <a:prstGeom prst="rect">
            <a:avLst/>
          </a:prstGeom>
          <a:noFill/>
        </p:spPr>
        <p:txBody>
          <a:bodyPr wrap="square" rtlCol="0">
            <a:spAutoFit/>
          </a:bodyPr>
          <a:lstStyle/>
          <a:p>
            <a:r>
              <a:rPr lang="en-US" dirty="0">
                <a:solidFill>
                  <a:schemeClr val="tx1">
                    <a:lumMod val="50000"/>
                    <a:lumOff val="50000"/>
                  </a:schemeClr>
                </a:solidFill>
                <a:latin typeface="Palatino Linotype" panose="02040502050505030304" pitchFamily="18" charset="0"/>
              </a:rPr>
              <a:t>An </a:t>
            </a:r>
            <a:r>
              <a:rPr lang="en-US" b="1" dirty="0">
                <a:solidFill>
                  <a:schemeClr val="tx1">
                    <a:lumMod val="50000"/>
                    <a:lumOff val="50000"/>
                  </a:schemeClr>
                </a:solidFill>
                <a:latin typeface="Palatino Linotype" panose="02040502050505030304" pitchFamily="18" charset="0"/>
              </a:rPr>
              <a:t>Issue scheme </a:t>
            </a:r>
            <a:r>
              <a:rPr lang="en-US" dirty="0">
                <a:solidFill>
                  <a:schemeClr val="tx1">
                    <a:lumMod val="50000"/>
                    <a:lumOff val="50000"/>
                  </a:schemeClr>
                </a:solidFill>
                <a:latin typeface="Palatino Linotype" panose="02040502050505030304" pitchFamily="18" charset="0"/>
              </a:rPr>
              <a:t>in </a:t>
            </a:r>
            <a:r>
              <a:rPr lang="en-US" dirty="0" err="1">
                <a:solidFill>
                  <a:schemeClr val="tx1">
                    <a:lumMod val="50000"/>
                    <a:lumOff val="50000"/>
                  </a:schemeClr>
                </a:solidFill>
                <a:latin typeface="Palatino Linotype" panose="02040502050505030304" pitchFamily="18" charset="0"/>
              </a:rPr>
              <a:t>Jira</a:t>
            </a:r>
            <a:r>
              <a:rPr lang="en-US" dirty="0">
                <a:solidFill>
                  <a:schemeClr val="tx1">
                    <a:lumMod val="50000"/>
                    <a:lumOff val="50000"/>
                  </a:schemeClr>
                </a:solidFill>
                <a:latin typeface="Palatino Linotype" panose="02040502050505030304" pitchFamily="18" charset="0"/>
              </a:rPr>
              <a:t> is a collection of different types of </a:t>
            </a:r>
            <a:r>
              <a:rPr lang="en-US" dirty="0" err="1">
                <a:solidFill>
                  <a:schemeClr val="tx1">
                    <a:lumMod val="50000"/>
                    <a:lumOff val="50000"/>
                  </a:schemeClr>
                </a:solidFill>
                <a:latin typeface="Palatino Linotype" panose="02040502050505030304" pitchFamily="18" charset="0"/>
              </a:rPr>
              <a:t>Jira</a:t>
            </a:r>
            <a:r>
              <a:rPr lang="en-US" dirty="0">
                <a:solidFill>
                  <a:schemeClr val="tx1">
                    <a:lumMod val="50000"/>
                    <a:lumOff val="50000"/>
                  </a:schemeClr>
                </a:solidFill>
                <a:latin typeface="Palatino Linotype" panose="02040502050505030304" pitchFamily="18" charset="0"/>
              </a:rPr>
              <a:t> Issues</a:t>
            </a:r>
          </a:p>
        </p:txBody>
      </p:sp>
    </p:spTree>
    <p:extLst>
      <p:ext uri="{BB962C8B-B14F-4D97-AF65-F5344CB8AC3E}">
        <p14:creationId xmlns:p14="http://schemas.microsoft.com/office/powerpoint/2010/main" val="37376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23760" y="6596390"/>
            <a:ext cx="2220001"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Project management tools</a:t>
            </a:r>
          </a:p>
        </p:txBody>
      </p:sp>
      <p:sp>
        <p:nvSpPr>
          <p:cNvPr id="10" name="Content Placeholder 2">
            <a:extLst>
              <a:ext uri="{FF2B5EF4-FFF2-40B4-BE49-F238E27FC236}">
                <a16:creationId xmlns:a16="http://schemas.microsoft.com/office/drawing/2014/main" id="{9A9DA482-1421-5CC6-5511-98C0F273F406}"/>
              </a:ext>
            </a:extLst>
          </p:cNvPr>
          <p:cNvSpPr txBox="1">
            <a:spLocks/>
          </p:cNvSpPr>
          <p:nvPr/>
        </p:nvSpPr>
        <p:spPr>
          <a:xfrm>
            <a:off x="218621" y="1583128"/>
            <a:ext cx="4038600" cy="5013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400" dirty="0">
              <a:latin typeface="Palatino Linotype" panose="02040502050505030304" pitchFamily="18" charset="0"/>
            </a:endParaRPr>
          </a:p>
          <a:p>
            <a:pPr algn="l"/>
            <a:endParaRPr lang="en-US" sz="1400" dirty="0">
              <a:latin typeface="Palatino Linotype" panose="02040502050505030304" pitchFamily="18" charset="0"/>
            </a:endParaRPr>
          </a:p>
          <a:p>
            <a:pPr algn="l"/>
            <a:r>
              <a:rPr lang="en-US" sz="1400" dirty="0">
                <a:latin typeface="Palatino Linotype" panose="02040502050505030304" pitchFamily="18" charset="0"/>
              </a:rPr>
              <a:t>Components are sub-sections of a project; they are used to group issues within a project into smaller parts.</a:t>
            </a:r>
          </a:p>
          <a:p>
            <a:pPr algn="l"/>
            <a:r>
              <a:rPr lang="en-US" sz="1400" dirty="0">
                <a:latin typeface="Palatino Linotype" panose="02040502050505030304" pitchFamily="18" charset="0"/>
              </a:rPr>
              <a:t>Components add some structures to the projects, breaking it up into features, teams, modules, subprojects and more.</a:t>
            </a:r>
          </a:p>
          <a:p>
            <a:pPr algn="l"/>
            <a:r>
              <a:rPr lang="en-US" sz="1400" dirty="0">
                <a:latin typeface="Palatino Linotype" panose="02040502050505030304" pitchFamily="18" charset="0"/>
              </a:rPr>
              <a:t>Using components you can generate reports, collect statistics, and display it on dashboards and so on.</a:t>
            </a:r>
          </a:p>
          <a:p>
            <a:pPr algn="l"/>
            <a:endParaRPr lang="en-US" sz="1400" dirty="0">
              <a:latin typeface="Palatino Linotype" panose="02040502050505030304" pitchFamily="18" charset="0"/>
            </a:endParaRPr>
          </a:p>
          <a:p>
            <a:pPr algn="l"/>
            <a:r>
              <a:rPr lang="en-US" sz="1400" dirty="0">
                <a:latin typeface="Palatino Linotype" panose="02040502050505030304" pitchFamily="18" charset="0"/>
              </a:rPr>
              <a:t>To add new components, as shown in the screen below, you can add name, description, component lead and default assignee.</a:t>
            </a:r>
          </a:p>
        </p:txBody>
      </p:sp>
      <p:pic>
        <p:nvPicPr>
          <p:cNvPr id="11" name="Content Placeholder 4" descr="Screenshot 2019-07-17 at 14.43.28.png">
            <a:extLst>
              <a:ext uri="{FF2B5EF4-FFF2-40B4-BE49-F238E27FC236}">
                <a16:creationId xmlns:a16="http://schemas.microsoft.com/office/drawing/2014/main" id="{AE40948E-6C24-2A76-11FC-26A2E4EFFB03}"/>
              </a:ext>
            </a:extLst>
          </p:cNvPr>
          <p:cNvPicPr>
            <a:picLocks noChangeAspect="1"/>
          </p:cNvPicPr>
          <p:nvPr/>
        </p:nvPicPr>
        <p:blipFill>
          <a:blip r:embed="rId3">
            <a:extLst>
              <a:ext uri="{28A0092B-C50C-407E-A947-70E740481C1C}">
                <a14:useLocalDpi xmlns:a14="http://schemas.microsoft.com/office/drawing/2010/main" val="0"/>
              </a:ext>
            </a:extLst>
          </a:blip>
          <a:srcRect t="-22085" b="-22085"/>
          <a:stretch>
            <a:fillRect/>
          </a:stretch>
        </p:blipFill>
        <p:spPr>
          <a:xfrm>
            <a:off x="4409621" y="1583128"/>
            <a:ext cx="4038600" cy="4525963"/>
          </a:xfrm>
          <a:prstGeom prst="rect">
            <a:avLst/>
          </a:prstGeom>
          <a:ln>
            <a:noFill/>
          </a:ln>
          <a:effectLst>
            <a:outerShdw blurRad="292100" dist="139700" dir="2700000" algn="tl" rotWithShape="0">
              <a:srgbClr val="333333">
                <a:alpha val="65000"/>
              </a:srgbClr>
            </a:outerShdw>
          </a:effectLst>
        </p:spPr>
      </p:pic>
      <p:grpSp>
        <p:nvGrpSpPr>
          <p:cNvPr id="12" name="Group 11">
            <a:extLst>
              <a:ext uri="{FF2B5EF4-FFF2-40B4-BE49-F238E27FC236}">
                <a16:creationId xmlns:a16="http://schemas.microsoft.com/office/drawing/2014/main" id="{94D42854-8065-08D9-DCE8-09788A65EECA}"/>
              </a:ext>
            </a:extLst>
          </p:cNvPr>
          <p:cNvGrpSpPr/>
          <p:nvPr/>
        </p:nvGrpSpPr>
        <p:grpSpPr>
          <a:xfrm>
            <a:off x="4257221" y="3342955"/>
            <a:ext cx="4190999" cy="1072742"/>
            <a:chOff x="4495800" y="3360027"/>
            <a:chExt cx="4190999" cy="1072742"/>
          </a:xfrm>
        </p:grpSpPr>
        <p:sp>
          <p:nvSpPr>
            <p:cNvPr id="13" name="Oval 12">
              <a:extLst>
                <a:ext uri="{FF2B5EF4-FFF2-40B4-BE49-F238E27FC236}">
                  <a16:creationId xmlns:a16="http://schemas.microsoft.com/office/drawing/2014/main" id="{262B1932-AE9D-F400-6608-B6F88A0A5749}"/>
                </a:ext>
              </a:extLst>
            </p:cNvPr>
            <p:cNvSpPr/>
            <p:nvPr/>
          </p:nvSpPr>
          <p:spPr>
            <a:xfrm>
              <a:off x="4495800" y="4075188"/>
              <a:ext cx="653474" cy="357581"/>
            </a:xfrm>
            <a:prstGeom prst="ellipse">
              <a:avLst/>
            </a:prstGeom>
            <a:solidFill>
              <a:srgbClr val="C0504D">
                <a:alpha val="3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14" name="Rounded Rectangle 6">
              <a:extLst>
                <a:ext uri="{FF2B5EF4-FFF2-40B4-BE49-F238E27FC236}">
                  <a16:creationId xmlns:a16="http://schemas.microsoft.com/office/drawing/2014/main" id="{147CDB31-CE72-84D1-163B-06E936DF49A9}"/>
                </a:ext>
              </a:extLst>
            </p:cNvPr>
            <p:cNvSpPr/>
            <p:nvPr/>
          </p:nvSpPr>
          <p:spPr>
            <a:xfrm>
              <a:off x="5149274" y="3360027"/>
              <a:ext cx="1292984" cy="172626"/>
            </a:xfrm>
            <a:prstGeom prst="roundRect">
              <a:avLst/>
            </a:prstGeom>
            <a:solidFill>
              <a:srgbClr val="C0504D">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15" name="Rounded Rectangle 7">
              <a:extLst>
                <a:ext uri="{FF2B5EF4-FFF2-40B4-BE49-F238E27FC236}">
                  <a16:creationId xmlns:a16="http://schemas.microsoft.com/office/drawing/2014/main" id="{13AE0DB7-AD96-D813-117B-F533E61F3B81}"/>
                </a:ext>
              </a:extLst>
            </p:cNvPr>
            <p:cNvSpPr/>
            <p:nvPr/>
          </p:nvSpPr>
          <p:spPr>
            <a:xfrm>
              <a:off x="7533434" y="3360027"/>
              <a:ext cx="1153365" cy="172626"/>
            </a:xfrm>
            <a:prstGeom prst="roundRect">
              <a:avLst/>
            </a:prstGeom>
            <a:solidFill>
              <a:srgbClr val="C0504D">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16" name="Rounded Rectangle 8">
              <a:extLst>
                <a:ext uri="{FF2B5EF4-FFF2-40B4-BE49-F238E27FC236}">
                  <a16:creationId xmlns:a16="http://schemas.microsoft.com/office/drawing/2014/main" id="{567C96E9-8D75-29C6-40C8-BF059DA45A09}"/>
                </a:ext>
              </a:extLst>
            </p:cNvPr>
            <p:cNvSpPr/>
            <p:nvPr/>
          </p:nvSpPr>
          <p:spPr>
            <a:xfrm>
              <a:off x="6503908" y="3360027"/>
              <a:ext cx="819923" cy="172626"/>
            </a:xfrm>
            <a:prstGeom prst="roundRect">
              <a:avLst/>
            </a:prstGeom>
            <a:solidFill>
              <a:srgbClr val="C0504D">
                <a:alpha val="2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spTree>
    <p:extLst>
      <p:ext uri="{BB962C8B-B14F-4D97-AF65-F5344CB8AC3E}">
        <p14:creationId xmlns:p14="http://schemas.microsoft.com/office/powerpoint/2010/main" val="105828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69480" y="6596390"/>
            <a:ext cx="2174281"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8" name="Rectangle 7">
            <a:extLst>
              <a:ext uri="{FF2B5EF4-FFF2-40B4-BE49-F238E27FC236}">
                <a16:creationId xmlns:a16="http://schemas.microsoft.com/office/drawing/2014/main" id="{A9984EFD-F980-CD44-9349-F8C737F0CDC7}"/>
              </a:ext>
            </a:extLst>
          </p:cNvPr>
          <p:cNvSpPr/>
          <p:nvPr/>
        </p:nvSpPr>
        <p:spPr>
          <a:xfrm>
            <a:off x="310459" y="899617"/>
            <a:ext cx="8233955" cy="5585183"/>
          </a:xfrm>
          <a:prstGeom prst="rect">
            <a:avLst/>
          </a:prstGeom>
        </p:spPr>
        <p:txBody>
          <a:bodyPr wrap="square">
            <a:spAutoFit/>
          </a:bodyPr>
          <a:lstStyle/>
          <a:p>
            <a:pPr marL="342900" indent="-342900">
              <a:lnSpc>
                <a:spcPct val="150000"/>
              </a:lnSpc>
              <a:buFont typeface="Arial" panose="020B0604020202020204" pitchFamily="34" charset="0"/>
              <a:buChar char="•"/>
              <a:tabLst>
                <a:tab pos="6178550" algn="l"/>
              </a:tabLst>
            </a:pPr>
            <a:r>
              <a:rPr lang="en-US" altLang="en-US" sz="2000" b="1" dirty="0">
                <a:solidFill>
                  <a:schemeClr val="accent6">
                    <a:lumMod val="75000"/>
                  </a:schemeClr>
                </a:solidFill>
                <a:latin typeface="Palatino Linotype" panose="02040502050505030304" pitchFamily="18" charset="0"/>
              </a:rPr>
              <a:t>Syllabus: Overview</a:t>
            </a:r>
          </a:p>
          <a:p>
            <a:pPr marL="342900"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Course Learning Objectives </a:t>
            </a:r>
          </a:p>
          <a:p>
            <a:pPr marL="342900"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Research Approach: Qualitative Vs Quantitative Research in Data Science</a:t>
            </a:r>
          </a:p>
          <a:p>
            <a:pPr marL="342900"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Quantitative Methods Procedures</a:t>
            </a:r>
          </a:p>
          <a:p>
            <a:pPr marL="342900"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Review of Literature</a:t>
            </a:r>
          </a:p>
          <a:p>
            <a:pPr marL="800100" lvl="1"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Peer-reviewed research</a:t>
            </a:r>
          </a:p>
          <a:p>
            <a:pPr marL="800100" lvl="1"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Reference Management tools </a:t>
            </a:r>
          </a:p>
          <a:p>
            <a:pPr marL="342900"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Project planning</a:t>
            </a:r>
          </a:p>
          <a:p>
            <a:pPr marL="800100" lvl="1"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Project management tools</a:t>
            </a:r>
          </a:p>
          <a:p>
            <a:pPr marL="800100" lvl="1"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Code-as-a-Service approaches: </a:t>
            </a:r>
            <a:r>
              <a:rPr lang="en-US" altLang="en-US" sz="2000" b="1" dirty="0" err="1">
                <a:latin typeface="Palatino Linotype" panose="02040502050505030304" pitchFamily="18" charset="0"/>
              </a:rPr>
              <a:t>Github</a:t>
            </a:r>
            <a:r>
              <a:rPr lang="en-US" altLang="en-US" sz="2000" b="1" dirty="0">
                <a:latin typeface="Palatino Linotype" panose="02040502050505030304" pitchFamily="18" charset="0"/>
              </a:rPr>
              <a:t> vs Gitlab vs Bitbucket</a:t>
            </a:r>
          </a:p>
          <a:p>
            <a:pPr marL="342900" indent="-342900">
              <a:lnSpc>
                <a:spcPct val="150000"/>
              </a:lnSpc>
              <a:buFont typeface="Arial" panose="020B0604020202020204" pitchFamily="34" charset="0"/>
              <a:buChar char="•"/>
              <a:tabLst>
                <a:tab pos="6178550" algn="l"/>
              </a:tabLst>
            </a:pPr>
            <a:r>
              <a:rPr lang="en-US" altLang="en-US" sz="2000" b="1" dirty="0">
                <a:latin typeface="Palatino Linotype" panose="02040502050505030304" pitchFamily="18" charset="0"/>
              </a:rPr>
              <a:t>Weekly deliverables </a:t>
            </a:r>
          </a:p>
        </p:txBody>
      </p:sp>
      <p:sp>
        <p:nvSpPr>
          <p:cNvPr id="2" name="TextBox 1">
            <a:extLst>
              <a:ext uri="{FF2B5EF4-FFF2-40B4-BE49-F238E27FC236}">
                <a16:creationId xmlns:a16="http://schemas.microsoft.com/office/drawing/2014/main" id="{29451C13-2EB8-5D43-BCF1-00F83A6A2ED5}"/>
              </a:ext>
            </a:extLst>
          </p:cNvPr>
          <p:cNvSpPr txBox="1"/>
          <p:nvPr/>
        </p:nvSpPr>
        <p:spPr>
          <a:xfrm>
            <a:off x="3470544" y="190500"/>
            <a:ext cx="2442913" cy="461665"/>
          </a:xfrm>
          <a:prstGeom prst="rect">
            <a:avLst/>
          </a:prstGeom>
          <a:noFill/>
        </p:spPr>
        <p:txBody>
          <a:bodyPr wrap="none" rtlCol="0">
            <a:spAutoFit/>
          </a:bodyPr>
          <a:lstStyle/>
          <a:p>
            <a:r>
              <a:rPr lang="en-US" sz="2400" b="1" dirty="0">
                <a:latin typeface="Palatino Linotype" panose="02040502050505030304" pitchFamily="18" charset="0"/>
              </a:rPr>
              <a:t>Week 2: Agenda</a:t>
            </a:r>
          </a:p>
        </p:txBody>
      </p:sp>
    </p:spTree>
    <p:extLst>
      <p:ext uri="{BB962C8B-B14F-4D97-AF65-F5344CB8AC3E}">
        <p14:creationId xmlns:p14="http://schemas.microsoft.com/office/powerpoint/2010/main" val="1547115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14616" y="6596390"/>
            <a:ext cx="2229145"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Project management tools</a:t>
            </a:r>
          </a:p>
        </p:txBody>
      </p:sp>
      <p:sp>
        <p:nvSpPr>
          <p:cNvPr id="3" name="Rectangle 2">
            <a:extLst>
              <a:ext uri="{FF2B5EF4-FFF2-40B4-BE49-F238E27FC236}">
                <a16:creationId xmlns:a16="http://schemas.microsoft.com/office/drawing/2014/main" id="{11CBC8B4-F27B-A2BD-922F-F75F8E20F16A}"/>
              </a:ext>
            </a:extLst>
          </p:cNvPr>
          <p:cNvSpPr/>
          <p:nvPr/>
        </p:nvSpPr>
        <p:spPr>
          <a:xfrm>
            <a:off x="457199" y="2035956"/>
            <a:ext cx="7886315" cy="369332"/>
          </a:xfrm>
          <a:prstGeom prst="rect">
            <a:avLst/>
          </a:prstGeom>
        </p:spPr>
        <p:txBody>
          <a:bodyPr wrap="square">
            <a:spAutoFit/>
          </a:bodyPr>
          <a:lstStyle/>
          <a:p>
            <a:r>
              <a:rPr lang="en-US" dirty="0">
                <a:latin typeface="Palatino Linotype" panose="02040502050505030304" pitchFamily="18" charset="0"/>
              </a:rPr>
              <a:t>Connect Jira Cloud to GitHub</a:t>
            </a:r>
          </a:p>
        </p:txBody>
      </p:sp>
      <p:sp>
        <p:nvSpPr>
          <p:cNvPr id="4" name="Rectangle 3">
            <a:extLst>
              <a:ext uri="{FF2B5EF4-FFF2-40B4-BE49-F238E27FC236}">
                <a16:creationId xmlns:a16="http://schemas.microsoft.com/office/drawing/2014/main" id="{4CF3403F-14D5-A142-3B79-61FE0CDA2BF2}"/>
              </a:ext>
            </a:extLst>
          </p:cNvPr>
          <p:cNvSpPr/>
          <p:nvPr/>
        </p:nvSpPr>
        <p:spPr>
          <a:xfrm>
            <a:off x="523394" y="3413898"/>
            <a:ext cx="4572000" cy="2031325"/>
          </a:xfrm>
          <a:prstGeom prst="rect">
            <a:avLst/>
          </a:prstGeom>
        </p:spPr>
        <p:txBody>
          <a:bodyPr>
            <a:spAutoFit/>
          </a:bodyPr>
          <a:lstStyle/>
          <a:p>
            <a:r>
              <a:rPr lang="en-US" dirty="0">
                <a:latin typeface="Palatino Linotype" panose="02040502050505030304" pitchFamily="18" charset="0"/>
              </a:rPr>
              <a:t>When </a:t>
            </a:r>
            <a:r>
              <a:rPr lang="en-US" dirty="0" err="1">
                <a:effectLst>
                  <a:outerShdw blurRad="38100" dist="38100" dir="2700000" algn="tl">
                    <a:srgbClr val="000000">
                      <a:alpha val="43137"/>
                    </a:srgbClr>
                  </a:outerShdw>
                </a:effectLst>
                <a:latin typeface="Palatino Linotype" panose="02040502050505030304" pitchFamily="18" charset="0"/>
              </a:rPr>
              <a:t>GitHub</a:t>
            </a:r>
            <a:r>
              <a:rPr lang="en-US" dirty="0">
                <a:latin typeface="Palatino Linotype" panose="02040502050505030304" pitchFamily="18" charset="0"/>
              </a:rPr>
              <a:t> is linked to JIRA Software, branches, commit messages and pull requests are all seamlessly referenced in JIRA Software issues. </a:t>
            </a:r>
          </a:p>
          <a:p>
            <a:r>
              <a:rPr lang="en-US" dirty="0">
                <a:latin typeface="Palatino Linotype" panose="02040502050505030304" pitchFamily="18" charset="0"/>
              </a:rPr>
              <a:t>This allows JIRA Software to display information about your development activity in the corresponding issue</a:t>
            </a:r>
          </a:p>
        </p:txBody>
      </p:sp>
      <p:sp>
        <p:nvSpPr>
          <p:cNvPr id="7" name="Rectangle 6">
            <a:extLst>
              <a:ext uri="{FF2B5EF4-FFF2-40B4-BE49-F238E27FC236}">
                <a16:creationId xmlns:a16="http://schemas.microsoft.com/office/drawing/2014/main" id="{67D369E1-AD38-2541-EAB4-8FF8E7665AA1}"/>
              </a:ext>
            </a:extLst>
          </p:cNvPr>
          <p:cNvSpPr/>
          <p:nvPr/>
        </p:nvSpPr>
        <p:spPr>
          <a:xfrm>
            <a:off x="130849" y="6457859"/>
            <a:ext cx="8943878" cy="3077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400" dirty="0">
                <a:latin typeface="Palatino Linotype" panose="02040502050505030304" pitchFamily="18" charset="0"/>
                <a:hlinkClick r:id="rId3"/>
              </a:rPr>
              <a:t>https://confluence.atlassian.com/adminjiracloud/connect-jira-cloud-to-github-814188429.html</a:t>
            </a:r>
            <a:r>
              <a:rPr lang="en-US" sz="1400" dirty="0">
                <a:latin typeface="Palatino Linotype" panose="02040502050505030304" pitchFamily="18" charset="0"/>
              </a:rPr>
              <a:t> </a:t>
            </a:r>
          </a:p>
        </p:txBody>
      </p:sp>
      <p:pic>
        <p:nvPicPr>
          <p:cNvPr id="8" name="Picture 7" descr="Screenshot 2019-09-27 at 17.02.26.png">
            <a:extLst>
              <a:ext uri="{FF2B5EF4-FFF2-40B4-BE49-F238E27FC236}">
                <a16:creationId xmlns:a16="http://schemas.microsoft.com/office/drawing/2014/main" id="{F8741E1E-2C9A-15CE-D4C8-141BF21D9D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659" y="2170546"/>
            <a:ext cx="3618764" cy="3590456"/>
          </a:xfrm>
          <a:prstGeom prst="rect">
            <a:avLst/>
          </a:prstGeom>
          <a:ln>
            <a:noFill/>
          </a:ln>
          <a:effectLst>
            <a:outerShdw blurRad="292100" dist="139700" dir="2700000" algn="tl" rotWithShape="0">
              <a:srgbClr val="333333">
                <a:alpha val="65000"/>
              </a:srgbClr>
            </a:outerShdw>
          </a:effectLst>
        </p:spPr>
      </p:pic>
      <p:pic>
        <p:nvPicPr>
          <p:cNvPr id="9" name="Picture 8" descr="github-logo.png">
            <a:extLst>
              <a:ext uri="{FF2B5EF4-FFF2-40B4-BE49-F238E27FC236}">
                <a16:creationId xmlns:a16="http://schemas.microsoft.com/office/drawing/2014/main" id="{746C7860-3532-7871-40D0-ADE5763BFA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787" y="1533257"/>
            <a:ext cx="1470121" cy="544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424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69480" y="6596390"/>
            <a:ext cx="2174281"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461665"/>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Project management tools</a:t>
            </a:r>
          </a:p>
        </p:txBody>
      </p:sp>
      <p:pic>
        <p:nvPicPr>
          <p:cNvPr id="10" name="Picture 9">
            <a:extLst>
              <a:ext uri="{FF2B5EF4-FFF2-40B4-BE49-F238E27FC236}">
                <a16:creationId xmlns:a16="http://schemas.microsoft.com/office/drawing/2014/main" id="{21623EEC-21F7-B30D-5B49-3872B9A48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301" y="626534"/>
            <a:ext cx="1234123" cy="544925"/>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E9896AB5-A753-4611-4879-3D4D51AE87A9}"/>
              </a:ext>
            </a:extLst>
          </p:cNvPr>
          <p:cNvSpPr/>
          <p:nvPr/>
        </p:nvSpPr>
        <p:spPr>
          <a:xfrm>
            <a:off x="560193" y="2212940"/>
            <a:ext cx="2481770" cy="369332"/>
          </a:xfrm>
          <a:prstGeom prst="rect">
            <a:avLst/>
          </a:prstGeom>
        </p:spPr>
        <p:txBody>
          <a:bodyPr wrap="none">
            <a:spAutoFit/>
          </a:bodyPr>
          <a:lstStyle/>
          <a:p>
            <a:r>
              <a:rPr lang="en-US" dirty="0" err="1">
                <a:solidFill>
                  <a:schemeClr val="tx2">
                    <a:lumMod val="75000"/>
                  </a:schemeClr>
                </a:solidFill>
                <a:latin typeface="Palatino Linotype" panose="02040502050505030304" pitchFamily="18" charset="0"/>
              </a:rPr>
              <a:t>GitLab</a:t>
            </a:r>
            <a:r>
              <a:rPr lang="en-US" dirty="0">
                <a:solidFill>
                  <a:schemeClr val="tx2">
                    <a:lumMod val="75000"/>
                  </a:schemeClr>
                </a:solidFill>
                <a:latin typeface="Palatino Linotype" panose="02040502050505030304" pitchFamily="18" charset="0"/>
              </a:rPr>
              <a:t> </a:t>
            </a:r>
            <a:r>
              <a:rPr lang="en-US" dirty="0" err="1">
                <a:solidFill>
                  <a:schemeClr val="tx2">
                    <a:lumMod val="75000"/>
                  </a:schemeClr>
                </a:solidFill>
                <a:latin typeface="Palatino Linotype" panose="02040502050505030304" pitchFamily="18" charset="0"/>
              </a:rPr>
              <a:t>Jira</a:t>
            </a:r>
            <a:r>
              <a:rPr lang="en-US" dirty="0">
                <a:solidFill>
                  <a:schemeClr val="tx2">
                    <a:lumMod val="75000"/>
                  </a:schemeClr>
                </a:solidFill>
                <a:latin typeface="Palatino Linotype" panose="02040502050505030304" pitchFamily="18" charset="0"/>
              </a:rPr>
              <a:t> integration</a:t>
            </a:r>
          </a:p>
        </p:txBody>
      </p:sp>
      <p:sp>
        <p:nvSpPr>
          <p:cNvPr id="12" name="Rectangle 11">
            <a:extLst>
              <a:ext uri="{FF2B5EF4-FFF2-40B4-BE49-F238E27FC236}">
                <a16:creationId xmlns:a16="http://schemas.microsoft.com/office/drawing/2014/main" id="{51ADB1A7-FADD-4807-9D80-AA9CE9588771}"/>
              </a:ext>
            </a:extLst>
          </p:cNvPr>
          <p:cNvSpPr/>
          <p:nvPr/>
        </p:nvSpPr>
        <p:spPr>
          <a:xfrm>
            <a:off x="560193" y="3133342"/>
            <a:ext cx="3819383" cy="2862322"/>
          </a:xfrm>
          <a:prstGeom prst="rect">
            <a:avLst/>
          </a:prstGeom>
        </p:spPr>
        <p:txBody>
          <a:bodyPr wrap="square">
            <a:spAutoFit/>
          </a:bodyPr>
          <a:lstStyle/>
          <a:p>
            <a:r>
              <a:rPr lang="en-US" dirty="0">
                <a:latin typeface="Palatino Linotype" panose="02040502050505030304" pitchFamily="18" charset="0"/>
              </a:rPr>
              <a:t>Once the </a:t>
            </a:r>
            <a:r>
              <a:rPr lang="en-US" dirty="0" err="1">
                <a:effectLst>
                  <a:outerShdw blurRad="38100" dist="38100" dir="2700000" algn="tl">
                    <a:srgbClr val="000000">
                      <a:alpha val="43137"/>
                    </a:srgbClr>
                  </a:outerShdw>
                </a:effectLst>
                <a:latin typeface="Palatino Linotype" panose="02040502050505030304" pitchFamily="18" charset="0"/>
              </a:rPr>
              <a:t>GitLab</a:t>
            </a:r>
            <a:r>
              <a:rPr lang="en-US" dirty="0">
                <a:latin typeface="Palatino Linotype" panose="02040502050505030304" pitchFamily="18" charset="0"/>
              </a:rPr>
              <a:t> project is integrated with the </a:t>
            </a:r>
            <a:r>
              <a:rPr lang="en-US" dirty="0" err="1">
                <a:latin typeface="Palatino Linotype" panose="02040502050505030304" pitchFamily="18" charset="0"/>
              </a:rPr>
              <a:t>Jira</a:t>
            </a:r>
            <a:r>
              <a:rPr lang="en-US" dirty="0">
                <a:latin typeface="Palatino Linotype" panose="02040502050505030304" pitchFamily="18" charset="0"/>
              </a:rPr>
              <a:t> instance, its possible to automatically detect and cross-reference activity between the </a:t>
            </a:r>
            <a:r>
              <a:rPr lang="en-US" dirty="0" err="1">
                <a:latin typeface="Palatino Linotype" panose="02040502050505030304" pitchFamily="18" charset="0"/>
              </a:rPr>
              <a:t>GitLab</a:t>
            </a:r>
            <a:r>
              <a:rPr lang="en-US" dirty="0">
                <a:latin typeface="Palatino Linotype" panose="02040502050505030304" pitchFamily="18" charset="0"/>
              </a:rPr>
              <a:t> project and any of project in </a:t>
            </a:r>
            <a:r>
              <a:rPr lang="en-US" dirty="0" err="1">
                <a:latin typeface="Palatino Linotype" panose="02040502050505030304" pitchFamily="18" charset="0"/>
              </a:rPr>
              <a:t>Jira</a:t>
            </a:r>
            <a:r>
              <a:rPr lang="en-US" dirty="0">
                <a:latin typeface="Palatino Linotype" panose="02040502050505030304" pitchFamily="18" charset="0"/>
              </a:rPr>
              <a:t>. </a:t>
            </a:r>
          </a:p>
          <a:p>
            <a:endParaRPr lang="en-US" dirty="0">
              <a:latin typeface="Palatino Linotype" panose="02040502050505030304" pitchFamily="18" charset="0"/>
            </a:endParaRPr>
          </a:p>
          <a:p>
            <a:r>
              <a:rPr lang="en-US" dirty="0">
                <a:latin typeface="Palatino Linotype" panose="02040502050505030304" pitchFamily="18" charset="0"/>
              </a:rPr>
              <a:t>This includes the ability to close or transition </a:t>
            </a:r>
            <a:r>
              <a:rPr lang="en-US" dirty="0" err="1">
                <a:latin typeface="Palatino Linotype" panose="02040502050505030304" pitchFamily="18" charset="0"/>
              </a:rPr>
              <a:t>Jira</a:t>
            </a:r>
            <a:r>
              <a:rPr lang="en-US" dirty="0">
                <a:latin typeface="Palatino Linotype" panose="02040502050505030304" pitchFamily="18" charset="0"/>
              </a:rPr>
              <a:t> issues when the work is completed in </a:t>
            </a:r>
            <a:r>
              <a:rPr lang="en-US" dirty="0" err="1">
                <a:latin typeface="Palatino Linotype" panose="02040502050505030304" pitchFamily="18" charset="0"/>
              </a:rPr>
              <a:t>GitLab</a:t>
            </a:r>
            <a:r>
              <a:rPr lang="en-US" dirty="0">
                <a:latin typeface="Palatino Linotype" panose="02040502050505030304" pitchFamily="18" charset="0"/>
              </a:rPr>
              <a:t>.</a:t>
            </a:r>
          </a:p>
        </p:txBody>
      </p:sp>
      <p:sp>
        <p:nvSpPr>
          <p:cNvPr id="13" name="Rectangle 12">
            <a:extLst>
              <a:ext uri="{FF2B5EF4-FFF2-40B4-BE49-F238E27FC236}">
                <a16:creationId xmlns:a16="http://schemas.microsoft.com/office/drawing/2014/main" id="{EB54CBD1-06AA-FFD1-8605-4797D1A146E7}"/>
              </a:ext>
            </a:extLst>
          </p:cNvPr>
          <p:cNvSpPr/>
          <p:nvPr/>
        </p:nvSpPr>
        <p:spPr>
          <a:xfrm>
            <a:off x="146305" y="6179362"/>
            <a:ext cx="8997695" cy="369332"/>
          </a:xfrm>
          <a:prstGeom prst="rect">
            <a:avLst/>
          </a:prstGeom>
        </p:spPr>
        <p:txBody>
          <a:bodyPr wrap="square">
            <a:spAutoFit/>
          </a:bodyPr>
          <a:lstStyle/>
          <a:p>
            <a:r>
              <a:rPr lang="en-US" dirty="0">
                <a:latin typeface="Palatino Linotype" panose="02040502050505030304" pitchFamily="18" charset="0"/>
                <a:hlinkClick r:id="rId4"/>
              </a:rPr>
              <a:t>https://support.atlassian.com/jira-cloud-administration/docs/integrate-gitlab-with-jira/</a:t>
            </a:r>
            <a:r>
              <a:rPr lang="en-US" dirty="0">
                <a:latin typeface="Palatino Linotype" panose="02040502050505030304" pitchFamily="18" charset="0"/>
              </a:rPr>
              <a:t> </a:t>
            </a:r>
          </a:p>
        </p:txBody>
      </p:sp>
      <p:pic>
        <p:nvPicPr>
          <p:cNvPr id="14" name="Picture 13" descr="Screenshot 2019-09-27 at 17.21.43.png">
            <a:extLst>
              <a:ext uri="{FF2B5EF4-FFF2-40B4-BE49-F238E27FC236}">
                <a16:creationId xmlns:a16="http://schemas.microsoft.com/office/drawing/2014/main" id="{A0DC4CD7-FC0C-B692-B107-208991A1A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2893" y="1417638"/>
            <a:ext cx="4261424" cy="4332007"/>
          </a:xfrm>
          <a:prstGeom prst="rect">
            <a:avLst/>
          </a:prstGeom>
        </p:spPr>
      </p:pic>
    </p:spTree>
    <p:extLst>
      <p:ext uri="{BB962C8B-B14F-4D97-AF65-F5344CB8AC3E}">
        <p14:creationId xmlns:p14="http://schemas.microsoft.com/office/powerpoint/2010/main" val="92650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14616" y="6596390"/>
            <a:ext cx="2229145"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1200329"/>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Code-as-a-Service approaches: </a:t>
            </a:r>
            <a:r>
              <a:rPr lang="en-US" altLang="en-US" sz="2400" b="1" i="1" dirty="0" err="1">
                <a:effectLst>
                  <a:outerShdw blurRad="38100" dist="38100" dir="2700000" algn="tl">
                    <a:srgbClr val="000000">
                      <a:alpha val="43137"/>
                    </a:srgbClr>
                  </a:outerShdw>
                </a:effectLst>
                <a:latin typeface="Palatino Linotype" panose="02040502050505030304" pitchFamily="18" charset="0"/>
              </a:rPr>
              <a:t>Github</a:t>
            </a:r>
            <a:r>
              <a:rPr lang="en-US" altLang="en-US" sz="2400" b="1" i="1" dirty="0">
                <a:effectLst>
                  <a:outerShdw blurRad="38100" dist="38100" dir="2700000" algn="tl">
                    <a:srgbClr val="000000">
                      <a:alpha val="43137"/>
                    </a:srgbClr>
                  </a:outerShdw>
                </a:effectLst>
                <a:latin typeface="Palatino Linotype" panose="02040502050505030304" pitchFamily="18" charset="0"/>
              </a:rPr>
              <a:t> vs Gitlab vs Bitbucket</a:t>
            </a:r>
          </a:p>
          <a:p>
            <a:endParaRPr lang="en-US" altLang="en-US" sz="2400" b="1" i="1" dirty="0">
              <a:effectLst>
                <a:outerShdw blurRad="38100" dist="38100" dir="2700000" algn="tl">
                  <a:srgbClr val="000000">
                    <a:alpha val="43137"/>
                  </a:srgbClr>
                </a:outerShdw>
              </a:effectLst>
              <a:latin typeface="Palatino Linotype" panose="02040502050505030304" pitchFamily="18" charset="0"/>
            </a:endParaRPr>
          </a:p>
        </p:txBody>
      </p:sp>
      <p:pic>
        <p:nvPicPr>
          <p:cNvPr id="8" name="Picture 7">
            <a:extLst>
              <a:ext uri="{FF2B5EF4-FFF2-40B4-BE49-F238E27FC236}">
                <a16:creationId xmlns:a16="http://schemas.microsoft.com/office/drawing/2014/main" id="{4198EBAB-1231-D19F-7CD2-86563915801A}"/>
              </a:ext>
            </a:extLst>
          </p:cNvPr>
          <p:cNvPicPr>
            <a:picLocks noChangeAspect="1"/>
          </p:cNvPicPr>
          <p:nvPr/>
        </p:nvPicPr>
        <p:blipFill>
          <a:blip r:embed="rId3"/>
          <a:stretch>
            <a:fillRect/>
          </a:stretch>
        </p:blipFill>
        <p:spPr>
          <a:xfrm>
            <a:off x="0" y="2064579"/>
            <a:ext cx="9144000" cy="3551802"/>
          </a:xfrm>
          <a:prstGeom prst="rect">
            <a:avLst/>
          </a:prstGeom>
        </p:spPr>
      </p:pic>
    </p:spTree>
    <p:extLst>
      <p:ext uri="{BB962C8B-B14F-4D97-AF65-F5344CB8AC3E}">
        <p14:creationId xmlns:p14="http://schemas.microsoft.com/office/powerpoint/2010/main" val="875142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068312" y="6596390"/>
            <a:ext cx="237544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1200329"/>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Code-as-a-Service approaches: </a:t>
            </a:r>
            <a:r>
              <a:rPr lang="en-US" altLang="en-US" sz="2400" b="1" i="1" dirty="0" err="1">
                <a:effectLst>
                  <a:outerShdw blurRad="38100" dist="38100" dir="2700000" algn="tl">
                    <a:srgbClr val="000000">
                      <a:alpha val="43137"/>
                    </a:srgbClr>
                  </a:outerShdw>
                </a:effectLst>
                <a:latin typeface="Palatino Linotype" panose="02040502050505030304" pitchFamily="18" charset="0"/>
              </a:rPr>
              <a:t>Github</a:t>
            </a:r>
            <a:r>
              <a:rPr lang="en-US" altLang="en-US" sz="2400" b="1" i="1" dirty="0">
                <a:effectLst>
                  <a:outerShdw blurRad="38100" dist="38100" dir="2700000" algn="tl">
                    <a:srgbClr val="000000">
                      <a:alpha val="43137"/>
                    </a:srgbClr>
                  </a:outerShdw>
                </a:effectLst>
                <a:latin typeface="Palatino Linotype" panose="02040502050505030304" pitchFamily="18" charset="0"/>
              </a:rPr>
              <a:t> vs Gitlab vs Bitbucket</a:t>
            </a:r>
          </a:p>
          <a:p>
            <a:endParaRPr lang="en-US" altLang="en-US" sz="2400" b="1" i="1" dirty="0">
              <a:effectLst>
                <a:outerShdw blurRad="38100" dist="38100" dir="2700000" algn="tl">
                  <a:srgbClr val="000000">
                    <a:alpha val="43137"/>
                  </a:srgbClr>
                </a:outerShdw>
              </a:effectLst>
              <a:latin typeface="Palatino Linotype" panose="02040502050505030304" pitchFamily="18" charset="0"/>
            </a:endParaRPr>
          </a:p>
        </p:txBody>
      </p:sp>
      <p:pic>
        <p:nvPicPr>
          <p:cNvPr id="4" name="Picture 3">
            <a:extLst>
              <a:ext uri="{FF2B5EF4-FFF2-40B4-BE49-F238E27FC236}">
                <a16:creationId xmlns:a16="http://schemas.microsoft.com/office/drawing/2014/main" id="{7B621F15-DE78-90D0-4E69-51587A8CDFB1}"/>
              </a:ext>
            </a:extLst>
          </p:cNvPr>
          <p:cNvPicPr>
            <a:picLocks noChangeAspect="1"/>
          </p:cNvPicPr>
          <p:nvPr/>
        </p:nvPicPr>
        <p:blipFill>
          <a:blip r:embed="rId3"/>
          <a:stretch>
            <a:fillRect/>
          </a:stretch>
        </p:blipFill>
        <p:spPr>
          <a:xfrm>
            <a:off x="0" y="1841149"/>
            <a:ext cx="9144000" cy="3962085"/>
          </a:xfrm>
          <a:prstGeom prst="rect">
            <a:avLst/>
          </a:prstGeom>
        </p:spPr>
      </p:pic>
    </p:spTree>
    <p:extLst>
      <p:ext uri="{BB962C8B-B14F-4D97-AF65-F5344CB8AC3E}">
        <p14:creationId xmlns:p14="http://schemas.microsoft.com/office/powerpoint/2010/main" val="338639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6958584" y="6596390"/>
            <a:ext cx="2485177"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1200329"/>
          </a:xfrm>
          <a:prstGeom prst="rect">
            <a:avLst/>
          </a:prstGeom>
          <a:noFill/>
        </p:spPr>
        <p:txBody>
          <a:bodyPr wrap="square" rtlCol="0">
            <a:spAutoFit/>
          </a:bodyPr>
          <a:lstStyle/>
          <a:p>
            <a:r>
              <a:rPr lang="en-US" sz="2400" b="1" dirty="0">
                <a:latin typeface="Palatino Linotype" panose="02040502050505030304" pitchFamily="18" charset="0"/>
              </a:rPr>
              <a:t>6. </a:t>
            </a:r>
            <a:r>
              <a:rPr lang="en-US" altLang="en-US" sz="2400" b="1" dirty="0">
                <a:latin typeface="Palatino Linotype" panose="02040502050505030304" pitchFamily="18" charset="0"/>
              </a:rPr>
              <a:t>Project planning: </a:t>
            </a:r>
            <a:r>
              <a:rPr lang="en-US" altLang="en-US" sz="2400" b="1" i="1" dirty="0">
                <a:effectLst>
                  <a:outerShdw blurRad="38100" dist="38100" dir="2700000" algn="tl">
                    <a:srgbClr val="000000">
                      <a:alpha val="43137"/>
                    </a:srgbClr>
                  </a:outerShdw>
                </a:effectLst>
                <a:latin typeface="Palatino Linotype" panose="02040502050505030304" pitchFamily="18" charset="0"/>
              </a:rPr>
              <a:t>Code-as-a-Service approaches: </a:t>
            </a:r>
            <a:r>
              <a:rPr lang="en-US" altLang="en-US" sz="2400" b="1" i="1" dirty="0" err="1">
                <a:effectLst>
                  <a:outerShdw blurRad="38100" dist="38100" dir="2700000" algn="tl">
                    <a:srgbClr val="000000">
                      <a:alpha val="43137"/>
                    </a:srgbClr>
                  </a:outerShdw>
                </a:effectLst>
                <a:latin typeface="Palatino Linotype" panose="02040502050505030304" pitchFamily="18" charset="0"/>
              </a:rPr>
              <a:t>Github</a:t>
            </a:r>
            <a:r>
              <a:rPr lang="en-US" altLang="en-US" sz="2400" b="1" i="1" dirty="0">
                <a:effectLst>
                  <a:outerShdw blurRad="38100" dist="38100" dir="2700000" algn="tl">
                    <a:srgbClr val="000000">
                      <a:alpha val="43137"/>
                    </a:srgbClr>
                  </a:outerShdw>
                </a:effectLst>
                <a:latin typeface="Palatino Linotype" panose="02040502050505030304" pitchFamily="18" charset="0"/>
              </a:rPr>
              <a:t> vs Gitlab vs Bitbucket</a:t>
            </a:r>
          </a:p>
          <a:p>
            <a:endParaRPr lang="en-US" altLang="en-US" sz="2400" b="1" i="1" dirty="0">
              <a:effectLst>
                <a:outerShdw blurRad="38100" dist="38100" dir="2700000" algn="tl">
                  <a:srgbClr val="000000">
                    <a:alpha val="43137"/>
                  </a:srgbClr>
                </a:outerShdw>
              </a:effectLst>
              <a:latin typeface="Palatino Linotype" panose="02040502050505030304" pitchFamily="18" charset="0"/>
            </a:endParaRPr>
          </a:p>
        </p:txBody>
      </p:sp>
      <p:pic>
        <p:nvPicPr>
          <p:cNvPr id="4" name="Picture 3">
            <a:extLst>
              <a:ext uri="{FF2B5EF4-FFF2-40B4-BE49-F238E27FC236}">
                <a16:creationId xmlns:a16="http://schemas.microsoft.com/office/drawing/2014/main" id="{1F5FC51F-D9C4-D8AF-C9AF-EDA2793C03D3}"/>
              </a:ext>
            </a:extLst>
          </p:cNvPr>
          <p:cNvPicPr>
            <a:picLocks noChangeAspect="1"/>
          </p:cNvPicPr>
          <p:nvPr/>
        </p:nvPicPr>
        <p:blipFill>
          <a:blip r:embed="rId3"/>
          <a:stretch>
            <a:fillRect/>
          </a:stretch>
        </p:blipFill>
        <p:spPr>
          <a:xfrm>
            <a:off x="0" y="2161844"/>
            <a:ext cx="9144000" cy="3362876"/>
          </a:xfrm>
          <a:prstGeom prst="rect">
            <a:avLst/>
          </a:prstGeom>
        </p:spPr>
      </p:pic>
    </p:spTree>
    <p:extLst>
      <p:ext uri="{BB962C8B-B14F-4D97-AF65-F5344CB8AC3E}">
        <p14:creationId xmlns:p14="http://schemas.microsoft.com/office/powerpoint/2010/main" val="3156114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196328" y="6596390"/>
            <a:ext cx="2247433"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830997"/>
          </a:xfrm>
          <a:prstGeom prst="rect">
            <a:avLst/>
          </a:prstGeom>
          <a:noFill/>
        </p:spPr>
        <p:txBody>
          <a:bodyPr wrap="square" rtlCol="0">
            <a:spAutoFit/>
          </a:bodyPr>
          <a:lstStyle/>
          <a:p>
            <a:r>
              <a:rPr lang="en-US" sz="2400" b="1" dirty="0">
                <a:latin typeface="Palatino Linotype" panose="02040502050505030304" pitchFamily="18" charset="0"/>
              </a:rPr>
              <a:t>7. </a:t>
            </a:r>
            <a:r>
              <a:rPr lang="en-US" altLang="en-US" sz="2400" b="1" dirty="0">
                <a:latin typeface="Palatino Linotype" panose="02040502050505030304" pitchFamily="18" charset="0"/>
              </a:rPr>
              <a:t>Weekly deliverables </a:t>
            </a:r>
          </a:p>
          <a:p>
            <a:endParaRPr lang="en-US" altLang="en-US" sz="2400" b="1" dirty="0">
              <a:latin typeface="Palatino Linotype" panose="02040502050505030304" pitchFamily="18" charset="0"/>
            </a:endParaRPr>
          </a:p>
        </p:txBody>
      </p:sp>
      <p:sp>
        <p:nvSpPr>
          <p:cNvPr id="4" name="Rectangle 3">
            <a:extLst>
              <a:ext uri="{FF2B5EF4-FFF2-40B4-BE49-F238E27FC236}">
                <a16:creationId xmlns:a16="http://schemas.microsoft.com/office/drawing/2014/main" id="{1AE65C4D-1DCA-1B44-9BC7-D0D68988A9DE}"/>
              </a:ext>
            </a:extLst>
          </p:cNvPr>
          <p:cNvSpPr/>
          <p:nvPr/>
        </p:nvSpPr>
        <p:spPr>
          <a:xfrm>
            <a:off x="328041" y="1603705"/>
            <a:ext cx="3036951" cy="4234493"/>
          </a:xfrm>
          <a:prstGeom prst="rect">
            <a:avLst/>
          </a:prstGeom>
        </p:spPr>
        <p:txBody>
          <a:bodyPr wrap="square">
            <a:spAutoFit/>
          </a:bodyPr>
          <a:lstStyle/>
          <a:p>
            <a:pPr marL="171450" indent="-171450" rtl="0">
              <a:spcBef>
                <a:spcPts val="0"/>
              </a:spcBef>
              <a:spcAft>
                <a:spcPts val="0"/>
              </a:spcAft>
              <a:buFont typeface="Arial" panose="020B0604020202020204" pitchFamily="34" charset="0"/>
              <a:buChar char="•"/>
            </a:pPr>
            <a:r>
              <a:rPr lang="en-US" sz="1050" b="1" i="0" u="none" strike="noStrike" dirty="0">
                <a:solidFill>
                  <a:srgbClr val="555150"/>
                </a:solidFill>
                <a:effectLst/>
                <a:latin typeface="Palatino Linotype" panose="02040502050505030304" pitchFamily="18" charset="0"/>
              </a:rPr>
              <a:t>Problem Statement:</a:t>
            </a:r>
            <a:endParaRPr lang="en-US" sz="800" b="0" dirty="0">
              <a:effectLst/>
              <a:latin typeface="Palatino Linotype" panose="02040502050505030304" pitchFamily="18" charset="0"/>
            </a:endParaRPr>
          </a:p>
          <a:p>
            <a:pPr marL="628650" lvl="1" indent="-171450">
              <a:buFont typeface="Arial" panose="020B0604020202020204" pitchFamily="34" charset="0"/>
              <a:buChar char="•"/>
            </a:pPr>
            <a:r>
              <a:rPr lang="en-US" sz="1050" b="0" i="0" u="none" strike="noStrike" dirty="0">
                <a:solidFill>
                  <a:srgbClr val="555150"/>
                </a:solidFill>
                <a:effectLst/>
                <a:latin typeface="Palatino Linotype" panose="02040502050505030304" pitchFamily="18" charset="0"/>
              </a:rPr>
              <a:t>How did your research emerge? (why people have to care about your research topic?)</a:t>
            </a:r>
            <a:endParaRPr lang="en-US" sz="800" b="0" dirty="0">
              <a:effectLst/>
              <a:latin typeface="Palatino Linotype" panose="02040502050505030304" pitchFamily="18" charset="0"/>
            </a:endParaRPr>
          </a:p>
          <a:p>
            <a:pPr marL="628650" lvl="1" indent="-171450">
              <a:buFont typeface="Arial" panose="020B0604020202020204" pitchFamily="34" charset="0"/>
              <a:buChar char="•"/>
            </a:pPr>
            <a:r>
              <a:rPr lang="en-US" sz="1050" b="0" i="0" u="none" strike="noStrike" dirty="0">
                <a:solidFill>
                  <a:srgbClr val="555150"/>
                </a:solidFill>
                <a:effectLst/>
                <a:latin typeface="Palatino Linotype" panose="02040502050505030304" pitchFamily="18" charset="0"/>
              </a:rPr>
              <a:t>Introduce and briefly review the literature on your topic to show what is already known. </a:t>
            </a:r>
            <a:endParaRPr lang="en-US" sz="800" b="0" dirty="0">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r>
              <a:rPr lang="en-US" sz="1050" b="1" i="0" u="none" strike="noStrike" dirty="0">
                <a:solidFill>
                  <a:srgbClr val="555150"/>
                </a:solidFill>
                <a:effectLst/>
                <a:latin typeface="Palatino Linotype" panose="02040502050505030304" pitchFamily="18" charset="0"/>
              </a:rPr>
              <a:t>Research Question/Purpose of the Study</a:t>
            </a:r>
            <a:endParaRPr lang="en-US" sz="800" b="0" dirty="0">
              <a:effectLst/>
              <a:latin typeface="Palatino Linotype" panose="02040502050505030304" pitchFamily="18" charset="0"/>
            </a:endParaRPr>
          </a:p>
          <a:p>
            <a:pPr marL="628650" lvl="1" indent="-171450">
              <a:buFont typeface="Arial" panose="020B0604020202020204" pitchFamily="34" charset="0"/>
              <a:buChar char="•"/>
            </a:pPr>
            <a:r>
              <a:rPr lang="en-US" sz="1050" b="0" i="0" u="none" strike="noStrike" dirty="0">
                <a:solidFill>
                  <a:srgbClr val="555150"/>
                </a:solidFill>
                <a:effectLst/>
                <a:latin typeface="Palatino Linotype" panose="02040502050505030304" pitchFamily="18" charset="0"/>
              </a:rPr>
              <a:t>What are your research questions? (what do you want to know?)</a:t>
            </a:r>
            <a:endParaRPr lang="en-US" sz="800" b="0" dirty="0">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r>
              <a:rPr lang="en-US" sz="1050" b="1" i="0" u="none" strike="noStrike" dirty="0">
                <a:solidFill>
                  <a:srgbClr val="555150"/>
                </a:solidFill>
                <a:effectLst/>
                <a:latin typeface="Palatino Linotype" panose="02040502050505030304" pitchFamily="18" charset="0"/>
              </a:rPr>
              <a:t>Significance of the Study</a:t>
            </a:r>
            <a:endParaRPr lang="en-US" sz="800" b="0" dirty="0">
              <a:effectLst/>
              <a:latin typeface="Palatino Linotype" panose="02040502050505030304" pitchFamily="18" charset="0"/>
            </a:endParaRPr>
          </a:p>
          <a:p>
            <a:pPr marL="628650" lvl="1" indent="-171450">
              <a:spcAft>
                <a:spcPts val="1100"/>
              </a:spcAft>
              <a:buFont typeface="Arial" panose="020B0604020202020204" pitchFamily="34" charset="0"/>
              <a:buChar char="•"/>
            </a:pPr>
            <a:r>
              <a:rPr lang="en-US" sz="1050" b="0" i="0" u="none" strike="noStrike" dirty="0">
                <a:solidFill>
                  <a:srgbClr val="555150"/>
                </a:solidFill>
                <a:effectLst/>
                <a:latin typeface="Palatino Linotype" panose="02040502050505030304" pitchFamily="18" charset="0"/>
              </a:rPr>
              <a:t>Why is it important/significant? (who cares about your research? why?)</a:t>
            </a:r>
            <a:endParaRPr lang="en-US" sz="800" b="0" dirty="0">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r>
              <a:rPr lang="en-US" sz="1050" b="1" i="0" u="none" strike="noStrike" dirty="0">
                <a:solidFill>
                  <a:srgbClr val="555150"/>
                </a:solidFill>
                <a:effectLst/>
                <a:latin typeface="Palatino Linotype" panose="02040502050505030304" pitchFamily="18" charset="0"/>
              </a:rPr>
              <a:t>Business Need:</a:t>
            </a:r>
            <a:endParaRPr lang="en-US" sz="800" b="0" dirty="0">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endParaRPr lang="en-US" sz="1050" b="1" i="0" u="none" strike="noStrike" dirty="0">
              <a:solidFill>
                <a:srgbClr val="555150"/>
              </a:solidFill>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r>
              <a:rPr lang="en-US" sz="1050" b="1" i="0" u="none" strike="noStrike" dirty="0">
                <a:solidFill>
                  <a:srgbClr val="555150"/>
                </a:solidFill>
                <a:effectLst/>
                <a:latin typeface="Palatino Linotype" panose="02040502050505030304" pitchFamily="18" charset="0"/>
              </a:rPr>
              <a:t>Research Survey</a:t>
            </a:r>
            <a:endParaRPr lang="en-US" sz="800" b="0" dirty="0">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endParaRPr lang="en-US" sz="1050" b="1" i="0" u="none" strike="noStrike" dirty="0">
              <a:solidFill>
                <a:srgbClr val="555150"/>
              </a:solidFill>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r>
              <a:rPr lang="en-US" sz="1050" b="1" i="0" u="none" strike="noStrike" dirty="0">
                <a:solidFill>
                  <a:srgbClr val="555150"/>
                </a:solidFill>
                <a:effectLst/>
                <a:latin typeface="Palatino Linotype" panose="02040502050505030304" pitchFamily="18" charset="0"/>
              </a:rPr>
              <a:t>Compilation of the finding: Discussion of the results</a:t>
            </a:r>
          </a:p>
          <a:p>
            <a:pPr rtl="0">
              <a:spcBef>
                <a:spcPts val="0"/>
              </a:spcBef>
              <a:spcAft>
                <a:spcPts val="0"/>
              </a:spcAft>
            </a:pPr>
            <a:endParaRPr lang="en-US" sz="1050" b="1" i="0" u="none" strike="noStrike" dirty="0">
              <a:solidFill>
                <a:srgbClr val="555150"/>
              </a:solidFill>
              <a:effectLst/>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r>
              <a:rPr lang="en-US" sz="1050" b="1" dirty="0">
                <a:solidFill>
                  <a:srgbClr val="555150"/>
                </a:solidFill>
                <a:latin typeface="Palatino Linotype" panose="02040502050505030304" pitchFamily="18" charset="0"/>
              </a:rPr>
              <a:t>Research Advancement as per the Data Sciences ML Ops pipeline </a:t>
            </a:r>
            <a:r>
              <a:rPr lang="en-US" sz="1050" b="1" dirty="0">
                <a:solidFill>
                  <a:srgbClr val="555150"/>
                </a:solidFill>
                <a:latin typeface="Palatino Linotype" panose="02040502050505030304" pitchFamily="18" charset="0"/>
                <a:sym typeface="Wingdings" panose="05000000000000000000" pitchFamily="2" charset="2"/>
              </a:rPr>
              <a:t> </a:t>
            </a:r>
            <a:endParaRPr lang="en-US" sz="1050" b="1" dirty="0">
              <a:solidFill>
                <a:srgbClr val="555150"/>
              </a:solidFill>
              <a:latin typeface="Palatino Linotype" panose="02040502050505030304" pitchFamily="18" charset="0"/>
            </a:endParaRPr>
          </a:p>
          <a:p>
            <a:pPr marL="171450" indent="-171450" rtl="0">
              <a:spcBef>
                <a:spcPts val="0"/>
              </a:spcBef>
              <a:spcAft>
                <a:spcPts val="0"/>
              </a:spcAft>
              <a:buFont typeface="Arial" panose="020B0604020202020204" pitchFamily="34" charset="0"/>
              <a:buChar char="•"/>
            </a:pPr>
            <a:endParaRPr lang="en-US" sz="800" b="0" dirty="0">
              <a:effectLst/>
              <a:latin typeface="Palatino Linotype" panose="02040502050505030304" pitchFamily="18" charset="0"/>
            </a:endParaRPr>
          </a:p>
          <a:p>
            <a:br>
              <a:rPr lang="en-US" sz="1050" dirty="0">
                <a:latin typeface="Palatino Linotype" panose="02040502050505030304" pitchFamily="18" charset="0"/>
              </a:rPr>
            </a:br>
            <a:endParaRPr lang="en-US" sz="1050" b="0" i="0" dirty="0">
              <a:solidFill>
                <a:srgbClr val="555150"/>
              </a:solidFill>
              <a:effectLst/>
              <a:latin typeface="Palatino Linotype" panose="02040502050505030304" pitchFamily="18" charset="0"/>
            </a:endParaRPr>
          </a:p>
        </p:txBody>
      </p:sp>
      <p:pic>
        <p:nvPicPr>
          <p:cNvPr id="8" name="Picture 7">
            <a:extLst>
              <a:ext uri="{FF2B5EF4-FFF2-40B4-BE49-F238E27FC236}">
                <a16:creationId xmlns:a16="http://schemas.microsoft.com/office/drawing/2014/main" id="{5C3F57B0-1C99-7F1E-0DA1-D499E73AE22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32364" y="1723686"/>
            <a:ext cx="5521364" cy="4114512"/>
          </a:xfrm>
          <a:prstGeom prst="rect">
            <a:avLst/>
          </a:prstGeom>
        </p:spPr>
      </p:pic>
    </p:spTree>
    <p:extLst>
      <p:ext uri="{BB962C8B-B14F-4D97-AF65-F5344CB8AC3E}">
        <p14:creationId xmlns:p14="http://schemas.microsoft.com/office/powerpoint/2010/main" val="160973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05472" y="6596390"/>
            <a:ext cx="223828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3" name="TextBox 2">
            <a:extLst>
              <a:ext uri="{FF2B5EF4-FFF2-40B4-BE49-F238E27FC236}">
                <a16:creationId xmlns:a16="http://schemas.microsoft.com/office/drawing/2014/main" id="{7FB34555-3956-F246-8B8B-55B13AFE80B5}"/>
              </a:ext>
            </a:extLst>
          </p:cNvPr>
          <p:cNvSpPr txBox="1"/>
          <p:nvPr/>
        </p:nvSpPr>
        <p:spPr>
          <a:xfrm>
            <a:off x="3995303" y="3059668"/>
            <a:ext cx="1286763" cy="369332"/>
          </a:xfrm>
          <a:prstGeom prst="rect">
            <a:avLst/>
          </a:prstGeom>
          <a:noFill/>
        </p:spPr>
        <p:txBody>
          <a:bodyPr wrap="none" rtlCol="0">
            <a:spAutoFit/>
          </a:bodyPr>
          <a:lstStyle/>
          <a:p>
            <a:r>
              <a:rPr lang="en-US" dirty="0">
                <a:latin typeface="Palatino Linotype" panose="02040502050505030304" pitchFamily="18" charset="0"/>
              </a:rPr>
              <a:t>Thank you</a:t>
            </a:r>
          </a:p>
        </p:txBody>
      </p:sp>
    </p:spTree>
    <p:extLst>
      <p:ext uri="{BB962C8B-B14F-4D97-AF65-F5344CB8AC3E}">
        <p14:creationId xmlns:p14="http://schemas.microsoft.com/office/powerpoint/2010/main" val="380988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14616" y="6596390"/>
            <a:ext cx="2229145"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pic>
        <p:nvPicPr>
          <p:cNvPr id="4" name="Picture 3">
            <a:extLst>
              <a:ext uri="{FF2B5EF4-FFF2-40B4-BE49-F238E27FC236}">
                <a16:creationId xmlns:a16="http://schemas.microsoft.com/office/drawing/2014/main" id="{3E263542-CDF7-AD2E-11DC-1449B6AC12B7}"/>
              </a:ext>
            </a:extLst>
          </p:cNvPr>
          <p:cNvPicPr>
            <a:picLocks noChangeAspect="1"/>
          </p:cNvPicPr>
          <p:nvPr/>
        </p:nvPicPr>
        <p:blipFill rotWithShape="1">
          <a:blip r:embed="rId3"/>
          <a:srcRect b="18339"/>
          <a:stretch/>
        </p:blipFill>
        <p:spPr>
          <a:xfrm>
            <a:off x="2492095" y="1403269"/>
            <a:ext cx="4375625" cy="4315968"/>
          </a:xfrm>
          <a:prstGeom prst="rect">
            <a:avLst/>
          </a:prstGeom>
        </p:spPr>
      </p:pic>
      <p:sp>
        <p:nvSpPr>
          <p:cNvPr id="10" name="TextBox 9">
            <a:extLst>
              <a:ext uri="{FF2B5EF4-FFF2-40B4-BE49-F238E27FC236}">
                <a16:creationId xmlns:a16="http://schemas.microsoft.com/office/drawing/2014/main" id="{A62E75DB-B507-93F5-50D0-15BB21CFC0B1}"/>
              </a:ext>
            </a:extLst>
          </p:cNvPr>
          <p:cNvSpPr txBox="1"/>
          <p:nvPr/>
        </p:nvSpPr>
        <p:spPr>
          <a:xfrm>
            <a:off x="345186" y="5719237"/>
            <a:ext cx="8158734" cy="381771"/>
          </a:xfrm>
          <a:prstGeom prst="rect">
            <a:avLst/>
          </a:prstGeom>
          <a:noFill/>
        </p:spPr>
        <p:txBody>
          <a:bodyPr wrap="square">
            <a:spAutoFit/>
          </a:bodyPr>
          <a:lstStyle/>
          <a:p>
            <a:pPr marL="342900" indent="-342900" algn="just">
              <a:lnSpc>
                <a:spcPct val="110000"/>
              </a:lnSpc>
              <a:buFont typeface="Arial" panose="020B0604020202020204" pitchFamily="34" charset="0"/>
              <a:buChar char="•"/>
            </a:pPr>
            <a:r>
              <a:rPr lang="en-US" altLang="en-US" sz="1800" i="1" dirty="0">
                <a:latin typeface="Palatino Linotype" panose="02040502050505030304" pitchFamily="18" charset="0"/>
                <a:hlinkClick r:id="rId4"/>
              </a:rPr>
              <a:t>Syllabus</a:t>
            </a:r>
            <a:endParaRPr lang="en-US" altLang="en-US" sz="1800" i="1" dirty="0">
              <a:latin typeface="Palatino Linotype" panose="02040502050505030304" pitchFamily="18" charset="0"/>
            </a:endParaRPr>
          </a:p>
        </p:txBody>
      </p:sp>
      <p:sp>
        <p:nvSpPr>
          <p:cNvPr id="11" name="TextBox 10">
            <a:extLst>
              <a:ext uri="{FF2B5EF4-FFF2-40B4-BE49-F238E27FC236}">
                <a16:creationId xmlns:a16="http://schemas.microsoft.com/office/drawing/2014/main" id="{52E74F64-747A-0C6F-DFF9-044160F7E594}"/>
              </a:ext>
            </a:extLst>
          </p:cNvPr>
          <p:cNvSpPr txBox="1"/>
          <p:nvPr/>
        </p:nvSpPr>
        <p:spPr>
          <a:xfrm>
            <a:off x="345186" y="756992"/>
            <a:ext cx="3262432" cy="461665"/>
          </a:xfrm>
          <a:prstGeom prst="rect">
            <a:avLst/>
          </a:prstGeom>
          <a:noFill/>
        </p:spPr>
        <p:txBody>
          <a:bodyPr wrap="none" rtlCol="0">
            <a:spAutoFit/>
          </a:bodyPr>
          <a:lstStyle/>
          <a:p>
            <a:r>
              <a:rPr lang="en-US" sz="2400" b="1" dirty="0">
                <a:latin typeface="Palatino Linotype" panose="02040502050505030304" pitchFamily="18" charset="0"/>
              </a:rPr>
              <a:t>1. Syllabus: Overview</a:t>
            </a:r>
          </a:p>
        </p:txBody>
      </p:sp>
    </p:spTree>
    <p:extLst>
      <p:ext uri="{BB962C8B-B14F-4D97-AF65-F5344CB8AC3E}">
        <p14:creationId xmlns:p14="http://schemas.microsoft.com/office/powerpoint/2010/main" val="320482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3"/>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51192" y="6596390"/>
            <a:ext cx="219256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8" name="Rectangle 7">
            <a:extLst>
              <a:ext uri="{FF2B5EF4-FFF2-40B4-BE49-F238E27FC236}">
                <a16:creationId xmlns:a16="http://schemas.microsoft.com/office/drawing/2014/main" id="{A9984EFD-F980-CD44-9349-F8C737F0CDC7}"/>
              </a:ext>
            </a:extLst>
          </p:cNvPr>
          <p:cNvSpPr/>
          <p:nvPr/>
        </p:nvSpPr>
        <p:spPr>
          <a:xfrm>
            <a:off x="328041" y="1233989"/>
            <a:ext cx="8487918" cy="5478423"/>
          </a:xfrm>
          <a:prstGeom prst="rect">
            <a:avLst/>
          </a:prstGeom>
        </p:spPr>
        <p:txBody>
          <a:bodyPr wrap="square">
            <a:spAutoFit/>
          </a:bodyPr>
          <a:lstStyle/>
          <a:p>
            <a:pPr marL="0" marR="0" algn="l"/>
            <a:r>
              <a:rPr lang="en-US" sz="1400" b="0" i="0" dirty="0">
                <a:effectLst/>
                <a:latin typeface="Palatino Linotype" panose="02040502050505030304" pitchFamily="18" charset="0"/>
              </a:rPr>
              <a:t>At the completion of this course, students will be able to:</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Describe data using visual techniques.</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Segment data using clustering analysis and interpret the output.</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Explain the retrieval model and the vector space model for text-processing applications.</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Apply the vector space model and major heuristics in designing a retrieval function for ranking documents with respect to a query; implement an information retrieval system </a:t>
            </a:r>
            <a:r>
              <a:rPr lang="en-US" sz="1400" b="0" i="1" dirty="0">
                <a:effectLst/>
                <a:latin typeface="Palatino Linotype" panose="02040502050505030304" pitchFamily="18" charset="0"/>
              </a:rPr>
              <a:t>(e.g., a search engine), </a:t>
            </a:r>
            <a:r>
              <a:rPr lang="en-US" sz="1400" b="0" i="0" dirty="0">
                <a:effectLst/>
                <a:latin typeface="Palatino Linotype" panose="02040502050505030304" pitchFamily="18" charset="0"/>
              </a:rPr>
              <a:t>including an inverted index and scoring documents quickly for a query.</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Analyze and mine text data to discover interesting patterns, extract useful knowledge, and support decision-making, focusing on statistical approaches that can be generally applied to arbitrary text data in any natural language with minimal human effort.</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Apply basic methodologies and applications of data mining with an emphasis on pattern discovery and phrase mining. Practice scalable pattern discovery methods on massive transactional data, discussing pattern evaluation measures and methods for mining diverse patterns, including sequential and sub-graph patterns.</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Discover basic concepts of cluster analysis, evaluate typical clustering methodologies, algorithms, and applications using methods like k-means, BIRCH, and DBSCAN/OPTICS. Validate clustering and evaluate clustering quality. - Implement Machine Learning Operations (</a:t>
            </a:r>
            <a:r>
              <a:rPr lang="en-US" sz="1400" b="0" i="1" dirty="0" err="1">
                <a:effectLst/>
                <a:latin typeface="Palatino Linotype" panose="02040502050505030304" pitchFamily="18" charset="0"/>
              </a:rPr>
              <a:t>MLOps</a:t>
            </a:r>
            <a:r>
              <a:rPr lang="en-US" sz="1400" b="0" i="0" dirty="0">
                <a:effectLst/>
                <a:latin typeface="Palatino Linotype" panose="02040502050505030304" pitchFamily="18" charset="0"/>
              </a:rPr>
              <a:t>) to operationalize machine learning models efficiently.</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Work with Big Data technologies to handle large-scale data processing.</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Develop Full Stack Machine Learning project solutions using tools like </a:t>
            </a:r>
            <a:r>
              <a:rPr lang="en-US" sz="1400" b="0" i="1" dirty="0">
                <a:effectLst/>
                <a:latin typeface="Palatino Linotype" panose="02040502050505030304" pitchFamily="18" charset="0"/>
              </a:rPr>
              <a:t>Panel, </a:t>
            </a:r>
            <a:r>
              <a:rPr lang="en-US" sz="1400" b="0" i="1" dirty="0" err="1">
                <a:effectLst/>
                <a:latin typeface="Palatino Linotype" panose="02040502050505030304" pitchFamily="18" charset="0"/>
              </a:rPr>
              <a:t>Streamlit</a:t>
            </a:r>
            <a:r>
              <a:rPr lang="en-US" sz="1400" b="0" i="1" dirty="0">
                <a:effectLst/>
                <a:latin typeface="Palatino Linotype" panose="02040502050505030304" pitchFamily="18" charset="0"/>
              </a:rPr>
              <a:t>, Django, and AngularJS</a:t>
            </a:r>
            <a:r>
              <a:rPr lang="en-US" sz="1400" b="0" i="0" dirty="0">
                <a:effectLst/>
                <a:latin typeface="Palatino Linotype" panose="02040502050505030304" pitchFamily="18" charset="0"/>
              </a:rPr>
              <a:t>.</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Deploy projects on </a:t>
            </a:r>
            <a:r>
              <a:rPr lang="en-US" sz="1400" b="0" i="1" dirty="0">
                <a:effectLst/>
                <a:latin typeface="Palatino Linotype" panose="02040502050505030304" pitchFamily="18" charset="0"/>
              </a:rPr>
              <a:t>GitLab and GitHub,</a:t>
            </a:r>
            <a:r>
              <a:rPr lang="en-US" sz="1400" b="0" i="0" dirty="0">
                <a:effectLst/>
                <a:latin typeface="Palatino Linotype" panose="02040502050505030304" pitchFamily="18" charset="0"/>
              </a:rPr>
              <a:t> leveraging these platforms for version control and collaboration.</a:t>
            </a:r>
            <a:endParaRPr lang="en-US" sz="1400" b="0" i="0" dirty="0">
              <a:effectLst/>
              <a:latin typeface="Times New Roman" panose="02020603050405020304" pitchFamily="18" charset="0"/>
            </a:endParaRPr>
          </a:p>
          <a:p>
            <a:pPr marL="742950" marR="0" lvl="1" indent="-285750" algn="just">
              <a:spcAft>
                <a:spcPts val="0"/>
              </a:spcAft>
              <a:buFont typeface="Arial" panose="020B0604020202020204" pitchFamily="34" charset="0"/>
              <a:buChar char="•"/>
            </a:pPr>
            <a:r>
              <a:rPr lang="en-US" sz="1400" b="0" i="0" dirty="0">
                <a:effectLst/>
                <a:latin typeface="Palatino Linotype" panose="02040502050505030304" pitchFamily="18" charset="0"/>
              </a:rPr>
              <a:t>Prepare for the UBS Pitch Competition 2024, focusing on developing and presenting data-driven project ideas.</a:t>
            </a:r>
            <a:endParaRPr lang="en-US" sz="1400" b="0" i="0" dirty="0">
              <a:effectLst/>
              <a:latin typeface="Times New Roman" panose="02020603050405020304" pitchFamily="18" charset="0"/>
            </a:endParaRPr>
          </a:p>
        </p:txBody>
      </p:sp>
      <p:sp>
        <p:nvSpPr>
          <p:cNvPr id="2" name="TextBox 1">
            <a:extLst>
              <a:ext uri="{FF2B5EF4-FFF2-40B4-BE49-F238E27FC236}">
                <a16:creationId xmlns:a16="http://schemas.microsoft.com/office/drawing/2014/main" id="{23CE05F1-02B9-E793-9F38-C35FBCB45081}"/>
              </a:ext>
            </a:extLst>
          </p:cNvPr>
          <p:cNvSpPr txBox="1"/>
          <p:nvPr/>
        </p:nvSpPr>
        <p:spPr>
          <a:xfrm>
            <a:off x="345186" y="755032"/>
            <a:ext cx="5342382" cy="461665"/>
          </a:xfrm>
          <a:prstGeom prst="rect">
            <a:avLst/>
          </a:prstGeom>
          <a:noFill/>
        </p:spPr>
        <p:txBody>
          <a:bodyPr wrap="square" rtlCol="0">
            <a:spAutoFit/>
          </a:bodyPr>
          <a:lstStyle/>
          <a:p>
            <a:r>
              <a:rPr lang="en-US" sz="2400" b="1" dirty="0">
                <a:latin typeface="Palatino Linotype" panose="02040502050505030304" pitchFamily="18" charset="0"/>
              </a:rPr>
              <a:t>2. </a:t>
            </a:r>
            <a:r>
              <a:rPr lang="en-US" altLang="en-US" sz="2400" b="1" dirty="0">
                <a:latin typeface="Palatino Linotype" panose="02040502050505030304" pitchFamily="18" charset="0"/>
              </a:rPr>
              <a:t>Course Learning Objectives </a:t>
            </a:r>
          </a:p>
        </p:txBody>
      </p:sp>
    </p:spTree>
    <p:extLst>
      <p:ext uri="{BB962C8B-B14F-4D97-AF65-F5344CB8AC3E}">
        <p14:creationId xmlns:p14="http://schemas.microsoft.com/office/powerpoint/2010/main" val="110518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3"/>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342632" y="6596390"/>
            <a:ext cx="210112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769441"/>
          </a:xfrm>
          <a:prstGeom prst="rect">
            <a:avLst/>
          </a:prstGeom>
          <a:noFill/>
        </p:spPr>
        <p:txBody>
          <a:bodyPr wrap="square" rtlCol="0">
            <a:spAutoFit/>
          </a:bodyPr>
          <a:lstStyle/>
          <a:p>
            <a:r>
              <a:rPr lang="en-US" sz="2000" b="1" dirty="0">
                <a:latin typeface="Palatino Linotype" panose="02040502050505030304" pitchFamily="18" charset="0"/>
              </a:rPr>
              <a:t>3. </a:t>
            </a:r>
            <a:r>
              <a:rPr lang="en-US" altLang="en-US" sz="2000" b="1" dirty="0">
                <a:latin typeface="Palatino Linotype" panose="02040502050505030304" pitchFamily="18" charset="0"/>
              </a:rPr>
              <a:t>Research Approach: Qualitative Research </a:t>
            </a:r>
            <a:r>
              <a:rPr lang="en-US" altLang="en-US" sz="2000" b="1" dirty="0">
                <a:solidFill>
                  <a:srgbClr val="FF0000"/>
                </a:solidFill>
                <a:latin typeface="Palatino Linotype" panose="02040502050505030304" pitchFamily="18" charset="0"/>
              </a:rPr>
              <a:t>Vs</a:t>
            </a:r>
            <a:r>
              <a:rPr lang="en-US" altLang="en-US" sz="2000" b="1" dirty="0">
                <a:latin typeface="Palatino Linotype" panose="02040502050505030304" pitchFamily="18" charset="0"/>
              </a:rPr>
              <a:t> Quantitative Research</a:t>
            </a:r>
          </a:p>
          <a:p>
            <a:endParaRPr lang="en-US" altLang="en-US" sz="2400" b="1" dirty="0"/>
          </a:p>
        </p:txBody>
      </p:sp>
      <p:pic>
        <p:nvPicPr>
          <p:cNvPr id="3" name="image4.png">
            <a:extLst>
              <a:ext uri="{FF2B5EF4-FFF2-40B4-BE49-F238E27FC236}">
                <a16:creationId xmlns:a16="http://schemas.microsoft.com/office/drawing/2014/main" id="{3B341BF3-1216-EAC5-C6AF-C257F975437F}"/>
              </a:ext>
            </a:extLst>
          </p:cNvPr>
          <p:cNvPicPr/>
          <p:nvPr/>
        </p:nvPicPr>
        <p:blipFill rotWithShape="1">
          <a:blip r:embed="rId4"/>
          <a:srcRect l="21231" b="2562"/>
          <a:stretch/>
        </p:blipFill>
        <p:spPr>
          <a:xfrm>
            <a:off x="4315968" y="1301750"/>
            <a:ext cx="4681728" cy="3700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1.png">
            <a:extLst>
              <a:ext uri="{FF2B5EF4-FFF2-40B4-BE49-F238E27FC236}">
                <a16:creationId xmlns:a16="http://schemas.microsoft.com/office/drawing/2014/main" id="{2A3E9C01-A707-AB21-7F9D-8F655D663D4D}"/>
              </a:ext>
            </a:extLst>
          </p:cNvPr>
          <p:cNvPicPr/>
          <p:nvPr/>
        </p:nvPicPr>
        <p:blipFill>
          <a:blip r:embed="rId5"/>
          <a:srcRect/>
          <a:stretch>
            <a:fillRect/>
          </a:stretch>
        </p:blipFill>
        <p:spPr>
          <a:xfrm>
            <a:off x="146304" y="1469117"/>
            <a:ext cx="4038600" cy="26904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2.png">
            <a:extLst>
              <a:ext uri="{FF2B5EF4-FFF2-40B4-BE49-F238E27FC236}">
                <a16:creationId xmlns:a16="http://schemas.microsoft.com/office/drawing/2014/main" id="{69AA20BF-95FA-0294-C31F-4440A1A9EE93}"/>
              </a:ext>
            </a:extLst>
          </p:cNvPr>
          <p:cNvPicPr/>
          <p:nvPr/>
        </p:nvPicPr>
        <p:blipFill>
          <a:blip r:embed="rId6"/>
          <a:srcRect/>
          <a:stretch>
            <a:fillRect/>
          </a:stretch>
        </p:blipFill>
        <p:spPr>
          <a:xfrm>
            <a:off x="429768" y="4419492"/>
            <a:ext cx="3886200" cy="1938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3.png">
            <a:extLst>
              <a:ext uri="{FF2B5EF4-FFF2-40B4-BE49-F238E27FC236}">
                <a16:creationId xmlns:a16="http://schemas.microsoft.com/office/drawing/2014/main" id="{C91586F3-E57D-0789-20C8-A8095DC23987}"/>
              </a:ext>
            </a:extLst>
          </p:cNvPr>
          <p:cNvPicPr/>
          <p:nvPr/>
        </p:nvPicPr>
        <p:blipFill>
          <a:blip r:embed="rId7"/>
          <a:srcRect/>
          <a:stretch>
            <a:fillRect/>
          </a:stretch>
        </p:blipFill>
        <p:spPr>
          <a:xfrm>
            <a:off x="3767328" y="3573853"/>
            <a:ext cx="4288536" cy="3242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245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114032" y="6596390"/>
            <a:ext cx="232972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830997"/>
          </a:xfrm>
          <a:prstGeom prst="rect">
            <a:avLst/>
          </a:prstGeom>
          <a:noFill/>
        </p:spPr>
        <p:txBody>
          <a:bodyPr wrap="square" rtlCol="0">
            <a:spAutoFit/>
          </a:bodyPr>
          <a:lstStyle/>
          <a:p>
            <a:r>
              <a:rPr lang="en-US" sz="2400" b="1" dirty="0">
                <a:latin typeface="Palatino Linotype" panose="02040502050505030304" pitchFamily="18" charset="0"/>
              </a:rPr>
              <a:t>3. </a:t>
            </a:r>
            <a:r>
              <a:rPr lang="en-US" altLang="en-US" sz="2400" b="1" dirty="0">
                <a:latin typeface="Palatino Linotype" panose="02040502050505030304" pitchFamily="18" charset="0"/>
              </a:rPr>
              <a:t>Research Approach: </a:t>
            </a:r>
            <a:r>
              <a:rPr lang="en-US" altLang="en-US" sz="2400" b="1" dirty="0">
                <a:solidFill>
                  <a:srgbClr val="FF0000"/>
                </a:solidFill>
                <a:latin typeface="Palatino Linotype" panose="02040502050505030304" pitchFamily="18" charset="0"/>
              </a:rPr>
              <a:t>What is a Capstone Research Project</a:t>
            </a:r>
          </a:p>
          <a:p>
            <a:endParaRPr lang="en-US" altLang="en-US" sz="2400" b="1" dirty="0"/>
          </a:p>
        </p:txBody>
      </p:sp>
      <p:sp>
        <p:nvSpPr>
          <p:cNvPr id="4" name="Content Placeholder 2">
            <a:extLst>
              <a:ext uri="{FF2B5EF4-FFF2-40B4-BE49-F238E27FC236}">
                <a16:creationId xmlns:a16="http://schemas.microsoft.com/office/drawing/2014/main" id="{F879DDB4-E200-441B-B3F8-316E0B0113B8}"/>
              </a:ext>
            </a:extLst>
          </p:cNvPr>
          <p:cNvSpPr txBox="1">
            <a:spLocks/>
          </p:cNvSpPr>
          <p:nvPr/>
        </p:nvSpPr>
        <p:spPr>
          <a:xfrm>
            <a:off x="457200" y="1524000"/>
            <a:ext cx="8229600" cy="4800600"/>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latin typeface="Palatino Linotype" panose="02040502050505030304" pitchFamily="18" charset="0"/>
              </a:rPr>
              <a:t>A Capstone Research Project is an original contribution to the existing stock of knowledge making for its advancement, in short the search for knowledge through objective and systematic method of finding solution to a problem.</a:t>
            </a:r>
          </a:p>
          <a:p>
            <a:pPr algn="just"/>
            <a:endParaRPr lang="en-US" dirty="0">
              <a:latin typeface="Palatino Linotype" panose="02040502050505030304" pitchFamily="18" charset="0"/>
            </a:endParaRPr>
          </a:p>
          <a:p>
            <a:pPr algn="just"/>
            <a:r>
              <a:rPr lang="en-US" dirty="0">
                <a:latin typeface="Palatino Linotype" panose="02040502050505030304" pitchFamily="18" charset="0"/>
              </a:rPr>
              <a:t>The term capstone research refers to the systematic method consisting of enunciating the problem, formulating a hypothesis, collecting the facts or data, analyzing the facts and reaching certain conclusion.</a:t>
            </a:r>
          </a:p>
        </p:txBody>
      </p:sp>
    </p:spTree>
    <p:extLst>
      <p:ext uri="{BB962C8B-B14F-4D97-AF65-F5344CB8AC3E}">
        <p14:creationId xmlns:p14="http://schemas.microsoft.com/office/powerpoint/2010/main" val="3484017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141464" y="6596390"/>
            <a:ext cx="2302297"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830997"/>
          </a:xfrm>
          <a:prstGeom prst="rect">
            <a:avLst/>
          </a:prstGeom>
          <a:noFill/>
        </p:spPr>
        <p:txBody>
          <a:bodyPr wrap="square" rtlCol="0">
            <a:spAutoFit/>
          </a:bodyPr>
          <a:lstStyle/>
          <a:p>
            <a:r>
              <a:rPr lang="en-US" sz="2400" b="1" dirty="0">
                <a:latin typeface="Palatino Linotype" panose="02040502050505030304" pitchFamily="18" charset="0"/>
              </a:rPr>
              <a:t>3. </a:t>
            </a:r>
            <a:r>
              <a:rPr lang="en-US" altLang="en-US" sz="2400" b="1" dirty="0">
                <a:latin typeface="Palatino Linotype" panose="02040502050505030304" pitchFamily="18" charset="0"/>
              </a:rPr>
              <a:t>Research Approach:</a:t>
            </a:r>
          </a:p>
          <a:p>
            <a:endParaRPr lang="en-US" altLang="en-US" sz="2400" b="1" dirty="0"/>
          </a:p>
        </p:txBody>
      </p:sp>
      <p:sp>
        <p:nvSpPr>
          <p:cNvPr id="3" name="Content Placeholder 2">
            <a:extLst>
              <a:ext uri="{FF2B5EF4-FFF2-40B4-BE49-F238E27FC236}">
                <a16:creationId xmlns:a16="http://schemas.microsoft.com/office/drawing/2014/main" id="{7F17D522-3F07-B529-E72B-9CFBDFC9B990}"/>
              </a:ext>
            </a:extLst>
          </p:cNvPr>
          <p:cNvSpPr txBox="1">
            <a:spLocks/>
          </p:cNvSpPr>
          <p:nvPr/>
        </p:nvSpPr>
        <p:spPr>
          <a:xfrm>
            <a:off x="457200" y="1600200"/>
            <a:ext cx="8229600" cy="4525963"/>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1" dirty="0">
                <a:latin typeface="Palatino Linotype" panose="02040502050505030304" pitchFamily="18" charset="0"/>
                <a:ea typeface="ＭＳ Ｐゴシック" pitchFamily="34" charset="-128"/>
              </a:rPr>
              <a:t>Qualitative research</a:t>
            </a:r>
            <a:r>
              <a:rPr lang="en-US" dirty="0">
                <a:latin typeface="Palatino Linotype" panose="02040502050505030304" pitchFamily="18" charset="0"/>
                <a:ea typeface="ＭＳ Ｐゴシック" pitchFamily="34" charset="-128"/>
              </a:rPr>
              <a:t> </a:t>
            </a:r>
          </a:p>
          <a:p>
            <a:pPr marL="800100" lvl="1" indent="-342900" algn="l">
              <a:buFont typeface="Arial" panose="020B0604020202020204" pitchFamily="34" charset="0"/>
              <a:buChar char="•"/>
            </a:pPr>
            <a:r>
              <a:rPr lang="en-US" dirty="0">
                <a:latin typeface="Palatino Linotype" panose="02040502050505030304" pitchFamily="18" charset="0"/>
                <a:ea typeface="ＭＳ Ｐゴシック" pitchFamily="34" charset="-128"/>
              </a:rPr>
              <a:t>exploring and understanding the meaning individuals or groups ascribe to a social or human problem.</a:t>
            </a:r>
          </a:p>
          <a:p>
            <a:pPr marL="342900" indent="-342900" algn="l">
              <a:buFont typeface="Arial" panose="020B0604020202020204" pitchFamily="34" charset="0"/>
              <a:buChar char="•"/>
            </a:pPr>
            <a:r>
              <a:rPr lang="en-US" b="1" dirty="0">
                <a:latin typeface="Palatino Linotype" panose="02040502050505030304" pitchFamily="18" charset="0"/>
                <a:ea typeface="ＭＳ Ｐゴシック" pitchFamily="34" charset="-128"/>
              </a:rPr>
              <a:t>Quantitative research</a:t>
            </a:r>
            <a:r>
              <a:rPr lang="en-US" dirty="0">
                <a:latin typeface="Palatino Linotype" panose="02040502050505030304" pitchFamily="18" charset="0"/>
                <a:ea typeface="ＭＳ Ｐゴシック" pitchFamily="34" charset="-128"/>
              </a:rPr>
              <a:t> </a:t>
            </a:r>
          </a:p>
          <a:p>
            <a:pPr marL="800100" lvl="1" indent="-342900" algn="l">
              <a:buFont typeface="Arial" panose="020B0604020202020204" pitchFamily="34" charset="0"/>
              <a:buChar char="•"/>
            </a:pPr>
            <a:r>
              <a:rPr lang="en-US" dirty="0">
                <a:latin typeface="Palatino Linotype" panose="02040502050505030304" pitchFamily="18" charset="0"/>
                <a:ea typeface="ＭＳ Ｐゴシック" pitchFamily="34" charset="-128"/>
              </a:rPr>
              <a:t>testing objective theories by examining the relationship among variables.</a:t>
            </a:r>
          </a:p>
          <a:p>
            <a:pPr marL="342900" indent="-342900" algn="l">
              <a:buFont typeface="Arial" panose="020B0604020202020204" pitchFamily="34" charset="0"/>
              <a:buChar char="•"/>
            </a:pPr>
            <a:r>
              <a:rPr lang="en-US" b="1" dirty="0">
                <a:latin typeface="Palatino Linotype" panose="02040502050505030304" pitchFamily="18" charset="0"/>
                <a:ea typeface="ＭＳ Ｐゴシック" pitchFamily="34" charset="-128"/>
              </a:rPr>
              <a:t>Mixed methods research</a:t>
            </a:r>
            <a:r>
              <a:rPr lang="en-US" dirty="0">
                <a:latin typeface="Palatino Linotype" panose="02040502050505030304" pitchFamily="18" charset="0"/>
                <a:ea typeface="ＭＳ Ｐゴシック" pitchFamily="34" charset="-128"/>
              </a:rPr>
              <a:t> </a:t>
            </a:r>
          </a:p>
          <a:p>
            <a:pPr marL="800100" lvl="1" indent="-342900" algn="l">
              <a:buFont typeface="Arial" panose="020B0604020202020204" pitchFamily="34" charset="0"/>
              <a:buChar char="•"/>
            </a:pPr>
            <a:r>
              <a:rPr lang="en-US" dirty="0">
                <a:latin typeface="Palatino Linotype" panose="02040502050505030304" pitchFamily="18" charset="0"/>
                <a:ea typeface="ＭＳ Ｐゴシック" pitchFamily="34" charset="-128"/>
              </a:rPr>
              <a:t>an approach to inquiry that combines or associates both qualitative and quantitative forms.</a:t>
            </a:r>
          </a:p>
        </p:txBody>
      </p:sp>
    </p:spTree>
    <p:extLst>
      <p:ext uri="{BB962C8B-B14F-4D97-AF65-F5344CB8AC3E}">
        <p14:creationId xmlns:p14="http://schemas.microsoft.com/office/powerpoint/2010/main" val="208510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05472" y="6596390"/>
            <a:ext cx="2238289"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830997"/>
          </a:xfrm>
          <a:prstGeom prst="rect">
            <a:avLst/>
          </a:prstGeom>
          <a:noFill/>
        </p:spPr>
        <p:txBody>
          <a:bodyPr wrap="square" rtlCol="0">
            <a:spAutoFit/>
          </a:bodyPr>
          <a:lstStyle/>
          <a:p>
            <a:r>
              <a:rPr lang="en-US" sz="2400" b="1" dirty="0">
                <a:latin typeface="Palatino Linotype" panose="02040502050505030304" pitchFamily="18" charset="0"/>
              </a:rPr>
              <a:t>3. </a:t>
            </a:r>
            <a:r>
              <a:rPr lang="en-US" altLang="en-US" sz="2400" b="1" dirty="0">
                <a:latin typeface="Palatino Linotype" panose="02040502050505030304" pitchFamily="18" charset="0"/>
              </a:rPr>
              <a:t>Research Approach:</a:t>
            </a:r>
          </a:p>
          <a:p>
            <a:endParaRPr lang="en-US" altLang="en-US" sz="2400" b="1" dirty="0"/>
          </a:p>
        </p:txBody>
      </p:sp>
      <p:graphicFrame>
        <p:nvGraphicFramePr>
          <p:cNvPr id="4" name="Content Placeholder 4">
            <a:extLst>
              <a:ext uri="{FF2B5EF4-FFF2-40B4-BE49-F238E27FC236}">
                <a16:creationId xmlns:a16="http://schemas.microsoft.com/office/drawing/2014/main" id="{F67011BA-BB0B-F0E9-1899-8B7F2DA310C8}"/>
              </a:ext>
            </a:extLst>
          </p:cNvPr>
          <p:cNvGraphicFramePr>
            <a:graphicFrameLocks/>
          </p:cNvGraphicFramePr>
          <p:nvPr>
            <p:extLst>
              <p:ext uri="{D42A27DB-BD31-4B8C-83A1-F6EECF244321}">
                <p14:modId xmlns:p14="http://schemas.microsoft.com/office/powerpoint/2010/main" val="599434213"/>
              </p:ext>
            </p:extLst>
          </p:nvPr>
        </p:nvGraphicFramePr>
        <p:xfrm>
          <a:off x="457200" y="1719263"/>
          <a:ext cx="8229600" cy="4783902"/>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457200">
                <a:tc>
                  <a:txBody>
                    <a:bodyPr/>
                    <a:lstStyle/>
                    <a:p>
                      <a:pPr marL="0" marR="0">
                        <a:lnSpc>
                          <a:spcPct val="115000"/>
                        </a:lnSpc>
                        <a:spcBef>
                          <a:spcPts val="0"/>
                        </a:spcBef>
                        <a:spcAft>
                          <a:spcPts val="0"/>
                        </a:spcAft>
                      </a:pPr>
                      <a:r>
                        <a:rPr lang="en-US" sz="2400" dirty="0">
                          <a:solidFill>
                            <a:srgbClr val="000000"/>
                          </a:solidFill>
                          <a:latin typeface="Palatino Linotype" panose="02040502050505030304" pitchFamily="18" charset="0"/>
                          <a:ea typeface="Calibri"/>
                          <a:cs typeface="Arial" pitchFamily="34" charset="0"/>
                        </a:rPr>
                        <a:t> </a:t>
                      </a:r>
                      <a:r>
                        <a:rPr lang="en-US" sz="2000" b="1" dirty="0">
                          <a:solidFill>
                            <a:srgbClr val="000000"/>
                          </a:solidFill>
                          <a:latin typeface="Palatino Linotype" panose="02040502050505030304" pitchFamily="18" charset="0"/>
                          <a:ea typeface="Calibri"/>
                          <a:cs typeface="Arial" pitchFamily="34" charset="0"/>
                        </a:rPr>
                        <a:t>Criteria </a:t>
                      </a:r>
                      <a:endParaRPr lang="en-US" sz="2400" dirty="0">
                        <a:solidFill>
                          <a:srgbClr val="000000"/>
                        </a:solidFill>
                        <a:latin typeface="Palatino Linotype" panose="02040502050505030304" pitchFamily="18" charset="0"/>
                        <a:ea typeface="Calibri"/>
                        <a:cs typeface="Arial" pitchFamily="34" charset="0"/>
                      </a:endParaRPr>
                    </a:p>
                  </a:txBody>
                  <a:tcPr marL="68580" marR="68580" marT="0" marB="0" anchor="ctr">
                    <a:solidFill>
                      <a:schemeClr val="accent2">
                        <a:lumMod val="20000"/>
                        <a:lumOff val="80000"/>
                      </a:schemeClr>
                    </a:solidFill>
                  </a:tcPr>
                </a:tc>
                <a:tc>
                  <a:txBody>
                    <a:bodyPr/>
                    <a:lstStyle/>
                    <a:p>
                      <a:pPr marL="0" marR="0">
                        <a:lnSpc>
                          <a:spcPct val="115000"/>
                        </a:lnSpc>
                        <a:spcBef>
                          <a:spcPts val="0"/>
                        </a:spcBef>
                        <a:spcAft>
                          <a:spcPts val="0"/>
                        </a:spcAft>
                      </a:pPr>
                      <a:r>
                        <a:rPr lang="en-US" sz="2000" b="1" dirty="0">
                          <a:solidFill>
                            <a:srgbClr val="000000"/>
                          </a:solidFill>
                          <a:latin typeface="Palatino Linotype" panose="02040502050505030304" pitchFamily="18" charset="0"/>
                          <a:ea typeface="Calibri"/>
                          <a:cs typeface="Arial" pitchFamily="34" charset="0"/>
                        </a:rPr>
                        <a:t>Qualitative Research </a:t>
                      </a:r>
                      <a:endParaRPr lang="en-US" sz="2400" dirty="0">
                        <a:solidFill>
                          <a:srgbClr val="000000"/>
                        </a:solidFill>
                        <a:latin typeface="Palatino Linotype" panose="02040502050505030304" pitchFamily="18" charset="0"/>
                        <a:ea typeface="Calibri"/>
                        <a:cs typeface="Arial" pitchFamily="34" charset="0"/>
                      </a:endParaRPr>
                    </a:p>
                  </a:txBody>
                  <a:tcPr marL="68580" marR="68580" marT="0" marB="0" anchor="ctr">
                    <a:solidFill>
                      <a:schemeClr val="accent2">
                        <a:lumMod val="20000"/>
                        <a:lumOff val="80000"/>
                      </a:schemeClr>
                    </a:solidFill>
                  </a:tcPr>
                </a:tc>
                <a:tc>
                  <a:txBody>
                    <a:bodyPr/>
                    <a:lstStyle/>
                    <a:p>
                      <a:pPr marL="0" marR="0">
                        <a:lnSpc>
                          <a:spcPct val="115000"/>
                        </a:lnSpc>
                        <a:spcBef>
                          <a:spcPts val="0"/>
                        </a:spcBef>
                        <a:spcAft>
                          <a:spcPts val="0"/>
                        </a:spcAft>
                      </a:pPr>
                      <a:r>
                        <a:rPr lang="en-US" sz="2000" b="1" dirty="0">
                          <a:solidFill>
                            <a:srgbClr val="000000"/>
                          </a:solidFill>
                          <a:latin typeface="Palatino Linotype" panose="02040502050505030304" pitchFamily="18" charset="0"/>
                          <a:ea typeface="Calibri"/>
                          <a:cs typeface="Arial" pitchFamily="34" charset="0"/>
                        </a:rPr>
                        <a:t>Quantitative Research </a:t>
                      </a:r>
                      <a:endParaRPr lang="en-US" sz="2400" dirty="0">
                        <a:solidFill>
                          <a:srgbClr val="000000"/>
                        </a:solidFill>
                        <a:latin typeface="Palatino Linotype" panose="02040502050505030304" pitchFamily="18" charset="0"/>
                        <a:ea typeface="Calibri"/>
                        <a:cs typeface="Arial" pitchFamily="34"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0000"/>
                  </a:ext>
                </a:extLst>
              </a:tr>
              <a:tr h="548640">
                <a:tc>
                  <a:txBody>
                    <a:bodyPr/>
                    <a:lstStyle/>
                    <a:p>
                      <a:pPr marL="0" marR="0">
                        <a:lnSpc>
                          <a:spcPct val="115000"/>
                        </a:lnSpc>
                        <a:spcBef>
                          <a:spcPts val="0"/>
                        </a:spcBef>
                        <a:spcAft>
                          <a:spcPts val="0"/>
                        </a:spcAft>
                      </a:pPr>
                      <a:r>
                        <a:rPr lang="en-US" sz="1800" b="1" dirty="0">
                          <a:solidFill>
                            <a:srgbClr val="000000"/>
                          </a:solidFill>
                          <a:latin typeface="Palatino Linotype" panose="02040502050505030304" pitchFamily="18" charset="0"/>
                          <a:ea typeface="Calibri"/>
                          <a:cs typeface="Arial" pitchFamily="34" charset="0"/>
                        </a:rPr>
                        <a:t>Purpose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To understand &amp; interpret social interactions.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To test hypotheses, look at cause &amp; effect, &amp; make predictions.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1"/>
                  </a:ext>
                </a:extLst>
              </a:tr>
              <a:tr h="548640">
                <a:tc>
                  <a:txBody>
                    <a:bodyPr/>
                    <a:lstStyle/>
                    <a:p>
                      <a:pPr marL="0" marR="0">
                        <a:lnSpc>
                          <a:spcPct val="115000"/>
                        </a:lnSpc>
                        <a:spcBef>
                          <a:spcPts val="0"/>
                        </a:spcBef>
                        <a:spcAft>
                          <a:spcPts val="0"/>
                        </a:spcAft>
                      </a:pPr>
                      <a:r>
                        <a:rPr lang="en-US" sz="1800" b="1">
                          <a:solidFill>
                            <a:srgbClr val="000000"/>
                          </a:solidFill>
                          <a:latin typeface="Palatino Linotype" panose="02040502050505030304" pitchFamily="18" charset="0"/>
                          <a:ea typeface="Calibri"/>
                          <a:cs typeface="Arial" pitchFamily="34" charset="0"/>
                        </a:rPr>
                        <a:t>Group Studied </a:t>
                      </a:r>
                      <a:endParaRPr lang="en-US" sz="280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Smaller &amp; not randomly selected.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Larger &amp; randomly selected.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2"/>
                  </a:ext>
                </a:extLst>
              </a:tr>
              <a:tr h="548640">
                <a:tc>
                  <a:txBody>
                    <a:bodyPr/>
                    <a:lstStyle/>
                    <a:p>
                      <a:pPr marL="0" marR="0">
                        <a:lnSpc>
                          <a:spcPct val="115000"/>
                        </a:lnSpc>
                        <a:spcBef>
                          <a:spcPts val="0"/>
                        </a:spcBef>
                        <a:spcAft>
                          <a:spcPts val="0"/>
                        </a:spcAft>
                      </a:pPr>
                      <a:r>
                        <a:rPr lang="en-US" sz="1800" b="1" dirty="0">
                          <a:solidFill>
                            <a:srgbClr val="000000"/>
                          </a:solidFill>
                          <a:latin typeface="Palatino Linotype" panose="02040502050505030304" pitchFamily="18" charset="0"/>
                          <a:ea typeface="Calibri"/>
                          <a:cs typeface="Arial" pitchFamily="34" charset="0"/>
                        </a:rPr>
                        <a:t>Variables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a:solidFill>
                            <a:srgbClr val="000000"/>
                          </a:solidFill>
                          <a:latin typeface="Palatino Linotype" panose="02040502050505030304" pitchFamily="18" charset="0"/>
                          <a:ea typeface="Calibri"/>
                          <a:cs typeface="Arial" pitchFamily="34" charset="0"/>
                        </a:rPr>
                        <a:t>Study of the whole, not variables. </a:t>
                      </a:r>
                      <a:endParaRPr lang="en-US" sz="280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Specific variables studied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3"/>
                  </a:ext>
                </a:extLst>
              </a:tr>
              <a:tr h="548640">
                <a:tc>
                  <a:txBody>
                    <a:bodyPr/>
                    <a:lstStyle/>
                    <a:p>
                      <a:pPr marL="0" marR="0">
                        <a:lnSpc>
                          <a:spcPct val="115000"/>
                        </a:lnSpc>
                        <a:spcBef>
                          <a:spcPts val="0"/>
                        </a:spcBef>
                        <a:spcAft>
                          <a:spcPts val="0"/>
                        </a:spcAft>
                      </a:pPr>
                      <a:r>
                        <a:rPr lang="en-US" sz="1800" b="1">
                          <a:solidFill>
                            <a:srgbClr val="000000"/>
                          </a:solidFill>
                          <a:latin typeface="Palatino Linotype" panose="02040502050505030304" pitchFamily="18" charset="0"/>
                          <a:ea typeface="Calibri"/>
                          <a:cs typeface="Arial" pitchFamily="34" charset="0"/>
                        </a:rPr>
                        <a:t>Type of Data Collected </a:t>
                      </a:r>
                      <a:endParaRPr lang="en-US" sz="280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Words, images, or objects.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Numbers and statistics.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4"/>
                  </a:ext>
                </a:extLst>
              </a:tr>
              <a:tr h="548640">
                <a:tc>
                  <a:txBody>
                    <a:bodyPr/>
                    <a:lstStyle/>
                    <a:p>
                      <a:pPr marL="0" marR="0">
                        <a:lnSpc>
                          <a:spcPct val="115000"/>
                        </a:lnSpc>
                        <a:spcBef>
                          <a:spcPts val="0"/>
                        </a:spcBef>
                        <a:spcAft>
                          <a:spcPts val="0"/>
                        </a:spcAft>
                      </a:pPr>
                      <a:r>
                        <a:rPr lang="en-US" sz="1800" b="1">
                          <a:solidFill>
                            <a:srgbClr val="000000"/>
                          </a:solidFill>
                          <a:latin typeface="Palatino Linotype" panose="02040502050505030304" pitchFamily="18" charset="0"/>
                          <a:ea typeface="Calibri"/>
                          <a:cs typeface="Arial" pitchFamily="34" charset="0"/>
                        </a:rPr>
                        <a:t>Form of Data Collected </a:t>
                      </a:r>
                      <a:endParaRPr lang="en-US" sz="280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Qualitative data such as open-ended responses, interviews, participant observations, field notes, &amp; reflections.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tc>
                  <a:txBody>
                    <a:bodyPr/>
                    <a:lstStyle/>
                    <a:p>
                      <a:pPr marL="0" marR="0">
                        <a:lnSpc>
                          <a:spcPct val="115000"/>
                        </a:lnSpc>
                        <a:spcBef>
                          <a:spcPts val="0"/>
                        </a:spcBef>
                        <a:spcAft>
                          <a:spcPts val="0"/>
                        </a:spcAft>
                      </a:pPr>
                      <a:r>
                        <a:rPr lang="en-US" sz="1800" dirty="0">
                          <a:solidFill>
                            <a:srgbClr val="000000"/>
                          </a:solidFill>
                          <a:latin typeface="Palatino Linotype" panose="02040502050505030304" pitchFamily="18" charset="0"/>
                          <a:ea typeface="Calibri"/>
                          <a:cs typeface="Arial" pitchFamily="34" charset="0"/>
                        </a:rPr>
                        <a:t>Quantitative data based on precise measurements using structured &amp; validated data-collection instruments. </a:t>
                      </a:r>
                      <a:endParaRPr lang="en-US" sz="2800" dirty="0">
                        <a:solidFill>
                          <a:srgbClr val="000000"/>
                        </a:solidFill>
                        <a:latin typeface="Palatino Linotype" panose="02040502050505030304" pitchFamily="18" charset="0"/>
                        <a:ea typeface="Calibri"/>
                        <a:cs typeface="Arial" pitchFamily="34"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3465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of a face&#10;&#10;Description automatically generated">
            <a:extLst>
              <a:ext uri="{FF2B5EF4-FFF2-40B4-BE49-F238E27FC236}">
                <a16:creationId xmlns:a16="http://schemas.microsoft.com/office/drawing/2014/main" id="{5E1DC26C-524E-8644-A621-71F7C09C0520}"/>
              </a:ext>
            </a:extLst>
          </p:cNvPr>
          <p:cNvPicPr>
            <a:picLocks noChangeAspect="1"/>
          </p:cNvPicPr>
          <p:nvPr/>
        </p:nvPicPr>
        <p:blipFill>
          <a:blip r:embed="rId2"/>
          <a:stretch>
            <a:fillRect/>
          </a:stretch>
        </p:blipFill>
        <p:spPr>
          <a:xfrm>
            <a:off x="218621" y="190500"/>
            <a:ext cx="1749516" cy="361969"/>
          </a:xfrm>
          <a:prstGeom prst="rect">
            <a:avLst/>
          </a:prstGeom>
        </p:spPr>
      </p:pic>
      <p:sp>
        <p:nvSpPr>
          <p:cNvPr id="6" name="TextBox 5">
            <a:extLst>
              <a:ext uri="{FF2B5EF4-FFF2-40B4-BE49-F238E27FC236}">
                <a16:creationId xmlns:a16="http://schemas.microsoft.com/office/drawing/2014/main" id="{5714BE41-992A-1D47-A0A8-62FE50BB7159}"/>
              </a:ext>
            </a:extLst>
          </p:cNvPr>
          <p:cNvSpPr txBox="1"/>
          <p:nvPr/>
        </p:nvSpPr>
        <p:spPr>
          <a:xfrm>
            <a:off x="7223760" y="6596390"/>
            <a:ext cx="2220001" cy="261610"/>
          </a:xfrm>
          <a:prstGeom prst="rect">
            <a:avLst/>
          </a:prstGeom>
          <a:noFill/>
        </p:spPr>
        <p:txBody>
          <a:bodyPr wrap="square" rtlCol="0">
            <a:spAutoFit/>
          </a:bodyPr>
          <a:lstStyle/>
          <a:p>
            <a:r>
              <a:rPr lang="en-US" sz="1100" b="1" dirty="0">
                <a:solidFill>
                  <a:schemeClr val="bg2">
                    <a:lumMod val="50000"/>
                  </a:schemeClr>
                </a:solidFill>
                <a:latin typeface="Palatino Linotype" panose="02040502050505030304" pitchFamily="18" charset="0"/>
              </a:rPr>
              <a:t>DS – 670 – Reda Mastouri</a:t>
            </a:r>
          </a:p>
        </p:txBody>
      </p:sp>
      <p:sp>
        <p:nvSpPr>
          <p:cNvPr id="2" name="TextBox 1">
            <a:extLst>
              <a:ext uri="{FF2B5EF4-FFF2-40B4-BE49-F238E27FC236}">
                <a16:creationId xmlns:a16="http://schemas.microsoft.com/office/drawing/2014/main" id="{0BC84C8D-3BFA-DFCB-457F-32F2576A0CB6}"/>
              </a:ext>
            </a:extLst>
          </p:cNvPr>
          <p:cNvSpPr txBox="1"/>
          <p:nvPr/>
        </p:nvSpPr>
        <p:spPr>
          <a:xfrm>
            <a:off x="0" y="756992"/>
            <a:ext cx="8997696" cy="830997"/>
          </a:xfrm>
          <a:prstGeom prst="rect">
            <a:avLst/>
          </a:prstGeom>
          <a:noFill/>
        </p:spPr>
        <p:txBody>
          <a:bodyPr wrap="square" rtlCol="0">
            <a:spAutoFit/>
          </a:bodyPr>
          <a:lstStyle/>
          <a:p>
            <a:r>
              <a:rPr lang="en-US" sz="2400" b="1" dirty="0">
                <a:latin typeface="Palatino Linotype" panose="02040502050505030304" pitchFamily="18" charset="0"/>
              </a:rPr>
              <a:t>3. </a:t>
            </a:r>
            <a:r>
              <a:rPr lang="en-US" altLang="en-US" sz="2400" b="1" dirty="0">
                <a:latin typeface="Palatino Linotype" panose="02040502050505030304" pitchFamily="18" charset="0"/>
              </a:rPr>
              <a:t>Research Approach:</a:t>
            </a:r>
          </a:p>
          <a:p>
            <a:endParaRPr lang="en-US" altLang="en-US" sz="2400" b="1" dirty="0"/>
          </a:p>
        </p:txBody>
      </p:sp>
      <p:graphicFrame>
        <p:nvGraphicFramePr>
          <p:cNvPr id="3" name="Content Placeholder 4">
            <a:extLst>
              <a:ext uri="{FF2B5EF4-FFF2-40B4-BE49-F238E27FC236}">
                <a16:creationId xmlns:a16="http://schemas.microsoft.com/office/drawing/2014/main" id="{A7BD305D-4D3E-022B-944A-1E428C3653C3}"/>
              </a:ext>
            </a:extLst>
          </p:cNvPr>
          <p:cNvGraphicFramePr>
            <a:graphicFrameLocks/>
          </p:cNvGraphicFramePr>
          <p:nvPr>
            <p:extLst>
              <p:ext uri="{D42A27DB-BD31-4B8C-83A1-F6EECF244321}">
                <p14:modId xmlns:p14="http://schemas.microsoft.com/office/powerpoint/2010/main" val="2087834370"/>
              </p:ext>
            </p:extLst>
          </p:nvPr>
        </p:nvGraphicFramePr>
        <p:xfrm>
          <a:off x="457200" y="1447800"/>
          <a:ext cx="8229600" cy="48691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457200">
                <a:tc>
                  <a:txBody>
                    <a:bodyPr/>
                    <a:lstStyle/>
                    <a:p>
                      <a:pPr marL="0" marR="0">
                        <a:lnSpc>
                          <a:spcPct val="115000"/>
                        </a:lnSpc>
                        <a:spcBef>
                          <a:spcPts val="0"/>
                        </a:spcBef>
                        <a:spcAft>
                          <a:spcPts val="0"/>
                        </a:spcAft>
                      </a:pPr>
                      <a:r>
                        <a:rPr lang="en-US" sz="2000" b="1" dirty="0">
                          <a:solidFill>
                            <a:srgbClr val="000000"/>
                          </a:solidFill>
                          <a:latin typeface="Palatino Linotype" panose="02040502050505030304" pitchFamily="18" charset="0"/>
                          <a:ea typeface="Calibri"/>
                        </a:rPr>
                        <a:t>Criteria </a:t>
                      </a:r>
                      <a:endParaRPr lang="en-US" sz="2000" dirty="0">
                        <a:solidFill>
                          <a:srgbClr val="000000"/>
                        </a:solidFill>
                        <a:latin typeface="Palatino Linotype" panose="02040502050505030304" pitchFamily="18" charset="0"/>
                        <a:ea typeface="Calibri"/>
                      </a:endParaRPr>
                    </a:p>
                  </a:txBody>
                  <a:tcPr marL="68580" marR="68580" marT="0" marB="0" anchor="ctr"/>
                </a:tc>
                <a:tc>
                  <a:txBody>
                    <a:bodyPr/>
                    <a:lstStyle/>
                    <a:p>
                      <a:pPr marL="0" marR="0">
                        <a:lnSpc>
                          <a:spcPct val="115000"/>
                        </a:lnSpc>
                        <a:spcBef>
                          <a:spcPts val="0"/>
                        </a:spcBef>
                        <a:spcAft>
                          <a:spcPts val="0"/>
                        </a:spcAft>
                      </a:pPr>
                      <a:r>
                        <a:rPr lang="en-US" sz="2000" b="1" dirty="0">
                          <a:solidFill>
                            <a:srgbClr val="000000"/>
                          </a:solidFill>
                          <a:latin typeface="Palatino Linotype" panose="02040502050505030304" pitchFamily="18" charset="0"/>
                          <a:ea typeface="Calibri"/>
                        </a:rPr>
                        <a:t>Qualitative Research </a:t>
                      </a:r>
                      <a:endParaRPr lang="en-US" sz="2000" dirty="0">
                        <a:solidFill>
                          <a:srgbClr val="000000"/>
                        </a:solidFill>
                        <a:latin typeface="Palatino Linotype" panose="02040502050505030304" pitchFamily="18" charset="0"/>
                        <a:ea typeface="Calibri"/>
                      </a:endParaRPr>
                    </a:p>
                  </a:txBody>
                  <a:tcPr marL="68580" marR="68580" marT="0" marB="0" anchor="ctr"/>
                </a:tc>
                <a:tc>
                  <a:txBody>
                    <a:bodyPr/>
                    <a:lstStyle/>
                    <a:p>
                      <a:pPr marL="0" marR="0">
                        <a:lnSpc>
                          <a:spcPct val="115000"/>
                        </a:lnSpc>
                        <a:spcBef>
                          <a:spcPts val="0"/>
                        </a:spcBef>
                        <a:spcAft>
                          <a:spcPts val="0"/>
                        </a:spcAft>
                      </a:pPr>
                      <a:r>
                        <a:rPr lang="en-US" sz="2000" b="1" dirty="0">
                          <a:solidFill>
                            <a:srgbClr val="000000"/>
                          </a:solidFill>
                          <a:latin typeface="Palatino Linotype" panose="02040502050505030304" pitchFamily="18" charset="0"/>
                          <a:ea typeface="Calibri"/>
                        </a:rPr>
                        <a:t>Quantitative Research </a:t>
                      </a:r>
                      <a:endParaRPr lang="en-US" sz="2000" dirty="0">
                        <a:solidFill>
                          <a:srgbClr val="000000"/>
                        </a:solidFill>
                        <a:latin typeface="Palatino Linotype" panose="02040502050505030304" pitchFamily="18" charset="0"/>
                        <a:ea typeface="Calibri"/>
                      </a:endParaRPr>
                    </a:p>
                  </a:txBody>
                  <a:tcPr marL="68580" marR="68580" marT="0" marB="0" anchor="ctr"/>
                </a:tc>
                <a:extLst>
                  <a:ext uri="{0D108BD9-81ED-4DB2-BD59-A6C34878D82A}">
                    <a16:rowId xmlns:a16="http://schemas.microsoft.com/office/drawing/2014/main" val="10000"/>
                  </a:ext>
                </a:extLst>
              </a:tr>
              <a:tr h="640080">
                <a:tc>
                  <a:txBody>
                    <a:bodyPr/>
                    <a:lstStyle/>
                    <a:p>
                      <a:pPr marL="0" marR="0">
                        <a:lnSpc>
                          <a:spcPct val="115000"/>
                        </a:lnSpc>
                        <a:spcBef>
                          <a:spcPts val="0"/>
                        </a:spcBef>
                        <a:spcAft>
                          <a:spcPts val="0"/>
                        </a:spcAft>
                      </a:pPr>
                      <a:r>
                        <a:rPr lang="en-US" sz="1600" b="1" dirty="0">
                          <a:solidFill>
                            <a:srgbClr val="000000"/>
                          </a:solidFill>
                          <a:latin typeface="Palatino Linotype" panose="02040502050505030304" pitchFamily="18" charset="0"/>
                          <a:ea typeface="Calibri"/>
                        </a:rPr>
                        <a:t>Type of Data Analysis </a:t>
                      </a:r>
                      <a:endParaRPr lang="en-US" sz="2400" dirty="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Identify patterns, features, themes. </a:t>
                      </a:r>
                      <a:endParaRPr lang="en-US" sz="2400" dirty="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Identify statistical relationships. </a:t>
                      </a:r>
                      <a:endParaRPr lang="en-US" sz="2400" dirty="0">
                        <a:solidFill>
                          <a:srgbClr val="000000"/>
                        </a:solidFill>
                        <a:latin typeface="Palatino Linotype" panose="02040502050505030304" pitchFamily="18" charset="0"/>
                        <a:ea typeface="Calibri"/>
                      </a:endParaRPr>
                    </a:p>
                  </a:txBody>
                  <a:tcPr marL="68580" marR="68580" marT="0" marB="0"/>
                </a:tc>
                <a:extLst>
                  <a:ext uri="{0D108BD9-81ED-4DB2-BD59-A6C34878D82A}">
                    <a16:rowId xmlns:a16="http://schemas.microsoft.com/office/drawing/2014/main" val="10001"/>
                  </a:ext>
                </a:extLst>
              </a:tr>
              <a:tr h="640080">
                <a:tc>
                  <a:txBody>
                    <a:bodyPr/>
                    <a:lstStyle/>
                    <a:p>
                      <a:pPr marL="0" marR="0">
                        <a:lnSpc>
                          <a:spcPct val="115000"/>
                        </a:lnSpc>
                        <a:spcBef>
                          <a:spcPts val="0"/>
                        </a:spcBef>
                        <a:spcAft>
                          <a:spcPts val="0"/>
                        </a:spcAft>
                      </a:pPr>
                      <a:r>
                        <a:rPr lang="en-US" sz="1600" b="1">
                          <a:solidFill>
                            <a:srgbClr val="000000"/>
                          </a:solidFill>
                          <a:latin typeface="Palatino Linotype" panose="02040502050505030304" pitchFamily="18" charset="0"/>
                          <a:ea typeface="Calibri"/>
                        </a:rPr>
                        <a:t>Objectivity and Subjectivity </a:t>
                      </a:r>
                      <a:endParaRPr lang="en-US" sz="240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Subjectivity is expected. </a:t>
                      </a:r>
                      <a:endParaRPr lang="en-US" sz="2400" dirty="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Objectivity is critical. </a:t>
                      </a:r>
                      <a:endParaRPr lang="en-US" sz="2400" dirty="0">
                        <a:solidFill>
                          <a:srgbClr val="000000"/>
                        </a:solidFill>
                        <a:latin typeface="Palatino Linotype" panose="02040502050505030304" pitchFamily="18" charset="0"/>
                        <a:ea typeface="Calibri"/>
                      </a:endParaRPr>
                    </a:p>
                  </a:txBody>
                  <a:tcPr marL="68580" marR="68580" marT="0" marB="0"/>
                </a:tc>
                <a:extLst>
                  <a:ext uri="{0D108BD9-81ED-4DB2-BD59-A6C34878D82A}">
                    <a16:rowId xmlns:a16="http://schemas.microsoft.com/office/drawing/2014/main" val="10002"/>
                  </a:ext>
                </a:extLst>
              </a:tr>
              <a:tr h="640080">
                <a:tc>
                  <a:txBody>
                    <a:bodyPr/>
                    <a:lstStyle/>
                    <a:p>
                      <a:pPr marL="0" marR="0">
                        <a:lnSpc>
                          <a:spcPct val="115000"/>
                        </a:lnSpc>
                        <a:spcBef>
                          <a:spcPts val="0"/>
                        </a:spcBef>
                        <a:spcAft>
                          <a:spcPts val="0"/>
                        </a:spcAft>
                      </a:pPr>
                      <a:r>
                        <a:rPr lang="en-US" sz="1600" b="1">
                          <a:solidFill>
                            <a:srgbClr val="000000"/>
                          </a:solidFill>
                          <a:latin typeface="Palatino Linotype" panose="02040502050505030304" pitchFamily="18" charset="0"/>
                          <a:ea typeface="Calibri"/>
                        </a:rPr>
                        <a:t>Role of Researcher </a:t>
                      </a:r>
                      <a:endParaRPr lang="en-US" sz="240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Researcher &amp; their biases may be known to participants in the study, &amp; participant characteristics</a:t>
                      </a:r>
                      <a:r>
                        <a:rPr lang="en-US" sz="1600" baseline="0" dirty="0">
                          <a:solidFill>
                            <a:srgbClr val="000000"/>
                          </a:solidFill>
                          <a:latin typeface="Palatino Linotype" panose="02040502050505030304" pitchFamily="18" charset="0"/>
                          <a:ea typeface="Calibri"/>
                        </a:rPr>
                        <a:t> </a:t>
                      </a:r>
                      <a:r>
                        <a:rPr lang="en-US" sz="1600" dirty="0">
                          <a:solidFill>
                            <a:srgbClr val="000000"/>
                          </a:solidFill>
                          <a:latin typeface="Palatino Linotype" panose="02040502050505030304" pitchFamily="18" charset="0"/>
                          <a:ea typeface="Calibri"/>
                        </a:rPr>
                        <a:t>may be known to the researcher. </a:t>
                      </a:r>
                      <a:endParaRPr lang="en-US" sz="2400" dirty="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Researcher &amp; their biases are not known to participants in the study, &amp; participant characteristics are deliberately hidden from the researcher (double blind studies). </a:t>
                      </a:r>
                      <a:endParaRPr lang="en-US" sz="2400" dirty="0">
                        <a:solidFill>
                          <a:srgbClr val="000000"/>
                        </a:solidFill>
                        <a:latin typeface="Palatino Linotype" panose="02040502050505030304" pitchFamily="18" charset="0"/>
                        <a:ea typeface="Calibri"/>
                      </a:endParaRPr>
                    </a:p>
                  </a:txBody>
                  <a:tcPr marL="68580" marR="68580" marT="0" marB="0"/>
                </a:tc>
                <a:extLst>
                  <a:ext uri="{0D108BD9-81ED-4DB2-BD59-A6C34878D82A}">
                    <a16:rowId xmlns:a16="http://schemas.microsoft.com/office/drawing/2014/main" val="10003"/>
                  </a:ext>
                </a:extLst>
              </a:tr>
              <a:tr h="640080">
                <a:tc>
                  <a:txBody>
                    <a:bodyPr/>
                    <a:lstStyle/>
                    <a:p>
                      <a:pPr marL="0" marR="0">
                        <a:lnSpc>
                          <a:spcPct val="115000"/>
                        </a:lnSpc>
                        <a:spcBef>
                          <a:spcPts val="0"/>
                        </a:spcBef>
                        <a:spcAft>
                          <a:spcPts val="0"/>
                        </a:spcAft>
                      </a:pPr>
                      <a:r>
                        <a:rPr lang="en-US" sz="1600" b="1">
                          <a:solidFill>
                            <a:srgbClr val="000000"/>
                          </a:solidFill>
                          <a:latin typeface="Palatino Linotype" panose="02040502050505030304" pitchFamily="18" charset="0"/>
                          <a:ea typeface="Calibri"/>
                        </a:rPr>
                        <a:t>Results </a:t>
                      </a:r>
                      <a:endParaRPr lang="en-US" sz="240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Particular or specialized findings that is less </a:t>
                      </a:r>
                      <a:r>
                        <a:rPr lang="en-US" sz="1600" dirty="0" err="1">
                          <a:solidFill>
                            <a:srgbClr val="000000"/>
                          </a:solidFill>
                          <a:latin typeface="Palatino Linotype" panose="02040502050505030304" pitchFamily="18" charset="0"/>
                          <a:ea typeface="Calibri"/>
                        </a:rPr>
                        <a:t>generalizable</a:t>
                      </a:r>
                      <a:r>
                        <a:rPr lang="en-US" sz="1600" dirty="0">
                          <a:solidFill>
                            <a:srgbClr val="000000"/>
                          </a:solidFill>
                          <a:latin typeface="Palatino Linotype" panose="02040502050505030304" pitchFamily="18" charset="0"/>
                          <a:ea typeface="Calibri"/>
                        </a:rPr>
                        <a:t>. </a:t>
                      </a:r>
                      <a:endParaRPr lang="en-US" sz="2400" dirty="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Generalizable findings that can be applied to other populations. </a:t>
                      </a:r>
                      <a:endParaRPr lang="en-US" sz="2400" dirty="0">
                        <a:solidFill>
                          <a:srgbClr val="000000"/>
                        </a:solidFill>
                        <a:latin typeface="Palatino Linotype" panose="02040502050505030304" pitchFamily="18" charset="0"/>
                        <a:ea typeface="Calibri"/>
                      </a:endParaRPr>
                    </a:p>
                  </a:txBody>
                  <a:tcPr marL="68580" marR="68580" marT="0" marB="0"/>
                </a:tc>
                <a:extLst>
                  <a:ext uri="{0D108BD9-81ED-4DB2-BD59-A6C34878D82A}">
                    <a16:rowId xmlns:a16="http://schemas.microsoft.com/office/drawing/2014/main" val="10004"/>
                  </a:ext>
                </a:extLst>
              </a:tr>
              <a:tr h="640080">
                <a:tc>
                  <a:txBody>
                    <a:bodyPr/>
                    <a:lstStyle/>
                    <a:p>
                      <a:pPr marL="0" marR="0">
                        <a:lnSpc>
                          <a:spcPct val="115000"/>
                        </a:lnSpc>
                        <a:spcBef>
                          <a:spcPts val="0"/>
                        </a:spcBef>
                        <a:spcAft>
                          <a:spcPts val="0"/>
                        </a:spcAft>
                      </a:pPr>
                      <a:r>
                        <a:rPr lang="en-US" sz="1600" b="1">
                          <a:solidFill>
                            <a:srgbClr val="000000"/>
                          </a:solidFill>
                          <a:latin typeface="Palatino Linotype" panose="02040502050505030304" pitchFamily="18" charset="0"/>
                          <a:ea typeface="Calibri"/>
                        </a:rPr>
                        <a:t>Scientific Method </a:t>
                      </a:r>
                      <a:endParaRPr lang="en-US" sz="240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Exploratory or bottom–up: the researcher generates a new hypothesis and theory from the data collected. </a:t>
                      </a:r>
                      <a:endParaRPr lang="en-US" sz="2400" dirty="0">
                        <a:solidFill>
                          <a:srgbClr val="000000"/>
                        </a:solidFill>
                        <a:latin typeface="Palatino Linotype" panose="020405020505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1600" dirty="0">
                          <a:solidFill>
                            <a:srgbClr val="000000"/>
                          </a:solidFill>
                          <a:latin typeface="Palatino Linotype" panose="02040502050505030304" pitchFamily="18" charset="0"/>
                          <a:ea typeface="Calibri"/>
                        </a:rPr>
                        <a:t>Confirmatory or top-down: the researcher tests the hypothesis and theory with the data.</a:t>
                      </a:r>
                      <a:endParaRPr lang="en-US" sz="2400" dirty="0">
                        <a:solidFill>
                          <a:srgbClr val="000000"/>
                        </a:solidFill>
                        <a:latin typeface="Palatino Linotype" panose="02040502050505030304" pitchFamily="18" charset="0"/>
                        <a:ea typeface="Calibri"/>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22114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6308</TotalTime>
  <Words>2192</Words>
  <Application>Microsoft Office PowerPoint</Application>
  <PresentationFormat>On-screen Show (4:3)</PresentationFormat>
  <Paragraphs>265</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Thorat</dc:creator>
  <cp:lastModifiedBy>Reda Mastouri</cp:lastModifiedBy>
  <cp:revision>28</cp:revision>
  <dcterms:created xsi:type="dcterms:W3CDTF">2020-03-01T20:25:04Z</dcterms:created>
  <dcterms:modified xsi:type="dcterms:W3CDTF">2023-12-06T00:48:03Z</dcterms:modified>
</cp:coreProperties>
</file>