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9" r:id="rId4"/>
    <p:sldId id="280" r:id="rId5"/>
    <p:sldId id="285" r:id="rId6"/>
    <p:sldId id="283" r:id="rId7"/>
    <p:sldId id="284" r:id="rId8"/>
    <p:sldId id="287" r:id="rId9"/>
    <p:sldId id="282" r:id="rId10"/>
    <p:sldId id="286" r:id="rId11"/>
    <p:sldId id="281" r:id="rId12"/>
    <p:sldId id="289" r:id="rId13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984CC"/>
    <a:srgbClr val="03136A"/>
    <a:srgbClr val="35759D"/>
    <a:srgbClr val="35B19D"/>
    <a:srgbClr val="FFFF00"/>
    <a:srgbClr val="B3D3EA"/>
    <a:srgbClr val="78A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23" autoAdjust="0"/>
    <p:restoredTop sz="95596" autoAdjust="0"/>
  </p:normalViewPr>
  <p:slideViewPr>
    <p:cSldViewPr>
      <p:cViewPr>
        <p:scale>
          <a:sx n="82" d="100"/>
          <a:sy n="82" d="100"/>
        </p:scale>
        <p:origin x="159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4C7E98F6-A0F4-48D9-AAB6-30E0C4F6A4A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ru-BY"/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1D3B58E3-A265-44DE-83CD-BA5668D766B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ru-BY"/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81779BEF-1A41-420C-A5E9-027280C0F16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>
            <a:extLst>
              <a:ext uri="{FF2B5EF4-FFF2-40B4-BE49-F238E27FC236}">
                <a16:creationId xmlns:a16="http://schemas.microsoft.com/office/drawing/2014/main" id="{B2CA63E8-B33C-4E3C-B822-A90E383A921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BY"/>
              <a:t>Click to edit Master text styles</a:t>
            </a:r>
          </a:p>
          <a:p>
            <a:pPr lvl="1"/>
            <a:r>
              <a:rPr lang="en-US" altLang="ru-BY"/>
              <a:t>Second level</a:t>
            </a:r>
          </a:p>
          <a:p>
            <a:pPr lvl="2"/>
            <a:r>
              <a:rPr lang="en-US" altLang="ru-BY"/>
              <a:t>Third level</a:t>
            </a:r>
          </a:p>
          <a:p>
            <a:pPr lvl="3"/>
            <a:r>
              <a:rPr lang="en-US" altLang="ru-BY"/>
              <a:t>Fourth level</a:t>
            </a:r>
          </a:p>
          <a:p>
            <a:pPr lvl="4"/>
            <a:r>
              <a:rPr lang="en-US" altLang="ru-BY"/>
              <a:t>Fifth level</a:t>
            </a:r>
          </a:p>
        </p:txBody>
      </p:sp>
      <p:sp>
        <p:nvSpPr>
          <p:cNvPr id="81926" name="Rectangle 6">
            <a:extLst>
              <a:ext uri="{FF2B5EF4-FFF2-40B4-BE49-F238E27FC236}">
                <a16:creationId xmlns:a16="http://schemas.microsoft.com/office/drawing/2014/main" id="{1B294029-F3E2-4E5A-934B-6B65D73FA48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ru-BY"/>
          </a:p>
        </p:txBody>
      </p:sp>
      <p:sp>
        <p:nvSpPr>
          <p:cNvPr id="81927" name="Rectangle 7">
            <a:extLst>
              <a:ext uri="{FF2B5EF4-FFF2-40B4-BE49-F238E27FC236}">
                <a16:creationId xmlns:a16="http://schemas.microsoft.com/office/drawing/2014/main" id="{0F22C947-2A92-4D0A-831A-6F1E28D0A2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993632F-70AD-443D-AA26-D7C15E78F306}" type="slidenum">
              <a:rPr lang="en-US" altLang="ru-BY"/>
              <a:pPr/>
              <a:t>‹#›</a:t>
            </a:fld>
            <a:endParaRPr lang="en-US" altLang="ru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6DA19D3-B56F-43E7-A2C2-8D951825A5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D0E20F-2C91-4A49-A196-D7EFA91ED4FE}" type="slidenum">
              <a:rPr lang="en-US" altLang="ru-BY"/>
              <a:pPr/>
              <a:t>1</a:t>
            </a:fld>
            <a:endParaRPr lang="en-US" altLang="ru-BY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9C5E2E6E-372D-44C8-A308-C718EE365D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91305D3D-5BBD-40A0-9B0D-8F0C934E04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BY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D48FE12-6C63-4D90-A793-5A3F1F13F6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38806F-BA74-4305-BF3D-AB21BD783E30}" type="slidenum">
              <a:rPr lang="en-US" altLang="ru-BY"/>
              <a:pPr/>
              <a:t>10</a:t>
            </a:fld>
            <a:endParaRPr lang="en-US" altLang="ru-BY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2AE5A840-FF74-4829-8271-E3237729D9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924F8B15-A0B6-4659-BD06-ABBB897C66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BY"/>
          </a:p>
        </p:txBody>
      </p:sp>
    </p:spTree>
    <p:extLst>
      <p:ext uri="{BB962C8B-B14F-4D97-AF65-F5344CB8AC3E}">
        <p14:creationId xmlns:p14="http://schemas.microsoft.com/office/powerpoint/2010/main" val="21957973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6672F6A-D41E-42CF-8C57-475E05DAB0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CCF974-3D2C-48CC-84AA-95854F1D04ED}" type="slidenum">
              <a:rPr lang="en-US" altLang="ru-BY"/>
              <a:pPr/>
              <a:t>11</a:t>
            </a:fld>
            <a:endParaRPr lang="en-US" altLang="ru-BY"/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4D82A05C-2F48-4392-849B-149E38DDC8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528F6680-5C37-4B4F-A09D-6031139C65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BY"/>
          </a:p>
        </p:txBody>
      </p:sp>
    </p:spTree>
    <p:extLst>
      <p:ext uri="{BB962C8B-B14F-4D97-AF65-F5344CB8AC3E}">
        <p14:creationId xmlns:p14="http://schemas.microsoft.com/office/powerpoint/2010/main" val="1339878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6672F6A-D41E-42CF-8C57-475E05DAB0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CCF974-3D2C-48CC-84AA-95854F1D04ED}" type="slidenum">
              <a:rPr lang="en-US" altLang="ru-BY"/>
              <a:pPr/>
              <a:t>12</a:t>
            </a:fld>
            <a:endParaRPr lang="en-US" altLang="ru-BY"/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4D82A05C-2F48-4392-849B-149E38DDC8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528F6680-5C37-4B4F-A09D-6031139C65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BY"/>
          </a:p>
        </p:txBody>
      </p:sp>
    </p:spTree>
    <p:extLst>
      <p:ext uri="{BB962C8B-B14F-4D97-AF65-F5344CB8AC3E}">
        <p14:creationId xmlns:p14="http://schemas.microsoft.com/office/powerpoint/2010/main" val="8757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6672F6A-D41E-42CF-8C57-475E05DAB0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CCF974-3D2C-48CC-84AA-95854F1D04ED}" type="slidenum">
              <a:rPr lang="en-US" altLang="ru-BY"/>
              <a:pPr/>
              <a:t>2</a:t>
            </a:fld>
            <a:endParaRPr lang="en-US" altLang="ru-BY"/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4D82A05C-2F48-4392-849B-149E38DDC8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528F6680-5C37-4B4F-A09D-6031139C65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BY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D48FE12-6C63-4D90-A793-5A3F1F13F6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38806F-BA74-4305-BF3D-AB21BD783E30}" type="slidenum">
              <a:rPr lang="en-US" altLang="ru-BY"/>
              <a:pPr/>
              <a:t>3</a:t>
            </a:fld>
            <a:endParaRPr lang="en-US" altLang="ru-BY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2AE5A840-FF74-4829-8271-E3237729D9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924F8B15-A0B6-4659-BD06-ABBB897C66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BY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6672F6A-D41E-42CF-8C57-475E05DAB0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CCF974-3D2C-48CC-84AA-95854F1D04ED}" type="slidenum">
              <a:rPr lang="en-US" altLang="ru-BY"/>
              <a:pPr/>
              <a:t>4</a:t>
            </a:fld>
            <a:endParaRPr lang="en-US" altLang="ru-BY"/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4D82A05C-2F48-4392-849B-149E38DDC8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528F6680-5C37-4B4F-A09D-6031139C65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BY"/>
          </a:p>
        </p:txBody>
      </p:sp>
    </p:spTree>
    <p:extLst>
      <p:ext uri="{BB962C8B-B14F-4D97-AF65-F5344CB8AC3E}">
        <p14:creationId xmlns:p14="http://schemas.microsoft.com/office/powerpoint/2010/main" val="2526356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D48FE12-6C63-4D90-A793-5A3F1F13F6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38806F-BA74-4305-BF3D-AB21BD783E30}" type="slidenum">
              <a:rPr lang="en-US" altLang="ru-BY"/>
              <a:pPr/>
              <a:t>5</a:t>
            </a:fld>
            <a:endParaRPr lang="en-US" altLang="ru-BY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2AE5A840-FF74-4829-8271-E3237729D9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924F8B15-A0B6-4659-BD06-ABBB897C66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BY"/>
          </a:p>
        </p:txBody>
      </p:sp>
    </p:spTree>
    <p:extLst>
      <p:ext uri="{BB962C8B-B14F-4D97-AF65-F5344CB8AC3E}">
        <p14:creationId xmlns:p14="http://schemas.microsoft.com/office/powerpoint/2010/main" val="3387636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6672F6A-D41E-42CF-8C57-475E05DAB0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CCF974-3D2C-48CC-84AA-95854F1D04ED}" type="slidenum">
              <a:rPr lang="en-US" altLang="ru-BY"/>
              <a:pPr/>
              <a:t>6</a:t>
            </a:fld>
            <a:endParaRPr lang="en-US" altLang="ru-BY"/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4D82A05C-2F48-4392-849B-149E38DDC8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528F6680-5C37-4B4F-A09D-6031139C65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BY"/>
          </a:p>
        </p:txBody>
      </p:sp>
    </p:spTree>
    <p:extLst>
      <p:ext uri="{BB962C8B-B14F-4D97-AF65-F5344CB8AC3E}">
        <p14:creationId xmlns:p14="http://schemas.microsoft.com/office/powerpoint/2010/main" val="2132010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D48FE12-6C63-4D90-A793-5A3F1F13F6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38806F-BA74-4305-BF3D-AB21BD783E30}" type="slidenum">
              <a:rPr lang="en-US" altLang="ru-BY"/>
              <a:pPr/>
              <a:t>7</a:t>
            </a:fld>
            <a:endParaRPr lang="en-US" altLang="ru-BY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2AE5A840-FF74-4829-8271-E3237729D9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924F8B15-A0B6-4659-BD06-ABBB897C66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BY"/>
          </a:p>
        </p:txBody>
      </p:sp>
    </p:spTree>
    <p:extLst>
      <p:ext uri="{BB962C8B-B14F-4D97-AF65-F5344CB8AC3E}">
        <p14:creationId xmlns:p14="http://schemas.microsoft.com/office/powerpoint/2010/main" val="1202608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D48FE12-6C63-4D90-A793-5A3F1F13F6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38806F-BA74-4305-BF3D-AB21BD783E30}" type="slidenum">
              <a:rPr lang="en-US" altLang="ru-BY"/>
              <a:pPr/>
              <a:t>8</a:t>
            </a:fld>
            <a:endParaRPr lang="en-US" altLang="ru-BY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2AE5A840-FF74-4829-8271-E3237729D9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924F8B15-A0B6-4659-BD06-ABBB897C66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BY"/>
          </a:p>
        </p:txBody>
      </p:sp>
    </p:spTree>
    <p:extLst>
      <p:ext uri="{BB962C8B-B14F-4D97-AF65-F5344CB8AC3E}">
        <p14:creationId xmlns:p14="http://schemas.microsoft.com/office/powerpoint/2010/main" val="374109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6672F6A-D41E-42CF-8C57-475E05DAB0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CCF974-3D2C-48CC-84AA-95854F1D04ED}" type="slidenum">
              <a:rPr lang="en-US" altLang="ru-BY"/>
              <a:pPr/>
              <a:t>9</a:t>
            </a:fld>
            <a:endParaRPr lang="en-US" altLang="ru-BY"/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4D82A05C-2F48-4392-849B-149E38DDC8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528F6680-5C37-4B4F-A09D-6031139C65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BY"/>
          </a:p>
        </p:txBody>
      </p:sp>
    </p:spTree>
    <p:extLst>
      <p:ext uri="{BB962C8B-B14F-4D97-AF65-F5344CB8AC3E}">
        <p14:creationId xmlns:p14="http://schemas.microsoft.com/office/powerpoint/2010/main" val="2285034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2317B41-AC4B-4FDE-9A0C-069FB289AEB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42925" y="2914650"/>
            <a:ext cx="81534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ru-RU" altLang="ru-BY" noProof="0"/>
              <a:t>Образец заголовка</a:t>
            </a:r>
            <a:endParaRPr lang="en-US" altLang="ru-BY" noProof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30C6350-37F3-448E-A9F8-FC3FF7921F4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42925" y="3638550"/>
            <a:ext cx="8153400" cy="685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ru-RU" altLang="ru-BY" noProof="0"/>
              <a:t>Образец подзаголовка</a:t>
            </a:r>
            <a:endParaRPr lang="en-US" altLang="ru-BY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D7CBDD-E453-48D2-8FB7-D4E9E5BAB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EB01C23-B6AC-40FD-8C10-A99C2A14B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715595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748C6AE-B232-4BC5-904C-D66D882304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00825" y="808038"/>
            <a:ext cx="2171700" cy="54403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B0BD655-C424-47C4-AE1B-1362DF191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5725" y="808038"/>
            <a:ext cx="6362700" cy="54403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34289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04A4B3-F2AE-4592-9394-E79792FFC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EEA81A-5075-46C7-BC4B-FD2C4BA4B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182441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0908D5-3F92-47BA-A926-8FFAB1939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08DAD62-739D-4723-91AC-1CCF0C49D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735472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3D40E6-5AC4-4FD0-9AA8-671CC51FD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809D3C-4FB3-43D5-8AD0-68C778BE6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057400"/>
            <a:ext cx="3581400" cy="4191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BF7B551-21D8-45EE-81F5-7B78C3B78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600" y="2057400"/>
            <a:ext cx="3581400" cy="4191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422291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7BFA9D-C1A4-4DF9-A55D-4C63FF624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82F100-7870-4F35-A833-60C2E8325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6C4DA7F-7EF7-41BD-ACDA-A91A6F025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596D333-5682-40F3-869A-FBC7C5B11C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A81503C-16D9-4B6C-8900-7967FD2CB7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207880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3DB64C-35D0-4FEA-87E3-E19574D2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032568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0883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BBA397-1297-47B4-897E-D205EF78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7C1D9A-FD2C-4F60-A957-5A2FEA7A8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053D4CC-76F8-4796-B93F-E1270B42C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281721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FC5DF3-CDBD-47C9-8315-705D99321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29CCF18-A0DB-463B-B31F-DF7ACC318A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FC0A73-A3BB-4048-BCB3-3526C16A1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8199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5B54731-1E1A-4269-9037-2CD4D25A29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5725" y="808038"/>
            <a:ext cx="86868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BY"/>
              <a:t>Образец заголовка</a:t>
            </a:r>
            <a:endParaRPr lang="en-US" altLang="ru-BY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3AA9407-F737-4149-A71A-275F3DF9F4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057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BY"/>
              <a:t>Образец текста</a:t>
            </a:r>
          </a:p>
          <a:p>
            <a:pPr lvl="1"/>
            <a:r>
              <a:rPr lang="ru-RU" altLang="ru-BY"/>
              <a:t>Второй уровень</a:t>
            </a:r>
          </a:p>
          <a:p>
            <a:pPr lvl="2"/>
            <a:r>
              <a:rPr lang="ru-RU" altLang="ru-BY"/>
              <a:t>Третий уровень</a:t>
            </a:r>
          </a:p>
          <a:p>
            <a:pPr lvl="3"/>
            <a:r>
              <a:rPr lang="ru-RU" altLang="ru-BY"/>
              <a:t>Четвертый уровень</a:t>
            </a:r>
          </a:p>
          <a:p>
            <a:pPr lvl="4"/>
            <a:r>
              <a:rPr lang="ru-RU" altLang="ru-BY"/>
              <a:t>Пятый уровень</a:t>
            </a:r>
            <a:endParaRPr lang="en-US" altLang="ru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4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>
            <a:extLst>
              <a:ext uri="{FF2B5EF4-FFF2-40B4-BE49-F238E27FC236}">
                <a16:creationId xmlns:a16="http://schemas.microsoft.com/office/drawing/2014/main" id="{4B461BFB-716C-459B-BD6F-49FC0C29C78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Маркетинговая компания</a:t>
            </a:r>
            <a:endParaRPr lang="en-US" altLang="ru-BY" sz="3200" dirty="0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346AAA0F-AA81-484E-B842-A926E5C063C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Разработка и внедрение политики безопасности организации или учреждения. </a:t>
            </a:r>
            <a:endParaRPr lang="en-US" altLang="ru-BY"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>
            <a:extLst>
              <a:ext uri="{FF2B5EF4-FFF2-40B4-BE49-F238E27FC236}">
                <a16:creationId xmlns:a16="http://schemas.microsoft.com/office/drawing/2014/main" id="{C7099F53-033D-4604-A0EF-52D141FC5C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1720" y="332656"/>
            <a:ext cx="6839272" cy="3960440"/>
          </a:xfrm>
        </p:spPr>
        <p:txBody>
          <a:bodyPr/>
          <a:lstStyle/>
          <a:p>
            <a:pPr indent="0"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Технические меры:</a:t>
            </a:r>
            <a:endParaRPr lang="ru-BY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Защита важной корпоративной почты;</a:t>
            </a:r>
            <a:endParaRPr lang="ru-BY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Защита личных документов, бумажных отчетов путем копирования и переноса информации на электронные носители, а также защита помещений, где хранятся документы;</a:t>
            </a:r>
            <a:endParaRPr lang="ru-BY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Использование новейших мер безопасности (антивирусные продукты, брандмауэры) на персональных компьютерах сотрудников и обязательное использование только лицензионных продуктов;</a:t>
            </a:r>
            <a:endParaRPr lang="ru-BY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Внедрение VPN и шифрования для безопасной связи и хранения данных;</a:t>
            </a:r>
            <a:endParaRPr lang="ru-BY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Регулярное резервное копирование данных.</a:t>
            </a:r>
          </a:p>
          <a:p>
            <a:pPr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Программные и аппаратные меры:</a:t>
            </a:r>
            <a:endParaRPr lang="ru-BY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Гидроизоляция оборудования;</a:t>
            </a:r>
            <a:endParaRPr lang="ru-BY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Обеспечение использования только лицензионного программного обеспечения.</a:t>
            </a:r>
            <a:endParaRPr lang="ru-BY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ru-BY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361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5">
            <a:extLst>
              <a:ext uri="{FF2B5EF4-FFF2-40B4-BE49-F238E27FC236}">
                <a16:creationId xmlns:a16="http://schemas.microsoft.com/office/drawing/2014/main" id="{178E9333-9258-4BD3-9899-99364E6164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ru-BY" sz="4000" i="1" dirty="0">
                <a:latin typeface="Times New Roman" panose="02020603050405020304" pitchFamily="18" charset="0"/>
              </a:rPr>
              <a:t>Заключение</a:t>
            </a:r>
            <a:endParaRPr lang="ru-RU" altLang="ru-BY" sz="7200" dirty="0"/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62FF1744-92ED-479A-A669-A1B588AA95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1605" y="1592796"/>
            <a:ext cx="8280920" cy="3672408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/>
              <a:t>Применяя меры, соответствующие целям, маркетинговая компания может минимизировать риски опасных воздействий и их последствия, а также поддерживать необходимый уровень безопасности своих информационных ресурсов.</a:t>
            </a:r>
            <a:endParaRPr lang="ru-BY" sz="2000" dirty="0"/>
          </a:p>
        </p:txBody>
      </p:sp>
      <p:pic>
        <p:nvPicPr>
          <p:cNvPr id="167938" name="Picture 2" descr="Что такое маркетинг: функции, задачи и виды | Unisender">
            <a:extLst>
              <a:ext uri="{FF2B5EF4-FFF2-40B4-BE49-F238E27FC236}">
                <a16:creationId xmlns:a16="http://schemas.microsoft.com/office/drawing/2014/main" id="{84EF3E0A-2CF2-493C-8717-7DC1DDE1D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976" y="3284984"/>
            <a:ext cx="5004048" cy="2502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02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986" name="Picture 2" descr="Спасибо за внимание картинка в меме (49 фото) » Юмор, позитив и много  смешных картинок">
            <a:extLst>
              <a:ext uri="{FF2B5EF4-FFF2-40B4-BE49-F238E27FC236}">
                <a16:creationId xmlns:a16="http://schemas.microsoft.com/office/drawing/2014/main" id="{CBA72287-34AC-42AB-993E-B55B807F1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78" y="1412776"/>
            <a:ext cx="8259643" cy="467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913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5">
            <a:extLst>
              <a:ext uri="{FF2B5EF4-FFF2-40B4-BE49-F238E27FC236}">
                <a16:creationId xmlns:a16="http://schemas.microsoft.com/office/drawing/2014/main" id="{178E9333-9258-4BD3-9899-99364E6164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Введение</a:t>
            </a:r>
            <a:endParaRPr lang="ru-RU" altLang="ru-BY" sz="7200" dirty="0"/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62FF1744-92ED-479A-A669-A1B588AA95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8665" y="1700808"/>
            <a:ext cx="8280920" cy="3672408"/>
          </a:xfrm>
        </p:spPr>
        <p:txBody>
          <a:bodyPr/>
          <a:lstStyle/>
          <a:p>
            <a:pPr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Быстрое развитие технологий и растущая зависимость от цифровых систем сделали информационную безопасность важнейшим аспектом современной деловой активности. Маркетинговые компании собирают, хранят и используют конфиденциальные данные клиентов, поэтому очень важно иметь комплексную политику информационной безопасности (ПИБ). Эта политика будет служить основой для защиты конфиденциальности, целостности и доступности информационных активов и обеспечивать соблюдение компанией соответствующих законов и нормативных актов.</a:t>
            </a:r>
            <a:endParaRPr lang="ru-BY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ru-RU" altLang="ru-BY" sz="1400" dirty="0"/>
          </a:p>
          <a:p>
            <a:pPr>
              <a:lnSpc>
                <a:spcPct val="80000"/>
              </a:lnSpc>
            </a:pPr>
            <a:endParaRPr lang="ru-RU" altLang="ru-BY" sz="1400" dirty="0"/>
          </a:p>
        </p:txBody>
      </p:sp>
      <p:pic>
        <p:nvPicPr>
          <p:cNvPr id="17417" name="Picture 9" descr="Как провести маркетинговый аудит компании - Лаборатория трендов">
            <a:extLst>
              <a:ext uri="{FF2B5EF4-FFF2-40B4-BE49-F238E27FC236}">
                <a16:creationId xmlns:a16="http://schemas.microsoft.com/office/drawing/2014/main" id="{6964F509-9B18-4637-BCB7-EF4C1D5A3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673" y="3835883"/>
            <a:ext cx="5432654" cy="2642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CA504C32-BBDD-484D-9785-EBBD78C2EC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04664"/>
            <a:ext cx="6934200" cy="715963"/>
          </a:xfrm>
        </p:spPr>
        <p:txBody>
          <a:bodyPr/>
          <a:lstStyle/>
          <a:p>
            <a:pPr algn="ctr"/>
            <a:r>
              <a:rPr lang="ru-RU" sz="3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Актуальность</a:t>
            </a:r>
            <a:endParaRPr lang="en-US" altLang="ru-BY" sz="6000" dirty="0">
              <a:solidFill>
                <a:srgbClr val="000000"/>
              </a:solidFill>
            </a:endParaRP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C7099F53-033D-4604-A0EF-52D141FC5C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412776"/>
            <a:ext cx="6934200" cy="4267200"/>
          </a:xfrm>
        </p:spPr>
        <p:txBody>
          <a:bodyPr/>
          <a:lstStyle/>
          <a:p>
            <a:pPr indent="450215"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Маркетинговая индустрия постоянно развивается и все больше полагается на технологии, что увеличивает риск кибератак и утечки данных.</a:t>
            </a:r>
            <a:endParaRPr lang="ru-BY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Нарушения информационной безопасности могут привести к финансовым потерям, репутационному ущербу и юридическим последствиям.</a:t>
            </a:r>
            <a:endParaRPr lang="ru-BY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en-US" altLang="ru-BY" sz="1800" dirty="0">
              <a:solidFill>
                <a:schemeClr val="tx1"/>
              </a:solidFill>
            </a:endParaRPr>
          </a:p>
        </p:txBody>
      </p:sp>
      <p:pic>
        <p:nvPicPr>
          <p:cNvPr id="60423" name="Picture 7" descr="Кибератаки">
            <a:extLst>
              <a:ext uri="{FF2B5EF4-FFF2-40B4-BE49-F238E27FC236}">
                <a16:creationId xmlns:a16="http://schemas.microsoft.com/office/drawing/2014/main" id="{7A116FCA-91A6-48AF-AE39-3B8909BBC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837012"/>
            <a:ext cx="4360540" cy="261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5">
            <a:extLst>
              <a:ext uri="{FF2B5EF4-FFF2-40B4-BE49-F238E27FC236}">
                <a16:creationId xmlns:a16="http://schemas.microsoft.com/office/drawing/2014/main" id="{178E9333-9258-4BD3-9899-99364E6164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Цели и задачи</a:t>
            </a:r>
            <a:endParaRPr lang="ru-RU" altLang="ru-BY" sz="11500" dirty="0"/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62FF1744-92ED-479A-A669-A1B588AA95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8665" y="1700808"/>
            <a:ext cx="3635263" cy="367240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1800" dirty="0">
                <a:latin typeface="Times New Roman" panose="02020603050405020304" pitchFamily="18" charset="0"/>
              </a:rPr>
              <a:t>Создать комплексную и эффективную программу информационной безопасности</a:t>
            </a:r>
          </a:p>
          <a:p>
            <a:pPr>
              <a:lnSpc>
                <a:spcPct val="8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Соблюдение соответствующих законов, нормативных актов и отраслевых стандартов</a:t>
            </a:r>
          </a:p>
          <a:p>
            <a:pPr>
              <a:lnSpc>
                <a:spcPct val="8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Обеспечить, чтобы все сотрудники осознавали свою роль в обеспечении информационной безопасности и следовали передовому опыту</a:t>
            </a:r>
          </a:p>
          <a:p>
            <a:pPr>
              <a:lnSpc>
                <a:spcPct val="8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Постоянно оценивать и повышать эффективность программы информационной безопасности</a:t>
            </a:r>
            <a:endParaRPr lang="ru-RU" altLang="ru-BY" sz="1400" dirty="0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54C703A-DEC3-4365-B9F7-C7C8E4197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016" y="1700808"/>
            <a:ext cx="3635263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Выявить и оценить риски для информационных активов компании</a:t>
            </a:r>
          </a:p>
          <a:p>
            <a:pPr>
              <a:lnSpc>
                <a:spcPct val="8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Внедрить соответствующие средства контроля для снижения рисков и обеспечения защиты конфиденциальной информации</a:t>
            </a:r>
            <a:endParaRPr lang="ru-RU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Разработать политику и процедуры контроля доступа, управления инцидентами, резервного копирования и восстановления данных</a:t>
            </a:r>
          </a:p>
          <a:p>
            <a:pPr>
              <a:lnSpc>
                <a:spcPct val="8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Обеспечить обучение и программы повышения осведомленности сотрудников о лучших практиках информационной безопасности</a:t>
            </a:r>
            <a:endParaRPr lang="ru-RU" altLang="ru-BY" sz="1400" dirty="0"/>
          </a:p>
        </p:txBody>
      </p:sp>
    </p:spTree>
    <p:extLst>
      <p:ext uri="{BB962C8B-B14F-4D97-AF65-F5344CB8AC3E}">
        <p14:creationId xmlns:p14="http://schemas.microsoft.com/office/powerpoint/2010/main" val="2994818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CA504C32-BBDD-484D-9785-EBBD78C2EC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04664"/>
            <a:ext cx="6934200" cy="715963"/>
          </a:xfrm>
        </p:spPr>
        <p:txBody>
          <a:bodyPr/>
          <a:lstStyle/>
          <a:p>
            <a:pPr algn="ctr"/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Структура маркетинговой компании</a:t>
            </a:r>
            <a:endParaRPr lang="en-US" altLang="ru-BY" sz="8800" dirty="0">
              <a:solidFill>
                <a:srgbClr val="000000"/>
              </a:solidFill>
            </a:endParaRP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C7099F53-033D-4604-A0EF-52D141FC5C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412776"/>
            <a:ext cx="6934200" cy="1872208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Отдел маркетинга и продаж</a:t>
            </a:r>
            <a:endParaRPr lang="ru-BY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Департамент финансов и бухгалтерского учета</a:t>
            </a:r>
            <a:endParaRPr lang="ru-BY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Отдел кадров</a:t>
            </a: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Администратор информационной безопасности</a:t>
            </a:r>
            <a:endParaRPr lang="en-US" altLang="ru-BY" sz="2000" dirty="0">
              <a:solidFill>
                <a:srgbClr val="000000"/>
              </a:solidFill>
            </a:endParaRPr>
          </a:p>
        </p:txBody>
      </p:sp>
      <p:pic>
        <p:nvPicPr>
          <p:cNvPr id="165892" name="Picture 4" descr="Маркетинговая помощь">
            <a:extLst>
              <a:ext uri="{FF2B5EF4-FFF2-40B4-BE49-F238E27FC236}">
                <a16:creationId xmlns:a16="http://schemas.microsoft.com/office/drawing/2014/main" id="{9EDD3754-056A-4170-8A17-14ABB9C6F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466" y="5661248"/>
            <a:ext cx="2634486" cy="691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896" name="Picture 8" descr="Маркетинговая компания «Старт Маркетинг» провела всероссийское исследование  маркетинговой активности – Гуманитарный портал">
            <a:extLst>
              <a:ext uri="{FF2B5EF4-FFF2-40B4-BE49-F238E27FC236}">
                <a16:creationId xmlns:a16="http://schemas.microsoft.com/office/drawing/2014/main" id="{3BF80303-543C-4307-940D-97D942EC8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5445224"/>
            <a:ext cx="1777380" cy="118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898" name="Picture 10" descr="Ixonica (Иксоника), маркетинговая компания | ВКонтакте">
            <a:extLst>
              <a:ext uri="{FF2B5EF4-FFF2-40B4-BE49-F238E27FC236}">
                <a16:creationId xmlns:a16="http://schemas.microsoft.com/office/drawing/2014/main" id="{D0F21F18-5D24-4AE3-8376-4B036549C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182" y="3493109"/>
            <a:ext cx="2054531" cy="261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900" name="Picture 12" descr="Маркетинговая Компания - Home | Facebook">
            <a:extLst>
              <a:ext uri="{FF2B5EF4-FFF2-40B4-BE49-F238E27FC236}">
                <a16:creationId xmlns:a16="http://schemas.microsoft.com/office/drawing/2014/main" id="{EE11C4B9-0114-4A96-8034-D2AD30E8E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545568"/>
            <a:ext cx="927547" cy="927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904" name="Picture 16" descr="О маркетинговой компании STARK">
            <a:extLst>
              <a:ext uri="{FF2B5EF4-FFF2-40B4-BE49-F238E27FC236}">
                <a16:creationId xmlns:a16="http://schemas.microsoft.com/office/drawing/2014/main" id="{78933DED-4CEF-4D13-95E0-5850C76D1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13" y="2988559"/>
            <a:ext cx="2293991" cy="177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562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5">
            <a:extLst>
              <a:ext uri="{FF2B5EF4-FFF2-40B4-BE49-F238E27FC236}">
                <a16:creationId xmlns:a16="http://schemas.microsoft.com/office/drawing/2014/main" id="{178E9333-9258-4BD3-9899-99364E6164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Периметр маркетинговой компании и объекты защиты</a:t>
            </a:r>
            <a:endParaRPr lang="ru-RU" altLang="ru-BY" sz="8800" dirty="0"/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62FF1744-92ED-479A-A669-A1B588AA95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8665" y="1700808"/>
            <a:ext cx="8280920" cy="367240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Периметр маркетинговой компании — это все физические и цифровые активы, системы и информация, принадлежащие компании или используемые ею, включая компьютеры, мобильные устройства, облачные сервисы и другие цифровые носители информации.</a:t>
            </a:r>
            <a:endParaRPr lang="ru-BY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К объектам защиты маркетинговой компании относятся:</a:t>
            </a:r>
            <a:endParaRPr lang="ru-BY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Коммерческие тайны компании, такие как информация о контрактах, финансовых отношениях и бухгалтерских данных.</a:t>
            </a:r>
            <a:endParaRPr lang="ru-BY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Коммерческая тайна клиентов и партнеров, включая информацию об их активах, имуществе, платежах и страховых случаях.</a:t>
            </a:r>
            <a:endParaRPr lang="ru-BY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Личные данные сотрудников компании и сотрудников клиентов, включая регистрационные номера автомобилей, водительские права и информацию о кредитных картах.</a:t>
            </a:r>
            <a:endParaRPr lang="ru-BY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ru-RU" altLang="ru-BY" sz="1400" dirty="0"/>
          </a:p>
          <a:p>
            <a:pPr>
              <a:lnSpc>
                <a:spcPct val="80000"/>
              </a:lnSpc>
            </a:pPr>
            <a:endParaRPr lang="ru-RU" altLang="ru-BY" sz="1400" dirty="0"/>
          </a:p>
        </p:txBody>
      </p:sp>
    </p:spTree>
    <p:extLst>
      <p:ext uri="{BB962C8B-B14F-4D97-AF65-F5344CB8AC3E}">
        <p14:creationId xmlns:p14="http://schemas.microsoft.com/office/powerpoint/2010/main" val="2709493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CA504C32-BBDD-484D-9785-EBBD78C2EC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04664"/>
            <a:ext cx="6934200" cy="715963"/>
          </a:xfrm>
        </p:spPr>
        <p:txBody>
          <a:bodyPr/>
          <a:lstStyle/>
          <a:p>
            <a:pPr algn="ctr"/>
            <a:r>
              <a:rPr lang="ru-RU" sz="3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Угрозы безопасности</a:t>
            </a:r>
            <a:endParaRPr lang="en-US" altLang="ru-BY" sz="6000" dirty="0">
              <a:solidFill>
                <a:srgbClr val="000000"/>
              </a:solidFill>
            </a:endParaRPr>
          </a:p>
        </p:txBody>
      </p:sp>
      <p:pic>
        <p:nvPicPr>
          <p:cNvPr id="166914" name="Picture 2" descr="2.2 Основные угрозы информационной безопасности">
            <a:extLst>
              <a:ext uri="{FF2B5EF4-FFF2-40B4-BE49-F238E27FC236}">
                <a16:creationId xmlns:a16="http://schemas.microsoft.com/office/drawing/2014/main" id="{665367EB-3E12-435A-A911-93E534BE4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940" y="1844824"/>
            <a:ext cx="6480720" cy="367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8545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CA504C32-BBDD-484D-9785-EBBD78C2EC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04664"/>
            <a:ext cx="6934200" cy="715963"/>
          </a:xfrm>
        </p:spPr>
        <p:txBody>
          <a:bodyPr/>
          <a:lstStyle/>
          <a:p>
            <a:pPr algn="ctr"/>
            <a:r>
              <a:rPr lang="ru-RU" sz="3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Оценка угроз, рисков и уязвимостей</a:t>
            </a:r>
            <a:endParaRPr lang="en-US" altLang="ru-BY" sz="6000" dirty="0">
              <a:solidFill>
                <a:srgbClr val="000000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F4A545B-9797-4CC5-98B9-C8367CF0AD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1916832"/>
            <a:ext cx="6662760" cy="342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567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5">
            <a:extLst>
              <a:ext uri="{FF2B5EF4-FFF2-40B4-BE49-F238E27FC236}">
                <a16:creationId xmlns:a16="http://schemas.microsoft.com/office/drawing/2014/main" id="{178E9333-9258-4BD3-9899-99364E6164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768822"/>
            <a:ext cx="8686800" cy="715962"/>
          </a:xfrm>
        </p:spPr>
        <p:txBody>
          <a:bodyPr/>
          <a:lstStyle/>
          <a:p>
            <a:pPr algn="ctr"/>
            <a:r>
              <a:rPr lang="ru-RU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Меры, методы и средства обеспечения защищенности информационных ресурсов</a:t>
            </a:r>
            <a:endParaRPr lang="ru-RU" altLang="ru-BY" sz="13800" dirty="0"/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62FF1744-92ED-479A-A669-A1B588AA95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504" y="1484114"/>
            <a:ext cx="3851287" cy="3672408"/>
          </a:xfrm>
        </p:spPr>
        <p:txBody>
          <a:bodyPr/>
          <a:lstStyle/>
          <a:p>
            <a:pPr indent="0"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Административные и правовые меры:</a:t>
            </a:r>
            <a:endParaRPr lang="ru-BY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и внедрение эффективной политики информационной безопасности;</a:t>
            </a:r>
            <a:endParaRPr lang="ru-BY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Обеспечение соблюдения соответствующих законов и нормативных актов, касающихся информационной безопасности;</a:t>
            </a:r>
            <a:endParaRPr lang="ru-BY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Установление четкой иерархии ролей и обязанностей;</a:t>
            </a:r>
            <a:endParaRPr lang="ru-BY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Проведение регулярных обсуждений и брифингов с сотрудниками.</a:t>
            </a:r>
            <a:endParaRPr lang="ru-BY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ru-RU" altLang="ru-BY" sz="1400" dirty="0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A8563F39-34DD-4508-BE6C-F8BA350CA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943" y="1484114"/>
            <a:ext cx="4283335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0215"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Организационные меры:</a:t>
            </a:r>
            <a:endParaRPr lang="ru-BY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Обучение сотрудников методам обеспечения информационной безопасности;</a:t>
            </a:r>
            <a:endParaRPr lang="ru-BY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Внедрение четкой и строгой иерархии ролей и обязанностей;</a:t>
            </a:r>
            <a:endParaRPr lang="ru-BY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Наличие экстренной связи каждого сотрудника с полицией и пожарной службой (тревожные кнопки) и четких инструкций для всех сотрудников в случае возникновения чрезвычайной ситуации;</a:t>
            </a:r>
            <a:endParaRPr lang="ru-BY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Строгий отбор сотрудников с привлечением полиции в случае необходимости.</a:t>
            </a:r>
            <a:endParaRPr lang="ru-BY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ru-RU" altLang="ru-BY" sz="1400" dirty="0"/>
          </a:p>
        </p:txBody>
      </p:sp>
    </p:spTree>
    <p:extLst>
      <p:ext uri="{BB962C8B-B14F-4D97-AF65-F5344CB8AC3E}">
        <p14:creationId xmlns:p14="http://schemas.microsoft.com/office/powerpoint/2010/main" val="3148656210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-template-24">
  <a:themeElements>
    <a:clrScheme name="powerpoint-template-24 16">
      <a:dk1>
        <a:srgbClr val="4D4D4D"/>
      </a:dk1>
      <a:lt1>
        <a:srgbClr val="FFFFFF"/>
      </a:lt1>
      <a:dk2>
        <a:srgbClr val="4D4D4D"/>
      </a:dk2>
      <a:lt2>
        <a:srgbClr val="285E80"/>
      </a:lt2>
      <a:accent1>
        <a:srgbClr val="3E7A98"/>
      </a:accent1>
      <a:accent2>
        <a:srgbClr val="5A91AC"/>
      </a:accent2>
      <a:accent3>
        <a:srgbClr val="FFFFFF"/>
      </a:accent3>
      <a:accent4>
        <a:srgbClr val="404040"/>
      </a:accent4>
      <a:accent5>
        <a:srgbClr val="AFBECA"/>
      </a:accent5>
      <a:accent6>
        <a:srgbClr val="51839B"/>
      </a:accent6>
      <a:hlink>
        <a:srgbClr val="6C9FB8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ru-BY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ru-BY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116DE4"/>
        </a:lt2>
        <a:accent1>
          <a:srgbClr val="235CAF"/>
        </a:accent1>
        <a:accent2>
          <a:srgbClr val="54A1EE"/>
        </a:accent2>
        <a:accent3>
          <a:srgbClr val="FFFFFF"/>
        </a:accent3>
        <a:accent4>
          <a:srgbClr val="404040"/>
        </a:accent4>
        <a:accent5>
          <a:srgbClr val="ACB5D4"/>
        </a:accent5>
        <a:accent6>
          <a:srgbClr val="4B91D8"/>
        </a:accent6>
        <a:hlink>
          <a:srgbClr val="1391E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246DD8"/>
        </a:lt2>
        <a:accent1>
          <a:srgbClr val="2FC5F1"/>
        </a:accent1>
        <a:accent2>
          <a:srgbClr val="218DEB"/>
        </a:accent2>
        <a:accent3>
          <a:srgbClr val="FFFFFF"/>
        </a:accent3>
        <a:accent4>
          <a:srgbClr val="404040"/>
        </a:accent4>
        <a:accent5>
          <a:srgbClr val="ADDFF7"/>
        </a:accent5>
        <a:accent6>
          <a:srgbClr val="1D7FD5"/>
        </a:accent6>
        <a:hlink>
          <a:srgbClr val="39A1E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4377BA"/>
        </a:lt2>
        <a:accent1>
          <a:srgbClr val="5793D1"/>
        </a:accent1>
        <a:accent2>
          <a:srgbClr val="5FA2DB"/>
        </a:accent2>
        <a:accent3>
          <a:srgbClr val="FFFFFF"/>
        </a:accent3>
        <a:accent4>
          <a:srgbClr val="404040"/>
        </a:accent4>
        <a:accent5>
          <a:srgbClr val="B4C8E5"/>
        </a:accent5>
        <a:accent6>
          <a:srgbClr val="5592C6"/>
        </a:accent6>
        <a:hlink>
          <a:srgbClr val="68AEE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0067B5"/>
        </a:lt2>
        <a:accent1>
          <a:srgbClr val="1881BF"/>
        </a:accent1>
        <a:accent2>
          <a:srgbClr val="39B0DA"/>
        </a:accent2>
        <a:accent3>
          <a:srgbClr val="FFFFFF"/>
        </a:accent3>
        <a:accent4>
          <a:srgbClr val="404040"/>
        </a:accent4>
        <a:accent5>
          <a:srgbClr val="ABC1DC"/>
        </a:accent5>
        <a:accent6>
          <a:srgbClr val="339FC5"/>
        </a:accent6>
        <a:hlink>
          <a:srgbClr val="40B0D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026788"/>
        </a:lt2>
        <a:accent1>
          <a:srgbClr val="0089B3"/>
        </a:accent1>
        <a:accent2>
          <a:srgbClr val="01A2CE"/>
        </a:accent2>
        <a:accent3>
          <a:srgbClr val="FFFFFF"/>
        </a:accent3>
        <a:accent4>
          <a:srgbClr val="404040"/>
        </a:accent4>
        <a:accent5>
          <a:srgbClr val="AAC4D6"/>
        </a:accent5>
        <a:accent6>
          <a:srgbClr val="0192BA"/>
        </a:accent6>
        <a:hlink>
          <a:srgbClr val="01B3D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036CB7"/>
        </a:lt2>
        <a:accent1>
          <a:srgbClr val="1878BD"/>
        </a:accent1>
        <a:accent2>
          <a:srgbClr val="3E8EC8"/>
        </a:accent2>
        <a:accent3>
          <a:srgbClr val="FFFFFF"/>
        </a:accent3>
        <a:accent4>
          <a:srgbClr val="404040"/>
        </a:accent4>
        <a:accent5>
          <a:srgbClr val="ABBEDB"/>
        </a:accent5>
        <a:accent6>
          <a:srgbClr val="3780B5"/>
        </a:accent6>
        <a:hlink>
          <a:srgbClr val="559CCE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036CB7"/>
        </a:lt2>
        <a:accent1>
          <a:srgbClr val="1878BD"/>
        </a:accent1>
        <a:accent2>
          <a:srgbClr val="3E8EC8"/>
        </a:accent2>
        <a:accent3>
          <a:srgbClr val="FFFFFF"/>
        </a:accent3>
        <a:accent4>
          <a:srgbClr val="404040"/>
        </a:accent4>
        <a:accent5>
          <a:srgbClr val="ABBEDB"/>
        </a:accent5>
        <a:accent6>
          <a:srgbClr val="3780B5"/>
        </a:accent6>
        <a:hlink>
          <a:srgbClr val="006AB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0084D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205EDC"/>
        </a:lt2>
        <a:accent1>
          <a:srgbClr val="3488E9"/>
        </a:accent1>
        <a:accent2>
          <a:srgbClr val="50B3F5"/>
        </a:accent2>
        <a:accent3>
          <a:srgbClr val="FFFFFF"/>
        </a:accent3>
        <a:accent4>
          <a:srgbClr val="404040"/>
        </a:accent4>
        <a:accent5>
          <a:srgbClr val="AEC3F2"/>
        </a:accent5>
        <a:accent6>
          <a:srgbClr val="48A2DE"/>
        </a:accent6>
        <a:hlink>
          <a:srgbClr val="65D4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EE080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F3B21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4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109B0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5">
        <a:dk1>
          <a:srgbClr val="4D4D4D"/>
        </a:dk1>
        <a:lt1>
          <a:srgbClr val="FFFFFF"/>
        </a:lt1>
        <a:dk2>
          <a:srgbClr val="4D4D4D"/>
        </a:dk2>
        <a:lt2>
          <a:srgbClr val="025A9C"/>
        </a:lt2>
        <a:accent1>
          <a:srgbClr val="166FB2"/>
        </a:accent1>
        <a:accent2>
          <a:srgbClr val="3580B9"/>
        </a:accent2>
        <a:accent3>
          <a:srgbClr val="FFFFFF"/>
        </a:accent3>
        <a:accent4>
          <a:srgbClr val="404040"/>
        </a:accent4>
        <a:accent5>
          <a:srgbClr val="ABBBD5"/>
        </a:accent5>
        <a:accent6>
          <a:srgbClr val="2F73A7"/>
        </a:accent6>
        <a:hlink>
          <a:srgbClr val="559CCE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6">
        <a:dk1>
          <a:srgbClr val="4D4D4D"/>
        </a:dk1>
        <a:lt1>
          <a:srgbClr val="FFFFFF"/>
        </a:lt1>
        <a:dk2>
          <a:srgbClr val="4D4D4D"/>
        </a:dk2>
        <a:lt2>
          <a:srgbClr val="285E80"/>
        </a:lt2>
        <a:accent1>
          <a:srgbClr val="3E7A98"/>
        </a:accent1>
        <a:accent2>
          <a:srgbClr val="5A91AC"/>
        </a:accent2>
        <a:accent3>
          <a:srgbClr val="FFFFFF"/>
        </a:accent3>
        <a:accent4>
          <a:srgbClr val="404040"/>
        </a:accent4>
        <a:accent5>
          <a:srgbClr val="AFBECA"/>
        </a:accent5>
        <a:accent6>
          <a:srgbClr val="51839B"/>
        </a:accent6>
        <a:hlink>
          <a:srgbClr val="6C9FB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197</TotalTime>
  <Words>559</Words>
  <Application>Microsoft Office PowerPoint</Application>
  <PresentationFormat>Экран (4:3)</PresentationFormat>
  <Paragraphs>63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Microsoft Sans Serif</vt:lpstr>
      <vt:lpstr>Symbol</vt:lpstr>
      <vt:lpstr>Times New Roman</vt:lpstr>
      <vt:lpstr>powerpoint-template-24</vt:lpstr>
      <vt:lpstr>Разработка и внедрение политики безопасности организации или учреждения. </vt:lpstr>
      <vt:lpstr>Введение</vt:lpstr>
      <vt:lpstr>Актуальность</vt:lpstr>
      <vt:lpstr>Цели и задачи</vt:lpstr>
      <vt:lpstr>Структура маркетинговой компании</vt:lpstr>
      <vt:lpstr>Периметр маркетинговой компании и объекты защиты</vt:lpstr>
      <vt:lpstr>Угрозы безопасности</vt:lpstr>
      <vt:lpstr>Оценка угроз, рисков и уязвимостей</vt:lpstr>
      <vt:lpstr>Меры, методы и средства обеспечения защищенности информационных ресурсов</vt:lpstr>
      <vt:lpstr>Презентация PowerPoint</vt:lpstr>
      <vt:lpstr>Заключение</vt:lpstr>
      <vt:lpstr>Презентация PowerPoint</vt:lpstr>
    </vt:vector>
  </TitlesOfParts>
  <Company>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 внедрение политики безопасности организации или учреждения.</dc:title>
  <dc:creator>Кристина Шкода</dc:creator>
  <cp:lastModifiedBy>Кристина Шкода</cp:lastModifiedBy>
  <cp:revision>2</cp:revision>
  <dcterms:created xsi:type="dcterms:W3CDTF">2023-02-12T20:35:58Z</dcterms:created>
  <dcterms:modified xsi:type="dcterms:W3CDTF">2023-02-13T07:50:39Z</dcterms:modified>
</cp:coreProperties>
</file>