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5" r:id="rId6"/>
    <p:sldId id="283" r:id="rId7"/>
    <p:sldId id="284" r:id="rId8"/>
    <p:sldId id="287" r:id="rId9"/>
    <p:sldId id="282" r:id="rId10"/>
    <p:sldId id="286" r:id="rId11"/>
    <p:sldId id="281" r:id="rId12"/>
    <p:sldId id="289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84CC"/>
    <a:srgbClr val="03136A"/>
    <a:srgbClr val="35759D"/>
    <a:srgbClr val="35B19D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>
        <p:scale>
          <a:sx n="66" d="100"/>
          <a:sy n="66" d="100"/>
        </p:scale>
        <p:origin x="2054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C7E98F6-A0F4-48D9-AAB6-30E0C4F6A4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BY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D3B58E3-A265-44DE-83CD-BA5668D766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BY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81779BEF-1A41-420C-A5E9-027280C0F16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B2CA63E8-B33C-4E3C-B822-A90E383A92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BY"/>
              <a:t>Click to edit Master text styles</a:t>
            </a:r>
          </a:p>
          <a:p>
            <a:pPr lvl="1"/>
            <a:r>
              <a:rPr lang="en-US" altLang="ru-BY"/>
              <a:t>Second level</a:t>
            </a:r>
          </a:p>
          <a:p>
            <a:pPr lvl="2"/>
            <a:r>
              <a:rPr lang="en-US" altLang="ru-BY"/>
              <a:t>Third level</a:t>
            </a:r>
          </a:p>
          <a:p>
            <a:pPr lvl="3"/>
            <a:r>
              <a:rPr lang="en-US" altLang="ru-BY"/>
              <a:t>Fourth level</a:t>
            </a:r>
          </a:p>
          <a:p>
            <a:pPr lvl="4"/>
            <a:r>
              <a:rPr lang="en-US" altLang="ru-BY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B294029-F3E2-4E5A-934B-6B65D73FA4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BY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F22C947-2A92-4D0A-831A-6F1E28D0A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93632F-70AD-443D-AA26-D7C15E78F306}" type="slidenum">
              <a:rPr lang="en-US" altLang="ru-BY"/>
              <a:pPr/>
              <a:t>‹#›</a:t>
            </a:fld>
            <a:endParaRPr lang="en-US" altLang="ru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DA19D3-B56F-43E7-A2C2-8D951825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0E20F-2C91-4A49-A196-D7EFA91ED4FE}" type="slidenum">
              <a:rPr lang="en-US" altLang="ru-BY"/>
              <a:pPr/>
              <a:t>1</a:t>
            </a:fld>
            <a:endParaRPr lang="en-US" altLang="ru-BY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C5E2E6E-372D-44C8-A308-C718EE365D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1305D3D-5BBD-40A0-9B0D-8F0C934E0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10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19579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11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133987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12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875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2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3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4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52635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5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338763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6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13201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7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120260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8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37410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9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28503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317B41-AC4B-4FDE-9A0C-069FB289AE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ru-RU" altLang="ru-BY" noProof="0"/>
              <a:t>Образец заголовка</a:t>
            </a:r>
            <a:endParaRPr lang="en-US" altLang="ru-BY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0C6350-37F3-448E-A9F8-FC3FF7921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ru-RU" altLang="ru-BY" noProof="0"/>
              <a:t>Образец подзаголовка</a:t>
            </a:r>
            <a:endParaRPr lang="en-US" altLang="ru-BY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CBDD-E453-48D2-8FB7-D4E9E5BA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01C23-B6AC-40FD-8C10-A99C2A14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55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8C6AE-B232-4BC5-904C-D66D88230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0BD655-C424-47C4-AE1B-1362DF191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4289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A4B3-F2AE-4592-9394-E79792FF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EA81A-5075-46C7-BC4B-FD2C4BA4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24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908D5-3F92-47BA-A926-8FFAB193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8DAD62-739D-4723-91AC-1CCF0C49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54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D40E6-5AC4-4FD0-9AA8-671CC51F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09D3C-4FB3-43D5-8AD0-68C778BE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F7B551-21D8-45EE-81F5-7B78C3B7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22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BFA9D-C1A4-4DF9-A55D-4C63FF6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2F100-7870-4F35-A833-60C2E832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4DA7F-7EF7-41BD-ACDA-A91A6F02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96D333-5682-40F3-869A-FBC7C5B1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81503C-16D9-4B6C-8900-7967FD2CB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78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DB64C-35D0-4FEA-87E3-E19574D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256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8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BA397-1297-47B4-897E-D205EF78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C1D9A-FD2C-4F60-A957-5A2FEA7A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3D4CC-76F8-4796-B93F-E1270B42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817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C5DF3-CDBD-47C9-8315-705D99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9CCF18-A0DB-463B-B31F-DF7ACC31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FC0A73-A3BB-4048-BCB3-3526C16A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B54731-1E1A-4269-9037-2CD4D25A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BY"/>
              <a:t>Образец заголовка</a:t>
            </a:r>
            <a:endParaRPr lang="en-US" altLang="ru-BY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AA9407-F737-4149-A71A-275F3DF9F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BY"/>
              <a:t>Образец текста</a:t>
            </a:r>
          </a:p>
          <a:p>
            <a:pPr lvl="1"/>
            <a:r>
              <a:rPr lang="ru-RU" altLang="ru-BY"/>
              <a:t>Второй уровень</a:t>
            </a:r>
          </a:p>
          <a:p>
            <a:pPr lvl="2"/>
            <a:r>
              <a:rPr lang="ru-RU" altLang="ru-BY"/>
              <a:t>Третий уровень</a:t>
            </a:r>
          </a:p>
          <a:p>
            <a:pPr lvl="3"/>
            <a:r>
              <a:rPr lang="ru-RU" altLang="ru-BY"/>
              <a:t>Четвертый уровень</a:t>
            </a:r>
          </a:p>
          <a:p>
            <a:pPr lvl="4"/>
            <a:r>
              <a:rPr lang="ru-RU" altLang="ru-BY"/>
              <a:t>Пятый уровень</a:t>
            </a:r>
            <a:endParaRPr lang="en-US" altLang="ru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4B461BFB-716C-459B-BD6F-49FC0C29C7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Маркетинговая компания</a:t>
            </a:r>
            <a:endParaRPr lang="en-US" altLang="ru-BY" sz="3200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46AAA0F-AA81-484E-B842-A926E5C06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 внедрение политики безопасности организации или учреждения. </a:t>
            </a:r>
            <a:endParaRPr lang="en-US" altLang="ru-BY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1720" y="332656"/>
            <a:ext cx="6839272" cy="3960440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Технические меры: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важной корпоративной почты;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личных документов, бумажных отчетов путем копирования и переноса информации на электронные носители, а также защита помещений, где хранятся документы;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новейших мер безопасности (антивирусные продукты, брандмауэры,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брендмауэр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персональных компьютерах сотрудников и обязательное использование только лицензионных продуктов;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VPN и шифрования для безопасной связи и хранения данных;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Регулярное резервное копирование данных.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Программные и аппаратные меры: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Гидроизоляция оборудования;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тщательный отбор сотрудников;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использования только лицензионного программного обеспечения.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Разграничение доступа к финансовому отделу;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ru-BY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6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BY" sz="4000" i="1" dirty="0">
                <a:latin typeface="Times New Roman" panose="02020603050405020304" pitchFamily="18" charset="0"/>
              </a:rPr>
              <a:t>Заключение</a:t>
            </a:r>
            <a:endParaRPr lang="ru-RU" altLang="ru-BY" sz="72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605" y="1592796"/>
            <a:ext cx="8280920" cy="367240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Применяя меры, соответствующие целям, маркетинговая компания может минимизировать риски опасных воздействий и их последствия, а также поддерживать необходимый уровень безопасности своих информационных ресурсов.</a:t>
            </a:r>
            <a:endParaRPr lang="ru-BY" sz="2000" dirty="0"/>
          </a:p>
        </p:txBody>
      </p:sp>
      <p:pic>
        <p:nvPicPr>
          <p:cNvPr id="167938" name="Picture 2" descr="Что такое маркетинг: функции, задачи и виды | Unisender">
            <a:extLst>
              <a:ext uri="{FF2B5EF4-FFF2-40B4-BE49-F238E27FC236}">
                <a16:creationId xmlns:a16="http://schemas.microsoft.com/office/drawing/2014/main" id="{84EF3E0A-2CF2-493C-8717-7DC1DDE1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3284984"/>
            <a:ext cx="5004048" cy="2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Спасибо за внимание картинка в меме (49 фото) » Юмор, позитив и много  смешных картинок">
            <a:extLst>
              <a:ext uri="{FF2B5EF4-FFF2-40B4-BE49-F238E27FC236}">
                <a16:creationId xmlns:a16="http://schemas.microsoft.com/office/drawing/2014/main" id="{CBA72287-34AC-42AB-993E-B55B807F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8" y="1412776"/>
            <a:ext cx="8259643" cy="46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Введение</a:t>
            </a:r>
            <a:endParaRPr lang="ru-RU" altLang="ru-BY" sz="72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8280920" cy="3672408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Быстрое развитие технологий и растущая зависимость от цифровых систем сделали информационную безопасность важнейшим аспектом современной деловой активности. Маркетинговые компании собирают, хранят и используют конфиденциальные данные клиентов, поэтому очень важно иметь комплексную политику информационной безопасности (ПИБ). Эта политика будет служить основой для защиты конфиденциальности, целостности и доступности информационных активов и обеспечивать соблюдение компанией соответствующих законов и нормативных актов.</a:t>
            </a:r>
            <a:endParaRPr lang="ru-BY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  <p:pic>
        <p:nvPicPr>
          <p:cNvPr id="17417" name="Picture 9" descr="Как провести маркетинговый аудит компании - Лаборатория трендов">
            <a:extLst>
              <a:ext uri="{FF2B5EF4-FFF2-40B4-BE49-F238E27FC236}">
                <a16:creationId xmlns:a16="http://schemas.microsoft.com/office/drawing/2014/main" id="{6964F509-9B18-4637-BCB7-EF4C1D5A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73" y="3835883"/>
            <a:ext cx="5432654" cy="26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4267200"/>
          </a:xfrm>
        </p:spPr>
        <p:txBody>
          <a:bodyPr/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Маркетинговая индустрия постоянно развивается и все больше полагается на технологии, что увеличивает риск кибератак и утечки данных.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Нарушения информационной безопасности могут привести к финансовым потерям, репутационному ущербу и юридическим последствиям.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ru-BY" sz="1800" dirty="0">
              <a:solidFill>
                <a:schemeClr val="tx1"/>
              </a:solidFill>
            </a:endParaRPr>
          </a:p>
        </p:txBody>
      </p:sp>
      <p:pic>
        <p:nvPicPr>
          <p:cNvPr id="60423" name="Picture 7" descr="Кибератаки">
            <a:extLst>
              <a:ext uri="{FF2B5EF4-FFF2-40B4-BE49-F238E27FC236}">
                <a16:creationId xmlns:a16="http://schemas.microsoft.com/office/drawing/2014/main" id="{7A116FCA-91A6-48AF-AE39-3B8909BB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37012"/>
            <a:ext cx="4360540" cy="26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Цели и задачи</a:t>
            </a:r>
            <a:endParaRPr lang="ru-RU" altLang="ru-BY" sz="115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3635263" cy="36724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Создать комплексную и эффективную программу информационной безопасности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Соблюдение соответствующих законов, нормативных актов и отраслевых стандартов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Обеспечить, чтобы все сотрудники осознавали свою роль в обеспечении информационной безопасности и следовали передовому опыту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Постоянно оценивать и повышать эффективность программы информационной безопасности</a:t>
            </a:r>
            <a:endParaRPr lang="ru-RU" altLang="ru-BY" sz="1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4C703A-DEC3-4365-B9F7-C7C8E419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700808"/>
            <a:ext cx="363526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Выявить и оценить риски для информационных активов компании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Внедрить соответствующие средства контроля для снижения рисков и обеспечения защиты конфиденциальной информации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политику и процедуры контроля доступа, управления инцидентами, резервного копирования и восстановления данных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обучение и программы повышения осведомленности сотрудников о лучших практиках информационной безопасности</a:t>
            </a: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299481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маркетинговой компании</a:t>
            </a:r>
            <a:endParaRPr lang="en-US" altLang="ru-BY" sz="8800" dirty="0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187220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маркетинга и продаж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финансов и бухгалтерского учета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кадров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Администратор информационной безопасности</a:t>
            </a:r>
            <a:endParaRPr lang="en-US" altLang="ru-BY" sz="2000" dirty="0">
              <a:solidFill>
                <a:srgbClr val="000000"/>
              </a:solidFill>
            </a:endParaRPr>
          </a:p>
        </p:txBody>
      </p:sp>
      <p:pic>
        <p:nvPicPr>
          <p:cNvPr id="165892" name="Picture 4" descr="Маркетинговая помощь">
            <a:extLst>
              <a:ext uri="{FF2B5EF4-FFF2-40B4-BE49-F238E27FC236}">
                <a16:creationId xmlns:a16="http://schemas.microsoft.com/office/drawing/2014/main" id="{9EDD3754-056A-4170-8A17-14ABB9C6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6" y="5661248"/>
            <a:ext cx="2634486" cy="6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6" name="Picture 8" descr="Маркетинговая компания «Старт Маркетинг» провела всероссийское исследование  маркетинговой активности – Гуманитарный портал">
            <a:extLst>
              <a:ext uri="{FF2B5EF4-FFF2-40B4-BE49-F238E27FC236}">
                <a16:creationId xmlns:a16="http://schemas.microsoft.com/office/drawing/2014/main" id="{3BF80303-543C-4307-940D-97D942EC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45224"/>
            <a:ext cx="177738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8" name="Picture 10" descr="Ixonica (Иксоника), маркетинговая компания | ВКонтакте">
            <a:extLst>
              <a:ext uri="{FF2B5EF4-FFF2-40B4-BE49-F238E27FC236}">
                <a16:creationId xmlns:a16="http://schemas.microsoft.com/office/drawing/2014/main" id="{D0F21F18-5D24-4AE3-8376-4B036549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82" y="3493109"/>
            <a:ext cx="2054531" cy="26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00" name="Picture 12" descr="Маркетинговая Компания - Home | Facebook">
            <a:extLst>
              <a:ext uri="{FF2B5EF4-FFF2-40B4-BE49-F238E27FC236}">
                <a16:creationId xmlns:a16="http://schemas.microsoft.com/office/drawing/2014/main" id="{EE11C4B9-0114-4A96-8034-D2AD30E8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45568"/>
            <a:ext cx="927547" cy="9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04" name="Picture 16" descr="О маркетинговой компании STARK">
            <a:extLst>
              <a:ext uri="{FF2B5EF4-FFF2-40B4-BE49-F238E27FC236}">
                <a16:creationId xmlns:a16="http://schemas.microsoft.com/office/drawing/2014/main" id="{78933DED-4CEF-4D13-95E0-5850C76D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13" y="2988559"/>
            <a:ext cx="2293991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Периметр маркетинговой компании и объекты защиты</a:t>
            </a:r>
            <a:endParaRPr lang="ru-RU" altLang="ru-BY" sz="88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8280920" cy="36724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Периметр маркетинговой компании — это все физические и цифровые активы, системы и информация, принадлежащие компании или используемые ею, включая компьютеры, мобильные устройства, облачные сервисы и другие цифровые носители информации.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объектам защиты маркетинговой компании относятся: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Коммерческие тайны компании, такие как информация о контрактах, финансовых отношениях и бухгалтерских данных.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Коммерческая тайна клиентов и партнеров, включая информацию об их активах, имуществе, платежах и страховых случаях.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Личные данные сотрудников компании и сотрудников клиентов, включая регистрационные номера автомобилей, водительские права и информацию о кредитных картах.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270949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Угрозы безопасности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pic>
        <p:nvPicPr>
          <p:cNvPr id="166914" name="Picture 2" descr="2.2 Основные угрозы информационной безопасности">
            <a:extLst>
              <a:ext uri="{FF2B5EF4-FFF2-40B4-BE49-F238E27FC236}">
                <a16:creationId xmlns:a16="http://schemas.microsoft.com/office/drawing/2014/main" id="{665367EB-3E12-435A-A911-93E534BE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40" y="1844824"/>
            <a:ext cx="6480720" cy="36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4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Оценка угроз, рисков и уязвимостей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4A545B-9797-4CC5-98B9-C8367CF0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916832"/>
            <a:ext cx="666276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8822"/>
            <a:ext cx="8686800" cy="715962"/>
          </a:xfrm>
        </p:spPr>
        <p:txBody>
          <a:bodyPr/>
          <a:lstStyle/>
          <a:p>
            <a:pPr algn="ctr"/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Меры, методы и средства обеспечения защищенности информационных ресурсов</a:t>
            </a:r>
            <a:endParaRPr lang="ru-RU" altLang="ru-BY" sz="138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484114"/>
            <a:ext cx="3851287" cy="3672408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Административные и правовые меры: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эффективной политики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соблюдения соответствующих законов и нормативных актов, касающихся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Установление четкой иерархии ролей и обязанностей;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Проведение регулярных обсуждений и брифингов с сотрудниками.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8563F39-34DD-4508-BE6C-F8BA350C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943" y="1484114"/>
            <a:ext cx="42833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Организационные меры: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сотрудников методам обеспечения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четкой и строгой иерархии ролей и обязанностей;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экстренной связи каждого сотрудника с полицией и пожарной службой (тревожные кнопки) и четких инструкций для всех сотрудников в случае возникновения чрезвычайной ситуации;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Строгий отбор сотрудников с привлечением полиции в случае необходимости.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31486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BY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BY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29</TotalTime>
  <Words>570</Words>
  <Application>Microsoft Office PowerPoint</Application>
  <PresentationFormat>Экран (4:3)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Microsoft Sans Serif</vt:lpstr>
      <vt:lpstr>Verdana</vt:lpstr>
      <vt:lpstr>굴림</vt:lpstr>
      <vt:lpstr>Times New Roman</vt:lpstr>
      <vt:lpstr>powerpoint-template-24</vt:lpstr>
      <vt:lpstr>Разработка и внедрение политики безопасности организации или учреждения. </vt:lpstr>
      <vt:lpstr>Введение</vt:lpstr>
      <vt:lpstr>Актуальность</vt:lpstr>
      <vt:lpstr>Цели и задачи</vt:lpstr>
      <vt:lpstr>Структура маркетинговой компании</vt:lpstr>
      <vt:lpstr>Периметр маркетинговой компании и объекты защиты</vt:lpstr>
      <vt:lpstr>Угрозы безопасности</vt:lpstr>
      <vt:lpstr>Оценка угроз, рисков и уязвимостей</vt:lpstr>
      <vt:lpstr>Меры, методы и средства обеспечения защищенности информационных ресурсов</vt:lpstr>
      <vt:lpstr>Презентация PowerPoint</vt:lpstr>
      <vt:lpstr>Заключение</vt:lpstr>
      <vt:lpstr>Презентация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организации или учреждения. </dc:title>
  <dc:creator>Кристина Шкода</dc:creator>
  <cp:lastModifiedBy>Кристина Шкода</cp:lastModifiedBy>
  <cp:revision>1</cp:revision>
  <dcterms:created xsi:type="dcterms:W3CDTF">2023-02-12T20:35:58Z</dcterms:created>
  <dcterms:modified xsi:type="dcterms:W3CDTF">2023-02-12T21:05:35Z</dcterms:modified>
</cp:coreProperties>
</file>