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Md1fM8veFiwxdJDWbayC6V4Zj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17FC0E-5A71-4554-83B6-736237135F75}">
  <a:tblStyle styleId="{4F17FC0E-5A71-4554-83B6-736237135F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9180CA-1188-4E3E-8547-24EFD62D34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f4c9d1976_1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f4c9d197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4c9d1976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4c9d197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f4c9d14fb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f4c9d14f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3357b609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3357b60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Delayed or inadequate treatment, health disparities, under or misdiagnosis, limited access to advanced therapies, chronic disease management, mental health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Unknown if this </a:t>
            </a:r>
            <a:r>
              <a:rPr lang="en-US"/>
              <a:t>inequalities</a:t>
            </a:r>
            <a:r>
              <a:rPr lang="en-US"/>
              <a:t> in pain or sedation management lead to negative patient outcomes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4c9d14f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4c9d14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4c9d14f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4c9d14f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4c9d14fb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4c9d14f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4c9d14fb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4c9d14f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4c9d14fb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4c9d14f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4c9d197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4c9d19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f4c9d1976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f4c9d197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15700" y="788968"/>
            <a:ext cx="91440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MIMIC Inception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727"/>
              <a:buFont typeface="Calibri"/>
              <a:buNone/>
            </a:pPr>
            <a:r>
              <a:rPr lang="en-US" sz="4888"/>
              <a:t>Team 10</a:t>
            </a:r>
            <a:endParaRPr sz="4888"/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615700" y="2655200"/>
            <a:ext cx="91440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David Restrepo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Suraj Shourie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Sabine Friedrich, MD, MS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Amy L. Dzierba, PharmD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Patrick M. Wieruszewski, PharmD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Samar Mehta, MD, PhD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Adham Mohamed, PharmD</a:t>
            </a:r>
            <a:endParaRPr sz="2800">
              <a:solidFill>
                <a:srgbClr val="E6EDF3"/>
              </a:solidFill>
              <a:highlight>
                <a:srgbClr val="161B22"/>
              </a:highlight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5" y="348975"/>
            <a:ext cx="3896851" cy="48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4c9d1976_1_1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 Inference Approach</a:t>
            </a:r>
            <a:endParaRPr/>
          </a:p>
        </p:txBody>
      </p:sp>
      <p:sp>
        <p:nvSpPr>
          <p:cNvPr id="166" name="Google Shape;166;g25f4c9d1976_1_157"/>
          <p:cNvSpPr txBox="1"/>
          <p:nvPr/>
        </p:nvSpPr>
        <p:spPr>
          <a:xfrm>
            <a:off x="547600" y="1690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Causal Effect Estimation</a:t>
            </a:r>
            <a:endParaRPr sz="2000"/>
          </a:p>
        </p:txBody>
      </p:sp>
      <p:sp>
        <p:nvSpPr>
          <p:cNvPr id="167" name="Google Shape;167;g25f4c9d1976_1_157"/>
          <p:cNvSpPr/>
          <p:nvPr/>
        </p:nvSpPr>
        <p:spPr>
          <a:xfrm>
            <a:off x="1551225" y="4185200"/>
            <a:ext cx="2916600" cy="219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f4c9d1976_1_157"/>
          <p:cNvSpPr/>
          <p:nvPr/>
        </p:nvSpPr>
        <p:spPr>
          <a:xfrm>
            <a:off x="7218700" y="4185200"/>
            <a:ext cx="2916600" cy="219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5f4c9d1976_1_157"/>
          <p:cNvSpPr/>
          <p:nvPr/>
        </p:nvSpPr>
        <p:spPr>
          <a:xfrm>
            <a:off x="4299650" y="2411650"/>
            <a:ext cx="3246600" cy="10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70" name="Google Shape;170;g25f4c9d1976_1_157"/>
          <p:cNvSpPr/>
          <p:nvPr/>
        </p:nvSpPr>
        <p:spPr>
          <a:xfrm>
            <a:off x="7546250" y="4348350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f4c9d1976_1_157"/>
          <p:cNvSpPr/>
          <p:nvPr/>
        </p:nvSpPr>
        <p:spPr>
          <a:xfrm>
            <a:off x="1800125" y="4559250"/>
            <a:ext cx="782400" cy="599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f4c9d1976_1_157"/>
          <p:cNvSpPr/>
          <p:nvPr/>
        </p:nvSpPr>
        <p:spPr>
          <a:xfrm>
            <a:off x="2885775" y="5272300"/>
            <a:ext cx="247500" cy="170400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f4c9d1976_1_157"/>
          <p:cNvSpPr/>
          <p:nvPr/>
        </p:nvSpPr>
        <p:spPr>
          <a:xfrm>
            <a:off x="2099100" y="5794675"/>
            <a:ext cx="318900" cy="268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5f4c9d1976_1_157"/>
          <p:cNvSpPr/>
          <p:nvPr/>
        </p:nvSpPr>
        <p:spPr>
          <a:xfrm>
            <a:off x="3556500" y="562922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5f4c9d1976_1_157"/>
          <p:cNvSpPr/>
          <p:nvPr/>
        </p:nvSpPr>
        <p:spPr>
          <a:xfrm>
            <a:off x="3617525" y="449087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f4c9d1976_1_157"/>
          <p:cNvSpPr/>
          <p:nvPr/>
        </p:nvSpPr>
        <p:spPr>
          <a:xfrm>
            <a:off x="9041450" y="56292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f4c9d1976_1_157"/>
          <p:cNvSpPr/>
          <p:nvPr/>
        </p:nvSpPr>
        <p:spPr>
          <a:xfrm>
            <a:off x="8672325" y="49203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f4c9d1976_1_157"/>
          <p:cNvSpPr/>
          <p:nvPr/>
        </p:nvSpPr>
        <p:spPr>
          <a:xfrm>
            <a:off x="7646375" y="56292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f4c9d1976_1_157"/>
          <p:cNvSpPr/>
          <p:nvPr/>
        </p:nvSpPr>
        <p:spPr>
          <a:xfrm>
            <a:off x="8946100" y="4318525"/>
            <a:ext cx="649800" cy="4926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g25f4c9d1976_1_157"/>
          <p:cNvCxnSpPr>
            <a:stCxn id="167" idx="0"/>
            <a:endCxn id="169" idx="2"/>
          </p:cNvCxnSpPr>
          <p:nvPr/>
        </p:nvCxnSpPr>
        <p:spPr>
          <a:xfrm flipH="1" rot="10800000">
            <a:off x="3009525" y="3490400"/>
            <a:ext cx="29133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25f4c9d1976_1_157"/>
          <p:cNvCxnSpPr>
            <a:stCxn id="168" idx="0"/>
            <a:endCxn id="169" idx="2"/>
          </p:cNvCxnSpPr>
          <p:nvPr/>
        </p:nvCxnSpPr>
        <p:spPr>
          <a:xfrm rot="10800000">
            <a:off x="5923000" y="3490400"/>
            <a:ext cx="2754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25f4c9d1976_1_157"/>
          <p:cNvSpPr/>
          <p:nvPr/>
        </p:nvSpPr>
        <p:spPr>
          <a:xfrm>
            <a:off x="2902025" y="4538100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5f4c9d1976_1_157"/>
          <p:cNvSpPr/>
          <p:nvPr/>
        </p:nvSpPr>
        <p:spPr>
          <a:xfrm>
            <a:off x="2737275" y="579467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f4c9d1976_1_157"/>
          <p:cNvSpPr/>
          <p:nvPr/>
        </p:nvSpPr>
        <p:spPr>
          <a:xfrm>
            <a:off x="7813700" y="5154238"/>
            <a:ext cx="247500" cy="2688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g25f4c9d1976_1_157"/>
          <p:cNvCxnSpPr>
            <a:endCxn id="184" idx="3"/>
          </p:cNvCxnSpPr>
          <p:nvPr/>
        </p:nvCxnSpPr>
        <p:spPr>
          <a:xfrm>
            <a:off x="3133346" y="5357573"/>
            <a:ext cx="47166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25f4c9d1976_1_157"/>
          <p:cNvCxnSpPr>
            <a:stCxn id="171" idx="6"/>
            <a:endCxn id="170" idx="2"/>
          </p:cNvCxnSpPr>
          <p:nvPr/>
        </p:nvCxnSpPr>
        <p:spPr>
          <a:xfrm flipH="1" rot="10800000">
            <a:off x="2582525" y="4648200"/>
            <a:ext cx="4963800" cy="2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g25f4c9d1976_1_157"/>
          <p:cNvSpPr txBox="1"/>
          <p:nvPr/>
        </p:nvSpPr>
        <p:spPr>
          <a:xfrm>
            <a:off x="1077950" y="3181713"/>
            <a:ext cx="208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P(Y|T=0)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5f4c9d1976_1_157"/>
          <p:cNvSpPr txBox="1"/>
          <p:nvPr/>
        </p:nvSpPr>
        <p:spPr>
          <a:xfrm>
            <a:off x="8672325" y="3105513"/>
            <a:ext cx="208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P(Y|T=1)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5f4c9d1976_1_157"/>
          <p:cNvSpPr txBox="1"/>
          <p:nvPr/>
        </p:nvSpPr>
        <p:spPr>
          <a:xfrm>
            <a:off x="2513925" y="6400500"/>
            <a:ext cx="84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White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5f4c9d1976_1_157"/>
          <p:cNvSpPr txBox="1"/>
          <p:nvPr/>
        </p:nvSpPr>
        <p:spPr>
          <a:xfrm>
            <a:off x="8255650" y="6476700"/>
            <a:ext cx="84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Black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5f4c9d1976_1_91"/>
          <p:cNvPicPr preferRelativeResize="0"/>
          <p:nvPr/>
        </p:nvPicPr>
        <p:blipFill rotWithShape="1">
          <a:blip r:embed="rId3">
            <a:alphaModFix/>
          </a:blip>
          <a:srcRect b="6563" l="32459" r="0" t="33766"/>
          <a:stretch/>
        </p:blipFill>
        <p:spPr>
          <a:xfrm>
            <a:off x="1773725" y="4393025"/>
            <a:ext cx="3460750" cy="1793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5f4c9d1976_1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endParaRPr/>
          </a:p>
        </p:txBody>
      </p:sp>
      <p:sp>
        <p:nvSpPr>
          <p:cNvPr id="197" name="Google Shape;197;g25f4c9d1976_1_91"/>
          <p:cNvSpPr txBox="1"/>
          <p:nvPr>
            <p:ph idx="1" type="body"/>
          </p:nvPr>
        </p:nvSpPr>
        <p:spPr>
          <a:xfrm>
            <a:off x="838200" y="1756025"/>
            <a:ext cx="1495500" cy="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Hispanic</a:t>
            </a:r>
            <a:endParaRPr/>
          </a:p>
        </p:txBody>
      </p:sp>
      <p:sp>
        <p:nvSpPr>
          <p:cNvPr id="198" name="Google Shape;198;g25f4c9d1976_1_91"/>
          <p:cNvSpPr/>
          <p:nvPr/>
        </p:nvSpPr>
        <p:spPr>
          <a:xfrm>
            <a:off x="4273275" y="5014375"/>
            <a:ext cx="1434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f4c9d1976_1_91"/>
          <p:cNvSpPr/>
          <p:nvPr/>
        </p:nvSpPr>
        <p:spPr>
          <a:xfrm>
            <a:off x="4273275" y="5369275"/>
            <a:ext cx="1434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5f4c9d1976_1_91"/>
          <p:cNvSpPr/>
          <p:nvPr/>
        </p:nvSpPr>
        <p:spPr>
          <a:xfrm>
            <a:off x="4273275" y="5734375"/>
            <a:ext cx="1434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f4c9d1976_1_91"/>
          <p:cNvSpPr txBox="1"/>
          <p:nvPr/>
        </p:nvSpPr>
        <p:spPr>
          <a:xfrm>
            <a:off x="5845100" y="5014375"/>
            <a:ext cx="304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ATE (Average Treatment Effect)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5f4c9d1976_1_91"/>
          <p:cNvSpPr txBox="1"/>
          <p:nvPr/>
        </p:nvSpPr>
        <p:spPr>
          <a:xfrm>
            <a:off x="5830025" y="5369275"/>
            <a:ext cx="36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ATC (Average Treatment Effect on the Treated)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5f4c9d1976_1_91"/>
          <p:cNvSpPr txBox="1"/>
          <p:nvPr/>
        </p:nvSpPr>
        <p:spPr>
          <a:xfrm>
            <a:off x="5830025" y="5734375"/>
            <a:ext cx="4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Average Treatment Effect on the Untreated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g25f4c9d1976_1_91"/>
          <p:cNvGraphicFramePr/>
          <p:nvPr/>
        </p:nvGraphicFramePr>
        <p:xfrm>
          <a:off x="952500" y="26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{479180CA-1188-4E3E-8547-24EFD62D348A}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Treatment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Hispanic (Yes/No)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Cofounders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Gender, Language, Insurance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Outcome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Propofol (Yes/No)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g25f4c9d1976_1_91"/>
          <p:cNvSpPr txBox="1"/>
          <p:nvPr/>
        </p:nvSpPr>
        <p:spPr>
          <a:xfrm>
            <a:off x="5866850" y="1075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ATE = 1/n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P(Y|T=0) </a:t>
            </a:r>
            <a:r>
              <a:rPr lang="en-US"/>
              <a:t>-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4c9d14fb_4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/ Future Directions</a:t>
            </a:r>
            <a:endParaRPr/>
          </a:p>
        </p:txBody>
      </p:sp>
      <p:sp>
        <p:nvSpPr>
          <p:cNvPr id="211" name="Google Shape;211;g25f4c9d14fb_4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MIMIC IV database from 2008-2019 (changes in </a:t>
            </a:r>
            <a:r>
              <a:rPr lang="en-US"/>
              <a:t>sedation</a:t>
            </a:r>
            <a:r>
              <a:rPr lang="en-US"/>
              <a:t> practices over time)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Doses may have differed / different sedation practices protocols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Control for patient </a:t>
            </a:r>
            <a:r>
              <a:rPr lang="en-US"/>
              <a:t>characteristics</a:t>
            </a:r>
            <a:r>
              <a:rPr lang="en-US"/>
              <a:t> (e.g., substance abuse)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Pain and depth of sedation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Confounders: severity of illness, reason for mechanical ventilation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Patient centered outcomes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357b609_3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2" name="Google Shape;92;g25f3357b609_3_5"/>
          <p:cNvSpPr txBox="1"/>
          <p:nvPr>
            <p:ph idx="1" type="body"/>
          </p:nvPr>
        </p:nvSpPr>
        <p:spPr>
          <a:xfrm>
            <a:off x="838200" y="1825625"/>
            <a:ext cx="10515600" cy="347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/>
              <a:t>Inequalities in quality of care </a:t>
            </a:r>
            <a:r>
              <a:rPr lang="en-US" sz="2700"/>
              <a:t>lead to negative patient outcomes 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/>
              <a:t>Pain, agitation, and delirium management </a:t>
            </a:r>
            <a:endParaRPr sz="2700"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/>
              <a:t>Pain management disparities have been reported across racial and ethnic groups</a:t>
            </a:r>
            <a:endParaRPr sz="2700"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/>
              <a:t>Black patients undergoing emergency psychiatric evaluation were more likely to receive chemical restraint</a:t>
            </a:r>
            <a:endParaRPr sz="2700"/>
          </a:p>
        </p:txBody>
      </p:sp>
      <p:sp>
        <p:nvSpPr>
          <p:cNvPr id="93" name="Google Shape;93;g25f3357b609_3_5"/>
          <p:cNvSpPr txBox="1"/>
          <p:nvPr>
            <p:ph idx="1" type="body"/>
          </p:nvPr>
        </p:nvSpPr>
        <p:spPr>
          <a:xfrm>
            <a:off x="1390550" y="5443350"/>
            <a:ext cx="10515600" cy="11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Circulation. 2020;142:e454-e468.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Crit Care Med. 2018;46:e825-e873.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22222"/>
                </a:solidFill>
                <a:highlight>
                  <a:srgbClr val="EFF3F8"/>
                </a:highlight>
              </a:rPr>
              <a:t>PS. 2022;73:730-736.</a:t>
            </a:r>
            <a:endParaRPr sz="1350">
              <a:solidFill>
                <a:srgbClr val="222222"/>
              </a:solidFill>
              <a:highlight>
                <a:srgbClr val="EFF3F8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EFF3F8"/>
                </a:highlight>
              </a:rPr>
              <a:t>Annals of Epidemiology. 2022;69:9-16.</a:t>
            </a:r>
            <a:endParaRPr sz="1400">
              <a:solidFill>
                <a:srgbClr val="222222"/>
              </a:solidFill>
              <a:highlight>
                <a:srgbClr val="EFF3F8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EFF3F8"/>
                </a:highlight>
              </a:rPr>
              <a:t>JAMA Netw Open. 2022;5:e2216281.</a:t>
            </a:r>
            <a:endParaRPr sz="1400">
              <a:solidFill>
                <a:srgbClr val="222222"/>
              </a:solidFill>
              <a:highlight>
                <a:srgbClr val="EFF3F8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12121"/>
                </a:solidFill>
                <a:highlight>
                  <a:srgbClr val="FFFFFF"/>
                </a:highlight>
              </a:rPr>
              <a:t>Pain Manag. 2019;9:317-334. </a:t>
            </a:r>
            <a:endParaRPr sz="1400">
              <a:solidFill>
                <a:srgbClr val="222222"/>
              </a:solidFill>
              <a:highlight>
                <a:srgbClr val="EFF3F8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4c9d14fb_1_1"/>
          <p:cNvSpPr txBox="1"/>
          <p:nvPr>
            <p:ph idx="1" type="body"/>
          </p:nvPr>
        </p:nvSpPr>
        <p:spPr>
          <a:xfrm>
            <a:off x="7191800" y="1663725"/>
            <a:ext cx="4177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Are there differences in sedative agent selection in adult patients on invasive mechanical ventilation based on race</a:t>
            </a:r>
            <a:endParaRPr sz="3400"/>
          </a:p>
        </p:txBody>
      </p:sp>
      <p:pic>
        <p:nvPicPr>
          <p:cNvPr id="99" name="Google Shape;99;g25f4c9d14fb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25" y="288625"/>
            <a:ext cx="6000750" cy="628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c9d14fb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pic>
        <p:nvPicPr>
          <p:cNvPr id="105" name="Google Shape;105;g25f4c9d14fb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75" y="704474"/>
            <a:ext cx="6935699" cy="5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4c9d14fb_4_0"/>
          <p:cNvSpPr txBox="1"/>
          <p:nvPr>
            <p:ph type="title"/>
          </p:nvPr>
        </p:nvSpPr>
        <p:spPr>
          <a:xfrm>
            <a:off x="838200" y="365125"/>
            <a:ext cx="3880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</a:t>
            </a:r>
            <a:endParaRPr/>
          </a:p>
        </p:txBody>
      </p:sp>
      <p:graphicFrame>
        <p:nvGraphicFramePr>
          <p:cNvPr id="111" name="Google Shape;111;g25f4c9d14fb_4_0"/>
          <p:cNvGraphicFramePr/>
          <p:nvPr/>
        </p:nvGraphicFramePr>
        <p:xfrm>
          <a:off x="5189675" y="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{4F17FC0E-5A71-4554-83B6-736237135F75}</a:tableStyleId>
              </a:tblPr>
              <a:tblGrid>
                <a:gridCol w="2867025"/>
                <a:gridCol w="3076575"/>
              </a:tblGrid>
              <a:tr h="3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Age, years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62±16.4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Gender, male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4126 (58.0)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Weight, kg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83.9±29.4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3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HIspanic/Latino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Asian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4430 (62.3)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712 (10.0)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 (3.4)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 (2.6)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1542 (21.6)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22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Intensive care unit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TSICU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MICU/SICU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CVICU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CCU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 SICU	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 Intermediate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Neuro Stepdown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1745 (24.5)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1330 (18.7)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1296 (18.2)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1083 (15.2)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846 (11.9)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637 (9.0)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 (2.3)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(0.1)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(0.1)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95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Insurance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Medicare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Medicaid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857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 (45.0)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634 (8.9)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3280 (46.1)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 language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6344 (89.2)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2" name="Google Shape;112;g25f4c9d14fb_4_0"/>
          <p:cNvSpPr txBox="1"/>
          <p:nvPr/>
        </p:nvSpPr>
        <p:spPr>
          <a:xfrm>
            <a:off x="121500" y="6384925"/>
            <a:ext cx="4597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All data presented as mean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±SD or n (%)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5f4c9d14fb_4_0"/>
          <p:cNvSpPr txBox="1"/>
          <p:nvPr>
            <p:ph type="title"/>
          </p:nvPr>
        </p:nvSpPr>
        <p:spPr>
          <a:xfrm>
            <a:off x="903425" y="1690825"/>
            <a:ext cx="3880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n=7114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4c9d14fb_4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Opioids</a:t>
            </a:r>
            <a:endParaRPr/>
          </a:p>
        </p:txBody>
      </p:sp>
      <p:graphicFrame>
        <p:nvGraphicFramePr>
          <p:cNvPr id="119" name="Google Shape;119;g25f4c9d14fb_4_10"/>
          <p:cNvGraphicFramePr/>
          <p:nvPr/>
        </p:nvGraphicFramePr>
        <p:xfrm>
          <a:off x="8711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{4F17FC0E-5A71-4554-83B6-736237135F75}</a:tableStyleId>
              </a:tblPr>
              <a:tblGrid>
                <a:gridCol w="1492825"/>
                <a:gridCol w="1492825"/>
                <a:gridCol w="1492825"/>
                <a:gridCol w="1492825"/>
                <a:gridCol w="1492825"/>
                <a:gridCol w="1492825"/>
                <a:gridCol w="1492825"/>
              </a:tblGrid>
              <a:tr h="109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Entire cohort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n=7114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n=4430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n=712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Hispanic/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Latino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n=243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Asian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n=187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n=1542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9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Opioids, n (%)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1719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(24.2)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1142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(25.8)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(18.8)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(21.9)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(25.7)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(22.2)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9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Unadjusted OR (95% CI)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 (0.55-0.81)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 (0.59-1.10)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 (0.71-1.38)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 (0.72-0.94)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9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OR (95% CI)*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 (0.45-0.69)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 (0.65-1.26)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 (0.63-1.29)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 (0.94-1.27)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0" name="Google Shape;120;g25f4c9d14fb_4_10"/>
          <p:cNvSpPr txBox="1"/>
          <p:nvPr/>
        </p:nvSpPr>
        <p:spPr>
          <a:xfrm>
            <a:off x="871100" y="5465350"/>
            <a:ext cx="10167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*Multivariable logistic regression: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age, gender, care unit, insurance, mechanical ventilation duration, year (2011-13, 2014-16, 2017-19)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4c9d14fb_4_2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Sedatives</a:t>
            </a:r>
            <a:endParaRPr/>
          </a:p>
        </p:txBody>
      </p:sp>
      <p:graphicFrame>
        <p:nvGraphicFramePr>
          <p:cNvPr id="126" name="Google Shape;126;g25f4c9d14fb_4_28"/>
          <p:cNvGraphicFramePr/>
          <p:nvPr/>
        </p:nvGraphicFramePr>
        <p:xfrm>
          <a:off x="586650" y="10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{4F17FC0E-5A71-4554-83B6-736237135F75}</a:tableStyleId>
              </a:tblPr>
              <a:tblGrid>
                <a:gridCol w="1574100"/>
                <a:gridCol w="1574100"/>
                <a:gridCol w="1574100"/>
                <a:gridCol w="1574100"/>
                <a:gridCol w="1574100"/>
                <a:gridCol w="1574100"/>
                <a:gridCol w="1574100"/>
              </a:tblGrid>
              <a:tr h="7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Entire cohort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n=7114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n=4430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n=712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Hispanic/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n=243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Asian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n=187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n=1542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Propofol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6090 (85.6)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3786 (85.4)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589 (82.7)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 (90.9)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 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1346 (87.4)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Unadjusted OR 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 (0.66-1.01)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1.71 (1.12-2.74)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 (0.47-0.98)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1.19 (1.00-1.41)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OR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 (0.76-1.20)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1.42 (0.90-2.34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 (0.46-1.04)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 (0.62-0.92)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Dexmedetomidine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2369 (33.3)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1444 (32.6)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 (29.6)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(37.2)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 (27.3)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573 (37.2)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Unadjusted OR 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 (0.73-1.03)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 (0.93-1.60)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 (0.55-1.07)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 (1.09-1.38)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OR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 (0.78-1.13)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 (0.74-1.32)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 (0.54-1.10)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 (0.66-0.87)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Benzodiazepines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3427 (48.2)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2145 (58.4)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365 (51.3)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 (43.0)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 (54.6)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711 (46.2)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Unadjusted OR 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 (0.96-1.31)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 (0.62-1.04)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 (0.95-1.72)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 (0.81-1.03)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OR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(95% CI)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 (0.79-1.13)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 (0.59-1.06)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 (0.97-1.86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 (1.03-1.34)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7" name="Google Shape;127;g25f4c9d14fb_4_28"/>
          <p:cNvSpPr txBox="1"/>
          <p:nvPr/>
        </p:nvSpPr>
        <p:spPr>
          <a:xfrm>
            <a:off x="586650" y="6387250"/>
            <a:ext cx="10167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Multivariable logistic regression: age, gender, care unit, insurance, mechanical ventilation duration, year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5f4c9d197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00" y="365126"/>
            <a:ext cx="8890075" cy="5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4c9d1976_1_1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 Inference Approach</a:t>
            </a:r>
            <a:endParaRPr/>
          </a:p>
        </p:txBody>
      </p:sp>
      <p:sp>
        <p:nvSpPr>
          <p:cNvPr id="138" name="Google Shape;138;g25f4c9d1976_1_128"/>
          <p:cNvSpPr txBox="1"/>
          <p:nvPr/>
        </p:nvSpPr>
        <p:spPr>
          <a:xfrm>
            <a:off x="547600" y="1690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Causal Effect Estimation</a:t>
            </a:r>
            <a:endParaRPr sz="2000"/>
          </a:p>
        </p:txBody>
      </p:sp>
      <p:sp>
        <p:nvSpPr>
          <p:cNvPr id="139" name="Google Shape;139;g25f4c9d1976_1_128"/>
          <p:cNvSpPr/>
          <p:nvPr/>
        </p:nvSpPr>
        <p:spPr>
          <a:xfrm>
            <a:off x="1551225" y="4185200"/>
            <a:ext cx="2916600" cy="219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f4c9d1976_1_128"/>
          <p:cNvSpPr/>
          <p:nvPr/>
        </p:nvSpPr>
        <p:spPr>
          <a:xfrm>
            <a:off x="7218700" y="4185200"/>
            <a:ext cx="2916600" cy="219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f4c9d1976_1_128"/>
          <p:cNvSpPr/>
          <p:nvPr/>
        </p:nvSpPr>
        <p:spPr>
          <a:xfrm>
            <a:off x="4299650" y="2411650"/>
            <a:ext cx="3246600" cy="107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42" name="Google Shape;142;g25f4c9d1976_1_128"/>
          <p:cNvSpPr/>
          <p:nvPr/>
        </p:nvSpPr>
        <p:spPr>
          <a:xfrm>
            <a:off x="7546250" y="4348350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5f4c9d1976_1_128"/>
          <p:cNvSpPr/>
          <p:nvPr/>
        </p:nvSpPr>
        <p:spPr>
          <a:xfrm>
            <a:off x="1800125" y="4559250"/>
            <a:ext cx="782400" cy="599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f4c9d1976_1_128"/>
          <p:cNvSpPr/>
          <p:nvPr/>
        </p:nvSpPr>
        <p:spPr>
          <a:xfrm>
            <a:off x="2885775" y="5272300"/>
            <a:ext cx="247500" cy="170400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f4c9d1976_1_128"/>
          <p:cNvSpPr/>
          <p:nvPr/>
        </p:nvSpPr>
        <p:spPr>
          <a:xfrm>
            <a:off x="2099100" y="5794675"/>
            <a:ext cx="318900" cy="268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f4c9d1976_1_128"/>
          <p:cNvSpPr/>
          <p:nvPr/>
        </p:nvSpPr>
        <p:spPr>
          <a:xfrm>
            <a:off x="3556500" y="562922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f4c9d1976_1_128"/>
          <p:cNvSpPr/>
          <p:nvPr/>
        </p:nvSpPr>
        <p:spPr>
          <a:xfrm>
            <a:off x="3617525" y="449087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5f4c9d1976_1_128"/>
          <p:cNvSpPr/>
          <p:nvPr/>
        </p:nvSpPr>
        <p:spPr>
          <a:xfrm>
            <a:off x="9041450" y="56292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5f4c9d1976_1_128"/>
          <p:cNvSpPr/>
          <p:nvPr/>
        </p:nvSpPr>
        <p:spPr>
          <a:xfrm>
            <a:off x="8672325" y="49203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f4c9d1976_1_128"/>
          <p:cNvSpPr/>
          <p:nvPr/>
        </p:nvSpPr>
        <p:spPr>
          <a:xfrm>
            <a:off x="7646375" y="5629225"/>
            <a:ext cx="782400" cy="5997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f4c9d1976_1_128"/>
          <p:cNvSpPr/>
          <p:nvPr/>
        </p:nvSpPr>
        <p:spPr>
          <a:xfrm>
            <a:off x="8946100" y="4318525"/>
            <a:ext cx="649800" cy="4926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g25f4c9d1976_1_128"/>
          <p:cNvCxnSpPr>
            <a:stCxn id="139" idx="0"/>
            <a:endCxn id="141" idx="2"/>
          </p:cNvCxnSpPr>
          <p:nvPr/>
        </p:nvCxnSpPr>
        <p:spPr>
          <a:xfrm flipH="1" rot="10800000">
            <a:off x="3009525" y="3490400"/>
            <a:ext cx="29133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25f4c9d1976_1_128"/>
          <p:cNvCxnSpPr>
            <a:stCxn id="140" idx="0"/>
            <a:endCxn id="141" idx="2"/>
          </p:cNvCxnSpPr>
          <p:nvPr/>
        </p:nvCxnSpPr>
        <p:spPr>
          <a:xfrm rot="10800000">
            <a:off x="5923000" y="3490400"/>
            <a:ext cx="27540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g25f4c9d1976_1_128"/>
          <p:cNvSpPr/>
          <p:nvPr/>
        </p:nvSpPr>
        <p:spPr>
          <a:xfrm>
            <a:off x="2902025" y="4538100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f4c9d1976_1_128"/>
          <p:cNvSpPr/>
          <p:nvPr/>
        </p:nvSpPr>
        <p:spPr>
          <a:xfrm>
            <a:off x="2737275" y="5794675"/>
            <a:ext cx="396000" cy="38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5f4c9d1976_1_128"/>
          <p:cNvSpPr/>
          <p:nvPr/>
        </p:nvSpPr>
        <p:spPr>
          <a:xfrm>
            <a:off x="7813700" y="5154238"/>
            <a:ext cx="247500" cy="2688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f4c9d1976_1_128"/>
          <p:cNvSpPr txBox="1"/>
          <p:nvPr/>
        </p:nvSpPr>
        <p:spPr>
          <a:xfrm>
            <a:off x="1077950" y="3181713"/>
            <a:ext cx="208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P(Y|T=0)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5f4c9d1976_1_128"/>
          <p:cNvSpPr txBox="1"/>
          <p:nvPr/>
        </p:nvSpPr>
        <p:spPr>
          <a:xfrm>
            <a:off x="8672325" y="3105513"/>
            <a:ext cx="208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P(Y|T=1)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5f4c9d1976_1_128"/>
          <p:cNvSpPr txBox="1"/>
          <p:nvPr/>
        </p:nvSpPr>
        <p:spPr>
          <a:xfrm>
            <a:off x="2513925" y="6400500"/>
            <a:ext cx="84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White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5f4c9d1976_1_128"/>
          <p:cNvSpPr txBox="1"/>
          <p:nvPr/>
        </p:nvSpPr>
        <p:spPr>
          <a:xfrm>
            <a:off x="8255650" y="6476700"/>
            <a:ext cx="842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Black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2023-08-05T19:28:36Z</dcterms:created>
  <dc:creator>Dzierba, Amy</dc:creator>
</cp:coreProperties>
</file>