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mo" panose="020B0604020202020204" charset="0"/>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AutoShape 2"/>
          <p:cNvSpPr/>
          <p:nvPr/>
        </p:nvSpPr>
        <p:spPr>
          <a:xfrm>
            <a:off x="14124068" y="8061960"/>
            <a:ext cx="18486" cy="1196340"/>
          </a:xfrm>
          <a:prstGeom prst="rect">
            <a:avLst/>
          </a:prstGeom>
          <a:solidFill>
            <a:srgbClr val="FFFFFF"/>
          </a:solidFill>
        </p:spPr>
      </p:sp>
      <p:grpSp>
        <p:nvGrpSpPr>
          <p:cNvPr id="3" name="Group 3"/>
          <p:cNvGrpSpPr/>
          <p:nvPr/>
        </p:nvGrpSpPr>
        <p:grpSpPr>
          <a:xfrm>
            <a:off x="1028700" y="9043104"/>
            <a:ext cx="7192957" cy="215196"/>
            <a:chOff x="0" y="0"/>
            <a:chExt cx="9590610" cy="286927"/>
          </a:xfrm>
        </p:grpSpPr>
        <p:sp>
          <p:nvSpPr>
            <p:cNvPr id="4" name="AutoShape 4"/>
            <p:cNvSpPr/>
            <p:nvPr/>
          </p:nvSpPr>
          <p:spPr>
            <a:xfrm>
              <a:off x="0" y="128647"/>
              <a:ext cx="9590610" cy="29633"/>
            </a:xfrm>
            <a:prstGeom prst="rect">
              <a:avLst/>
            </a:prstGeom>
            <a:solidFill>
              <a:srgbClr val="FFFFFF"/>
            </a:solidFill>
          </p:spPr>
        </p:sp>
        <p:sp>
          <p:nvSpPr>
            <p:cNvPr id="5" name="AutoShape 5"/>
            <p:cNvSpPr/>
            <p:nvPr/>
          </p:nvSpPr>
          <p:spPr>
            <a:xfrm>
              <a:off x="0" y="0"/>
              <a:ext cx="613239" cy="286927"/>
            </a:xfrm>
            <a:prstGeom prst="rect">
              <a:avLst/>
            </a:prstGeom>
            <a:solidFill>
              <a:srgbClr val="FFFFFF"/>
            </a:solidFill>
          </p:spPr>
        </p:sp>
      </p:grpSp>
      <p:sp>
        <p:nvSpPr>
          <p:cNvPr id="6" name="TextBox 6"/>
          <p:cNvSpPr txBox="1"/>
          <p:nvPr/>
        </p:nvSpPr>
        <p:spPr>
          <a:xfrm>
            <a:off x="3959424" y="2431222"/>
            <a:ext cx="7818324" cy="3933486"/>
          </a:xfrm>
          <a:prstGeom prst="rect">
            <a:avLst/>
          </a:prstGeom>
        </p:spPr>
        <p:txBody>
          <a:bodyPr lIns="0" tIns="0" rIns="0" bIns="0" rtlCol="0" anchor="t">
            <a:spAutoFit/>
          </a:bodyPr>
          <a:lstStyle/>
          <a:p>
            <a:pPr>
              <a:lnSpc>
                <a:spcPts val="10171"/>
              </a:lnSpc>
            </a:pPr>
            <a:r>
              <a:rPr lang="en-US" sz="10171" dirty="0">
                <a:solidFill>
                  <a:srgbClr val="FFFFFF"/>
                </a:solidFill>
                <a:latin typeface="Open Sauce SemiBold"/>
              </a:rPr>
              <a:t>Plant Monitoring System </a:t>
            </a:r>
          </a:p>
        </p:txBody>
      </p:sp>
      <p:pic>
        <p:nvPicPr>
          <p:cNvPr id="7" name="Picture 7"/>
          <p:cNvPicPr>
            <a:picLocks noChangeAspect="1"/>
          </p:cNvPicPr>
          <p:nvPr/>
        </p:nvPicPr>
        <p:blipFill>
          <a:blip r:embed="rId2"/>
          <a:srcRect/>
          <a:stretch>
            <a:fillRect/>
          </a:stretch>
        </p:blipFill>
        <p:spPr>
          <a:xfrm>
            <a:off x="1736928" y="3455943"/>
            <a:ext cx="1681938" cy="1884044"/>
          </a:xfrm>
          <a:prstGeom prst="rect">
            <a:avLst/>
          </a:prstGeom>
        </p:spPr>
      </p:pic>
      <p:sp>
        <p:nvSpPr>
          <p:cNvPr id="8" name="TextBox 8"/>
          <p:cNvSpPr txBox="1"/>
          <p:nvPr/>
        </p:nvSpPr>
        <p:spPr>
          <a:xfrm>
            <a:off x="1028700" y="981075"/>
            <a:ext cx="5387985" cy="360045"/>
          </a:xfrm>
          <a:prstGeom prst="rect">
            <a:avLst/>
          </a:prstGeom>
        </p:spPr>
        <p:txBody>
          <a:bodyPr lIns="0" tIns="0" rIns="0" bIns="0" rtlCol="0" anchor="t">
            <a:spAutoFit/>
          </a:bodyPr>
          <a:lstStyle/>
          <a:p>
            <a:pPr>
              <a:lnSpc>
                <a:spcPts val="2940"/>
              </a:lnSpc>
            </a:pPr>
            <a:r>
              <a:rPr lang="en-US" sz="2100" spc="315" dirty="0">
                <a:solidFill>
                  <a:srgbClr val="FFFFFF"/>
                </a:solidFill>
                <a:latin typeface="Open Sauce Light"/>
              </a:rPr>
              <a:t>SHARDA UNIVERSITY </a:t>
            </a:r>
          </a:p>
        </p:txBody>
      </p:sp>
      <p:sp>
        <p:nvSpPr>
          <p:cNvPr id="9" name="TextBox 9"/>
          <p:cNvSpPr txBox="1"/>
          <p:nvPr/>
        </p:nvSpPr>
        <p:spPr>
          <a:xfrm>
            <a:off x="10701547" y="7564755"/>
            <a:ext cx="2821539" cy="1693545"/>
          </a:xfrm>
          <a:prstGeom prst="rect">
            <a:avLst/>
          </a:prstGeom>
        </p:spPr>
        <p:txBody>
          <a:bodyPr lIns="0" tIns="0" rIns="0" bIns="0" rtlCol="0" anchor="t">
            <a:spAutoFit/>
          </a:bodyPr>
          <a:lstStyle/>
          <a:p>
            <a:pPr>
              <a:lnSpc>
                <a:spcPts val="3359"/>
              </a:lnSpc>
            </a:pPr>
            <a:r>
              <a:rPr lang="en-US" sz="2400">
                <a:solidFill>
                  <a:srgbClr val="FFFFFF"/>
                </a:solidFill>
                <a:latin typeface="Open Sauce Light"/>
              </a:rPr>
              <a:t>Shaan Raj Pradhan </a:t>
            </a:r>
          </a:p>
          <a:p>
            <a:pPr>
              <a:lnSpc>
                <a:spcPts val="3359"/>
              </a:lnSpc>
            </a:pPr>
            <a:r>
              <a:rPr lang="en-US" sz="2400">
                <a:solidFill>
                  <a:srgbClr val="FFFFFF"/>
                </a:solidFill>
                <a:latin typeface="Open Sauce Light"/>
              </a:rPr>
              <a:t>Mukul Rajput </a:t>
            </a:r>
          </a:p>
          <a:p>
            <a:pPr>
              <a:lnSpc>
                <a:spcPts val="3359"/>
              </a:lnSpc>
            </a:pPr>
            <a:r>
              <a:rPr lang="en-US" sz="2400">
                <a:solidFill>
                  <a:srgbClr val="FFFFFF"/>
                </a:solidFill>
                <a:latin typeface="Open Sauce Light"/>
              </a:rPr>
              <a:t>Shubham Gupta</a:t>
            </a:r>
          </a:p>
          <a:p>
            <a:pPr>
              <a:lnSpc>
                <a:spcPts val="3359"/>
              </a:lnSpc>
            </a:pPr>
            <a:r>
              <a:rPr lang="en-US" sz="2400">
                <a:solidFill>
                  <a:srgbClr val="FFFFFF"/>
                </a:solidFill>
                <a:latin typeface="Open Sauce Light"/>
              </a:rPr>
              <a:t>Shray Sharma </a:t>
            </a:r>
          </a:p>
        </p:txBody>
      </p:sp>
      <p:sp>
        <p:nvSpPr>
          <p:cNvPr id="10" name="TextBox 10"/>
          <p:cNvSpPr txBox="1"/>
          <p:nvPr/>
        </p:nvSpPr>
        <p:spPr>
          <a:xfrm>
            <a:off x="14815651" y="7564755"/>
            <a:ext cx="2443649" cy="1693545"/>
          </a:xfrm>
          <a:prstGeom prst="rect">
            <a:avLst/>
          </a:prstGeom>
        </p:spPr>
        <p:txBody>
          <a:bodyPr lIns="0" tIns="0" rIns="0" bIns="0" rtlCol="0" anchor="t">
            <a:spAutoFit/>
          </a:bodyPr>
          <a:lstStyle/>
          <a:p>
            <a:pPr>
              <a:lnSpc>
                <a:spcPts val="3359"/>
              </a:lnSpc>
            </a:pPr>
            <a:r>
              <a:rPr lang="en-US" sz="2400">
                <a:solidFill>
                  <a:srgbClr val="FFFFFF"/>
                </a:solidFill>
                <a:latin typeface="Open Sauce Light"/>
              </a:rPr>
              <a:t>2018010540</a:t>
            </a:r>
          </a:p>
          <a:p>
            <a:pPr>
              <a:lnSpc>
                <a:spcPts val="3359"/>
              </a:lnSpc>
            </a:pPr>
            <a:r>
              <a:rPr lang="en-US" sz="2400">
                <a:solidFill>
                  <a:srgbClr val="FFFFFF"/>
                </a:solidFill>
                <a:latin typeface="Open Sauce Light"/>
              </a:rPr>
              <a:t>2018013543</a:t>
            </a:r>
          </a:p>
          <a:p>
            <a:pPr>
              <a:lnSpc>
                <a:spcPts val="3359"/>
              </a:lnSpc>
            </a:pPr>
            <a:r>
              <a:rPr lang="en-US" sz="2400">
                <a:solidFill>
                  <a:srgbClr val="FFFFFF"/>
                </a:solidFill>
                <a:latin typeface="Open Sauce Light"/>
              </a:rPr>
              <a:t>2018006327</a:t>
            </a:r>
          </a:p>
          <a:p>
            <a:pPr>
              <a:lnSpc>
                <a:spcPts val="3359"/>
              </a:lnSpc>
            </a:pPr>
            <a:r>
              <a:rPr lang="en-US" sz="2400">
                <a:solidFill>
                  <a:srgbClr val="FFFFFF"/>
                </a:solidFill>
                <a:latin typeface="Open Sauce Light"/>
              </a:rPr>
              <a:t>2018008770</a:t>
            </a:r>
          </a:p>
        </p:txBody>
      </p:sp>
      <p:sp>
        <p:nvSpPr>
          <p:cNvPr id="11" name="TextBox 11"/>
          <p:cNvSpPr txBox="1"/>
          <p:nvPr/>
        </p:nvSpPr>
        <p:spPr>
          <a:xfrm>
            <a:off x="14124068" y="952500"/>
            <a:ext cx="3135232"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2951312" y="4178210"/>
            <a:ext cx="10367682" cy="1930579"/>
          </a:xfrm>
          <a:prstGeom prst="rect">
            <a:avLst/>
          </a:prstGeom>
        </p:spPr>
        <p:txBody>
          <a:bodyPr lIns="0" tIns="0" rIns="0" bIns="0" rtlCol="0" anchor="t">
            <a:spAutoFit/>
          </a:bodyPr>
          <a:lstStyle/>
          <a:p>
            <a:pPr marL="0" lvl="0" indent="0" algn="r">
              <a:lnSpc>
                <a:spcPts val="14828"/>
              </a:lnSpc>
            </a:pPr>
            <a:r>
              <a:rPr lang="en-US" sz="13480" dirty="0">
                <a:solidFill>
                  <a:srgbClr val="FFFFFF"/>
                </a:solidFill>
                <a:latin typeface="Open Sauce Semi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028700" y="864934"/>
            <a:ext cx="4768423" cy="1152525"/>
          </a:xfrm>
          <a:prstGeom prst="rect">
            <a:avLst/>
          </a:prstGeom>
        </p:spPr>
        <p:txBody>
          <a:bodyPr lIns="0" tIns="0" rIns="0" bIns="0" rtlCol="0" anchor="t">
            <a:spAutoFit/>
          </a:bodyPr>
          <a:lstStyle/>
          <a:p>
            <a:pPr marL="0" lvl="0" indent="0">
              <a:lnSpc>
                <a:spcPts val="8800"/>
              </a:lnSpc>
            </a:pPr>
            <a:r>
              <a:rPr lang="en-US" sz="8000" u="none">
                <a:solidFill>
                  <a:srgbClr val="FFFFFF"/>
                </a:solidFill>
                <a:latin typeface="Open Sauce SemiBold"/>
              </a:rPr>
              <a:t>Contents</a:t>
            </a:r>
          </a:p>
        </p:txBody>
      </p:sp>
      <p:sp>
        <p:nvSpPr>
          <p:cNvPr id="3" name="TextBox 3"/>
          <p:cNvSpPr txBox="1"/>
          <p:nvPr/>
        </p:nvSpPr>
        <p:spPr>
          <a:xfrm>
            <a:off x="13838252" y="8300720"/>
            <a:ext cx="3420611" cy="71247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//02</a:t>
            </a:r>
          </a:p>
        </p:txBody>
      </p:sp>
      <p:sp>
        <p:nvSpPr>
          <p:cNvPr id="4" name="AutoShape 4"/>
          <p:cNvSpPr/>
          <p:nvPr/>
        </p:nvSpPr>
        <p:spPr>
          <a:xfrm>
            <a:off x="7112869" y="3735375"/>
            <a:ext cx="5318533" cy="22354"/>
          </a:xfrm>
          <a:prstGeom prst="rect">
            <a:avLst/>
          </a:prstGeom>
          <a:solidFill>
            <a:srgbClr val="FFFFFF"/>
          </a:solidFill>
        </p:spPr>
      </p:sp>
      <p:sp>
        <p:nvSpPr>
          <p:cNvPr id="5" name="AutoShape 5"/>
          <p:cNvSpPr/>
          <p:nvPr/>
        </p:nvSpPr>
        <p:spPr>
          <a:xfrm>
            <a:off x="7112869" y="4313352"/>
            <a:ext cx="5318533" cy="22354"/>
          </a:xfrm>
          <a:prstGeom prst="rect">
            <a:avLst/>
          </a:prstGeom>
          <a:solidFill>
            <a:srgbClr val="FFFFFF"/>
          </a:solidFill>
        </p:spPr>
      </p:sp>
      <p:sp>
        <p:nvSpPr>
          <p:cNvPr id="6" name="AutoShape 6"/>
          <p:cNvSpPr/>
          <p:nvPr/>
        </p:nvSpPr>
        <p:spPr>
          <a:xfrm>
            <a:off x="7126865" y="4863337"/>
            <a:ext cx="5318533" cy="22354"/>
          </a:xfrm>
          <a:prstGeom prst="rect">
            <a:avLst/>
          </a:prstGeom>
          <a:solidFill>
            <a:srgbClr val="FFFFFF"/>
          </a:solidFill>
        </p:spPr>
      </p:sp>
      <p:sp>
        <p:nvSpPr>
          <p:cNvPr id="7" name="AutoShape 7"/>
          <p:cNvSpPr/>
          <p:nvPr/>
        </p:nvSpPr>
        <p:spPr>
          <a:xfrm>
            <a:off x="7126865" y="5441314"/>
            <a:ext cx="5318533" cy="22354"/>
          </a:xfrm>
          <a:prstGeom prst="rect">
            <a:avLst/>
          </a:prstGeom>
          <a:solidFill>
            <a:srgbClr val="FFFFFF"/>
          </a:solidFill>
        </p:spPr>
      </p:sp>
      <p:sp>
        <p:nvSpPr>
          <p:cNvPr id="8" name="AutoShape 8"/>
          <p:cNvSpPr/>
          <p:nvPr/>
        </p:nvSpPr>
        <p:spPr>
          <a:xfrm>
            <a:off x="7126865" y="6019291"/>
            <a:ext cx="5318533" cy="22354"/>
          </a:xfrm>
          <a:prstGeom prst="rect">
            <a:avLst/>
          </a:prstGeom>
          <a:solidFill>
            <a:srgbClr val="FFFFFF"/>
          </a:solidFill>
        </p:spPr>
      </p:sp>
      <p:sp>
        <p:nvSpPr>
          <p:cNvPr id="9" name="AutoShape 9"/>
          <p:cNvSpPr/>
          <p:nvPr/>
        </p:nvSpPr>
        <p:spPr>
          <a:xfrm>
            <a:off x="7126865" y="6597268"/>
            <a:ext cx="5318533" cy="22354"/>
          </a:xfrm>
          <a:prstGeom prst="rect">
            <a:avLst/>
          </a:prstGeom>
          <a:solidFill>
            <a:srgbClr val="FFFFFF"/>
          </a:solidFill>
        </p:spPr>
      </p:sp>
      <p:sp>
        <p:nvSpPr>
          <p:cNvPr id="10" name="TextBox 10"/>
          <p:cNvSpPr txBox="1"/>
          <p:nvPr/>
        </p:nvSpPr>
        <p:spPr>
          <a:xfrm>
            <a:off x="5080820" y="3495675"/>
            <a:ext cx="1709872" cy="34099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ABSTRACT</a:t>
            </a:r>
          </a:p>
        </p:txBody>
      </p:sp>
      <p:sp>
        <p:nvSpPr>
          <p:cNvPr id="11" name="TextBox 11"/>
          <p:cNvSpPr txBox="1"/>
          <p:nvPr/>
        </p:nvSpPr>
        <p:spPr>
          <a:xfrm>
            <a:off x="4884878" y="4077462"/>
            <a:ext cx="1905815" cy="34099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INTRODUCTION</a:t>
            </a:r>
          </a:p>
        </p:txBody>
      </p:sp>
      <p:sp>
        <p:nvSpPr>
          <p:cNvPr id="12" name="TextBox 12"/>
          <p:cNvSpPr txBox="1"/>
          <p:nvPr/>
        </p:nvSpPr>
        <p:spPr>
          <a:xfrm>
            <a:off x="5080820" y="4659502"/>
            <a:ext cx="1709872" cy="34099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OBJECTIVES</a:t>
            </a:r>
          </a:p>
        </p:txBody>
      </p:sp>
      <p:sp>
        <p:nvSpPr>
          <p:cNvPr id="13" name="TextBox 13"/>
          <p:cNvSpPr txBox="1"/>
          <p:nvPr/>
        </p:nvSpPr>
        <p:spPr>
          <a:xfrm>
            <a:off x="4520984" y="5259833"/>
            <a:ext cx="2269708" cy="34099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CASE DIAGRAM</a:t>
            </a:r>
          </a:p>
        </p:txBody>
      </p:sp>
      <p:sp>
        <p:nvSpPr>
          <p:cNvPr id="14" name="TextBox 14"/>
          <p:cNvSpPr txBox="1"/>
          <p:nvPr/>
        </p:nvSpPr>
        <p:spPr>
          <a:xfrm>
            <a:off x="3639241" y="5826633"/>
            <a:ext cx="3151451" cy="34099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WORKING DESCRIPTION</a:t>
            </a:r>
          </a:p>
        </p:txBody>
      </p:sp>
      <p:sp>
        <p:nvSpPr>
          <p:cNvPr id="15" name="TextBox 15"/>
          <p:cNvSpPr txBox="1"/>
          <p:nvPr/>
        </p:nvSpPr>
        <p:spPr>
          <a:xfrm>
            <a:off x="3919159" y="6415787"/>
            <a:ext cx="2871533" cy="34099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PROJECT PHOTOS </a:t>
            </a:r>
          </a:p>
        </p:txBody>
      </p:sp>
      <p:sp>
        <p:nvSpPr>
          <p:cNvPr id="16" name="TextBox 16"/>
          <p:cNvSpPr txBox="1"/>
          <p:nvPr/>
        </p:nvSpPr>
        <p:spPr>
          <a:xfrm>
            <a:off x="12540867" y="3491865"/>
            <a:ext cx="666313" cy="360045"/>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03</a:t>
            </a:r>
          </a:p>
        </p:txBody>
      </p:sp>
      <p:sp>
        <p:nvSpPr>
          <p:cNvPr id="17" name="TextBox 17"/>
          <p:cNvSpPr txBox="1"/>
          <p:nvPr/>
        </p:nvSpPr>
        <p:spPr>
          <a:xfrm>
            <a:off x="12540867" y="4069842"/>
            <a:ext cx="666313" cy="360045"/>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04</a:t>
            </a:r>
          </a:p>
        </p:txBody>
      </p:sp>
      <p:sp>
        <p:nvSpPr>
          <p:cNvPr id="18" name="TextBox 18"/>
          <p:cNvSpPr txBox="1"/>
          <p:nvPr/>
        </p:nvSpPr>
        <p:spPr>
          <a:xfrm>
            <a:off x="12540867" y="4647819"/>
            <a:ext cx="666313" cy="360045"/>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05</a:t>
            </a:r>
          </a:p>
        </p:txBody>
      </p:sp>
      <p:sp>
        <p:nvSpPr>
          <p:cNvPr id="19" name="TextBox 19"/>
          <p:cNvSpPr txBox="1"/>
          <p:nvPr/>
        </p:nvSpPr>
        <p:spPr>
          <a:xfrm>
            <a:off x="12540867" y="5225796"/>
            <a:ext cx="666313" cy="360045"/>
          </a:xfrm>
          <a:prstGeom prst="rect">
            <a:avLst/>
          </a:prstGeom>
        </p:spPr>
        <p:txBody>
          <a:bodyPr lIns="0" tIns="0" rIns="0" bIns="0" rtlCol="0" anchor="t">
            <a:spAutoFit/>
          </a:bodyPr>
          <a:lstStyle/>
          <a:p>
            <a:pPr marL="0" lvl="0" indent="0" algn="r">
              <a:lnSpc>
                <a:spcPts val="2940"/>
              </a:lnSpc>
              <a:spcBef>
                <a:spcPct val="0"/>
              </a:spcBef>
            </a:pPr>
            <a:r>
              <a:rPr lang="en-US" sz="2100">
                <a:solidFill>
                  <a:srgbClr val="FFFFFF"/>
                </a:solidFill>
                <a:latin typeface="Open Sauce SemiBold"/>
              </a:rPr>
              <a:t>06</a:t>
            </a:r>
          </a:p>
        </p:txBody>
      </p:sp>
      <p:sp>
        <p:nvSpPr>
          <p:cNvPr id="20" name="TextBox 20"/>
          <p:cNvSpPr txBox="1"/>
          <p:nvPr/>
        </p:nvSpPr>
        <p:spPr>
          <a:xfrm>
            <a:off x="12540867" y="5803773"/>
            <a:ext cx="666313" cy="360045"/>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07</a:t>
            </a:r>
          </a:p>
        </p:txBody>
      </p:sp>
      <p:sp>
        <p:nvSpPr>
          <p:cNvPr id="21" name="TextBox 21"/>
          <p:cNvSpPr txBox="1"/>
          <p:nvPr/>
        </p:nvSpPr>
        <p:spPr>
          <a:xfrm>
            <a:off x="12540867" y="6381750"/>
            <a:ext cx="666313" cy="360045"/>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08</a:t>
            </a:r>
          </a:p>
        </p:txBody>
      </p:sp>
      <p:sp>
        <p:nvSpPr>
          <p:cNvPr id="22" name="AutoShape 22"/>
          <p:cNvSpPr/>
          <p:nvPr/>
        </p:nvSpPr>
        <p:spPr>
          <a:xfrm>
            <a:off x="7126865" y="7109674"/>
            <a:ext cx="5318533" cy="22354"/>
          </a:xfrm>
          <a:prstGeom prst="rect">
            <a:avLst/>
          </a:prstGeom>
          <a:solidFill>
            <a:srgbClr val="FFFFFF"/>
          </a:solidFill>
        </p:spPr>
      </p:sp>
      <p:sp>
        <p:nvSpPr>
          <p:cNvPr id="23" name="TextBox 23"/>
          <p:cNvSpPr txBox="1"/>
          <p:nvPr/>
        </p:nvSpPr>
        <p:spPr>
          <a:xfrm>
            <a:off x="3919159" y="6928193"/>
            <a:ext cx="2871533" cy="340995"/>
          </a:xfrm>
          <a:prstGeom prst="rect">
            <a:avLst/>
          </a:prstGeom>
        </p:spPr>
        <p:txBody>
          <a:bodyPr lIns="0" tIns="0" rIns="0" bIns="0" rtlCol="0" anchor="t">
            <a:spAutoFit/>
          </a:bodyPr>
          <a:lstStyle/>
          <a:p>
            <a:pPr algn="r">
              <a:lnSpc>
                <a:spcPts val="2880"/>
              </a:lnSpc>
            </a:pPr>
            <a:r>
              <a:rPr lang="en-US" sz="1800">
                <a:solidFill>
                  <a:srgbClr val="FFFFFF"/>
                </a:solidFill>
                <a:latin typeface="Open Sauce Light"/>
              </a:rPr>
              <a:t>CONCLUSION</a:t>
            </a:r>
          </a:p>
        </p:txBody>
      </p:sp>
      <p:sp>
        <p:nvSpPr>
          <p:cNvPr id="24" name="TextBox 24"/>
          <p:cNvSpPr txBox="1"/>
          <p:nvPr/>
        </p:nvSpPr>
        <p:spPr>
          <a:xfrm>
            <a:off x="12540867" y="6894156"/>
            <a:ext cx="666313" cy="360045"/>
          </a:xfrm>
          <a:prstGeom prst="rect">
            <a:avLst/>
          </a:prstGeom>
        </p:spPr>
        <p:txBody>
          <a:bodyPr lIns="0" tIns="0" rIns="0" bIns="0" rtlCol="0" anchor="t">
            <a:spAutoFit/>
          </a:bodyPr>
          <a:lstStyle/>
          <a:p>
            <a:pPr algn="r">
              <a:lnSpc>
                <a:spcPts val="2940"/>
              </a:lnSpc>
            </a:pPr>
            <a:r>
              <a:rPr lang="en-US" sz="2100">
                <a:solidFill>
                  <a:srgbClr val="FFFFFF"/>
                </a:solidFill>
                <a:latin typeface="Open Sauce Bold"/>
              </a:rPr>
              <a:t>09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043104"/>
            <a:ext cx="7192957" cy="215196"/>
            <a:chOff x="0" y="0"/>
            <a:chExt cx="9590610" cy="286927"/>
          </a:xfrm>
        </p:grpSpPr>
        <p:sp>
          <p:nvSpPr>
            <p:cNvPr id="3" name="AutoShape 3"/>
            <p:cNvSpPr/>
            <p:nvPr/>
          </p:nvSpPr>
          <p:spPr>
            <a:xfrm>
              <a:off x="0" y="128647"/>
              <a:ext cx="9590610" cy="29633"/>
            </a:xfrm>
            <a:prstGeom prst="rect">
              <a:avLst/>
            </a:prstGeom>
            <a:solidFill>
              <a:srgbClr val="FFFFFF"/>
            </a:solidFill>
          </p:spPr>
        </p:sp>
        <p:sp>
          <p:nvSpPr>
            <p:cNvPr id="4" name="AutoShape 4"/>
            <p:cNvSpPr/>
            <p:nvPr/>
          </p:nvSpPr>
          <p:spPr>
            <a:xfrm>
              <a:off x="0" y="0"/>
              <a:ext cx="613239" cy="286927"/>
            </a:xfrm>
            <a:prstGeom prst="rect">
              <a:avLst/>
            </a:prstGeom>
            <a:solidFill>
              <a:srgbClr val="FFFFFF"/>
            </a:solidFill>
          </p:spPr>
        </p:sp>
      </p:grpSp>
      <p:sp>
        <p:nvSpPr>
          <p:cNvPr id="5" name="TextBox 5"/>
          <p:cNvSpPr txBox="1"/>
          <p:nvPr/>
        </p:nvSpPr>
        <p:spPr>
          <a:xfrm>
            <a:off x="6258923" y="850446"/>
            <a:ext cx="5770154" cy="1152525"/>
          </a:xfrm>
          <a:prstGeom prst="rect">
            <a:avLst/>
          </a:prstGeom>
        </p:spPr>
        <p:txBody>
          <a:bodyPr lIns="0" tIns="0" rIns="0" bIns="0" rtlCol="0" anchor="t">
            <a:spAutoFit/>
          </a:bodyPr>
          <a:lstStyle/>
          <a:p>
            <a:pPr marL="0" lvl="0" indent="0">
              <a:lnSpc>
                <a:spcPts val="8800"/>
              </a:lnSpc>
            </a:pPr>
            <a:r>
              <a:rPr lang="en-US" sz="8000" dirty="0">
                <a:solidFill>
                  <a:srgbClr val="FFFFFF"/>
                </a:solidFill>
                <a:latin typeface="Open Sauce SemiBold"/>
              </a:rPr>
              <a:t>ABSTRACT</a:t>
            </a:r>
          </a:p>
        </p:txBody>
      </p:sp>
      <p:sp>
        <p:nvSpPr>
          <p:cNvPr id="6" name="TextBox 6"/>
          <p:cNvSpPr txBox="1"/>
          <p:nvPr/>
        </p:nvSpPr>
        <p:spPr>
          <a:xfrm>
            <a:off x="2015208" y="3233270"/>
            <a:ext cx="14257584" cy="3345659"/>
          </a:xfrm>
          <a:prstGeom prst="rect">
            <a:avLst/>
          </a:prstGeom>
        </p:spPr>
        <p:txBody>
          <a:bodyPr wrap="square" lIns="0" tIns="0" rIns="0" bIns="0" rtlCol="0" anchor="t">
            <a:spAutoFit/>
          </a:bodyPr>
          <a:lstStyle/>
          <a:p>
            <a:pPr algn="just">
              <a:lnSpc>
                <a:spcPts val="2585"/>
              </a:lnSpc>
            </a:pPr>
            <a:r>
              <a:rPr lang="en-US" sz="2800" dirty="0">
                <a:solidFill>
                  <a:srgbClr val="FFFFFF"/>
                </a:solidFill>
                <a:latin typeface="Open Sauce"/>
              </a:rPr>
              <a:t>The aim of this project is to develop an IOT based Plant Monitoring System using different modules such as </a:t>
            </a:r>
            <a:r>
              <a:rPr lang="en-US" sz="1000" dirty="0">
                <a:solidFill>
                  <a:srgbClr val="FFFFFF"/>
                </a:solidFill>
                <a:latin typeface="Arimo"/>
              </a:rPr>
              <a:t> </a:t>
            </a:r>
            <a:r>
              <a:rPr lang="en-US" sz="2800" dirty="0">
                <a:solidFill>
                  <a:srgbClr val="FFFFFF"/>
                </a:solidFill>
                <a:latin typeface="Open Sauce"/>
              </a:rPr>
              <a:t>Arduino UNO, moisture sensor. Plant monitoring is seen as one of the most important tasks in any farming or agriculture-based environment. During certain situations it is very difficult to monitor the plant as human interaction cannot be available 24/7 To overcome this problem, the Moisture sensor sense the soil is dry or wet and the sensor values are given to ADC to get processed by microcontroller. The moisture sensor detects the water level and converts it into an analog signal, which is used in a small controller via ADC. An analog signal is converted to digital format by an analog-to-digital converter (ADC) and supplies the water if it rises above the threshold value. This IoT device allows the farmer or gardener to have a clear sense of mind, as the sensor will automatically display the amount of moisture content in the soil.</a:t>
            </a:r>
          </a:p>
        </p:txBody>
      </p:sp>
      <p:sp>
        <p:nvSpPr>
          <p:cNvPr id="7" name="TextBox 7"/>
          <p:cNvSpPr txBox="1"/>
          <p:nvPr/>
        </p:nvSpPr>
        <p:spPr>
          <a:xfrm>
            <a:off x="13838252" y="8301990"/>
            <a:ext cx="3420611" cy="711200"/>
          </a:xfrm>
          <a:prstGeom prst="rect">
            <a:avLst/>
          </a:prstGeom>
        </p:spPr>
        <p:txBody>
          <a:bodyPr lIns="0" tIns="0" rIns="0" bIns="0" rtlCol="0" anchor="t">
            <a:spAutoFit/>
          </a:bodyPr>
          <a:lstStyle/>
          <a:p>
            <a:pPr algn="r">
              <a:lnSpc>
                <a:spcPts val="5880"/>
              </a:lnSpc>
            </a:pPr>
            <a:r>
              <a:rPr lang="en-US" sz="4200" spc="84">
                <a:solidFill>
                  <a:srgbClr val="FFFFFF"/>
                </a:solidFill>
                <a:latin typeface="Open Sauce Semi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620659" y="930910"/>
            <a:ext cx="3430536" cy="2748280"/>
          </a:xfrm>
          <a:prstGeom prst="rect">
            <a:avLst/>
          </a:prstGeom>
        </p:spPr>
        <p:txBody>
          <a:bodyPr lIns="0" tIns="0" rIns="0" bIns="0" rtlCol="0" anchor="t">
            <a:spAutoFit/>
          </a:bodyPr>
          <a:lstStyle/>
          <a:p>
            <a:pPr>
              <a:lnSpc>
                <a:spcPts val="5460"/>
              </a:lnSpc>
            </a:pPr>
            <a:r>
              <a:rPr lang="en-US" sz="4200">
                <a:solidFill>
                  <a:srgbClr val="FFFFFF"/>
                </a:solidFill>
                <a:latin typeface="Open Sauce Light"/>
              </a:rPr>
              <a:t>About </a:t>
            </a:r>
          </a:p>
          <a:p>
            <a:pPr>
              <a:lnSpc>
                <a:spcPts val="5460"/>
              </a:lnSpc>
            </a:pPr>
            <a:r>
              <a:rPr lang="en-US" sz="4200">
                <a:solidFill>
                  <a:srgbClr val="FFFFFF"/>
                </a:solidFill>
                <a:latin typeface="Open Sauce Light"/>
              </a:rPr>
              <a:t>The Plant Monitoring System</a:t>
            </a:r>
          </a:p>
        </p:txBody>
      </p:sp>
      <p:sp>
        <p:nvSpPr>
          <p:cNvPr id="3" name="TextBox 3"/>
          <p:cNvSpPr txBox="1"/>
          <p:nvPr/>
        </p:nvSpPr>
        <p:spPr>
          <a:xfrm>
            <a:off x="5471592" y="1258665"/>
            <a:ext cx="8459946" cy="1152525"/>
          </a:xfrm>
          <a:prstGeom prst="rect">
            <a:avLst/>
          </a:prstGeom>
        </p:spPr>
        <p:txBody>
          <a:bodyPr lIns="0" tIns="0" rIns="0" bIns="0" rtlCol="0" anchor="t">
            <a:spAutoFit/>
          </a:bodyPr>
          <a:lstStyle/>
          <a:p>
            <a:pPr marL="0" lvl="0" indent="0" algn="r">
              <a:lnSpc>
                <a:spcPts val="8800"/>
              </a:lnSpc>
            </a:pPr>
            <a:r>
              <a:rPr lang="en-US" sz="8000" dirty="0">
                <a:solidFill>
                  <a:srgbClr val="FFFFFF"/>
                </a:solidFill>
                <a:latin typeface="Open Sauce SemiBold"/>
              </a:rPr>
              <a:t>INTRODUCTION</a:t>
            </a:r>
          </a:p>
        </p:txBody>
      </p:sp>
      <p:sp>
        <p:nvSpPr>
          <p:cNvPr id="4" name="TextBox 4"/>
          <p:cNvSpPr txBox="1"/>
          <p:nvPr/>
        </p:nvSpPr>
        <p:spPr>
          <a:xfrm>
            <a:off x="7415808" y="3156420"/>
            <a:ext cx="10026688" cy="5547481"/>
          </a:xfrm>
          <a:prstGeom prst="rect">
            <a:avLst/>
          </a:prstGeom>
        </p:spPr>
        <p:txBody>
          <a:bodyPr lIns="0" tIns="0" rIns="0" bIns="0" rtlCol="0" anchor="t">
            <a:spAutoFit/>
          </a:bodyPr>
          <a:lstStyle/>
          <a:p>
            <a:pPr algn="just">
              <a:lnSpc>
                <a:spcPts val="3064"/>
              </a:lnSpc>
            </a:pPr>
            <a:r>
              <a:rPr lang="en-US" sz="2400" dirty="0">
                <a:solidFill>
                  <a:srgbClr val="FFFFFF"/>
                </a:solidFill>
                <a:latin typeface="Open Sauce Light"/>
              </a:rPr>
              <a:t>The aim of this project is to develop a Plant Monitoring System that measures the moisture content of the soil of the plant and according to the moisture content the water is supplied through the solenoid valve. The work emphasizes on measuring the moisture, giving input to the microcontroller, giving output to the 5V 4-Channel Relay. Throughout the development of this project, best of the algorithms working in the domain of plant monitoring system were studied. The focus was on selecting an algorithm that gives us a good balance the time taken for processing and supplying water to the plant. This proposed work is made to help the farmers and make their harvest economical by helping them in security purpose travelling side, college and for every bodies etc. By this work, the wastage of water and the consumption of power by motor can be reduced so that they are conserved for the future use. This system provides complete monitoring action of sensors in fields that is very easy to control the field. It also provides huge security to the plants.</a:t>
            </a:r>
          </a:p>
        </p:txBody>
      </p:sp>
      <p:sp>
        <p:nvSpPr>
          <p:cNvPr id="5" name="TextBox 5"/>
          <p:cNvSpPr txBox="1"/>
          <p:nvPr/>
        </p:nvSpPr>
        <p:spPr>
          <a:xfrm>
            <a:off x="1028700" y="8300720"/>
            <a:ext cx="3420611" cy="71247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//04</a:t>
            </a:r>
          </a:p>
        </p:txBody>
      </p:sp>
      <p:grpSp>
        <p:nvGrpSpPr>
          <p:cNvPr id="6" name="Group 6"/>
          <p:cNvGrpSpPr/>
          <p:nvPr/>
        </p:nvGrpSpPr>
        <p:grpSpPr>
          <a:xfrm>
            <a:off x="6121290" y="1028700"/>
            <a:ext cx="215196" cy="8229600"/>
            <a:chOff x="0" y="0"/>
            <a:chExt cx="286927" cy="10972800"/>
          </a:xfrm>
        </p:grpSpPr>
        <p:sp>
          <p:nvSpPr>
            <p:cNvPr id="7" name="AutoShape 7"/>
            <p:cNvSpPr/>
            <p:nvPr/>
          </p:nvSpPr>
          <p:spPr>
            <a:xfrm>
              <a:off x="128647" y="0"/>
              <a:ext cx="29633" cy="10972800"/>
            </a:xfrm>
            <a:prstGeom prst="rect">
              <a:avLst/>
            </a:prstGeom>
            <a:solidFill>
              <a:srgbClr val="FFFFFF"/>
            </a:solidFill>
          </p:spPr>
        </p:sp>
        <p:sp>
          <p:nvSpPr>
            <p:cNvPr id="8" name="AutoShape 8"/>
            <p:cNvSpPr/>
            <p:nvPr/>
          </p:nvSpPr>
          <p:spPr>
            <a:xfrm rot="-5400000">
              <a:off x="-163156" y="163156"/>
              <a:ext cx="613239" cy="286927"/>
            </a:xfrm>
            <a:prstGeom prst="rect">
              <a:avLst/>
            </a:prstGeom>
            <a:solidFill>
              <a:srgbClr val="FFFFFF"/>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043104"/>
            <a:ext cx="3192457" cy="215196"/>
            <a:chOff x="0" y="0"/>
            <a:chExt cx="4256610" cy="286927"/>
          </a:xfrm>
        </p:grpSpPr>
        <p:sp>
          <p:nvSpPr>
            <p:cNvPr id="3" name="AutoShape 3"/>
            <p:cNvSpPr/>
            <p:nvPr/>
          </p:nvSpPr>
          <p:spPr>
            <a:xfrm>
              <a:off x="0" y="129705"/>
              <a:ext cx="4256610" cy="27517"/>
            </a:xfrm>
            <a:prstGeom prst="rect">
              <a:avLst/>
            </a:prstGeom>
            <a:solidFill>
              <a:srgbClr val="FFFFFF"/>
            </a:solidFill>
          </p:spPr>
        </p:sp>
        <p:sp>
          <p:nvSpPr>
            <p:cNvPr id="4" name="AutoShape 4"/>
            <p:cNvSpPr/>
            <p:nvPr/>
          </p:nvSpPr>
          <p:spPr>
            <a:xfrm>
              <a:off x="0" y="0"/>
              <a:ext cx="613239" cy="286927"/>
            </a:xfrm>
            <a:prstGeom prst="rect">
              <a:avLst/>
            </a:prstGeom>
            <a:solidFill>
              <a:srgbClr val="FFFFFF"/>
            </a:solidFill>
          </p:spPr>
        </p:sp>
      </p:grpSp>
      <p:grpSp>
        <p:nvGrpSpPr>
          <p:cNvPr id="5" name="Group 5"/>
          <p:cNvGrpSpPr/>
          <p:nvPr/>
        </p:nvGrpSpPr>
        <p:grpSpPr>
          <a:xfrm>
            <a:off x="5374748" y="9043104"/>
            <a:ext cx="3192457" cy="215196"/>
            <a:chOff x="0" y="0"/>
            <a:chExt cx="4256610" cy="286927"/>
          </a:xfrm>
        </p:grpSpPr>
        <p:sp>
          <p:nvSpPr>
            <p:cNvPr id="6" name="AutoShape 6"/>
            <p:cNvSpPr/>
            <p:nvPr/>
          </p:nvSpPr>
          <p:spPr>
            <a:xfrm>
              <a:off x="0" y="129705"/>
              <a:ext cx="4256610" cy="27517"/>
            </a:xfrm>
            <a:prstGeom prst="rect">
              <a:avLst/>
            </a:prstGeom>
            <a:solidFill>
              <a:srgbClr val="FFFFFF"/>
            </a:solidFill>
          </p:spPr>
        </p:sp>
        <p:sp>
          <p:nvSpPr>
            <p:cNvPr id="7" name="AutoShape 7"/>
            <p:cNvSpPr/>
            <p:nvPr/>
          </p:nvSpPr>
          <p:spPr>
            <a:xfrm>
              <a:off x="0" y="0"/>
              <a:ext cx="613239" cy="286927"/>
            </a:xfrm>
            <a:prstGeom prst="rect">
              <a:avLst/>
            </a:prstGeom>
            <a:solidFill>
              <a:srgbClr val="FFFFFF"/>
            </a:solidFill>
          </p:spPr>
        </p:sp>
      </p:grpSp>
      <p:grpSp>
        <p:nvGrpSpPr>
          <p:cNvPr id="8" name="Group 8"/>
          <p:cNvGrpSpPr/>
          <p:nvPr/>
        </p:nvGrpSpPr>
        <p:grpSpPr>
          <a:xfrm>
            <a:off x="9720795" y="9043104"/>
            <a:ext cx="3192457" cy="215196"/>
            <a:chOff x="0" y="0"/>
            <a:chExt cx="4256610" cy="286927"/>
          </a:xfrm>
        </p:grpSpPr>
        <p:sp>
          <p:nvSpPr>
            <p:cNvPr id="9" name="AutoShape 9"/>
            <p:cNvSpPr/>
            <p:nvPr/>
          </p:nvSpPr>
          <p:spPr>
            <a:xfrm>
              <a:off x="0" y="129705"/>
              <a:ext cx="4256610" cy="27517"/>
            </a:xfrm>
            <a:prstGeom prst="rect">
              <a:avLst/>
            </a:prstGeom>
            <a:solidFill>
              <a:srgbClr val="FFFFFF"/>
            </a:solidFill>
          </p:spPr>
        </p:sp>
        <p:sp>
          <p:nvSpPr>
            <p:cNvPr id="10" name="AutoShape 10"/>
            <p:cNvSpPr/>
            <p:nvPr/>
          </p:nvSpPr>
          <p:spPr>
            <a:xfrm>
              <a:off x="0" y="0"/>
              <a:ext cx="613239" cy="286927"/>
            </a:xfrm>
            <a:prstGeom prst="rect">
              <a:avLst/>
            </a:prstGeom>
            <a:solidFill>
              <a:srgbClr val="FFFFFF"/>
            </a:solidFill>
          </p:spPr>
        </p:sp>
      </p:grpSp>
      <p:grpSp>
        <p:nvGrpSpPr>
          <p:cNvPr id="11" name="Group 11"/>
          <p:cNvGrpSpPr/>
          <p:nvPr/>
        </p:nvGrpSpPr>
        <p:grpSpPr>
          <a:xfrm>
            <a:off x="14066843" y="9043104"/>
            <a:ext cx="3192457" cy="215196"/>
            <a:chOff x="0" y="0"/>
            <a:chExt cx="4256610" cy="286927"/>
          </a:xfrm>
        </p:grpSpPr>
        <p:sp>
          <p:nvSpPr>
            <p:cNvPr id="12" name="AutoShape 12"/>
            <p:cNvSpPr/>
            <p:nvPr/>
          </p:nvSpPr>
          <p:spPr>
            <a:xfrm>
              <a:off x="0" y="129705"/>
              <a:ext cx="4256610" cy="27517"/>
            </a:xfrm>
            <a:prstGeom prst="rect">
              <a:avLst/>
            </a:prstGeom>
            <a:solidFill>
              <a:srgbClr val="FFFFFF"/>
            </a:solidFill>
          </p:spPr>
        </p:sp>
        <p:sp>
          <p:nvSpPr>
            <p:cNvPr id="13" name="AutoShape 13"/>
            <p:cNvSpPr/>
            <p:nvPr/>
          </p:nvSpPr>
          <p:spPr>
            <a:xfrm>
              <a:off x="0" y="0"/>
              <a:ext cx="613239" cy="286927"/>
            </a:xfrm>
            <a:prstGeom prst="rect">
              <a:avLst/>
            </a:prstGeom>
            <a:solidFill>
              <a:srgbClr val="FFFFFF"/>
            </a:solidFill>
          </p:spPr>
        </p:sp>
      </p:grpSp>
      <p:grpSp>
        <p:nvGrpSpPr>
          <p:cNvPr id="14" name="Group 14"/>
          <p:cNvGrpSpPr/>
          <p:nvPr/>
        </p:nvGrpSpPr>
        <p:grpSpPr>
          <a:xfrm>
            <a:off x="1028700" y="3666072"/>
            <a:ext cx="3646109" cy="2914551"/>
            <a:chOff x="0" y="-47625"/>
            <a:chExt cx="4256610" cy="3130579"/>
          </a:xfrm>
        </p:grpSpPr>
        <p:sp>
          <p:nvSpPr>
            <p:cNvPr id="15" name="TextBox 15"/>
            <p:cNvSpPr txBox="1"/>
            <p:nvPr/>
          </p:nvSpPr>
          <p:spPr>
            <a:xfrm>
              <a:off x="0" y="-47625"/>
              <a:ext cx="4256610" cy="498256"/>
            </a:xfrm>
            <a:prstGeom prst="rect">
              <a:avLst/>
            </a:prstGeom>
          </p:spPr>
          <p:txBody>
            <a:bodyPr lIns="0" tIns="0" rIns="0" bIns="0" rtlCol="0" anchor="t">
              <a:spAutoFit/>
            </a:bodyPr>
            <a:lstStyle/>
            <a:p>
              <a:pPr>
                <a:lnSpc>
                  <a:spcPts val="2940"/>
                </a:lnSpc>
              </a:pPr>
              <a:r>
                <a:rPr lang="en-US" sz="2800" dirty="0">
                  <a:solidFill>
                    <a:srgbClr val="FFFFFF"/>
                  </a:solidFill>
                  <a:latin typeface="Open Sauce Bold"/>
                </a:rPr>
                <a:t>MOTIVE</a:t>
              </a:r>
            </a:p>
          </p:txBody>
        </p:sp>
        <p:sp>
          <p:nvSpPr>
            <p:cNvPr id="16" name="TextBox 16"/>
            <p:cNvSpPr txBox="1"/>
            <p:nvPr/>
          </p:nvSpPr>
          <p:spPr>
            <a:xfrm>
              <a:off x="0" y="950172"/>
              <a:ext cx="4256610" cy="2132782"/>
            </a:xfrm>
            <a:prstGeom prst="rect">
              <a:avLst/>
            </a:prstGeom>
          </p:spPr>
          <p:txBody>
            <a:bodyPr lIns="0" tIns="0" rIns="0" bIns="0" rtlCol="0" anchor="t">
              <a:spAutoFit/>
            </a:bodyPr>
            <a:lstStyle/>
            <a:p>
              <a:pPr marL="0" lvl="0" indent="0">
                <a:lnSpc>
                  <a:spcPts val="2240"/>
                </a:lnSpc>
              </a:pPr>
              <a:r>
                <a:rPr lang="en-US" sz="2400" dirty="0">
                  <a:solidFill>
                    <a:srgbClr val="FFFFFF"/>
                  </a:solidFill>
                  <a:latin typeface="Open Sauce Light"/>
                </a:rPr>
                <a:t>Th</a:t>
              </a:r>
              <a:r>
                <a:rPr lang="en-US" sz="2400" u="none" dirty="0">
                  <a:solidFill>
                    <a:srgbClr val="FFFFFF"/>
                  </a:solidFill>
                  <a:latin typeface="Open Sauce Light"/>
                </a:rPr>
                <a:t>e main objective of this project is to develop an Embedded System for plant monitoring using Internet of Things, Arduino as Processor, and sensors for moisture content in the soil.</a:t>
              </a:r>
            </a:p>
          </p:txBody>
        </p:sp>
      </p:grpSp>
      <p:grpSp>
        <p:nvGrpSpPr>
          <p:cNvPr id="17" name="Group 17"/>
          <p:cNvGrpSpPr/>
          <p:nvPr/>
        </p:nvGrpSpPr>
        <p:grpSpPr>
          <a:xfrm>
            <a:off x="5183560" y="3666072"/>
            <a:ext cx="3646109" cy="2061932"/>
            <a:chOff x="0" y="-47625"/>
            <a:chExt cx="4256610" cy="2208450"/>
          </a:xfrm>
        </p:grpSpPr>
        <p:sp>
          <p:nvSpPr>
            <p:cNvPr id="18" name="TextBox 18"/>
            <p:cNvSpPr txBox="1"/>
            <p:nvPr/>
          </p:nvSpPr>
          <p:spPr>
            <a:xfrm>
              <a:off x="0" y="-47625"/>
              <a:ext cx="4256610" cy="498256"/>
            </a:xfrm>
            <a:prstGeom prst="rect">
              <a:avLst/>
            </a:prstGeom>
          </p:spPr>
          <p:txBody>
            <a:bodyPr lIns="0" tIns="0" rIns="0" bIns="0" rtlCol="0" anchor="t">
              <a:spAutoFit/>
            </a:bodyPr>
            <a:lstStyle/>
            <a:p>
              <a:pPr>
                <a:lnSpc>
                  <a:spcPts val="2940"/>
                </a:lnSpc>
              </a:pPr>
              <a:r>
                <a:rPr lang="en-US" sz="2800" dirty="0">
                  <a:solidFill>
                    <a:srgbClr val="FFFFFF"/>
                  </a:solidFill>
                  <a:latin typeface="Open Sauce Bold"/>
                </a:rPr>
                <a:t>AFFORDABILITY </a:t>
              </a:r>
            </a:p>
          </p:txBody>
        </p:sp>
        <p:sp>
          <p:nvSpPr>
            <p:cNvPr id="19" name="TextBox 19"/>
            <p:cNvSpPr txBox="1"/>
            <p:nvPr/>
          </p:nvSpPr>
          <p:spPr>
            <a:xfrm>
              <a:off x="0" y="940650"/>
              <a:ext cx="4256610" cy="1220175"/>
            </a:xfrm>
            <a:prstGeom prst="rect">
              <a:avLst/>
            </a:prstGeom>
          </p:spPr>
          <p:txBody>
            <a:bodyPr lIns="0" tIns="0" rIns="0" bIns="0" rtlCol="0" anchor="t">
              <a:spAutoFit/>
            </a:bodyPr>
            <a:lstStyle/>
            <a:p>
              <a:pPr marL="0" lvl="0" indent="0">
                <a:lnSpc>
                  <a:spcPts val="2239"/>
                </a:lnSpc>
              </a:pPr>
              <a:r>
                <a:rPr lang="en-US" sz="2400" u="none" dirty="0">
                  <a:solidFill>
                    <a:srgbClr val="FFFFFF"/>
                  </a:solidFill>
                  <a:latin typeface="Open Sauce Light"/>
                </a:rPr>
                <a:t>Low cost smart monitoring device so that maximum amount of the population can afford.</a:t>
              </a:r>
            </a:p>
          </p:txBody>
        </p:sp>
      </p:grpSp>
      <p:sp>
        <p:nvSpPr>
          <p:cNvPr id="20" name="TextBox 20"/>
          <p:cNvSpPr txBox="1"/>
          <p:nvPr/>
        </p:nvSpPr>
        <p:spPr>
          <a:xfrm>
            <a:off x="9720795" y="3657098"/>
            <a:ext cx="3192457" cy="373692"/>
          </a:xfrm>
          <a:prstGeom prst="rect">
            <a:avLst/>
          </a:prstGeom>
        </p:spPr>
        <p:txBody>
          <a:bodyPr lIns="0" tIns="0" rIns="0" bIns="0" rtlCol="0" anchor="t">
            <a:spAutoFit/>
          </a:bodyPr>
          <a:lstStyle/>
          <a:p>
            <a:pPr>
              <a:lnSpc>
                <a:spcPts val="2940"/>
              </a:lnSpc>
            </a:pPr>
            <a:r>
              <a:rPr lang="en-US" sz="2800" dirty="0">
                <a:solidFill>
                  <a:srgbClr val="FFFFFF"/>
                </a:solidFill>
                <a:latin typeface="Open Sauce Bold"/>
              </a:rPr>
              <a:t>FEEDBACK</a:t>
            </a:r>
            <a:endParaRPr lang="en-US" sz="2100" dirty="0">
              <a:solidFill>
                <a:srgbClr val="FFFFFF"/>
              </a:solidFill>
              <a:latin typeface="Open Sauce Bold"/>
            </a:endParaRPr>
          </a:p>
        </p:txBody>
      </p:sp>
      <p:sp>
        <p:nvSpPr>
          <p:cNvPr id="21" name="TextBox 21"/>
          <p:cNvSpPr txBox="1"/>
          <p:nvPr/>
        </p:nvSpPr>
        <p:spPr>
          <a:xfrm>
            <a:off x="9720795" y="4695825"/>
            <a:ext cx="2492662" cy="1139223"/>
          </a:xfrm>
          <a:prstGeom prst="rect">
            <a:avLst/>
          </a:prstGeom>
        </p:spPr>
        <p:txBody>
          <a:bodyPr lIns="0" tIns="0" rIns="0" bIns="0" rtlCol="0" anchor="t">
            <a:spAutoFit/>
          </a:bodyPr>
          <a:lstStyle/>
          <a:p>
            <a:pPr marL="0" lvl="0" indent="0">
              <a:lnSpc>
                <a:spcPts val="2240"/>
              </a:lnSpc>
            </a:pPr>
            <a:r>
              <a:rPr lang="en-US" sz="2400" u="none" dirty="0">
                <a:solidFill>
                  <a:srgbClr val="FFFFFF"/>
                </a:solidFill>
                <a:latin typeface="Open Sauce Light"/>
              </a:rPr>
              <a:t>To measure and display the amount of moisture content in the soil.</a:t>
            </a:r>
          </a:p>
        </p:txBody>
      </p:sp>
      <p:grpSp>
        <p:nvGrpSpPr>
          <p:cNvPr id="22" name="Group 22"/>
          <p:cNvGrpSpPr/>
          <p:nvPr/>
        </p:nvGrpSpPr>
        <p:grpSpPr>
          <a:xfrm>
            <a:off x="14066842" y="3657098"/>
            <a:ext cx="3646109" cy="2200844"/>
            <a:chOff x="0" y="-47625"/>
            <a:chExt cx="4256610" cy="2047873"/>
          </a:xfrm>
        </p:grpSpPr>
        <p:sp>
          <p:nvSpPr>
            <p:cNvPr id="23" name="TextBox 23"/>
            <p:cNvSpPr txBox="1"/>
            <p:nvPr/>
          </p:nvSpPr>
          <p:spPr>
            <a:xfrm>
              <a:off x="0" y="-47625"/>
              <a:ext cx="4256610" cy="498256"/>
            </a:xfrm>
            <a:prstGeom prst="rect">
              <a:avLst/>
            </a:prstGeom>
          </p:spPr>
          <p:txBody>
            <a:bodyPr lIns="0" tIns="0" rIns="0" bIns="0" rtlCol="0" anchor="t">
              <a:spAutoFit/>
            </a:bodyPr>
            <a:lstStyle/>
            <a:p>
              <a:pPr>
                <a:lnSpc>
                  <a:spcPts val="2940"/>
                </a:lnSpc>
              </a:pPr>
              <a:r>
                <a:rPr lang="en-US" sz="2800" dirty="0">
                  <a:solidFill>
                    <a:srgbClr val="FFFFFF"/>
                  </a:solidFill>
                  <a:latin typeface="Open Sauce Bold"/>
                </a:rPr>
                <a:t>ACTION</a:t>
              </a:r>
            </a:p>
          </p:txBody>
        </p:sp>
        <p:sp>
          <p:nvSpPr>
            <p:cNvPr id="24" name="TextBox 24"/>
            <p:cNvSpPr txBox="1"/>
            <p:nvPr/>
          </p:nvSpPr>
          <p:spPr>
            <a:xfrm>
              <a:off x="0" y="950172"/>
              <a:ext cx="4256610" cy="1050076"/>
            </a:xfrm>
            <a:prstGeom prst="rect">
              <a:avLst/>
            </a:prstGeom>
          </p:spPr>
          <p:txBody>
            <a:bodyPr lIns="0" tIns="0" rIns="0" bIns="0" rtlCol="0" anchor="t">
              <a:spAutoFit/>
            </a:bodyPr>
            <a:lstStyle/>
            <a:p>
              <a:pPr marL="0" lvl="0" indent="0">
                <a:lnSpc>
                  <a:spcPts val="2240"/>
                </a:lnSpc>
              </a:pPr>
              <a:r>
                <a:rPr lang="en-US" sz="2800" dirty="0">
                  <a:solidFill>
                    <a:srgbClr val="FFFFFF"/>
                  </a:solidFill>
                  <a:latin typeface="Open Sauce Light"/>
                </a:rPr>
                <a:t>After measuring the moisture content in </a:t>
              </a:r>
              <a:r>
                <a:rPr lang="en-US" sz="2000" dirty="0">
                  <a:solidFill>
                    <a:srgbClr val="FFFFFF"/>
                  </a:solidFill>
                  <a:latin typeface="Arimo"/>
                </a:rPr>
                <a:t>the soil, water is supplied with the help of solenoid valve.</a:t>
              </a:r>
            </a:p>
          </p:txBody>
        </p:sp>
      </p:grpSp>
      <p:sp>
        <p:nvSpPr>
          <p:cNvPr id="25" name="TextBox 25"/>
          <p:cNvSpPr txBox="1"/>
          <p:nvPr/>
        </p:nvSpPr>
        <p:spPr>
          <a:xfrm>
            <a:off x="1028700" y="952500"/>
            <a:ext cx="3420611" cy="71120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//05</a:t>
            </a:r>
          </a:p>
        </p:txBody>
      </p:sp>
      <p:sp>
        <p:nvSpPr>
          <p:cNvPr id="26" name="TextBox 26"/>
          <p:cNvSpPr txBox="1"/>
          <p:nvPr/>
        </p:nvSpPr>
        <p:spPr>
          <a:xfrm>
            <a:off x="5407919" y="847023"/>
            <a:ext cx="6318571" cy="1152525"/>
          </a:xfrm>
          <a:prstGeom prst="rect">
            <a:avLst/>
          </a:prstGeom>
        </p:spPr>
        <p:txBody>
          <a:bodyPr lIns="0" tIns="0" rIns="0" bIns="0" rtlCol="0" anchor="t">
            <a:spAutoFit/>
          </a:bodyPr>
          <a:lstStyle/>
          <a:p>
            <a:pPr marL="0" lvl="0" indent="0" algn="r">
              <a:lnSpc>
                <a:spcPts val="8800"/>
              </a:lnSpc>
            </a:pPr>
            <a:r>
              <a:rPr lang="en-US" sz="8000" dirty="0">
                <a:solidFill>
                  <a:srgbClr val="FFFFFF"/>
                </a:solidFill>
                <a:latin typeface="Open Sauce SemiBold"/>
              </a:rPr>
              <a:t>OBJECTIVES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4856397" y="2470094"/>
            <a:ext cx="8575205" cy="6793882"/>
          </a:xfrm>
          <a:prstGeom prst="rect">
            <a:avLst/>
          </a:prstGeom>
        </p:spPr>
      </p:pic>
      <p:sp>
        <p:nvSpPr>
          <p:cNvPr id="3" name="TextBox 3"/>
          <p:cNvSpPr txBox="1"/>
          <p:nvPr/>
        </p:nvSpPr>
        <p:spPr>
          <a:xfrm>
            <a:off x="4448389" y="1308100"/>
            <a:ext cx="8046571" cy="1152525"/>
          </a:xfrm>
          <a:prstGeom prst="rect">
            <a:avLst/>
          </a:prstGeom>
        </p:spPr>
        <p:txBody>
          <a:bodyPr lIns="0" tIns="0" rIns="0" bIns="0" rtlCol="0" anchor="t">
            <a:spAutoFit/>
          </a:bodyPr>
          <a:lstStyle/>
          <a:p>
            <a:pPr marL="0" lvl="0" indent="0" algn="r">
              <a:lnSpc>
                <a:spcPts val="8800"/>
              </a:lnSpc>
            </a:pPr>
            <a:r>
              <a:rPr lang="en-US" sz="8000">
                <a:solidFill>
                  <a:srgbClr val="FFFFFF"/>
                </a:solidFill>
                <a:latin typeface="Open Sauce SemiBold"/>
              </a:rPr>
              <a:t>CASE DIAGRAM</a:t>
            </a:r>
          </a:p>
        </p:txBody>
      </p:sp>
      <p:sp>
        <p:nvSpPr>
          <p:cNvPr id="4" name="TextBox 4"/>
          <p:cNvSpPr txBox="1"/>
          <p:nvPr/>
        </p:nvSpPr>
        <p:spPr>
          <a:xfrm>
            <a:off x="1028700" y="952500"/>
            <a:ext cx="3420611" cy="71120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3066966" y="1179945"/>
            <a:ext cx="11123845" cy="1017323"/>
          </a:xfrm>
          <a:prstGeom prst="rect">
            <a:avLst/>
          </a:prstGeom>
        </p:spPr>
        <p:txBody>
          <a:bodyPr lIns="0" tIns="0" rIns="0" bIns="0" rtlCol="0" anchor="t">
            <a:spAutoFit/>
          </a:bodyPr>
          <a:lstStyle/>
          <a:p>
            <a:pPr marL="0" lvl="0" indent="0" algn="r">
              <a:lnSpc>
                <a:spcPts val="7824"/>
              </a:lnSpc>
            </a:pPr>
            <a:r>
              <a:rPr lang="en-US" sz="7112" dirty="0">
                <a:solidFill>
                  <a:srgbClr val="FFFFFF"/>
                </a:solidFill>
                <a:latin typeface="Open Sauce SemiBold"/>
              </a:rPr>
              <a:t>WORKING DESCRIPTION</a:t>
            </a:r>
          </a:p>
        </p:txBody>
      </p:sp>
      <p:sp>
        <p:nvSpPr>
          <p:cNvPr id="3" name="TextBox 3"/>
          <p:cNvSpPr txBox="1"/>
          <p:nvPr/>
        </p:nvSpPr>
        <p:spPr>
          <a:xfrm>
            <a:off x="1028700" y="952500"/>
            <a:ext cx="3420611" cy="71120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//07</a:t>
            </a:r>
          </a:p>
        </p:txBody>
      </p:sp>
      <p:sp>
        <p:nvSpPr>
          <p:cNvPr id="4" name="TextBox 4"/>
          <p:cNvSpPr txBox="1"/>
          <p:nvPr/>
        </p:nvSpPr>
        <p:spPr>
          <a:xfrm>
            <a:off x="3066966" y="3011998"/>
            <a:ext cx="13493858" cy="5149936"/>
          </a:xfrm>
          <a:prstGeom prst="rect">
            <a:avLst/>
          </a:prstGeom>
        </p:spPr>
        <p:txBody>
          <a:bodyPr wrap="square" lIns="0" tIns="0" rIns="0" bIns="0" rtlCol="0" anchor="t">
            <a:spAutoFit/>
          </a:bodyPr>
          <a:lstStyle/>
          <a:p>
            <a:pPr>
              <a:lnSpc>
                <a:spcPts val="3064"/>
              </a:lnSpc>
            </a:pPr>
            <a:r>
              <a:rPr lang="en-US" sz="2400" dirty="0">
                <a:solidFill>
                  <a:srgbClr val="FFFFFF"/>
                </a:solidFill>
                <a:latin typeface="Open Sauce Light"/>
              </a:rPr>
              <a:t>In this </a:t>
            </a:r>
            <a:r>
              <a:rPr lang="en-US" sz="2400" dirty="0">
                <a:solidFill>
                  <a:srgbClr val="FFFFFF"/>
                </a:solidFill>
                <a:latin typeface="Arimo"/>
              </a:rPr>
              <a:t>model we are automating the watering process of the plant:</a:t>
            </a:r>
          </a:p>
          <a:p>
            <a:pPr marL="413576" lvl="1" indent="-206788">
              <a:lnSpc>
                <a:spcPts val="3064"/>
              </a:lnSpc>
              <a:buFont typeface="Arial"/>
              <a:buChar char="•"/>
            </a:pPr>
            <a:r>
              <a:rPr lang="en-US" sz="2400" dirty="0">
                <a:solidFill>
                  <a:srgbClr val="FFFFFF"/>
                </a:solidFill>
                <a:latin typeface="Arimo"/>
              </a:rPr>
              <a:t>In this Plant Monitoring system, Soil Moisture sensor SEN13322 will be embedded in the soil of the pot .</a:t>
            </a:r>
          </a:p>
          <a:p>
            <a:pPr marL="413576" lvl="1" indent="-206788" algn="just">
              <a:lnSpc>
                <a:spcPts val="3064"/>
              </a:lnSpc>
              <a:buFont typeface="Arial"/>
              <a:buChar char="•"/>
            </a:pPr>
            <a:r>
              <a:rPr lang="en-US" sz="2400" dirty="0">
                <a:solidFill>
                  <a:schemeClr val="bg1"/>
                </a:solidFill>
                <a:latin typeface="Arimo"/>
              </a:rPr>
              <a:t>The moisture sensor is programmed with a threshold.</a:t>
            </a:r>
          </a:p>
          <a:p>
            <a:pPr marL="413576" lvl="1" indent="-206788" algn="just">
              <a:lnSpc>
                <a:spcPts val="3064"/>
              </a:lnSpc>
              <a:buFont typeface="Arial"/>
              <a:buChar char="•"/>
            </a:pPr>
            <a:r>
              <a:rPr lang="en-US" sz="2400" dirty="0">
                <a:solidFill>
                  <a:srgbClr val="FFFFFF"/>
                </a:solidFill>
                <a:latin typeface="Arimo"/>
              </a:rPr>
              <a:t>The LED on the relay will blink in red color. If the red LED is ON then it indicates that the threshold value is not met and if the green LED is ON then it means that the threshold value assigned is met .</a:t>
            </a:r>
          </a:p>
          <a:p>
            <a:pPr marL="413576" lvl="1" indent="-206788">
              <a:lnSpc>
                <a:spcPts val="3064"/>
              </a:lnSpc>
              <a:buFont typeface="Arial"/>
              <a:buChar char="•"/>
            </a:pPr>
            <a:r>
              <a:rPr lang="en-US" sz="2400" dirty="0">
                <a:solidFill>
                  <a:srgbClr val="FFFFFF"/>
                </a:solidFill>
                <a:latin typeface="Open Sauce Light"/>
              </a:rPr>
              <a:t>Once the Threshold value is met then the micro controller sends a signal to the 5V 4-Channel relay</a:t>
            </a:r>
          </a:p>
          <a:p>
            <a:pPr marL="413576" lvl="1" indent="-206788">
              <a:lnSpc>
                <a:spcPts val="3064"/>
              </a:lnSpc>
              <a:buFont typeface="Arial"/>
              <a:buChar char="•"/>
            </a:pPr>
            <a:r>
              <a:rPr lang="en-US" sz="2400" dirty="0">
                <a:solidFill>
                  <a:srgbClr val="FFFFFF"/>
                </a:solidFill>
                <a:latin typeface="Open Sauce Light"/>
              </a:rPr>
              <a:t>The relay then sends a signal to the power supply to turn on the solenoid valve through which the water is supplied to the plant.</a:t>
            </a:r>
          </a:p>
          <a:p>
            <a:pPr marL="413576" lvl="1" indent="-206788">
              <a:lnSpc>
                <a:spcPts val="3064"/>
              </a:lnSpc>
              <a:buFont typeface="Arial"/>
              <a:buChar char="•"/>
            </a:pPr>
            <a:r>
              <a:rPr lang="en-US" sz="2400" dirty="0">
                <a:solidFill>
                  <a:srgbClr val="FFFFFF"/>
                </a:solidFill>
                <a:latin typeface="Open Sauce Light"/>
              </a:rPr>
              <a:t>As the water is being supplied to the plant the moisture sensor detects if its threshold value is met, if so then the micro controller sends the signal to the relay.</a:t>
            </a:r>
          </a:p>
          <a:p>
            <a:pPr marL="413576" lvl="1" indent="-206788">
              <a:lnSpc>
                <a:spcPts val="3064"/>
              </a:lnSpc>
              <a:buFont typeface="Arial"/>
              <a:buChar char="•"/>
            </a:pPr>
            <a:r>
              <a:rPr lang="en-US" sz="2400" dirty="0">
                <a:solidFill>
                  <a:srgbClr val="FFFFFF"/>
                </a:solidFill>
                <a:latin typeface="Open Sauce Light"/>
              </a:rPr>
              <a:t>The relay receives the signal and turns the power supply off.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2533353" y="1965021"/>
            <a:ext cx="3981045" cy="6356958"/>
          </a:xfrm>
          <a:prstGeom prst="rect">
            <a:avLst/>
          </a:prstGeom>
        </p:spPr>
      </p:pic>
      <p:pic>
        <p:nvPicPr>
          <p:cNvPr id="3" name="Picture 3"/>
          <p:cNvPicPr>
            <a:picLocks noChangeAspect="1"/>
          </p:cNvPicPr>
          <p:nvPr/>
        </p:nvPicPr>
        <p:blipFill>
          <a:blip r:embed="rId3"/>
          <a:srcRect/>
          <a:stretch>
            <a:fillRect/>
          </a:stretch>
        </p:blipFill>
        <p:spPr>
          <a:xfrm>
            <a:off x="7139482" y="1965021"/>
            <a:ext cx="3981045" cy="6356958"/>
          </a:xfrm>
          <a:prstGeom prst="rect">
            <a:avLst/>
          </a:prstGeom>
        </p:spPr>
      </p:pic>
      <p:pic>
        <p:nvPicPr>
          <p:cNvPr id="4" name="Picture 4"/>
          <p:cNvPicPr>
            <a:picLocks noChangeAspect="1"/>
          </p:cNvPicPr>
          <p:nvPr/>
        </p:nvPicPr>
        <p:blipFill>
          <a:blip r:embed="rId4"/>
          <a:srcRect/>
          <a:stretch>
            <a:fillRect/>
          </a:stretch>
        </p:blipFill>
        <p:spPr>
          <a:xfrm>
            <a:off x="1773602" y="1965021"/>
            <a:ext cx="3981045" cy="6356958"/>
          </a:xfrm>
          <a:prstGeom prst="rect">
            <a:avLst/>
          </a:prstGeom>
        </p:spPr>
      </p:pic>
      <p:sp>
        <p:nvSpPr>
          <p:cNvPr id="5" name="TextBox 5"/>
          <p:cNvSpPr txBox="1"/>
          <p:nvPr/>
        </p:nvSpPr>
        <p:spPr>
          <a:xfrm>
            <a:off x="1028700" y="316230"/>
            <a:ext cx="3420611" cy="71247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//08</a:t>
            </a:r>
          </a:p>
        </p:txBody>
      </p:sp>
      <p:grpSp>
        <p:nvGrpSpPr>
          <p:cNvPr id="6" name="Group 6"/>
          <p:cNvGrpSpPr/>
          <p:nvPr/>
        </p:nvGrpSpPr>
        <p:grpSpPr>
          <a:xfrm>
            <a:off x="342900" y="9864494"/>
            <a:ext cx="5969671" cy="215196"/>
            <a:chOff x="0" y="0"/>
            <a:chExt cx="7959562" cy="286927"/>
          </a:xfrm>
        </p:grpSpPr>
        <p:sp>
          <p:nvSpPr>
            <p:cNvPr id="7" name="AutoShape 7"/>
            <p:cNvSpPr/>
            <p:nvPr/>
          </p:nvSpPr>
          <p:spPr>
            <a:xfrm>
              <a:off x="0" y="128647"/>
              <a:ext cx="7959562" cy="29208"/>
            </a:xfrm>
            <a:prstGeom prst="rect">
              <a:avLst/>
            </a:prstGeom>
            <a:solidFill>
              <a:srgbClr val="FFFFFF"/>
            </a:solidFill>
          </p:spPr>
        </p:sp>
        <p:sp>
          <p:nvSpPr>
            <p:cNvPr id="8" name="AutoShape 8"/>
            <p:cNvSpPr/>
            <p:nvPr/>
          </p:nvSpPr>
          <p:spPr>
            <a:xfrm>
              <a:off x="0" y="0"/>
              <a:ext cx="613239" cy="286927"/>
            </a:xfrm>
            <a:prstGeom prst="rect">
              <a:avLst/>
            </a:prstGeom>
            <a:solidFill>
              <a:srgbClr val="FFFFFF"/>
            </a:solidFill>
          </p:spPr>
        </p:sp>
      </p:grpSp>
      <p:sp>
        <p:nvSpPr>
          <p:cNvPr id="9" name="TextBox 9"/>
          <p:cNvSpPr txBox="1"/>
          <p:nvPr/>
        </p:nvSpPr>
        <p:spPr>
          <a:xfrm>
            <a:off x="2023040" y="8779587"/>
            <a:ext cx="3192457" cy="360045"/>
          </a:xfrm>
          <a:prstGeom prst="rect">
            <a:avLst/>
          </a:prstGeom>
        </p:spPr>
        <p:txBody>
          <a:bodyPr lIns="0" tIns="0" rIns="0" bIns="0" rtlCol="0" anchor="t">
            <a:spAutoFit/>
          </a:bodyPr>
          <a:lstStyle/>
          <a:p>
            <a:pPr>
              <a:lnSpc>
                <a:spcPts val="2940"/>
              </a:lnSpc>
            </a:pPr>
            <a:r>
              <a:rPr lang="en-US" sz="2100">
                <a:solidFill>
                  <a:srgbClr val="FFFFFF"/>
                </a:solidFill>
                <a:latin typeface="Open Sauce Bold"/>
              </a:rPr>
              <a:t>POT WITHOUT WATER</a:t>
            </a:r>
          </a:p>
        </p:txBody>
      </p:sp>
      <p:sp>
        <p:nvSpPr>
          <p:cNvPr id="10" name="TextBox 10"/>
          <p:cNvSpPr txBox="1"/>
          <p:nvPr/>
        </p:nvSpPr>
        <p:spPr>
          <a:xfrm>
            <a:off x="7769920" y="8742045"/>
            <a:ext cx="3192457" cy="360045"/>
          </a:xfrm>
          <a:prstGeom prst="rect">
            <a:avLst/>
          </a:prstGeom>
        </p:spPr>
        <p:txBody>
          <a:bodyPr lIns="0" tIns="0" rIns="0" bIns="0" rtlCol="0" anchor="t">
            <a:spAutoFit/>
          </a:bodyPr>
          <a:lstStyle/>
          <a:p>
            <a:pPr>
              <a:lnSpc>
                <a:spcPts val="2940"/>
              </a:lnSpc>
            </a:pPr>
            <a:r>
              <a:rPr lang="en-US" sz="2100">
                <a:solidFill>
                  <a:srgbClr val="FFFFFF"/>
                </a:solidFill>
                <a:latin typeface="Open Sauce Bold"/>
              </a:rPr>
              <a:t>POT WITH WATER</a:t>
            </a:r>
          </a:p>
        </p:txBody>
      </p:sp>
      <p:sp>
        <p:nvSpPr>
          <p:cNvPr id="11" name="TextBox 11"/>
          <p:cNvSpPr txBox="1"/>
          <p:nvPr/>
        </p:nvSpPr>
        <p:spPr>
          <a:xfrm>
            <a:off x="13321940" y="8742045"/>
            <a:ext cx="3192457" cy="360045"/>
          </a:xfrm>
          <a:prstGeom prst="rect">
            <a:avLst/>
          </a:prstGeom>
        </p:spPr>
        <p:txBody>
          <a:bodyPr lIns="0" tIns="0" rIns="0" bIns="0" rtlCol="0" anchor="t">
            <a:spAutoFit/>
          </a:bodyPr>
          <a:lstStyle/>
          <a:p>
            <a:pPr>
              <a:lnSpc>
                <a:spcPts val="2940"/>
              </a:lnSpc>
            </a:pPr>
            <a:r>
              <a:rPr lang="en-US" sz="2100">
                <a:solidFill>
                  <a:srgbClr val="FFFFFF"/>
                </a:solidFill>
                <a:latin typeface="Open Sauce Bold"/>
              </a:rPr>
              <a:t>POT WITH WATER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extBox 2"/>
          <p:cNvSpPr txBox="1"/>
          <p:nvPr/>
        </p:nvSpPr>
        <p:spPr>
          <a:xfrm>
            <a:off x="1028700" y="316230"/>
            <a:ext cx="3420611" cy="711200"/>
          </a:xfrm>
          <a:prstGeom prst="rect">
            <a:avLst/>
          </a:prstGeom>
        </p:spPr>
        <p:txBody>
          <a:bodyPr lIns="0" tIns="0" rIns="0" bIns="0" rtlCol="0" anchor="t">
            <a:spAutoFit/>
          </a:bodyPr>
          <a:lstStyle/>
          <a:p>
            <a:pPr>
              <a:lnSpc>
                <a:spcPts val="5880"/>
              </a:lnSpc>
            </a:pPr>
            <a:r>
              <a:rPr lang="en-US" sz="4200" spc="84">
                <a:solidFill>
                  <a:srgbClr val="FFFFFF"/>
                </a:solidFill>
                <a:latin typeface="Open Sauce SemiBold"/>
              </a:rPr>
              <a:t>//09</a:t>
            </a:r>
          </a:p>
        </p:txBody>
      </p:sp>
      <p:sp>
        <p:nvSpPr>
          <p:cNvPr id="3" name="TextBox 3"/>
          <p:cNvSpPr txBox="1"/>
          <p:nvPr/>
        </p:nvSpPr>
        <p:spPr>
          <a:xfrm>
            <a:off x="4130656" y="2789992"/>
            <a:ext cx="10026688" cy="5945025"/>
          </a:xfrm>
          <a:prstGeom prst="rect">
            <a:avLst/>
          </a:prstGeom>
        </p:spPr>
        <p:txBody>
          <a:bodyPr lIns="0" tIns="0" rIns="0" bIns="0" rtlCol="0" anchor="t">
            <a:spAutoFit/>
          </a:bodyPr>
          <a:lstStyle/>
          <a:p>
            <a:pPr algn="just">
              <a:lnSpc>
                <a:spcPts val="3064"/>
              </a:lnSpc>
            </a:pPr>
            <a:r>
              <a:rPr lang="en-IN" sz="2400" dirty="0">
                <a:solidFill>
                  <a:schemeClr val="bg1"/>
                </a:solidFill>
                <a:effectLst/>
                <a:latin typeface="Open Sauce Light"/>
                <a:ea typeface="Calibri" panose="020F0502020204030204" pitchFamily="34" charset="0"/>
                <a:cs typeface="Times New Roman" panose="02020603050405020304" pitchFamily="18" charset="0"/>
              </a:rPr>
              <a:t>The aim of this project is to develop a Plant Monitoring System that measures the moisture content of the soil of the plant and according to the moisture content the water is supplied through the solenoid valve. The work emphasizes on measuring the moisture, giving input to the microcontroller, giving output to the 5V 4-Channel Relay. Throughout the development of this project, best of the algorithms working in the domain of plant monitoring system were studied. The focus was on selecting an algorithm that gives us a good balance the time taken for processing and supplying water to the plant. This proposed work is made to help the farmers and make their harvest economical by helping them in security purpose travelling side, college and for every bodies etc. By this work, the wastage of water and the consumption of power by motor can be reduced so that they are conserved for the future use. This system provides complete monitoring action of sensors in fields that is very easy to control the field. It also provides huge security to the plants.</a:t>
            </a:r>
          </a:p>
          <a:p>
            <a:pPr algn="just">
              <a:lnSpc>
                <a:spcPts val="3064"/>
              </a:lnSpc>
            </a:pPr>
            <a:endParaRPr lang="en-US" sz="2400" dirty="0">
              <a:solidFill>
                <a:srgbClr val="FFFFFF"/>
              </a:solidFill>
              <a:latin typeface="Open Sauce Light"/>
            </a:endParaRPr>
          </a:p>
        </p:txBody>
      </p:sp>
      <p:sp>
        <p:nvSpPr>
          <p:cNvPr id="4" name="TextBox 4"/>
          <p:cNvSpPr txBox="1"/>
          <p:nvPr/>
        </p:nvSpPr>
        <p:spPr>
          <a:xfrm>
            <a:off x="6017367" y="1188376"/>
            <a:ext cx="6253266" cy="1017323"/>
          </a:xfrm>
          <a:prstGeom prst="rect">
            <a:avLst/>
          </a:prstGeom>
        </p:spPr>
        <p:txBody>
          <a:bodyPr lIns="0" tIns="0" rIns="0" bIns="0" rtlCol="0" anchor="t">
            <a:spAutoFit/>
          </a:bodyPr>
          <a:lstStyle/>
          <a:p>
            <a:pPr marL="0" lvl="0" indent="0" algn="ctr">
              <a:lnSpc>
                <a:spcPts val="7824"/>
              </a:lnSpc>
            </a:pPr>
            <a:r>
              <a:rPr lang="en-US" sz="7112" dirty="0">
                <a:solidFill>
                  <a:srgbClr val="FFFFFF"/>
                </a:solidFill>
                <a:latin typeface="Open Sauce SemiBold"/>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897</Words>
  <Application>Microsoft Office PowerPoint</Application>
  <PresentationFormat>Custom</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Open Sauce SemiBold</vt:lpstr>
      <vt:lpstr>Open Sauce Light</vt:lpstr>
      <vt:lpstr>Open Sauce</vt:lpstr>
      <vt:lpstr>Arimo</vt:lpstr>
      <vt:lpstr>Open Sauce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Simple Fitness Mobile App Brand Guidelines Presentation</dc:title>
  <dc:creator>shaan</dc:creator>
  <cp:lastModifiedBy>Shubham</cp:lastModifiedBy>
  <cp:revision>4</cp:revision>
  <dcterms:created xsi:type="dcterms:W3CDTF">2006-08-16T00:00:00Z</dcterms:created>
  <dcterms:modified xsi:type="dcterms:W3CDTF">2020-11-12T14:59:27Z</dcterms:modified>
  <dc:identifier>DAENTfMaJYA</dc:identifier>
</cp:coreProperties>
</file>